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3.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4.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5.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6.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7.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8.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notesSlides/notesSlide721.xml" ContentType="application/vnd.openxmlformats-officedocument.presentationml.notesSlide+xml"/>
  <Override PartName="/ppt/notesSlides/notesSlide722.xml" ContentType="application/vnd.openxmlformats-officedocument.presentationml.notesSlide+xml"/>
  <Override PartName="/ppt/notesSlides/notesSlide723.xml" ContentType="application/vnd.openxmlformats-officedocument.presentationml.notesSlide+xml"/>
  <Override PartName="/ppt/notesSlides/notesSlide724.xml" ContentType="application/vnd.openxmlformats-officedocument.presentationml.notesSlide+xml"/>
  <Override PartName="/ppt/notesSlides/notesSlide725.xml" ContentType="application/vnd.openxmlformats-officedocument.presentationml.notesSlide+xml"/>
  <Override PartName="/ppt/notesSlides/notesSlide726.xml" ContentType="application/vnd.openxmlformats-officedocument.presentationml.notesSlide+xml"/>
  <Override PartName="/ppt/notesSlides/notesSlide727.xml" ContentType="application/vnd.openxmlformats-officedocument.presentationml.notesSlide+xml"/>
  <Override PartName="/ppt/notesSlides/notesSlide728.xml" ContentType="application/vnd.openxmlformats-officedocument.presentationml.notesSlide+xml"/>
  <Override PartName="/ppt/notesSlides/notesSlide729.xml" ContentType="application/vnd.openxmlformats-officedocument.presentationml.notesSlide+xml"/>
  <Override PartName="/ppt/notesSlides/notesSlide730.xml" ContentType="application/vnd.openxmlformats-officedocument.presentationml.notesSlide+xml"/>
  <Override PartName="/ppt/notesSlides/notesSlide731.xml" ContentType="application/vnd.openxmlformats-officedocument.presentationml.notesSlide+xml"/>
  <Override PartName="/ppt/notesSlides/notesSlide732.xml" ContentType="application/vnd.openxmlformats-officedocument.presentationml.notesSlide+xml"/>
  <Override PartName="/ppt/notesSlides/notesSlide733.xml" ContentType="application/vnd.openxmlformats-officedocument.presentationml.notesSlide+xml"/>
  <Override PartName="/ppt/notesSlides/notesSlide734.xml" ContentType="application/vnd.openxmlformats-officedocument.presentationml.notesSlide+xml"/>
  <Override PartName="/ppt/notesSlides/notesSlide735.xml" ContentType="application/vnd.openxmlformats-officedocument.presentationml.notesSlide+xml"/>
  <Override PartName="/ppt/notesSlides/notesSlide736.xml" ContentType="application/vnd.openxmlformats-officedocument.presentationml.notesSlide+xml"/>
  <Override PartName="/ppt/notesSlides/notesSlide737.xml" ContentType="application/vnd.openxmlformats-officedocument.presentationml.notesSlide+xml"/>
  <Override PartName="/ppt/notesSlides/notesSlide738.xml" ContentType="application/vnd.openxmlformats-officedocument.presentationml.notesSlide+xml"/>
  <Override PartName="/ppt/notesSlides/notesSlide739.xml" ContentType="application/vnd.openxmlformats-officedocument.presentationml.notesSlide+xml"/>
  <Override PartName="/ppt/notesSlides/notesSlide740.xml" ContentType="application/vnd.openxmlformats-officedocument.presentationml.notesSlide+xml"/>
  <Override PartName="/ppt/notesSlides/notesSlide741.xml" ContentType="application/vnd.openxmlformats-officedocument.presentationml.notesSlide+xml"/>
  <Override PartName="/ppt/notesSlides/notesSlide742.xml" ContentType="application/vnd.openxmlformats-officedocument.presentationml.notesSlide+xml"/>
  <Override PartName="/ppt/notesSlides/notesSlide743.xml" ContentType="application/vnd.openxmlformats-officedocument.presentationml.notesSlide+xml"/>
  <Override PartName="/ppt/notesSlides/notesSlide744.xml" ContentType="application/vnd.openxmlformats-officedocument.presentationml.notesSlide+xml"/>
  <Override PartName="/ppt/notesSlides/notesSlide745.xml" ContentType="application/vnd.openxmlformats-officedocument.presentationml.notesSlide+xml"/>
  <Override PartName="/ppt/notesSlides/notesSlide746.xml" ContentType="application/vnd.openxmlformats-officedocument.presentationml.notesSlide+xml"/>
  <Override PartName="/ppt/notesSlides/notesSlide747.xml" ContentType="application/vnd.openxmlformats-officedocument.presentationml.notesSlide+xml"/>
  <Override PartName="/ppt/notesSlides/notesSlide748.xml" ContentType="application/vnd.openxmlformats-officedocument.presentationml.notesSlide+xml"/>
  <Override PartName="/ppt/notesSlides/notesSlide749.xml" ContentType="application/vnd.openxmlformats-officedocument.presentationml.notesSlide+xml"/>
  <Override PartName="/ppt/notesSlides/notesSlide750.xml" ContentType="application/vnd.openxmlformats-officedocument.presentationml.notesSlide+xml"/>
  <Override PartName="/ppt/notesSlides/notesSlide751.xml" ContentType="application/vnd.openxmlformats-officedocument.presentationml.notesSlide+xml"/>
  <Override PartName="/ppt/notesSlides/notesSlide752.xml" ContentType="application/vnd.openxmlformats-officedocument.presentationml.notesSlide+xml"/>
  <Override PartName="/ppt/notesSlides/notesSlide753.xml" ContentType="application/vnd.openxmlformats-officedocument.presentationml.notesSlide+xml"/>
  <Override PartName="/ppt/notesSlides/notesSlide754.xml" ContentType="application/vnd.openxmlformats-officedocument.presentationml.notesSlide+xml"/>
  <Override PartName="/ppt/notesSlides/notesSlide755.xml" ContentType="application/vnd.openxmlformats-officedocument.presentationml.notesSlide+xml"/>
  <Override PartName="/ppt/notesSlides/notesSlide756.xml" ContentType="application/vnd.openxmlformats-officedocument.presentationml.notesSlide+xml"/>
  <Override PartName="/ppt/notesSlides/notesSlide757.xml" ContentType="application/vnd.openxmlformats-officedocument.presentationml.notesSlide+xml"/>
  <Override PartName="/ppt/notesSlides/notesSlide758.xml" ContentType="application/vnd.openxmlformats-officedocument.presentationml.notesSlide+xml"/>
  <Override PartName="/ppt/notesSlides/notesSlide759.xml" ContentType="application/vnd.openxmlformats-officedocument.presentationml.notesSlide+xml"/>
  <Override PartName="/ppt/notesSlides/notesSlide760.xml" ContentType="application/vnd.openxmlformats-officedocument.presentationml.notesSlide+xml"/>
  <Override PartName="/ppt/notesSlides/notesSlide761.xml" ContentType="application/vnd.openxmlformats-officedocument.presentationml.notesSlide+xml"/>
  <Override PartName="/ppt/notesSlides/notesSlide762.xml" ContentType="application/vnd.openxmlformats-officedocument.presentationml.notesSlide+xml"/>
  <Override PartName="/ppt/notesSlides/notesSlide763.xml" ContentType="application/vnd.openxmlformats-officedocument.presentationml.notesSlide+xml"/>
  <Override PartName="/ppt/notesSlides/notesSlide764.xml" ContentType="application/vnd.openxmlformats-officedocument.presentationml.notesSlide+xml"/>
  <Override PartName="/ppt/notesSlides/notesSlide765.xml" ContentType="application/vnd.openxmlformats-officedocument.presentationml.notesSlide+xml"/>
  <Override PartName="/ppt/notesSlides/notesSlide766.xml" ContentType="application/vnd.openxmlformats-officedocument.presentationml.notesSlide+xml"/>
  <Override PartName="/ppt/notesSlides/notesSlide767.xml" ContentType="application/vnd.openxmlformats-officedocument.presentationml.notesSlide+xml"/>
  <Override PartName="/ppt/notesSlides/notesSlide768.xml" ContentType="application/vnd.openxmlformats-officedocument.presentationml.notesSlide+xml"/>
  <Override PartName="/ppt/notesSlides/notesSlide769.xml" ContentType="application/vnd.openxmlformats-officedocument.presentationml.notesSlide+xml"/>
  <Override PartName="/ppt/notesSlides/notesSlide770.xml" ContentType="application/vnd.openxmlformats-officedocument.presentationml.notesSlide+xml"/>
  <Override PartName="/ppt/notesSlides/notesSlide771.xml" ContentType="application/vnd.openxmlformats-officedocument.presentationml.notesSlide+xml"/>
  <Override PartName="/ppt/notesSlides/notesSlide772.xml" ContentType="application/vnd.openxmlformats-officedocument.presentationml.notesSlide+xml"/>
  <Override PartName="/ppt/notesSlides/notesSlide773.xml" ContentType="application/vnd.openxmlformats-officedocument.presentationml.notesSlide+xml"/>
  <Override PartName="/ppt/notesSlides/notesSlide774.xml" ContentType="application/vnd.openxmlformats-officedocument.presentationml.notesSlide+xml"/>
  <Override PartName="/ppt/notesSlides/notesSlide775.xml" ContentType="application/vnd.openxmlformats-officedocument.presentationml.notesSlide+xml"/>
  <Override PartName="/ppt/notesSlides/notesSlide776.xml" ContentType="application/vnd.openxmlformats-officedocument.presentationml.notesSlide+xml"/>
  <Override PartName="/ppt/notesSlides/notesSlide777.xml" ContentType="application/vnd.openxmlformats-officedocument.presentationml.notesSlide+xml"/>
  <Override PartName="/ppt/notesSlides/notesSlide778.xml" ContentType="application/vnd.openxmlformats-officedocument.presentationml.notesSlide+xml"/>
  <Override PartName="/ppt/notesSlides/notesSlide779.xml" ContentType="application/vnd.openxmlformats-officedocument.presentationml.notesSlide+xml"/>
  <Override PartName="/ppt/notesSlides/notesSlide780.xml" ContentType="application/vnd.openxmlformats-officedocument.presentationml.notesSlide+xml"/>
  <Override PartName="/ppt/notesSlides/notesSlide781.xml" ContentType="application/vnd.openxmlformats-officedocument.presentationml.notesSlide+xml"/>
  <Override PartName="/ppt/notesSlides/notesSlide782.xml" ContentType="application/vnd.openxmlformats-officedocument.presentationml.notesSlide+xml"/>
  <Override PartName="/ppt/notesSlides/notesSlide783.xml" ContentType="application/vnd.openxmlformats-officedocument.presentationml.notesSlide+xml"/>
  <Override PartName="/ppt/notesSlides/notesSlide784.xml" ContentType="application/vnd.openxmlformats-officedocument.presentationml.notesSlide+xml"/>
  <Override PartName="/ppt/notesSlides/notesSlide785.xml" ContentType="application/vnd.openxmlformats-officedocument.presentationml.notesSlide+xml"/>
  <Override PartName="/ppt/notesSlides/notesSlide786.xml" ContentType="application/vnd.openxmlformats-officedocument.presentationml.notesSlide+xml"/>
  <Override PartName="/ppt/notesSlides/notesSlide787.xml" ContentType="application/vnd.openxmlformats-officedocument.presentationml.notesSlide+xml"/>
  <Override PartName="/ppt/notesSlides/notesSlide788.xml" ContentType="application/vnd.openxmlformats-officedocument.presentationml.notesSlide+xml"/>
  <Override PartName="/ppt/notesSlides/notesSlide789.xml" ContentType="application/vnd.openxmlformats-officedocument.presentationml.notesSlide+xml"/>
  <Override PartName="/ppt/notesSlides/notesSlide790.xml" ContentType="application/vnd.openxmlformats-officedocument.presentationml.notesSlide+xml"/>
  <Override PartName="/ppt/notesSlides/notesSlide791.xml" ContentType="application/vnd.openxmlformats-officedocument.presentationml.notesSlide+xml"/>
  <Override PartName="/ppt/notesSlides/notesSlide792.xml" ContentType="application/vnd.openxmlformats-officedocument.presentationml.notesSlide+xml"/>
  <Override PartName="/ppt/notesSlides/notesSlide793.xml" ContentType="application/vnd.openxmlformats-officedocument.presentationml.notesSlide+xml"/>
  <Override PartName="/ppt/notesSlides/notesSlide794.xml" ContentType="application/vnd.openxmlformats-officedocument.presentationml.notesSlide+xml"/>
  <Override PartName="/ppt/notesSlides/notesSlide795.xml" ContentType="application/vnd.openxmlformats-officedocument.presentationml.notesSlide+xml"/>
  <Override PartName="/ppt/notesSlides/notesSlide796.xml" ContentType="application/vnd.openxmlformats-officedocument.presentationml.notesSlide+xml"/>
  <Override PartName="/ppt/notesSlides/notesSlide797.xml" ContentType="application/vnd.openxmlformats-officedocument.presentationml.notesSlide+xml"/>
  <Override PartName="/ppt/notesSlides/notesSlide798.xml" ContentType="application/vnd.openxmlformats-officedocument.presentationml.notesSlide+xml"/>
  <Override PartName="/ppt/notesSlides/notesSlide799.xml" ContentType="application/vnd.openxmlformats-officedocument.presentationml.notesSlide+xml"/>
  <Override PartName="/ppt/notesSlides/notesSlide800.xml" ContentType="application/vnd.openxmlformats-officedocument.presentationml.notesSlide+xml"/>
  <Override PartName="/ppt/notesSlides/notesSlide801.xml" ContentType="application/vnd.openxmlformats-officedocument.presentationml.notesSlide+xml"/>
  <Override PartName="/ppt/notesSlides/notesSlide802.xml" ContentType="application/vnd.openxmlformats-officedocument.presentationml.notesSlide+xml"/>
  <Override PartName="/ppt/notesSlides/notesSlide803.xml" ContentType="application/vnd.openxmlformats-officedocument.presentationml.notesSlide+xml"/>
  <Override PartName="/ppt/notesSlides/notesSlide804.xml" ContentType="application/vnd.openxmlformats-officedocument.presentationml.notesSlide+xml"/>
  <Override PartName="/ppt/notesSlides/notesSlide805.xml" ContentType="application/vnd.openxmlformats-officedocument.presentationml.notesSlide+xml"/>
  <Override PartName="/ppt/notesSlides/notesSlide806.xml" ContentType="application/vnd.openxmlformats-officedocument.presentationml.notesSlide+xml"/>
  <Override PartName="/ppt/notesSlides/notesSlide807.xml" ContentType="application/vnd.openxmlformats-officedocument.presentationml.notesSlide+xml"/>
  <Override PartName="/ppt/notesSlides/notesSlide808.xml" ContentType="application/vnd.openxmlformats-officedocument.presentationml.notesSlide+xml"/>
  <Override PartName="/ppt/notesSlides/notesSlide809.xml" ContentType="application/vnd.openxmlformats-officedocument.presentationml.notesSlide+xml"/>
  <Override PartName="/ppt/notesSlides/notesSlide810.xml" ContentType="application/vnd.openxmlformats-officedocument.presentationml.notesSlide+xml"/>
  <Override PartName="/ppt/notesSlides/notesSlide811.xml" ContentType="application/vnd.openxmlformats-officedocument.presentationml.notesSlide+xml"/>
  <Override PartName="/ppt/notesSlides/notesSlide812.xml" ContentType="application/vnd.openxmlformats-officedocument.presentationml.notesSlide+xml"/>
  <Override PartName="/ppt/notesSlides/notesSlide813.xml" ContentType="application/vnd.openxmlformats-officedocument.presentationml.notesSlide+xml"/>
  <Override PartName="/ppt/notesSlides/notesSlide814.xml" ContentType="application/vnd.openxmlformats-officedocument.presentationml.notesSlide+xml"/>
  <Override PartName="/ppt/notesSlides/notesSlide815.xml" ContentType="application/vnd.openxmlformats-officedocument.presentationml.notesSlide+xml"/>
  <Override PartName="/ppt/notesSlides/notesSlide816.xml" ContentType="application/vnd.openxmlformats-officedocument.presentationml.notesSlide+xml"/>
  <Override PartName="/ppt/notesSlides/notesSlide817.xml" ContentType="application/vnd.openxmlformats-officedocument.presentationml.notesSlide+xml"/>
  <Override PartName="/ppt/notesSlides/notesSlide818.xml" ContentType="application/vnd.openxmlformats-officedocument.presentationml.notesSlide+xml"/>
  <Override PartName="/ppt/notesSlides/notesSlide819.xml" ContentType="application/vnd.openxmlformats-officedocument.presentationml.notesSlide+xml"/>
  <Override PartName="/ppt/notesSlides/notesSlide820.xml" ContentType="application/vnd.openxmlformats-officedocument.presentationml.notesSlide+xml"/>
  <Override PartName="/ppt/notesSlides/notesSlide8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bookmarkIdSeed="6">
  <p:sldMasterIdLst>
    <p:sldMasterId id="2147483648" r:id="rId1"/>
    <p:sldMasterId id="2147483724" r:id="rId2"/>
    <p:sldMasterId id="2147483743" r:id="rId3"/>
    <p:sldMasterId id="2147483762" r:id="rId4"/>
    <p:sldMasterId id="2147483781" r:id="rId5"/>
    <p:sldMasterId id="2147483813" r:id="rId6"/>
    <p:sldMasterId id="2147483832" r:id="rId7"/>
    <p:sldMasterId id="2147483851" r:id="rId8"/>
    <p:sldMasterId id="2147483883" r:id="rId9"/>
  </p:sldMasterIdLst>
  <p:notesMasterIdLst>
    <p:notesMasterId r:id="rId831"/>
  </p:notesMasterIdLst>
  <p:sldIdLst>
    <p:sldId id="256" r:id="rId10"/>
    <p:sldId id="2404" r:id="rId11"/>
    <p:sldId id="496" r:id="rId12"/>
    <p:sldId id="497" r:id="rId13"/>
    <p:sldId id="498" r:id="rId14"/>
    <p:sldId id="499" r:id="rId15"/>
    <p:sldId id="2735" r:id="rId16"/>
    <p:sldId id="3444" r:id="rId17"/>
    <p:sldId id="2953" r:id="rId18"/>
    <p:sldId id="594" r:id="rId19"/>
    <p:sldId id="3137" r:id="rId20"/>
    <p:sldId id="3212" r:id="rId21"/>
    <p:sldId id="640" r:id="rId22"/>
    <p:sldId id="3569" r:id="rId23"/>
    <p:sldId id="3568" r:id="rId24"/>
    <p:sldId id="641" r:id="rId25"/>
    <p:sldId id="3166" r:id="rId26"/>
    <p:sldId id="2790" r:id="rId27"/>
    <p:sldId id="3412" r:id="rId28"/>
    <p:sldId id="484" r:id="rId29"/>
    <p:sldId id="3225" r:id="rId30"/>
    <p:sldId id="2712" r:id="rId31"/>
    <p:sldId id="2060" r:id="rId32"/>
    <p:sldId id="2064" r:id="rId33"/>
    <p:sldId id="2925" r:id="rId34"/>
    <p:sldId id="2012" r:id="rId35"/>
    <p:sldId id="824" r:id="rId36"/>
    <p:sldId id="2480" r:id="rId37"/>
    <p:sldId id="2641" r:id="rId38"/>
    <p:sldId id="3410" r:id="rId39"/>
    <p:sldId id="3570" r:id="rId40"/>
    <p:sldId id="3571" r:id="rId41"/>
    <p:sldId id="3170" r:id="rId42"/>
    <p:sldId id="2687" r:id="rId43"/>
    <p:sldId id="2639" r:id="rId44"/>
    <p:sldId id="2647" r:id="rId45"/>
    <p:sldId id="2645" r:id="rId46"/>
    <p:sldId id="2646" r:id="rId47"/>
    <p:sldId id="2642" r:id="rId48"/>
    <p:sldId id="3424" r:id="rId49"/>
    <p:sldId id="3425" r:id="rId50"/>
    <p:sldId id="3456" r:id="rId51"/>
    <p:sldId id="3426" r:id="rId52"/>
    <p:sldId id="2476" r:id="rId53"/>
    <p:sldId id="968" r:id="rId54"/>
    <p:sldId id="2643" r:id="rId55"/>
    <p:sldId id="1995" r:id="rId56"/>
    <p:sldId id="1996" r:id="rId57"/>
    <p:sldId id="1997" r:id="rId58"/>
    <p:sldId id="3139" r:id="rId59"/>
    <p:sldId id="3411" r:id="rId60"/>
    <p:sldId id="1204" r:id="rId61"/>
    <p:sldId id="3302" r:id="rId62"/>
    <p:sldId id="2479" r:id="rId63"/>
    <p:sldId id="889" r:id="rId64"/>
    <p:sldId id="2154" r:id="rId65"/>
    <p:sldId id="1504" r:id="rId66"/>
    <p:sldId id="3186" r:id="rId67"/>
    <p:sldId id="2616" r:id="rId68"/>
    <p:sldId id="2484" r:id="rId69"/>
    <p:sldId id="270" r:id="rId70"/>
    <p:sldId id="271" r:id="rId71"/>
    <p:sldId id="277" r:id="rId72"/>
    <p:sldId id="481" r:id="rId73"/>
    <p:sldId id="273" r:id="rId74"/>
    <p:sldId id="3440" r:id="rId75"/>
    <p:sldId id="3441" r:id="rId76"/>
    <p:sldId id="3511" r:id="rId77"/>
    <p:sldId id="3515" r:id="rId78"/>
    <p:sldId id="3512" r:id="rId79"/>
    <p:sldId id="3514" r:id="rId80"/>
    <p:sldId id="3510" r:id="rId81"/>
    <p:sldId id="2830" r:id="rId82"/>
    <p:sldId id="2988" r:id="rId83"/>
    <p:sldId id="524" r:id="rId84"/>
    <p:sldId id="3176" r:id="rId85"/>
    <p:sldId id="3152" r:id="rId86"/>
    <p:sldId id="525" r:id="rId87"/>
    <p:sldId id="3311" r:id="rId88"/>
    <p:sldId id="3188" r:id="rId89"/>
    <p:sldId id="3154" r:id="rId90"/>
    <p:sldId id="3567" r:id="rId91"/>
    <p:sldId id="3153" r:id="rId92"/>
    <p:sldId id="3174" r:id="rId93"/>
    <p:sldId id="3173" r:id="rId94"/>
    <p:sldId id="665" r:id="rId95"/>
    <p:sldId id="510" r:id="rId96"/>
    <p:sldId id="2704" r:id="rId97"/>
    <p:sldId id="664" r:id="rId98"/>
    <p:sldId id="3002" r:id="rId99"/>
    <p:sldId id="673" r:id="rId100"/>
    <p:sldId id="3348" r:id="rId101"/>
    <p:sldId id="2984" r:id="rId102"/>
    <p:sldId id="595" r:id="rId103"/>
    <p:sldId id="2987" r:id="rId104"/>
    <p:sldId id="509" r:id="rId105"/>
    <p:sldId id="636" r:id="rId106"/>
    <p:sldId id="596" r:id="rId107"/>
    <p:sldId id="3160" r:id="rId108"/>
    <p:sldId id="3159" r:id="rId109"/>
    <p:sldId id="3312" r:id="rId110"/>
    <p:sldId id="3164" r:id="rId111"/>
    <p:sldId id="3162" r:id="rId112"/>
    <p:sldId id="3271" r:id="rId113"/>
    <p:sldId id="3163" r:id="rId114"/>
    <p:sldId id="3278" r:id="rId115"/>
    <p:sldId id="3301" r:id="rId116"/>
    <p:sldId id="3574" r:id="rId117"/>
    <p:sldId id="3575" r:id="rId118"/>
    <p:sldId id="3314" r:id="rId119"/>
    <p:sldId id="3317" r:id="rId120"/>
    <p:sldId id="3579" r:id="rId121"/>
    <p:sldId id="3578" r:id="rId122"/>
    <p:sldId id="3577" r:id="rId123"/>
    <p:sldId id="3269" r:id="rId124"/>
    <p:sldId id="3270" r:id="rId125"/>
    <p:sldId id="3274" r:id="rId126"/>
    <p:sldId id="3275" r:id="rId127"/>
    <p:sldId id="3277" r:id="rId128"/>
    <p:sldId id="2981" r:id="rId129"/>
    <p:sldId id="2980" r:id="rId130"/>
    <p:sldId id="2979" r:id="rId131"/>
    <p:sldId id="2829" r:id="rId132"/>
    <p:sldId id="592" r:id="rId133"/>
    <p:sldId id="3328" r:id="rId134"/>
    <p:sldId id="3330" r:id="rId135"/>
    <p:sldId id="3331" r:id="rId136"/>
    <p:sldId id="662" r:id="rId137"/>
    <p:sldId id="618" r:id="rId138"/>
    <p:sldId id="623" r:id="rId139"/>
    <p:sldId id="530" r:id="rId140"/>
    <p:sldId id="529" r:id="rId141"/>
    <p:sldId id="544" r:id="rId142"/>
    <p:sldId id="624" r:id="rId143"/>
    <p:sldId id="531" r:id="rId144"/>
    <p:sldId id="625" r:id="rId145"/>
    <p:sldId id="532" r:id="rId146"/>
    <p:sldId id="2691" r:id="rId147"/>
    <p:sldId id="668" r:id="rId148"/>
    <p:sldId id="2715" r:id="rId149"/>
    <p:sldId id="2692" r:id="rId150"/>
    <p:sldId id="672" r:id="rId151"/>
    <p:sldId id="669" r:id="rId152"/>
    <p:sldId id="670" r:id="rId153"/>
    <p:sldId id="2703" r:id="rId154"/>
    <p:sldId id="3335" r:id="rId155"/>
    <p:sldId id="3336" r:id="rId156"/>
    <p:sldId id="3337" r:id="rId157"/>
    <p:sldId id="671" r:id="rId158"/>
    <p:sldId id="674" r:id="rId159"/>
    <p:sldId id="2702" r:id="rId160"/>
    <p:sldId id="2701" r:id="rId161"/>
    <p:sldId id="3581" r:id="rId162"/>
    <p:sldId id="660" r:id="rId163"/>
    <p:sldId id="3345" r:id="rId164"/>
    <p:sldId id="3598" r:id="rId165"/>
    <p:sldId id="3599" r:id="rId166"/>
    <p:sldId id="3600" r:id="rId167"/>
    <p:sldId id="3601" r:id="rId168"/>
    <p:sldId id="3604" r:id="rId169"/>
    <p:sldId id="3602" r:id="rId170"/>
    <p:sldId id="3603" r:id="rId171"/>
    <p:sldId id="3333" r:id="rId172"/>
    <p:sldId id="3332" r:id="rId173"/>
    <p:sldId id="3589" r:id="rId174"/>
    <p:sldId id="3582" r:id="rId175"/>
    <p:sldId id="3583" r:id="rId176"/>
    <p:sldId id="3585" r:id="rId177"/>
    <p:sldId id="3586" r:id="rId178"/>
    <p:sldId id="3587" r:id="rId179"/>
    <p:sldId id="3588" r:id="rId180"/>
    <p:sldId id="3329" r:id="rId181"/>
    <p:sldId id="2534" r:id="rId182"/>
    <p:sldId id="652" r:id="rId183"/>
    <p:sldId id="653" r:id="rId184"/>
    <p:sldId id="654" r:id="rId185"/>
    <p:sldId id="545" r:id="rId186"/>
    <p:sldId id="3177" r:id="rId187"/>
    <p:sldId id="3122" r:id="rId188"/>
    <p:sldId id="2728" r:id="rId189"/>
    <p:sldId id="3178" r:id="rId190"/>
    <p:sldId id="535" r:id="rId191"/>
    <p:sldId id="3591" r:id="rId192"/>
    <p:sldId id="626" r:id="rId193"/>
    <p:sldId id="3593" r:id="rId194"/>
    <p:sldId id="628" r:id="rId195"/>
    <p:sldId id="536" r:id="rId196"/>
    <p:sldId id="3594" r:id="rId197"/>
    <p:sldId id="543" r:id="rId198"/>
    <p:sldId id="546" r:id="rId199"/>
    <p:sldId id="547" r:id="rId200"/>
    <p:sldId id="3340" r:id="rId201"/>
    <p:sldId id="603" r:id="rId202"/>
    <p:sldId id="3338" r:id="rId203"/>
    <p:sldId id="622" r:id="rId204"/>
    <p:sldId id="549" r:id="rId205"/>
    <p:sldId id="3339" r:id="rId206"/>
    <p:sldId id="631" r:id="rId207"/>
    <p:sldId id="663" r:id="rId208"/>
    <p:sldId id="548" r:id="rId209"/>
    <p:sldId id="3341" r:id="rId210"/>
    <p:sldId id="2898" r:id="rId211"/>
    <p:sldId id="621" r:id="rId212"/>
    <p:sldId id="655" r:id="rId213"/>
    <p:sldId id="657" r:id="rId214"/>
    <p:sldId id="656" r:id="rId215"/>
    <p:sldId id="658" r:id="rId216"/>
    <p:sldId id="627" r:id="rId217"/>
    <p:sldId id="557" r:id="rId218"/>
    <p:sldId id="2883" r:id="rId219"/>
    <p:sldId id="2714" r:id="rId220"/>
    <p:sldId id="3507" r:id="rId221"/>
    <p:sldId id="2758" r:id="rId222"/>
    <p:sldId id="560" r:id="rId223"/>
    <p:sldId id="562" r:id="rId224"/>
    <p:sldId id="632" r:id="rId225"/>
    <p:sldId id="634" r:id="rId226"/>
    <p:sldId id="633" r:id="rId227"/>
    <p:sldId id="564" r:id="rId228"/>
    <p:sldId id="561" r:id="rId229"/>
    <p:sldId id="2759" r:id="rId230"/>
    <p:sldId id="565" r:id="rId231"/>
    <p:sldId id="2757" r:id="rId232"/>
    <p:sldId id="3069" r:id="rId233"/>
    <p:sldId id="3070" r:id="rId234"/>
    <p:sldId id="3071" r:id="rId235"/>
    <p:sldId id="3072" r:id="rId236"/>
    <p:sldId id="2756" r:id="rId237"/>
    <p:sldId id="609" r:id="rId238"/>
    <p:sldId id="608" r:id="rId239"/>
    <p:sldId id="643" r:id="rId240"/>
    <p:sldId id="650" r:id="rId241"/>
    <p:sldId id="644" r:id="rId242"/>
    <p:sldId id="647" r:id="rId243"/>
    <p:sldId id="648" r:id="rId244"/>
    <p:sldId id="645" r:id="rId245"/>
    <p:sldId id="649" r:id="rId246"/>
    <p:sldId id="646" r:id="rId247"/>
    <p:sldId id="2695" r:id="rId248"/>
    <p:sldId id="2969" r:id="rId249"/>
    <p:sldId id="2972" r:id="rId250"/>
    <p:sldId id="2973" r:id="rId251"/>
    <p:sldId id="2982" r:id="rId252"/>
    <p:sldId id="2975" r:id="rId253"/>
    <p:sldId id="2694" r:id="rId254"/>
    <p:sldId id="3347" r:id="rId255"/>
    <p:sldId id="392" r:id="rId256"/>
    <p:sldId id="637" r:id="rId257"/>
    <p:sldId id="635" r:id="rId258"/>
    <p:sldId id="566" r:id="rId259"/>
    <p:sldId id="567" r:id="rId260"/>
    <p:sldId id="570" r:id="rId261"/>
    <p:sldId id="568" r:id="rId262"/>
    <p:sldId id="569" r:id="rId263"/>
    <p:sldId id="638" r:id="rId264"/>
    <p:sldId id="3008" r:id="rId265"/>
    <p:sldId id="3009" r:id="rId266"/>
    <p:sldId id="1128" r:id="rId267"/>
    <p:sldId id="3010" r:id="rId268"/>
    <p:sldId id="3172" r:id="rId269"/>
    <p:sldId id="2662" r:id="rId270"/>
    <p:sldId id="2663" r:id="rId271"/>
    <p:sldId id="2664" r:id="rId272"/>
    <p:sldId id="2708" r:id="rId273"/>
    <p:sldId id="2665" r:id="rId274"/>
    <p:sldId id="2858" r:id="rId275"/>
    <p:sldId id="2860" r:id="rId276"/>
    <p:sldId id="2859" r:id="rId277"/>
    <p:sldId id="2884" r:id="rId278"/>
    <p:sldId id="2861" r:id="rId279"/>
    <p:sldId id="2875" r:id="rId280"/>
    <p:sldId id="2874" r:id="rId281"/>
    <p:sldId id="2709" r:id="rId282"/>
    <p:sldId id="2666" r:id="rId283"/>
    <p:sldId id="2710" r:id="rId284"/>
    <p:sldId id="2668" r:id="rId285"/>
    <p:sldId id="2669" r:id="rId286"/>
    <p:sldId id="3201" r:id="rId287"/>
    <p:sldId id="2670" r:id="rId288"/>
    <p:sldId id="2671" r:id="rId289"/>
    <p:sldId id="2705" r:id="rId290"/>
    <p:sldId id="2626" r:id="rId291"/>
    <p:sldId id="2652" r:id="rId292"/>
    <p:sldId id="2653" r:id="rId293"/>
    <p:sldId id="2631" r:id="rId294"/>
    <p:sldId id="2654" r:id="rId295"/>
    <p:sldId id="2655" r:id="rId296"/>
    <p:sldId id="2632" r:id="rId297"/>
    <p:sldId id="2656" r:id="rId298"/>
    <p:sldId id="2633" r:id="rId299"/>
    <p:sldId id="2706" r:id="rId300"/>
    <p:sldId id="2634" r:id="rId301"/>
    <p:sldId id="2657" r:id="rId302"/>
    <p:sldId id="2658" r:id="rId303"/>
    <p:sldId id="2636" r:id="rId304"/>
    <p:sldId id="2635" r:id="rId305"/>
    <p:sldId id="2627" r:id="rId306"/>
    <p:sldId id="2707" r:id="rId307"/>
    <p:sldId id="2628" r:id="rId308"/>
    <p:sldId id="2659" r:id="rId309"/>
    <p:sldId id="2629" r:id="rId310"/>
    <p:sldId id="2630" r:id="rId311"/>
    <p:sldId id="2660" r:id="rId312"/>
    <p:sldId id="2637" r:id="rId313"/>
    <p:sldId id="3011" r:id="rId314"/>
    <p:sldId id="2661" r:id="rId315"/>
    <p:sldId id="578" r:id="rId316"/>
    <p:sldId id="2718" r:id="rId317"/>
    <p:sldId id="3179" r:id="rId318"/>
    <p:sldId id="3085" r:id="rId319"/>
    <p:sldId id="3326" r:id="rId320"/>
    <p:sldId id="3231" r:id="rId321"/>
    <p:sldId id="3086" r:id="rId322"/>
    <p:sldId id="3527" r:id="rId323"/>
    <p:sldId id="3528" r:id="rId324"/>
    <p:sldId id="3535" r:id="rId325"/>
    <p:sldId id="3554" r:id="rId326"/>
    <p:sldId id="3529" r:id="rId327"/>
    <p:sldId id="3531" r:id="rId328"/>
    <p:sldId id="3536" r:id="rId329"/>
    <p:sldId id="3537" r:id="rId330"/>
    <p:sldId id="3555" r:id="rId331"/>
    <p:sldId id="3556" r:id="rId332"/>
    <p:sldId id="3540" r:id="rId333"/>
    <p:sldId id="3541" r:id="rId334"/>
    <p:sldId id="3532" r:id="rId335"/>
    <p:sldId id="3552" r:id="rId336"/>
    <p:sldId id="3553" r:id="rId337"/>
    <p:sldId id="3533" r:id="rId338"/>
    <p:sldId id="3557" r:id="rId339"/>
    <p:sldId id="3088" r:id="rId340"/>
    <p:sldId id="3309" r:id="rId341"/>
    <p:sldId id="3214" r:id="rId342"/>
    <p:sldId id="2749" r:id="rId343"/>
    <p:sldId id="2750" r:id="rId344"/>
    <p:sldId id="3213" r:id="rId345"/>
    <p:sldId id="3101" r:id="rId346"/>
    <p:sldId id="3100" r:id="rId347"/>
    <p:sldId id="2739" r:id="rId348"/>
    <p:sldId id="3127" r:id="rId349"/>
    <p:sldId id="2719" r:id="rId350"/>
    <p:sldId id="3099" r:id="rId351"/>
    <p:sldId id="2795" r:id="rId352"/>
    <p:sldId id="2720" r:id="rId353"/>
    <p:sldId id="3238" r:id="rId354"/>
    <p:sldId id="3038" r:id="rId355"/>
    <p:sldId id="3285" r:id="rId356"/>
    <p:sldId id="3228" r:id="rId357"/>
    <p:sldId id="3128" r:id="rId358"/>
    <p:sldId id="3126" r:id="rId359"/>
    <p:sldId id="3227" r:id="rId360"/>
    <p:sldId id="3342" r:id="rId361"/>
    <p:sldId id="3343" r:id="rId362"/>
    <p:sldId id="3344" r:id="rId363"/>
    <p:sldId id="2835" r:id="rId364"/>
    <p:sldId id="2831" r:id="rId365"/>
    <p:sldId id="2683" r:id="rId366"/>
    <p:sldId id="2684" r:id="rId367"/>
    <p:sldId id="2682" r:id="rId368"/>
    <p:sldId id="2685" r:id="rId369"/>
    <p:sldId id="1933" r:id="rId370"/>
    <p:sldId id="2300" r:id="rId371"/>
    <p:sldId id="3241" r:id="rId372"/>
    <p:sldId id="3551" r:id="rId373"/>
    <p:sldId id="3550" r:id="rId374"/>
    <p:sldId id="3549" r:id="rId375"/>
    <p:sldId id="3548" r:id="rId376"/>
    <p:sldId id="3563" r:id="rId377"/>
    <p:sldId id="3565" r:id="rId378"/>
    <p:sldId id="3566" r:id="rId379"/>
    <p:sldId id="3547" r:id="rId380"/>
    <p:sldId id="3242" r:id="rId381"/>
    <p:sldId id="3256" r:id="rId382"/>
    <p:sldId id="3243" r:id="rId383"/>
    <p:sldId id="3244" r:id="rId384"/>
    <p:sldId id="3246" r:id="rId385"/>
    <p:sldId id="322" r:id="rId386"/>
    <p:sldId id="572" r:id="rId387"/>
    <p:sldId id="612" r:id="rId388"/>
    <p:sldId id="610" r:id="rId389"/>
    <p:sldId id="3492" r:id="rId390"/>
    <p:sldId id="642" r:id="rId391"/>
    <p:sldId id="605" r:id="rId392"/>
    <p:sldId id="580" r:id="rId393"/>
    <p:sldId id="3477" r:id="rId394"/>
    <p:sldId id="3478" r:id="rId395"/>
    <p:sldId id="3479" r:id="rId396"/>
    <p:sldId id="3480" r:id="rId397"/>
    <p:sldId id="3481" r:id="rId398"/>
    <p:sldId id="3482" r:id="rId399"/>
    <p:sldId id="3483" r:id="rId400"/>
    <p:sldId id="3484" r:id="rId401"/>
    <p:sldId id="3485" r:id="rId402"/>
    <p:sldId id="3486" r:id="rId403"/>
    <p:sldId id="3487" r:id="rId404"/>
    <p:sldId id="3488" r:id="rId405"/>
    <p:sldId id="3489" r:id="rId406"/>
    <p:sldId id="3490" r:id="rId407"/>
    <p:sldId id="3491" r:id="rId408"/>
    <p:sldId id="2700" r:id="rId409"/>
    <p:sldId id="2761" r:id="rId410"/>
    <p:sldId id="3561" r:id="rId411"/>
    <p:sldId id="2762" r:id="rId412"/>
    <p:sldId id="2760" r:id="rId413"/>
    <p:sldId id="2763" r:id="rId414"/>
    <p:sldId id="2615" r:id="rId415"/>
    <p:sldId id="3150" r:id="rId416"/>
    <p:sldId id="3146" r:id="rId417"/>
    <p:sldId id="3147" r:id="rId418"/>
    <p:sldId id="3148" r:id="rId419"/>
    <p:sldId id="3144" r:id="rId420"/>
    <p:sldId id="3145" r:id="rId421"/>
    <p:sldId id="3143" r:id="rId422"/>
    <p:sldId id="3023" r:id="rId423"/>
    <p:sldId id="2341" r:id="rId424"/>
    <p:sldId id="3142" r:id="rId425"/>
    <p:sldId id="2899" r:id="rId426"/>
    <p:sldId id="3617" r:id="rId427"/>
    <p:sldId id="2904" r:id="rId428"/>
    <p:sldId id="2903" r:id="rId429"/>
    <p:sldId id="3000" r:id="rId430"/>
    <p:sldId id="2999" r:id="rId431"/>
    <p:sldId id="2401" r:id="rId432"/>
    <p:sldId id="2922" r:id="rId433"/>
    <p:sldId id="3197" r:id="rId434"/>
    <p:sldId id="3393" r:id="rId435"/>
    <p:sldId id="1577" r:id="rId436"/>
    <p:sldId id="3196" r:id="rId437"/>
    <p:sldId id="2998" r:id="rId438"/>
    <p:sldId id="2920" r:id="rId439"/>
    <p:sldId id="2993" r:id="rId440"/>
    <p:sldId id="2997" r:id="rId441"/>
    <p:sldId id="1519" r:id="rId442"/>
    <p:sldId id="2996" r:id="rId443"/>
    <p:sldId id="1503" r:id="rId444"/>
    <p:sldId id="3113" r:id="rId445"/>
    <p:sldId id="2921" r:id="rId446"/>
    <p:sldId id="2994" r:id="rId447"/>
    <p:sldId id="3220" r:id="rId448"/>
    <p:sldId id="3394" r:id="rId449"/>
    <p:sldId id="3263" r:id="rId450"/>
    <p:sldId id="3264" r:id="rId451"/>
    <p:sldId id="3262" r:id="rId452"/>
    <p:sldId id="3496" r:id="rId453"/>
    <p:sldId id="3323" r:id="rId454"/>
    <p:sldId id="3422" r:id="rId455"/>
    <p:sldId id="3324" r:id="rId456"/>
    <p:sldId id="3396" r:id="rId457"/>
    <p:sldId id="2607" r:id="rId458"/>
    <p:sldId id="3350" r:id="rId459"/>
    <p:sldId id="3367" r:id="rId460"/>
    <p:sldId id="3370" r:id="rId461"/>
    <p:sldId id="3352" r:id="rId462"/>
    <p:sldId id="3423" r:id="rId463"/>
    <p:sldId id="3298" r:id="rId464"/>
    <p:sldId id="3368" r:id="rId465"/>
    <p:sldId id="3260" r:id="rId466"/>
    <p:sldId id="3369" r:id="rId467"/>
    <p:sldId id="3266" r:id="rId468"/>
    <p:sldId id="3390" r:id="rId469"/>
    <p:sldId id="3371" r:id="rId470"/>
    <p:sldId id="3432" r:id="rId471"/>
    <p:sldId id="3436" r:id="rId472"/>
    <p:sldId id="3433" r:id="rId473"/>
    <p:sldId id="3435" r:id="rId474"/>
    <p:sldId id="3438" r:id="rId475"/>
    <p:sldId id="3457" r:id="rId476"/>
    <p:sldId id="3434" r:id="rId477"/>
    <p:sldId id="3395" r:id="rId478"/>
    <p:sldId id="3439" r:id="rId479"/>
    <p:sldId id="3384" r:id="rId480"/>
    <p:sldId id="3408" r:id="rId481"/>
    <p:sldId id="3409" r:id="rId482"/>
    <p:sldId id="3387" r:id="rId483"/>
    <p:sldId id="3391" r:id="rId484"/>
    <p:sldId id="3414" r:id="rId485"/>
    <p:sldId id="3392" r:id="rId486"/>
    <p:sldId id="3413" r:id="rId487"/>
    <p:sldId id="3397" r:id="rId488"/>
    <p:sldId id="3415" r:id="rId489"/>
    <p:sldId id="3416" r:id="rId490"/>
    <p:sldId id="3420" r:id="rId491"/>
    <p:sldId id="3429" r:id="rId492"/>
    <p:sldId id="3430" r:id="rId493"/>
    <p:sldId id="3418" r:id="rId494"/>
    <p:sldId id="3431" r:id="rId495"/>
    <p:sldId id="3442" r:id="rId496"/>
    <p:sldId id="3427" r:id="rId497"/>
    <p:sldId id="3428" r:id="rId498"/>
    <p:sldId id="2168" r:id="rId499"/>
    <p:sldId id="3355" r:id="rId500"/>
    <p:sldId id="3289" r:id="rId501"/>
    <p:sldId id="3290" r:id="rId502"/>
    <p:sldId id="3291" r:id="rId503"/>
    <p:sldId id="3357" r:id="rId504"/>
    <p:sldId id="3295" r:id="rId505"/>
    <p:sldId id="3358" r:id="rId506"/>
    <p:sldId id="3497" r:id="rId507"/>
    <p:sldId id="3299" r:id="rId508"/>
    <p:sldId id="3300" r:id="rId509"/>
    <p:sldId id="3363" r:id="rId510"/>
    <p:sldId id="3359" r:id="rId511"/>
    <p:sldId id="3520" r:id="rId512"/>
    <p:sldId id="3288" r:id="rId513"/>
    <p:sldId id="3193" r:id="rId514"/>
    <p:sldId id="3365" r:id="rId515"/>
    <p:sldId id="3194" r:id="rId516"/>
    <p:sldId id="3372" r:id="rId517"/>
    <p:sldId id="3373" r:id="rId518"/>
    <p:sldId id="3191" r:id="rId519"/>
    <p:sldId id="3141" r:id="rId520"/>
    <p:sldId id="3374" r:id="rId521"/>
    <p:sldId id="3140" r:id="rId522"/>
    <p:sldId id="3318" r:id="rId523"/>
    <p:sldId id="3319" r:id="rId524"/>
    <p:sldId id="3493" r:id="rId525"/>
    <p:sldId id="3321" r:id="rId526"/>
    <p:sldId id="3494" r:id="rId527"/>
    <p:sldId id="3495" r:id="rId528"/>
    <p:sldId id="3353" r:id="rId529"/>
    <p:sldId id="3375" r:id="rId530"/>
    <p:sldId id="2792" r:id="rId531"/>
    <p:sldId id="3376" r:id="rId532"/>
    <p:sldId id="3012" r:id="rId533"/>
    <p:sldId id="3013" r:id="rId534"/>
    <p:sldId id="3014" r:id="rId535"/>
    <p:sldId id="3016" r:id="rId536"/>
    <p:sldId id="3267" r:id="rId537"/>
    <p:sldId id="3361" r:id="rId538"/>
    <p:sldId id="2339" r:id="rId539"/>
    <p:sldId id="3606" r:id="rId540"/>
    <p:sldId id="3608" r:id="rId541"/>
    <p:sldId id="3595" r:id="rId542"/>
    <p:sldId id="3607" r:id="rId543"/>
    <p:sldId id="3610" r:id="rId544"/>
    <p:sldId id="3609" r:id="rId545"/>
    <p:sldId id="3596" r:id="rId546"/>
    <p:sldId id="3305" r:id="rId547"/>
    <p:sldId id="3611" r:id="rId548"/>
    <p:sldId id="3613" r:id="rId549"/>
    <p:sldId id="3024" r:id="rId550"/>
    <p:sldId id="3597" r:id="rId551"/>
    <p:sldId id="3360" r:id="rId552"/>
    <p:sldId id="2793" r:id="rId553"/>
    <p:sldId id="3117" r:id="rId554"/>
    <p:sldId id="3118" r:id="rId555"/>
    <p:sldId id="3379" r:id="rId556"/>
    <p:sldId id="3018" r:id="rId557"/>
    <p:sldId id="2748" r:id="rId558"/>
    <p:sldId id="2765" r:id="rId559"/>
    <p:sldId id="2766" r:id="rId560"/>
    <p:sldId id="1242" r:id="rId561"/>
    <p:sldId id="3028" r:id="rId562"/>
    <p:sldId id="2967" r:id="rId563"/>
    <p:sldId id="3019" r:id="rId564"/>
    <p:sldId id="3020" r:id="rId565"/>
    <p:sldId id="3377" r:id="rId566"/>
    <p:sldId id="3378" r:id="rId567"/>
    <p:sldId id="2966" r:id="rId568"/>
    <p:sldId id="3234" r:id="rId569"/>
    <p:sldId id="2608" r:id="rId570"/>
    <p:sldId id="2734" r:id="rId571"/>
    <p:sldId id="2614" r:id="rId572"/>
    <p:sldId id="2612" r:id="rId573"/>
    <p:sldId id="2935" r:id="rId574"/>
    <p:sldId id="3029" r:id="rId575"/>
    <p:sldId id="3250" r:id="rId576"/>
    <p:sldId id="2610" r:id="rId577"/>
    <p:sldId id="2747" r:id="rId578"/>
    <p:sldId id="3021" r:id="rId579"/>
    <p:sldId id="3462" r:id="rId580"/>
    <p:sldId id="2613" r:id="rId581"/>
    <p:sldId id="3469" r:id="rId582"/>
    <p:sldId id="3027" r:id="rId583"/>
    <p:sldId id="3280" r:id="rId584"/>
    <p:sldId id="3251" r:id="rId585"/>
    <p:sldId id="3036" r:id="rId586"/>
    <p:sldId id="2824" r:id="rId587"/>
    <p:sldId id="2716" r:id="rId588"/>
    <p:sldId id="3445" r:id="rId589"/>
    <p:sldId id="3450" r:id="rId590"/>
    <p:sldId id="3448" r:id="rId591"/>
    <p:sldId id="3449" r:id="rId592"/>
    <p:sldId id="3470" r:id="rId593"/>
    <p:sldId id="3471" r:id="rId594"/>
    <p:sldId id="3025" r:id="rId595"/>
    <p:sldId id="3026" r:id="rId596"/>
    <p:sldId id="3119" r:id="rId597"/>
    <p:sldId id="2611" r:id="rId598"/>
    <p:sldId id="3283" r:id="rId599"/>
    <p:sldId id="3284" r:id="rId600"/>
    <p:sldId id="3505" r:id="rId601"/>
    <p:sldId id="3516" r:id="rId602"/>
    <p:sldId id="3517" r:id="rId603"/>
    <p:sldId id="3518" r:id="rId604"/>
    <p:sldId id="2827" r:id="rId605"/>
    <p:sldId id="3618" r:id="rId606"/>
    <p:sldId id="3081" r:id="rId607"/>
    <p:sldId id="3354" r:id="rId608"/>
    <p:sldId id="3114" r:id="rId609"/>
    <p:sldId id="3366" r:id="rId610"/>
    <p:sldId id="3115" r:id="rId611"/>
    <p:sldId id="3247" r:id="rId612"/>
    <p:sldId id="3171" r:id="rId613"/>
    <p:sldId id="3108" r:id="rId614"/>
    <p:sldId id="2794" r:id="rId615"/>
    <p:sldId id="2876" r:id="rId616"/>
    <p:sldId id="3237" r:id="rId617"/>
    <p:sldId id="2968" r:id="rId618"/>
    <p:sldId id="2609" r:id="rId619"/>
    <p:sldId id="2936" r:id="rId620"/>
    <p:sldId id="2740" r:id="rId621"/>
    <p:sldId id="3031" r:id="rId622"/>
    <p:sldId id="3254" r:id="rId623"/>
    <p:sldId id="3252" r:id="rId624"/>
    <p:sldId id="3253" r:id="rId625"/>
    <p:sldId id="3521" r:id="rId626"/>
    <p:sldId id="3522" r:id="rId627"/>
    <p:sldId id="3523" r:id="rId628"/>
    <p:sldId id="3405" r:id="rId629"/>
    <p:sldId id="3458" r:id="rId630"/>
    <p:sldId id="3466" r:id="rId631"/>
    <p:sldId id="3573" r:id="rId632"/>
    <p:sldId id="3467" r:id="rId633"/>
    <p:sldId id="3468" r:id="rId634"/>
    <p:sldId id="3403" r:id="rId635"/>
    <p:sldId id="3402" r:id="rId636"/>
    <p:sldId id="3404" r:id="rId637"/>
    <p:sldId id="3401" r:id="rId638"/>
    <p:sldId id="3443" r:id="rId639"/>
    <p:sldId id="3406" r:id="rId640"/>
    <p:sldId id="3459" r:id="rId641"/>
    <p:sldId id="3383" r:id="rId642"/>
    <p:sldId id="3035" r:id="rId643"/>
    <p:sldId id="3460" r:id="rId644"/>
    <p:sldId id="3248" r:id="rId645"/>
    <p:sldId id="3125" r:id="rId646"/>
    <p:sldId id="3165" r:id="rId647"/>
    <p:sldId id="3223" r:id="rId648"/>
    <p:sldId id="3257" r:id="rId649"/>
    <p:sldId id="3082" r:id="rId650"/>
    <p:sldId id="2730" r:id="rId651"/>
    <p:sldId id="2946" r:id="rId652"/>
    <p:sldId id="3180" r:id="rId653"/>
    <p:sldId id="3181" r:id="rId654"/>
    <p:sldId id="3224" r:id="rId655"/>
    <p:sldId id="2825" r:id="rId656"/>
    <p:sldId id="3033" r:id="rId657"/>
    <p:sldId id="2745" r:id="rId658"/>
    <p:sldId id="3044" r:id="rId659"/>
    <p:sldId id="2731" r:id="rId660"/>
    <p:sldId id="2717" r:id="rId661"/>
    <p:sldId id="2723" r:id="rId662"/>
    <p:sldId id="3063" r:id="rId663"/>
    <p:sldId id="3047" r:id="rId664"/>
    <p:sldId id="3048" r:id="rId665"/>
    <p:sldId id="3034" r:id="rId666"/>
    <p:sldId id="2726" r:id="rId667"/>
    <p:sldId id="2741" r:id="rId668"/>
    <p:sldId id="3045" r:id="rId669"/>
    <p:sldId id="2742" r:id="rId670"/>
    <p:sldId id="3039" r:id="rId671"/>
    <p:sldId id="3062" r:id="rId672"/>
    <p:sldId id="3051" r:id="rId673"/>
    <p:sldId id="3052" r:id="rId674"/>
    <p:sldId id="3053" r:id="rId675"/>
    <p:sldId id="3054" r:id="rId676"/>
    <p:sldId id="3057" r:id="rId677"/>
    <p:sldId id="3056" r:id="rId678"/>
    <p:sldId id="3198" r:id="rId679"/>
    <p:sldId id="3199" r:id="rId680"/>
    <p:sldId id="3200" r:id="rId681"/>
    <p:sldId id="2934" r:id="rId682"/>
    <p:sldId id="2938" r:id="rId683"/>
    <p:sldId id="3042" r:id="rId684"/>
    <p:sldId id="2930" r:id="rId685"/>
    <p:sldId id="2939" r:id="rId686"/>
    <p:sldId id="3058" r:id="rId687"/>
    <p:sldId id="3202" r:id="rId688"/>
    <p:sldId id="3203" r:id="rId689"/>
    <p:sldId id="3059" r:id="rId690"/>
    <p:sldId id="3204" r:id="rId691"/>
    <p:sldId id="3060" r:id="rId692"/>
    <p:sldId id="3093" r:id="rId693"/>
    <p:sldId id="3055" r:id="rId694"/>
    <p:sldId id="3096" r:id="rId695"/>
    <p:sldId id="3094" r:id="rId696"/>
    <p:sldId id="3095" r:id="rId697"/>
    <p:sldId id="2926" r:id="rId698"/>
    <p:sldId id="2944" r:id="rId699"/>
    <p:sldId id="3064" r:id="rId700"/>
    <p:sldId id="2927" r:id="rId701"/>
    <p:sldId id="3065" r:id="rId702"/>
    <p:sldId id="3068" r:id="rId703"/>
    <p:sldId id="3066" r:id="rId704"/>
    <p:sldId id="3067" r:id="rId705"/>
    <p:sldId id="3040" r:id="rId706"/>
    <p:sldId id="2931" r:id="rId707"/>
    <p:sldId id="2932" r:id="rId708"/>
    <p:sldId id="3041" r:id="rId709"/>
    <p:sldId id="3061" r:id="rId710"/>
    <p:sldId id="2928" r:id="rId711"/>
    <p:sldId id="2929" r:id="rId712"/>
    <p:sldId id="2940" r:id="rId713"/>
    <p:sldId id="2941" r:id="rId714"/>
    <p:sldId id="3073" r:id="rId715"/>
    <p:sldId id="3074" r:id="rId716"/>
    <p:sldId id="3075" r:id="rId717"/>
    <p:sldId id="3076" r:id="rId718"/>
    <p:sldId id="2721" r:id="rId719"/>
    <p:sldId id="2727" r:id="rId720"/>
    <p:sldId id="2732" r:id="rId721"/>
    <p:sldId id="2725" r:id="rId722"/>
    <p:sldId id="2736" r:id="rId723"/>
    <p:sldId id="2737" r:id="rId724"/>
    <p:sldId id="2743" r:id="rId725"/>
    <p:sldId id="2751" r:id="rId726"/>
    <p:sldId id="2738" r:id="rId727"/>
    <p:sldId id="2943" r:id="rId728"/>
    <p:sldId id="3078" r:id="rId729"/>
    <p:sldId id="3077" r:id="rId730"/>
    <p:sldId id="3205" r:id="rId731"/>
    <p:sldId id="3206" r:id="rId732"/>
    <p:sldId id="2947" r:id="rId733"/>
    <p:sldId id="3046" r:id="rId734"/>
    <p:sldId id="3049" r:id="rId735"/>
    <p:sldId id="3050" r:id="rId736"/>
    <p:sldId id="3207" r:id="rId737"/>
    <p:sldId id="3519" r:id="rId738"/>
    <p:sldId id="2952" r:id="rId739"/>
    <p:sldId id="2951" r:id="rId740"/>
    <p:sldId id="2949" r:id="rId741"/>
    <p:sldId id="2948" r:id="rId742"/>
    <p:sldId id="3208" r:id="rId743"/>
    <p:sldId id="3217" r:id="rId744"/>
    <p:sldId id="583" r:id="rId745"/>
    <p:sldId id="586" r:id="rId746"/>
    <p:sldId id="584" r:id="rId747"/>
    <p:sldId id="585" r:id="rId748"/>
    <p:sldId id="3525" r:id="rId749"/>
    <p:sldId id="3538" r:id="rId750"/>
    <p:sldId id="3476" r:id="rId751"/>
    <p:sldId id="630" r:id="rId752"/>
    <p:sldId id="3472" r:id="rId753"/>
    <p:sldId id="3474" r:id="rId754"/>
    <p:sldId id="3539" r:id="rId755"/>
    <p:sldId id="3473" r:id="rId756"/>
    <p:sldId id="3619" r:id="rId757"/>
    <p:sldId id="1914" r:id="rId758"/>
    <p:sldId id="2502" r:id="rId759"/>
    <p:sldId id="1910" r:id="rId760"/>
    <p:sldId id="2317" r:id="rId761"/>
    <p:sldId id="2318" r:id="rId762"/>
    <p:sldId id="3560" r:id="rId763"/>
    <p:sldId id="1287" r:id="rId764"/>
    <p:sldId id="427" r:id="rId765"/>
    <p:sldId id="591" r:id="rId766"/>
    <p:sldId id="3513" r:id="rId767"/>
    <p:sldId id="2886" r:id="rId768"/>
    <p:sldId id="587" r:id="rId769"/>
    <p:sldId id="3437" r:id="rId770"/>
    <p:sldId id="3308" r:id="rId771"/>
    <p:sldId id="3419" r:id="rId772"/>
    <p:sldId id="3306" r:id="rId773"/>
    <p:sldId id="3307" r:id="rId774"/>
    <p:sldId id="589" r:id="rId775"/>
    <p:sldId id="3421" r:id="rId776"/>
    <p:sldId id="590" r:id="rId777"/>
    <p:sldId id="619" r:id="rId778"/>
    <p:sldId id="3158" r:id="rId779"/>
    <p:sldId id="651" r:id="rId780"/>
    <p:sldId id="667" r:id="rId781"/>
    <p:sldId id="2906" r:id="rId782"/>
    <p:sldId id="2620" r:id="rId783"/>
    <p:sldId id="2651" r:id="rId784"/>
    <p:sldId id="2713" r:id="rId785"/>
    <p:sldId id="2729" r:id="rId786"/>
    <p:sldId id="2826" r:id="rId787"/>
    <p:sldId id="2892" r:id="rId788"/>
    <p:sldId id="3091" r:id="rId789"/>
    <p:sldId id="2914" r:id="rId790"/>
    <p:sldId id="2912" r:id="rId791"/>
    <p:sldId id="2913" r:id="rId792"/>
    <p:sldId id="2971" r:id="rId793"/>
    <p:sldId id="2983" r:id="rId794"/>
    <p:sldId id="2986" r:id="rId795"/>
    <p:sldId id="3037" r:id="rId796"/>
    <p:sldId id="3104" r:id="rId797"/>
    <p:sldId id="3097" r:id="rId798"/>
    <p:sldId id="3124" r:id="rId799"/>
    <p:sldId id="3149" r:id="rId800"/>
    <p:sldId id="3155" r:id="rId801"/>
    <p:sldId id="3175" r:id="rId802"/>
    <p:sldId id="3195" r:id="rId803"/>
    <p:sldId id="3215" r:id="rId804"/>
    <p:sldId id="3219" r:id="rId805"/>
    <p:sldId id="3229" r:id="rId806"/>
    <p:sldId id="3236" r:id="rId807"/>
    <p:sldId id="3249" r:id="rId808"/>
    <p:sldId id="3255" r:id="rId809"/>
    <p:sldId id="3259" r:id="rId810"/>
    <p:sldId id="3268" r:id="rId811"/>
    <p:sldId id="3276" r:id="rId812"/>
    <p:sldId id="3281" r:id="rId813"/>
    <p:sldId id="3286" r:id="rId814"/>
    <p:sldId id="3292" r:id="rId815"/>
    <p:sldId id="3303" r:id="rId816"/>
    <p:sldId id="3320" r:id="rId817"/>
    <p:sldId id="3322" r:id="rId818"/>
    <p:sldId id="3346" r:id="rId819"/>
    <p:sldId id="3327" r:id="rId820"/>
    <p:sldId id="3349" r:id="rId821"/>
    <p:sldId id="3351" r:id="rId822"/>
    <p:sldId id="3364" r:id="rId823"/>
    <p:sldId id="3385" r:id="rId824"/>
    <p:sldId id="3446" r:id="rId825"/>
    <p:sldId id="3399" r:id="rId826"/>
    <p:sldId id="3464" r:id="rId827"/>
    <p:sldId id="3526" r:id="rId828"/>
    <p:sldId id="3562" r:id="rId829"/>
    <p:sldId id="3580" r:id="rId830"/>
  </p:sldIdLst>
  <p:sldSz cx="9144000" cy="6858000" type="screen4x3"/>
  <p:notesSz cx="7086600" cy="9372600"/>
  <p:defaultTextStyle>
    <a:defPPr>
      <a:defRPr lang="en-GB"/>
    </a:defPPr>
    <a:lvl1pPr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684" userDrawn="1">
          <p15:clr>
            <a:srgbClr val="A4A3A4"/>
          </p15:clr>
        </p15:guide>
        <p15:guide id="2" pos="1969"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Woodward" initials="JW" lastIdx="1" clrIdx="0">
    <p:extLst>
      <p:ext uri="{19B8F6BF-5375-455C-9EA6-DF929625EA0E}">
        <p15:presenceInfo xmlns:p15="http://schemas.microsoft.com/office/powerpoint/2012/main" userId="5e9e09f83cf0fe77"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3366FF"/>
    <a:srgbClr val="3333FF"/>
    <a:srgbClr val="0000CC"/>
    <a:srgbClr val="0000FF"/>
    <a:srgbClr val="080808"/>
    <a:srgbClr val="8E0000"/>
    <a:srgbClr val="111111"/>
    <a:srgbClr val="003300"/>
    <a:srgbClr val="000099"/>
    <a:srgbClr val="4ABB2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499" autoAdjust="0"/>
    <p:restoredTop sz="95072" autoAdjust="0"/>
  </p:normalViewPr>
  <p:slideViewPr>
    <p:cSldViewPr>
      <p:cViewPr varScale="1">
        <p:scale>
          <a:sx n="101" d="100"/>
          <a:sy n="101" d="100"/>
        </p:scale>
        <p:origin x="1866" y="72"/>
      </p:cViewPr>
      <p:guideLst>
        <p:guide orient="horz" pos="2160"/>
        <p:guide pos="2880"/>
      </p:guideLst>
    </p:cSldViewPr>
  </p:slideViewPr>
  <p:outlineViewPr>
    <p:cViewPr varScale="1">
      <p:scale>
        <a:sx n="170" d="200"/>
        <a:sy n="170" d="200"/>
      </p:scale>
      <p:origin x="-780" y="-84"/>
    </p:cViewPr>
  </p:outlineViewPr>
  <p:notesTextViewPr>
    <p:cViewPr>
      <p:scale>
        <a:sx n="1" d="1"/>
        <a:sy n="1" d="1"/>
      </p:scale>
      <p:origin x="0" y="0"/>
    </p:cViewPr>
  </p:notesTextViewPr>
  <p:sorterViewPr>
    <p:cViewPr>
      <p:scale>
        <a:sx n="100" d="100"/>
        <a:sy n="100" d="100"/>
      </p:scale>
      <p:origin x="0" y="-6570"/>
    </p:cViewPr>
  </p:sorterViewPr>
  <p:notesViewPr>
    <p:cSldViewPr>
      <p:cViewPr varScale="1">
        <p:scale>
          <a:sx n="59" d="100"/>
          <a:sy n="59" d="100"/>
        </p:scale>
        <p:origin x="-1752" y="-72"/>
      </p:cViewPr>
      <p:guideLst>
        <p:guide orient="horz" pos="2684"/>
        <p:guide pos="1969"/>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8.xml"/><Relationship Id="rId671" Type="http://schemas.openxmlformats.org/officeDocument/2006/relationships/slide" Target="slides/slide662.xml"/><Relationship Id="rId769" Type="http://schemas.openxmlformats.org/officeDocument/2006/relationships/slide" Target="slides/slide760.xml"/><Relationship Id="rId21" Type="http://schemas.openxmlformats.org/officeDocument/2006/relationships/slide" Target="slides/slide12.xml"/><Relationship Id="rId324" Type="http://schemas.openxmlformats.org/officeDocument/2006/relationships/slide" Target="slides/slide315.xml"/><Relationship Id="rId531" Type="http://schemas.openxmlformats.org/officeDocument/2006/relationships/slide" Target="slides/slide522.xml"/><Relationship Id="rId629" Type="http://schemas.openxmlformats.org/officeDocument/2006/relationships/slide" Target="slides/slide620.xml"/><Relationship Id="rId170" Type="http://schemas.openxmlformats.org/officeDocument/2006/relationships/slide" Target="slides/slide161.xml"/><Relationship Id="rId836" Type="http://schemas.openxmlformats.org/officeDocument/2006/relationships/tableStyles" Target="tableStyles.xml"/><Relationship Id="rId268" Type="http://schemas.openxmlformats.org/officeDocument/2006/relationships/slide" Target="slides/slide259.xml"/><Relationship Id="rId475" Type="http://schemas.openxmlformats.org/officeDocument/2006/relationships/slide" Target="slides/slide466.xml"/><Relationship Id="rId682" Type="http://schemas.openxmlformats.org/officeDocument/2006/relationships/slide" Target="slides/slide673.xml"/><Relationship Id="rId32" Type="http://schemas.openxmlformats.org/officeDocument/2006/relationships/slide" Target="slides/slide23.xml"/><Relationship Id="rId128" Type="http://schemas.openxmlformats.org/officeDocument/2006/relationships/slide" Target="slides/slide119.xml"/><Relationship Id="rId335" Type="http://schemas.openxmlformats.org/officeDocument/2006/relationships/slide" Target="slides/slide326.xml"/><Relationship Id="rId542" Type="http://schemas.openxmlformats.org/officeDocument/2006/relationships/slide" Target="slides/slide533.xml"/><Relationship Id="rId181" Type="http://schemas.openxmlformats.org/officeDocument/2006/relationships/slide" Target="slides/slide172.xml"/><Relationship Id="rId402" Type="http://schemas.openxmlformats.org/officeDocument/2006/relationships/slide" Target="slides/slide393.xml"/><Relationship Id="rId279" Type="http://schemas.openxmlformats.org/officeDocument/2006/relationships/slide" Target="slides/slide270.xml"/><Relationship Id="rId486" Type="http://schemas.openxmlformats.org/officeDocument/2006/relationships/slide" Target="slides/slide477.xml"/><Relationship Id="rId693" Type="http://schemas.openxmlformats.org/officeDocument/2006/relationships/slide" Target="slides/slide684.xml"/><Relationship Id="rId707" Type="http://schemas.openxmlformats.org/officeDocument/2006/relationships/slide" Target="slides/slide698.xml"/><Relationship Id="rId43" Type="http://schemas.openxmlformats.org/officeDocument/2006/relationships/slide" Target="slides/slide34.xml"/><Relationship Id="rId139" Type="http://schemas.openxmlformats.org/officeDocument/2006/relationships/slide" Target="slides/slide130.xml"/><Relationship Id="rId346" Type="http://schemas.openxmlformats.org/officeDocument/2006/relationships/slide" Target="slides/slide337.xml"/><Relationship Id="rId553" Type="http://schemas.openxmlformats.org/officeDocument/2006/relationships/slide" Target="slides/slide544.xml"/><Relationship Id="rId760" Type="http://schemas.openxmlformats.org/officeDocument/2006/relationships/slide" Target="slides/slide751.xml"/><Relationship Id="rId192" Type="http://schemas.openxmlformats.org/officeDocument/2006/relationships/slide" Target="slides/slide183.xml"/><Relationship Id="rId206" Type="http://schemas.openxmlformats.org/officeDocument/2006/relationships/slide" Target="slides/slide197.xml"/><Relationship Id="rId413" Type="http://schemas.openxmlformats.org/officeDocument/2006/relationships/slide" Target="slides/slide404.xml"/><Relationship Id="rId497" Type="http://schemas.openxmlformats.org/officeDocument/2006/relationships/slide" Target="slides/slide488.xml"/><Relationship Id="rId620" Type="http://schemas.openxmlformats.org/officeDocument/2006/relationships/slide" Target="slides/slide611.xml"/><Relationship Id="rId718" Type="http://schemas.openxmlformats.org/officeDocument/2006/relationships/slide" Target="slides/slide709.xml"/><Relationship Id="rId357" Type="http://schemas.openxmlformats.org/officeDocument/2006/relationships/slide" Target="slides/slide348.xml"/><Relationship Id="rId54" Type="http://schemas.openxmlformats.org/officeDocument/2006/relationships/slide" Target="slides/slide45.xml"/><Relationship Id="rId217" Type="http://schemas.openxmlformats.org/officeDocument/2006/relationships/slide" Target="slides/slide208.xml"/><Relationship Id="rId564" Type="http://schemas.openxmlformats.org/officeDocument/2006/relationships/slide" Target="slides/slide555.xml"/><Relationship Id="rId771" Type="http://schemas.openxmlformats.org/officeDocument/2006/relationships/slide" Target="slides/slide762.xml"/><Relationship Id="rId424" Type="http://schemas.openxmlformats.org/officeDocument/2006/relationships/slide" Target="slides/slide415.xml"/><Relationship Id="rId631" Type="http://schemas.openxmlformats.org/officeDocument/2006/relationships/slide" Target="slides/slide622.xml"/><Relationship Id="rId729" Type="http://schemas.openxmlformats.org/officeDocument/2006/relationships/slide" Target="slides/slide720.xml"/><Relationship Id="rId270" Type="http://schemas.openxmlformats.org/officeDocument/2006/relationships/slide" Target="slides/slide261.xml"/><Relationship Id="rId65" Type="http://schemas.openxmlformats.org/officeDocument/2006/relationships/slide" Target="slides/slide56.xml"/><Relationship Id="rId130" Type="http://schemas.openxmlformats.org/officeDocument/2006/relationships/slide" Target="slides/slide121.xml"/><Relationship Id="rId368" Type="http://schemas.openxmlformats.org/officeDocument/2006/relationships/slide" Target="slides/slide359.xml"/><Relationship Id="rId575" Type="http://schemas.openxmlformats.org/officeDocument/2006/relationships/slide" Target="slides/slide566.xml"/><Relationship Id="rId782" Type="http://schemas.openxmlformats.org/officeDocument/2006/relationships/slide" Target="slides/slide773.xml"/><Relationship Id="rId228" Type="http://schemas.openxmlformats.org/officeDocument/2006/relationships/slide" Target="slides/slide219.xml"/><Relationship Id="rId435" Type="http://schemas.openxmlformats.org/officeDocument/2006/relationships/slide" Target="slides/slide426.xml"/><Relationship Id="rId642" Type="http://schemas.openxmlformats.org/officeDocument/2006/relationships/slide" Target="slides/slide633.xml"/><Relationship Id="rId281" Type="http://schemas.openxmlformats.org/officeDocument/2006/relationships/slide" Target="slides/slide272.xml"/><Relationship Id="rId502" Type="http://schemas.openxmlformats.org/officeDocument/2006/relationships/slide" Target="slides/slide493.xml"/><Relationship Id="rId76" Type="http://schemas.openxmlformats.org/officeDocument/2006/relationships/slide" Target="slides/slide67.xml"/><Relationship Id="rId141" Type="http://schemas.openxmlformats.org/officeDocument/2006/relationships/slide" Target="slides/slide132.xml"/><Relationship Id="rId379" Type="http://schemas.openxmlformats.org/officeDocument/2006/relationships/slide" Target="slides/slide370.xml"/><Relationship Id="rId586" Type="http://schemas.openxmlformats.org/officeDocument/2006/relationships/slide" Target="slides/slide577.xml"/><Relationship Id="rId793" Type="http://schemas.openxmlformats.org/officeDocument/2006/relationships/slide" Target="slides/slide784.xml"/><Relationship Id="rId807" Type="http://schemas.openxmlformats.org/officeDocument/2006/relationships/slide" Target="slides/slide798.xml"/><Relationship Id="rId7" Type="http://schemas.openxmlformats.org/officeDocument/2006/relationships/slideMaster" Target="slideMasters/slideMaster7.xml"/><Relationship Id="rId239" Type="http://schemas.openxmlformats.org/officeDocument/2006/relationships/slide" Target="slides/slide230.xml"/><Relationship Id="rId446" Type="http://schemas.openxmlformats.org/officeDocument/2006/relationships/slide" Target="slides/slide437.xml"/><Relationship Id="rId653" Type="http://schemas.openxmlformats.org/officeDocument/2006/relationships/slide" Target="slides/slide644.xml"/><Relationship Id="rId292" Type="http://schemas.openxmlformats.org/officeDocument/2006/relationships/slide" Target="slides/slide283.xml"/><Relationship Id="rId306" Type="http://schemas.openxmlformats.org/officeDocument/2006/relationships/slide" Target="slides/slide297.xml"/><Relationship Id="rId87" Type="http://schemas.openxmlformats.org/officeDocument/2006/relationships/slide" Target="slides/slide78.xml"/><Relationship Id="rId513" Type="http://schemas.openxmlformats.org/officeDocument/2006/relationships/slide" Target="slides/slide504.xml"/><Relationship Id="rId597" Type="http://schemas.openxmlformats.org/officeDocument/2006/relationships/slide" Target="slides/slide588.xml"/><Relationship Id="rId720" Type="http://schemas.openxmlformats.org/officeDocument/2006/relationships/slide" Target="slides/slide711.xml"/><Relationship Id="rId818" Type="http://schemas.openxmlformats.org/officeDocument/2006/relationships/slide" Target="slides/slide809.xml"/><Relationship Id="rId152" Type="http://schemas.openxmlformats.org/officeDocument/2006/relationships/slide" Target="slides/slide143.xml"/><Relationship Id="rId457" Type="http://schemas.openxmlformats.org/officeDocument/2006/relationships/slide" Target="slides/slide448.xml"/><Relationship Id="rId664" Type="http://schemas.openxmlformats.org/officeDocument/2006/relationships/slide" Target="slides/slide655.xml"/><Relationship Id="rId14" Type="http://schemas.openxmlformats.org/officeDocument/2006/relationships/slide" Target="slides/slide5.xml"/><Relationship Id="rId317" Type="http://schemas.openxmlformats.org/officeDocument/2006/relationships/slide" Target="slides/slide308.xml"/><Relationship Id="rId524" Type="http://schemas.openxmlformats.org/officeDocument/2006/relationships/slide" Target="slides/slide515.xml"/><Relationship Id="rId731" Type="http://schemas.openxmlformats.org/officeDocument/2006/relationships/slide" Target="slides/slide722.xml"/><Relationship Id="rId98" Type="http://schemas.openxmlformats.org/officeDocument/2006/relationships/slide" Target="slides/slide89.xml"/><Relationship Id="rId163" Type="http://schemas.openxmlformats.org/officeDocument/2006/relationships/slide" Target="slides/slide154.xml"/><Relationship Id="rId370" Type="http://schemas.openxmlformats.org/officeDocument/2006/relationships/slide" Target="slides/slide361.xml"/><Relationship Id="rId829" Type="http://schemas.openxmlformats.org/officeDocument/2006/relationships/slide" Target="slides/slide820.xml"/><Relationship Id="rId230" Type="http://schemas.openxmlformats.org/officeDocument/2006/relationships/slide" Target="slides/slide221.xml"/><Relationship Id="rId468" Type="http://schemas.openxmlformats.org/officeDocument/2006/relationships/slide" Target="slides/slide459.xml"/><Relationship Id="rId675" Type="http://schemas.openxmlformats.org/officeDocument/2006/relationships/slide" Target="slides/slide666.xml"/><Relationship Id="rId25" Type="http://schemas.openxmlformats.org/officeDocument/2006/relationships/slide" Target="slides/slide16.xml"/><Relationship Id="rId328" Type="http://schemas.openxmlformats.org/officeDocument/2006/relationships/slide" Target="slides/slide319.xml"/><Relationship Id="rId535" Type="http://schemas.openxmlformats.org/officeDocument/2006/relationships/slide" Target="slides/slide526.xml"/><Relationship Id="rId742" Type="http://schemas.openxmlformats.org/officeDocument/2006/relationships/slide" Target="slides/slide733.xml"/><Relationship Id="rId174" Type="http://schemas.openxmlformats.org/officeDocument/2006/relationships/slide" Target="slides/slide165.xml"/><Relationship Id="rId381" Type="http://schemas.openxmlformats.org/officeDocument/2006/relationships/slide" Target="slides/slide372.xml"/><Relationship Id="rId602" Type="http://schemas.openxmlformats.org/officeDocument/2006/relationships/slide" Target="slides/slide593.xml"/><Relationship Id="rId241" Type="http://schemas.openxmlformats.org/officeDocument/2006/relationships/slide" Target="slides/slide232.xml"/><Relationship Id="rId479" Type="http://schemas.openxmlformats.org/officeDocument/2006/relationships/slide" Target="slides/slide470.xml"/><Relationship Id="rId686" Type="http://schemas.openxmlformats.org/officeDocument/2006/relationships/slide" Target="slides/slide677.xml"/><Relationship Id="rId36" Type="http://schemas.openxmlformats.org/officeDocument/2006/relationships/slide" Target="slides/slide27.xml"/><Relationship Id="rId339" Type="http://schemas.openxmlformats.org/officeDocument/2006/relationships/slide" Target="slides/slide330.xml"/><Relationship Id="rId546" Type="http://schemas.openxmlformats.org/officeDocument/2006/relationships/slide" Target="slides/slide537.xml"/><Relationship Id="rId753" Type="http://schemas.openxmlformats.org/officeDocument/2006/relationships/slide" Target="slides/slide744.xml"/><Relationship Id="rId101" Type="http://schemas.openxmlformats.org/officeDocument/2006/relationships/slide" Target="slides/slide92.xml"/><Relationship Id="rId185" Type="http://schemas.openxmlformats.org/officeDocument/2006/relationships/slide" Target="slides/slide176.xml"/><Relationship Id="rId406" Type="http://schemas.openxmlformats.org/officeDocument/2006/relationships/slide" Target="slides/slide397.xml"/><Relationship Id="rId392" Type="http://schemas.openxmlformats.org/officeDocument/2006/relationships/slide" Target="slides/slide383.xml"/><Relationship Id="rId613" Type="http://schemas.openxmlformats.org/officeDocument/2006/relationships/slide" Target="slides/slide604.xml"/><Relationship Id="rId697" Type="http://schemas.openxmlformats.org/officeDocument/2006/relationships/slide" Target="slides/slide688.xml"/><Relationship Id="rId820" Type="http://schemas.openxmlformats.org/officeDocument/2006/relationships/slide" Target="slides/slide811.xml"/><Relationship Id="rId252" Type="http://schemas.openxmlformats.org/officeDocument/2006/relationships/slide" Target="slides/slide243.xml"/><Relationship Id="rId47" Type="http://schemas.openxmlformats.org/officeDocument/2006/relationships/slide" Target="slides/slide38.xml"/><Relationship Id="rId112" Type="http://schemas.openxmlformats.org/officeDocument/2006/relationships/slide" Target="slides/slide103.xml"/><Relationship Id="rId557" Type="http://schemas.openxmlformats.org/officeDocument/2006/relationships/slide" Target="slides/slide548.xml"/><Relationship Id="rId764" Type="http://schemas.openxmlformats.org/officeDocument/2006/relationships/slide" Target="slides/slide755.xml"/><Relationship Id="rId196" Type="http://schemas.openxmlformats.org/officeDocument/2006/relationships/slide" Target="slides/slide187.xml"/><Relationship Id="rId417" Type="http://schemas.openxmlformats.org/officeDocument/2006/relationships/slide" Target="slides/slide408.xml"/><Relationship Id="rId624" Type="http://schemas.openxmlformats.org/officeDocument/2006/relationships/slide" Target="slides/slide615.xml"/><Relationship Id="rId831" Type="http://schemas.openxmlformats.org/officeDocument/2006/relationships/notesMaster" Target="notesMasters/notesMaster1.xml"/><Relationship Id="rId263" Type="http://schemas.openxmlformats.org/officeDocument/2006/relationships/slide" Target="slides/slide254.xml"/><Relationship Id="rId470" Type="http://schemas.openxmlformats.org/officeDocument/2006/relationships/slide" Target="slides/slide461.xml"/><Relationship Id="rId58" Type="http://schemas.openxmlformats.org/officeDocument/2006/relationships/slide" Target="slides/slide49.xml"/><Relationship Id="rId123" Type="http://schemas.openxmlformats.org/officeDocument/2006/relationships/slide" Target="slides/slide114.xml"/><Relationship Id="rId330" Type="http://schemas.openxmlformats.org/officeDocument/2006/relationships/slide" Target="slides/slide321.xml"/><Relationship Id="rId568" Type="http://schemas.openxmlformats.org/officeDocument/2006/relationships/slide" Target="slides/slide559.xml"/><Relationship Id="rId775" Type="http://schemas.openxmlformats.org/officeDocument/2006/relationships/slide" Target="slides/slide766.xml"/><Relationship Id="rId428" Type="http://schemas.openxmlformats.org/officeDocument/2006/relationships/slide" Target="slides/slide419.xml"/><Relationship Id="rId635" Type="http://schemas.openxmlformats.org/officeDocument/2006/relationships/slide" Target="slides/slide626.xml"/><Relationship Id="rId274" Type="http://schemas.openxmlformats.org/officeDocument/2006/relationships/slide" Target="slides/slide265.xml"/><Relationship Id="rId481" Type="http://schemas.openxmlformats.org/officeDocument/2006/relationships/slide" Target="slides/slide472.xml"/><Relationship Id="rId702" Type="http://schemas.openxmlformats.org/officeDocument/2006/relationships/slide" Target="slides/slide693.xml"/><Relationship Id="rId69" Type="http://schemas.openxmlformats.org/officeDocument/2006/relationships/slide" Target="slides/slide60.xml"/><Relationship Id="rId134" Type="http://schemas.openxmlformats.org/officeDocument/2006/relationships/slide" Target="slides/slide125.xml"/><Relationship Id="rId579" Type="http://schemas.openxmlformats.org/officeDocument/2006/relationships/slide" Target="slides/slide570.xml"/><Relationship Id="rId786" Type="http://schemas.openxmlformats.org/officeDocument/2006/relationships/slide" Target="slides/slide777.xml"/><Relationship Id="rId341" Type="http://schemas.openxmlformats.org/officeDocument/2006/relationships/slide" Target="slides/slide332.xml"/><Relationship Id="rId439" Type="http://schemas.openxmlformats.org/officeDocument/2006/relationships/slide" Target="slides/slide430.xml"/><Relationship Id="rId646" Type="http://schemas.openxmlformats.org/officeDocument/2006/relationships/slide" Target="slides/slide637.xml"/><Relationship Id="rId201" Type="http://schemas.openxmlformats.org/officeDocument/2006/relationships/slide" Target="slides/slide192.xml"/><Relationship Id="rId285" Type="http://schemas.openxmlformats.org/officeDocument/2006/relationships/slide" Target="slides/slide276.xml"/><Relationship Id="rId506" Type="http://schemas.openxmlformats.org/officeDocument/2006/relationships/slide" Target="slides/slide497.xml"/><Relationship Id="rId492" Type="http://schemas.openxmlformats.org/officeDocument/2006/relationships/slide" Target="slides/slide483.xml"/><Relationship Id="rId713" Type="http://schemas.openxmlformats.org/officeDocument/2006/relationships/slide" Target="slides/slide704.xml"/><Relationship Id="rId797" Type="http://schemas.openxmlformats.org/officeDocument/2006/relationships/slide" Target="slides/slide788.xml"/><Relationship Id="rId145" Type="http://schemas.openxmlformats.org/officeDocument/2006/relationships/slide" Target="slides/slide136.xml"/><Relationship Id="rId352" Type="http://schemas.openxmlformats.org/officeDocument/2006/relationships/slide" Target="slides/slide343.xml"/><Relationship Id="rId212" Type="http://schemas.openxmlformats.org/officeDocument/2006/relationships/slide" Target="slides/slide203.xml"/><Relationship Id="rId657" Type="http://schemas.openxmlformats.org/officeDocument/2006/relationships/slide" Target="slides/slide648.xml"/><Relationship Id="rId296" Type="http://schemas.openxmlformats.org/officeDocument/2006/relationships/slide" Target="slides/slide287.xml"/><Relationship Id="rId517" Type="http://schemas.openxmlformats.org/officeDocument/2006/relationships/slide" Target="slides/slide508.xml"/><Relationship Id="rId724" Type="http://schemas.openxmlformats.org/officeDocument/2006/relationships/slide" Target="slides/slide715.xml"/><Relationship Id="rId60" Type="http://schemas.openxmlformats.org/officeDocument/2006/relationships/slide" Target="slides/slide51.xml"/><Relationship Id="rId156" Type="http://schemas.openxmlformats.org/officeDocument/2006/relationships/slide" Target="slides/slide147.xml"/><Relationship Id="rId363" Type="http://schemas.openxmlformats.org/officeDocument/2006/relationships/slide" Target="slides/slide354.xml"/><Relationship Id="rId570" Type="http://schemas.openxmlformats.org/officeDocument/2006/relationships/slide" Target="slides/slide561.xml"/><Relationship Id="rId223" Type="http://schemas.openxmlformats.org/officeDocument/2006/relationships/slide" Target="slides/slide214.xml"/><Relationship Id="rId430" Type="http://schemas.openxmlformats.org/officeDocument/2006/relationships/slide" Target="slides/slide421.xml"/><Relationship Id="rId668" Type="http://schemas.openxmlformats.org/officeDocument/2006/relationships/slide" Target="slides/slide659.xml"/><Relationship Id="rId18" Type="http://schemas.openxmlformats.org/officeDocument/2006/relationships/slide" Target="slides/slide9.xml"/><Relationship Id="rId528" Type="http://schemas.openxmlformats.org/officeDocument/2006/relationships/slide" Target="slides/slide519.xml"/><Relationship Id="rId735" Type="http://schemas.openxmlformats.org/officeDocument/2006/relationships/slide" Target="slides/slide726.xml"/><Relationship Id="rId167" Type="http://schemas.openxmlformats.org/officeDocument/2006/relationships/slide" Target="slides/slide158.xml"/><Relationship Id="rId374" Type="http://schemas.openxmlformats.org/officeDocument/2006/relationships/slide" Target="slides/slide365.xml"/><Relationship Id="rId581" Type="http://schemas.openxmlformats.org/officeDocument/2006/relationships/slide" Target="slides/slide572.xml"/><Relationship Id="rId71" Type="http://schemas.openxmlformats.org/officeDocument/2006/relationships/slide" Target="slides/slide62.xml"/><Relationship Id="rId234" Type="http://schemas.openxmlformats.org/officeDocument/2006/relationships/slide" Target="slides/slide225.xml"/><Relationship Id="rId679" Type="http://schemas.openxmlformats.org/officeDocument/2006/relationships/slide" Target="slides/slide670.xml"/><Relationship Id="rId802" Type="http://schemas.openxmlformats.org/officeDocument/2006/relationships/slide" Target="slides/slide793.xml"/><Relationship Id="rId2" Type="http://schemas.openxmlformats.org/officeDocument/2006/relationships/slideMaster" Target="slideMasters/slideMaster2.xml"/><Relationship Id="rId29" Type="http://schemas.openxmlformats.org/officeDocument/2006/relationships/slide" Target="slides/slide20.xml"/><Relationship Id="rId441" Type="http://schemas.openxmlformats.org/officeDocument/2006/relationships/slide" Target="slides/slide432.xml"/><Relationship Id="rId539" Type="http://schemas.openxmlformats.org/officeDocument/2006/relationships/slide" Target="slides/slide530.xml"/><Relationship Id="rId746" Type="http://schemas.openxmlformats.org/officeDocument/2006/relationships/slide" Target="slides/slide737.xml"/><Relationship Id="rId178" Type="http://schemas.openxmlformats.org/officeDocument/2006/relationships/slide" Target="slides/slide169.xml"/><Relationship Id="rId301" Type="http://schemas.openxmlformats.org/officeDocument/2006/relationships/slide" Target="slides/slide292.xml"/><Relationship Id="rId82" Type="http://schemas.openxmlformats.org/officeDocument/2006/relationships/slide" Target="slides/slide73.xml"/><Relationship Id="rId385" Type="http://schemas.openxmlformats.org/officeDocument/2006/relationships/slide" Target="slides/slide376.xml"/><Relationship Id="rId592" Type="http://schemas.openxmlformats.org/officeDocument/2006/relationships/slide" Target="slides/slide583.xml"/><Relationship Id="rId606" Type="http://schemas.openxmlformats.org/officeDocument/2006/relationships/slide" Target="slides/slide597.xml"/><Relationship Id="rId813" Type="http://schemas.openxmlformats.org/officeDocument/2006/relationships/slide" Target="slides/slide804.xml"/><Relationship Id="rId245" Type="http://schemas.openxmlformats.org/officeDocument/2006/relationships/slide" Target="slides/slide236.xml"/><Relationship Id="rId452" Type="http://schemas.openxmlformats.org/officeDocument/2006/relationships/slide" Target="slides/slide443.xml"/><Relationship Id="rId105" Type="http://schemas.openxmlformats.org/officeDocument/2006/relationships/slide" Target="slides/slide96.xml"/><Relationship Id="rId312" Type="http://schemas.openxmlformats.org/officeDocument/2006/relationships/slide" Target="slides/slide303.xml"/><Relationship Id="rId757" Type="http://schemas.openxmlformats.org/officeDocument/2006/relationships/slide" Target="slides/slide748.xml"/><Relationship Id="rId93" Type="http://schemas.openxmlformats.org/officeDocument/2006/relationships/slide" Target="slides/slide84.xml"/><Relationship Id="rId189" Type="http://schemas.openxmlformats.org/officeDocument/2006/relationships/slide" Target="slides/slide180.xml"/><Relationship Id="rId396" Type="http://schemas.openxmlformats.org/officeDocument/2006/relationships/slide" Target="slides/slide387.xml"/><Relationship Id="rId617" Type="http://schemas.openxmlformats.org/officeDocument/2006/relationships/slide" Target="slides/slide608.xml"/><Relationship Id="rId824" Type="http://schemas.openxmlformats.org/officeDocument/2006/relationships/slide" Target="slides/slide815.xml"/><Relationship Id="rId256" Type="http://schemas.openxmlformats.org/officeDocument/2006/relationships/slide" Target="slides/slide247.xml"/><Relationship Id="rId463" Type="http://schemas.openxmlformats.org/officeDocument/2006/relationships/slide" Target="slides/slide454.xml"/><Relationship Id="rId670" Type="http://schemas.openxmlformats.org/officeDocument/2006/relationships/slide" Target="slides/slide661.xml"/><Relationship Id="rId116" Type="http://schemas.openxmlformats.org/officeDocument/2006/relationships/slide" Target="slides/slide107.xml"/><Relationship Id="rId323" Type="http://schemas.openxmlformats.org/officeDocument/2006/relationships/slide" Target="slides/slide314.xml"/><Relationship Id="rId530" Type="http://schemas.openxmlformats.org/officeDocument/2006/relationships/slide" Target="slides/slide521.xml"/><Relationship Id="rId768" Type="http://schemas.openxmlformats.org/officeDocument/2006/relationships/slide" Target="slides/slide759.xml"/><Relationship Id="rId20" Type="http://schemas.openxmlformats.org/officeDocument/2006/relationships/slide" Target="slides/slide11.xml"/><Relationship Id="rId628" Type="http://schemas.openxmlformats.org/officeDocument/2006/relationships/slide" Target="slides/slide619.xml"/><Relationship Id="rId835" Type="http://schemas.openxmlformats.org/officeDocument/2006/relationships/theme" Target="theme/theme1.xml"/><Relationship Id="rId267" Type="http://schemas.openxmlformats.org/officeDocument/2006/relationships/slide" Target="slides/slide258.xml"/><Relationship Id="rId474" Type="http://schemas.openxmlformats.org/officeDocument/2006/relationships/slide" Target="slides/slide465.xml"/><Relationship Id="rId127" Type="http://schemas.openxmlformats.org/officeDocument/2006/relationships/slide" Target="slides/slide118.xml"/><Relationship Id="rId681" Type="http://schemas.openxmlformats.org/officeDocument/2006/relationships/slide" Target="slides/slide672.xml"/><Relationship Id="rId779" Type="http://schemas.openxmlformats.org/officeDocument/2006/relationships/slide" Target="slides/slide770.xml"/><Relationship Id="rId31" Type="http://schemas.openxmlformats.org/officeDocument/2006/relationships/slide" Target="slides/slide22.xml"/><Relationship Id="rId334" Type="http://schemas.openxmlformats.org/officeDocument/2006/relationships/slide" Target="slides/slide325.xml"/><Relationship Id="rId541" Type="http://schemas.openxmlformats.org/officeDocument/2006/relationships/slide" Target="slides/slide532.xml"/><Relationship Id="rId639" Type="http://schemas.openxmlformats.org/officeDocument/2006/relationships/slide" Target="slides/slide630.xml"/><Relationship Id="rId180" Type="http://schemas.openxmlformats.org/officeDocument/2006/relationships/slide" Target="slides/slide171.xml"/><Relationship Id="rId278" Type="http://schemas.openxmlformats.org/officeDocument/2006/relationships/slide" Target="slides/slide269.xml"/><Relationship Id="rId401" Type="http://schemas.openxmlformats.org/officeDocument/2006/relationships/slide" Target="slides/slide392.xml"/><Relationship Id="rId485" Type="http://schemas.openxmlformats.org/officeDocument/2006/relationships/slide" Target="slides/slide476.xml"/><Relationship Id="rId692" Type="http://schemas.openxmlformats.org/officeDocument/2006/relationships/slide" Target="slides/slide683.xml"/><Relationship Id="rId706" Type="http://schemas.openxmlformats.org/officeDocument/2006/relationships/slide" Target="slides/slide697.xml"/><Relationship Id="rId42" Type="http://schemas.openxmlformats.org/officeDocument/2006/relationships/slide" Target="slides/slide33.xml"/><Relationship Id="rId138" Type="http://schemas.openxmlformats.org/officeDocument/2006/relationships/slide" Target="slides/slide129.xml"/><Relationship Id="rId345" Type="http://schemas.openxmlformats.org/officeDocument/2006/relationships/slide" Target="slides/slide336.xml"/><Relationship Id="rId552" Type="http://schemas.openxmlformats.org/officeDocument/2006/relationships/slide" Target="slides/slide543.xml"/><Relationship Id="rId191" Type="http://schemas.openxmlformats.org/officeDocument/2006/relationships/slide" Target="slides/slide182.xml"/><Relationship Id="rId205" Type="http://schemas.openxmlformats.org/officeDocument/2006/relationships/slide" Target="slides/slide196.xml"/><Relationship Id="rId412" Type="http://schemas.openxmlformats.org/officeDocument/2006/relationships/slide" Target="slides/slide403.xml"/><Relationship Id="rId289" Type="http://schemas.openxmlformats.org/officeDocument/2006/relationships/slide" Target="slides/slide280.xml"/><Relationship Id="rId496" Type="http://schemas.openxmlformats.org/officeDocument/2006/relationships/slide" Target="slides/slide487.xml"/><Relationship Id="rId717" Type="http://schemas.openxmlformats.org/officeDocument/2006/relationships/slide" Target="slides/slide708.xml"/><Relationship Id="rId53" Type="http://schemas.openxmlformats.org/officeDocument/2006/relationships/slide" Target="slides/slide44.xml"/><Relationship Id="rId149" Type="http://schemas.openxmlformats.org/officeDocument/2006/relationships/slide" Target="slides/slide140.xml"/><Relationship Id="rId356" Type="http://schemas.openxmlformats.org/officeDocument/2006/relationships/slide" Target="slides/slide347.xml"/><Relationship Id="rId563" Type="http://schemas.openxmlformats.org/officeDocument/2006/relationships/slide" Target="slides/slide554.xml"/><Relationship Id="rId770" Type="http://schemas.openxmlformats.org/officeDocument/2006/relationships/slide" Target="slides/slide761.xml"/><Relationship Id="rId216" Type="http://schemas.openxmlformats.org/officeDocument/2006/relationships/slide" Target="slides/slide207.xml"/><Relationship Id="rId423" Type="http://schemas.openxmlformats.org/officeDocument/2006/relationships/slide" Target="slides/slide414.xml"/><Relationship Id="rId630" Type="http://schemas.openxmlformats.org/officeDocument/2006/relationships/slide" Target="slides/slide621.xml"/><Relationship Id="rId728" Type="http://schemas.openxmlformats.org/officeDocument/2006/relationships/slide" Target="slides/slide719.xml"/><Relationship Id="rId64" Type="http://schemas.openxmlformats.org/officeDocument/2006/relationships/slide" Target="slides/slide55.xml"/><Relationship Id="rId367" Type="http://schemas.openxmlformats.org/officeDocument/2006/relationships/slide" Target="slides/slide358.xml"/><Relationship Id="rId574" Type="http://schemas.openxmlformats.org/officeDocument/2006/relationships/slide" Target="slides/slide565.xml"/><Relationship Id="rId227" Type="http://schemas.openxmlformats.org/officeDocument/2006/relationships/slide" Target="slides/slide218.xml"/><Relationship Id="rId781" Type="http://schemas.openxmlformats.org/officeDocument/2006/relationships/slide" Target="slides/slide772.xml"/><Relationship Id="rId434" Type="http://schemas.openxmlformats.org/officeDocument/2006/relationships/slide" Target="slides/slide425.xml"/><Relationship Id="rId641" Type="http://schemas.openxmlformats.org/officeDocument/2006/relationships/slide" Target="slides/slide632.xml"/><Relationship Id="rId739" Type="http://schemas.openxmlformats.org/officeDocument/2006/relationships/slide" Target="slides/slide730.xml"/><Relationship Id="rId280" Type="http://schemas.openxmlformats.org/officeDocument/2006/relationships/slide" Target="slides/slide271.xml"/><Relationship Id="rId501" Type="http://schemas.openxmlformats.org/officeDocument/2006/relationships/slide" Target="slides/slide492.xml"/><Relationship Id="rId75" Type="http://schemas.openxmlformats.org/officeDocument/2006/relationships/slide" Target="slides/slide66.xml"/><Relationship Id="rId140" Type="http://schemas.openxmlformats.org/officeDocument/2006/relationships/slide" Target="slides/slide131.xml"/><Relationship Id="rId378" Type="http://schemas.openxmlformats.org/officeDocument/2006/relationships/slide" Target="slides/slide369.xml"/><Relationship Id="rId585" Type="http://schemas.openxmlformats.org/officeDocument/2006/relationships/slide" Target="slides/slide576.xml"/><Relationship Id="rId792" Type="http://schemas.openxmlformats.org/officeDocument/2006/relationships/slide" Target="slides/slide783.xml"/><Relationship Id="rId806" Type="http://schemas.openxmlformats.org/officeDocument/2006/relationships/slide" Target="slides/slide797.xml"/><Relationship Id="rId6" Type="http://schemas.openxmlformats.org/officeDocument/2006/relationships/slideMaster" Target="slideMasters/slideMaster6.xml"/><Relationship Id="rId238" Type="http://schemas.openxmlformats.org/officeDocument/2006/relationships/slide" Target="slides/slide229.xml"/><Relationship Id="rId445" Type="http://schemas.openxmlformats.org/officeDocument/2006/relationships/slide" Target="slides/slide436.xml"/><Relationship Id="rId652" Type="http://schemas.openxmlformats.org/officeDocument/2006/relationships/slide" Target="slides/slide643.xml"/><Relationship Id="rId291" Type="http://schemas.openxmlformats.org/officeDocument/2006/relationships/slide" Target="slides/slide282.xml"/><Relationship Id="rId305" Type="http://schemas.openxmlformats.org/officeDocument/2006/relationships/slide" Target="slides/slide296.xml"/><Relationship Id="rId512" Type="http://schemas.openxmlformats.org/officeDocument/2006/relationships/slide" Target="slides/slide503.xml"/><Relationship Id="rId86" Type="http://schemas.openxmlformats.org/officeDocument/2006/relationships/slide" Target="slides/slide77.xml"/><Relationship Id="rId151" Type="http://schemas.openxmlformats.org/officeDocument/2006/relationships/slide" Target="slides/slide142.xml"/><Relationship Id="rId389" Type="http://schemas.openxmlformats.org/officeDocument/2006/relationships/slide" Target="slides/slide380.xml"/><Relationship Id="rId596" Type="http://schemas.openxmlformats.org/officeDocument/2006/relationships/slide" Target="slides/slide587.xml"/><Relationship Id="rId817" Type="http://schemas.openxmlformats.org/officeDocument/2006/relationships/slide" Target="slides/slide808.xml"/><Relationship Id="rId249" Type="http://schemas.openxmlformats.org/officeDocument/2006/relationships/slide" Target="slides/slide240.xml"/><Relationship Id="rId456" Type="http://schemas.openxmlformats.org/officeDocument/2006/relationships/slide" Target="slides/slide447.xml"/><Relationship Id="rId663" Type="http://schemas.openxmlformats.org/officeDocument/2006/relationships/slide" Target="slides/slide654.xml"/><Relationship Id="rId13" Type="http://schemas.openxmlformats.org/officeDocument/2006/relationships/slide" Target="slides/slide4.xml"/><Relationship Id="rId109" Type="http://schemas.openxmlformats.org/officeDocument/2006/relationships/slide" Target="slides/slide100.xml"/><Relationship Id="rId316" Type="http://schemas.openxmlformats.org/officeDocument/2006/relationships/slide" Target="slides/slide307.xml"/><Relationship Id="rId523" Type="http://schemas.openxmlformats.org/officeDocument/2006/relationships/slide" Target="slides/slide514.xml"/><Relationship Id="rId55" Type="http://schemas.openxmlformats.org/officeDocument/2006/relationships/slide" Target="slides/slide46.xml"/><Relationship Id="rId97" Type="http://schemas.openxmlformats.org/officeDocument/2006/relationships/slide" Target="slides/slide88.xml"/><Relationship Id="rId120" Type="http://schemas.openxmlformats.org/officeDocument/2006/relationships/slide" Target="slides/slide111.xml"/><Relationship Id="rId358" Type="http://schemas.openxmlformats.org/officeDocument/2006/relationships/slide" Target="slides/slide349.xml"/><Relationship Id="rId565" Type="http://schemas.openxmlformats.org/officeDocument/2006/relationships/slide" Target="slides/slide556.xml"/><Relationship Id="rId730" Type="http://schemas.openxmlformats.org/officeDocument/2006/relationships/slide" Target="slides/slide721.xml"/><Relationship Id="rId772" Type="http://schemas.openxmlformats.org/officeDocument/2006/relationships/slide" Target="slides/slide763.xml"/><Relationship Id="rId828" Type="http://schemas.openxmlformats.org/officeDocument/2006/relationships/slide" Target="slides/slide819.xml"/><Relationship Id="rId162" Type="http://schemas.openxmlformats.org/officeDocument/2006/relationships/slide" Target="slides/slide153.xml"/><Relationship Id="rId218" Type="http://schemas.openxmlformats.org/officeDocument/2006/relationships/slide" Target="slides/slide209.xml"/><Relationship Id="rId425" Type="http://schemas.openxmlformats.org/officeDocument/2006/relationships/slide" Target="slides/slide416.xml"/><Relationship Id="rId467" Type="http://schemas.openxmlformats.org/officeDocument/2006/relationships/slide" Target="slides/slide458.xml"/><Relationship Id="rId632" Type="http://schemas.openxmlformats.org/officeDocument/2006/relationships/slide" Target="slides/slide623.xml"/><Relationship Id="rId271" Type="http://schemas.openxmlformats.org/officeDocument/2006/relationships/slide" Target="slides/slide262.xml"/><Relationship Id="rId674" Type="http://schemas.openxmlformats.org/officeDocument/2006/relationships/slide" Target="slides/slide665.xml"/><Relationship Id="rId24" Type="http://schemas.openxmlformats.org/officeDocument/2006/relationships/slide" Target="slides/slide15.xml"/><Relationship Id="rId66" Type="http://schemas.openxmlformats.org/officeDocument/2006/relationships/slide" Target="slides/slide57.xml"/><Relationship Id="rId131" Type="http://schemas.openxmlformats.org/officeDocument/2006/relationships/slide" Target="slides/slide122.xml"/><Relationship Id="rId327" Type="http://schemas.openxmlformats.org/officeDocument/2006/relationships/slide" Target="slides/slide318.xml"/><Relationship Id="rId369" Type="http://schemas.openxmlformats.org/officeDocument/2006/relationships/slide" Target="slides/slide360.xml"/><Relationship Id="rId534" Type="http://schemas.openxmlformats.org/officeDocument/2006/relationships/slide" Target="slides/slide525.xml"/><Relationship Id="rId576" Type="http://schemas.openxmlformats.org/officeDocument/2006/relationships/slide" Target="slides/slide567.xml"/><Relationship Id="rId741" Type="http://schemas.openxmlformats.org/officeDocument/2006/relationships/slide" Target="slides/slide732.xml"/><Relationship Id="rId783" Type="http://schemas.openxmlformats.org/officeDocument/2006/relationships/slide" Target="slides/slide774.xml"/><Relationship Id="rId173" Type="http://schemas.openxmlformats.org/officeDocument/2006/relationships/slide" Target="slides/slide164.xml"/><Relationship Id="rId229" Type="http://schemas.openxmlformats.org/officeDocument/2006/relationships/slide" Target="slides/slide220.xml"/><Relationship Id="rId380" Type="http://schemas.openxmlformats.org/officeDocument/2006/relationships/slide" Target="slides/slide371.xml"/><Relationship Id="rId436" Type="http://schemas.openxmlformats.org/officeDocument/2006/relationships/slide" Target="slides/slide427.xml"/><Relationship Id="rId601" Type="http://schemas.openxmlformats.org/officeDocument/2006/relationships/slide" Target="slides/slide592.xml"/><Relationship Id="rId643" Type="http://schemas.openxmlformats.org/officeDocument/2006/relationships/slide" Target="slides/slide634.xml"/><Relationship Id="rId240" Type="http://schemas.openxmlformats.org/officeDocument/2006/relationships/slide" Target="slides/slide231.xml"/><Relationship Id="rId478" Type="http://schemas.openxmlformats.org/officeDocument/2006/relationships/slide" Target="slides/slide469.xml"/><Relationship Id="rId685" Type="http://schemas.openxmlformats.org/officeDocument/2006/relationships/slide" Target="slides/slide676.xml"/><Relationship Id="rId35" Type="http://schemas.openxmlformats.org/officeDocument/2006/relationships/slide" Target="slides/slide26.xml"/><Relationship Id="rId77" Type="http://schemas.openxmlformats.org/officeDocument/2006/relationships/slide" Target="slides/slide68.xml"/><Relationship Id="rId100" Type="http://schemas.openxmlformats.org/officeDocument/2006/relationships/slide" Target="slides/slide91.xml"/><Relationship Id="rId282" Type="http://schemas.openxmlformats.org/officeDocument/2006/relationships/slide" Target="slides/slide273.xml"/><Relationship Id="rId338" Type="http://schemas.openxmlformats.org/officeDocument/2006/relationships/slide" Target="slides/slide329.xml"/><Relationship Id="rId503" Type="http://schemas.openxmlformats.org/officeDocument/2006/relationships/slide" Target="slides/slide494.xml"/><Relationship Id="rId545" Type="http://schemas.openxmlformats.org/officeDocument/2006/relationships/slide" Target="slides/slide536.xml"/><Relationship Id="rId587" Type="http://schemas.openxmlformats.org/officeDocument/2006/relationships/slide" Target="slides/slide578.xml"/><Relationship Id="rId710" Type="http://schemas.openxmlformats.org/officeDocument/2006/relationships/slide" Target="slides/slide701.xml"/><Relationship Id="rId752" Type="http://schemas.openxmlformats.org/officeDocument/2006/relationships/slide" Target="slides/slide743.xml"/><Relationship Id="rId808" Type="http://schemas.openxmlformats.org/officeDocument/2006/relationships/slide" Target="slides/slide799.xml"/><Relationship Id="rId8" Type="http://schemas.openxmlformats.org/officeDocument/2006/relationships/slideMaster" Target="slideMasters/slideMaster8.xml"/><Relationship Id="rId142" Type="http://schemas.openxmlformats.org/officeDocument/2006/relationships/slide" Target="slides/slide133.xml"/><Relationship Id="rId184" Type="http://schemas.openxmlformats.org/officeDocument/2006/relationships/slide" Target="slides/slide175.xml"/><Relationship Id="rId391" Type="http://schemas.openxmlformats.org/officeDocument/2006/relationships/slide" Target="slides/slide382.xml"/><Relationship Id="rId405" Type="http://schemas.openxmlformats.org/officeDocument/2006/relationships/slide" Target="slides/slide396.xml"/><Relationship Id="rId447" Type="http://schemas.openxmlformats.org/officeDocument/2006/relationships/slide" Target="slides/slide438.xml"/><Relationship Id="rId612" Type="http://schemas.openxmlformats.org/officeDocument/2006/relationships/slide" Target="slides/slide603.xml"/><Relationship Id="rId794" Type="http://schemas.openxmlformats.org/officeDocument/2006/relationships/slide" Target="slides/slide785.xml"/><Relationship Id="rId251" Type="http://schemas.openxmlformats.org/officeDocument/2006/relationships/slide" Target="slides/slide242.xml"/><Relationship Id="rId489" Type="http://schemas.openxmlformats.org/officeDocument/2006/relationships/slide" Target="slides/slide480.xml"/><Relationship Id="rId654" Type="http://schemas.openxmlformats.org/officeDocument/2006/relationships/slide" Target="slides/slide645.xml"/><Relationship Id="rId696" Type="http://schemas.openxmlformats.org/officeDocument/2006/relationships/slide" Target="slides/slide687.xml"/><Relationship Id="rId46" Type="http://schemas.openxmlformats.org/officeDocument/2006/relationships/slide" Target="slides/slide37.xml"/><Relationship Id="rId293" Type="http://schemas.openxmlformats.org/officeDocument/2006/relationships/slide" Target="slides/slide284.xml"/><Relationship Id="rId307" Type="http://schemas.openxmlformats.org/officeDocument/2006/relationships/slide" Target="slides/slide298.xml"/><Relationship Id="rId349" Type="http://schemas.openxmlformats.org/officeDocument/2006/relationships/slide" Target="slides/slide340.xml"/><Relationship Id="rId514" Type="http://schemas.openxmlformats.org/officeDocument/2006/relationships/slide" Target="slides/slide505.xml"/><Relationship Id="rId556" Type="http://schemas.openxmlformats.org/officeDocument/2006/relationships/slide" Target="slides/slide547.xml"/><Relationship Id="rId721" Type="http://schemas.openxmlformats.org/officeDocument/2006/relationships/slide" Target="slides/slide712.xml"/><Relationship Id="rId763" Type="http://schemas.openxmlformats.org/officeDocument/2006/relationships/slide" Target="slides/slide754.xml"/><Relationship Id="rId88" Type="http://schemas.openxmlformats.org/officeDocument/2006/relationships/slide" Target="slides/slide79.xml"/><Relationship Id="rId111" Type="http://schemas.openxmlformats.org/officeDocument/2006/relationships/slide" Target="slides/slide102.xml"/><Relationship Id="rId153" Type="http://schemas.openxmlformats.org/officeDocument/2006/relationships/slide" Target="slides/slide144.xml"/><Relationship Id="rId195" Type="http://schemas.openxmlformats.org/officeDocument/2006/relationships/slide" Target="slides/slide186.xml"/><Relationship Id="rId209" Type="http://schemas.openxmlformats.org/officeDocument/2006/relationships/slide" Target="slides/slide200.xml"/><Relationship Id="rId360" Type="http://schemas.openxmlformats.org/officeDocument/2006/relationships/slide" Target="slides/slide351.xml"/><Relationship Id="rId416" Type="http://schemas.openxmlformats.org/officeDocument/2006/relationships/slide" Target="slides/slide407.xml"/><Relationship Id="rId598" Type="http://schemas.openxmlformats.org/officeDocument/2006/relationships/slide" Target="slides/slide589.xml"/><Relationship Id="rId819" Type="http://schemas.openxmlformats.org/officeDocument/2006/relationships/slide" Target="slides/slide810.xml"/><Relationship Id="rId220" Type="http://schemas.openxmlformats.org/officeDocument/2006/relationships/slide" Target="slides/slide211.xml"/><Relationship Id="rId458" Type="http://schemas.openxmlformats.org/officeDocument/2006/relationships/slide" Target="slides/slide449.xml"/><Relationship Id="rId623" Type="http://schemas.openxmlformats.org/officeDocument/2006/relationships/slide" Target="slides/slide614.xml"/><Relationship Id="rId665" Type="http://schemas.openxmlformats.org/officeDocument/2006/relationships/slide" Target="slides/slide656.xml"/><Relationship Id="rId830" Type="http://schemas.openxmlformats.org/officeDocument/2006/relationships/slide" Target="slides/slide821.xml"/><Relationship Id="rId15" Type="http://schemas.openxmlformats.org/officeDocument/2006/relationships/slide" Target="slides/slide6.xml"/><Relationship Id="rId57" Type="http://schemas.openxmlformats.org/officeDocument/2006/relationships/slide" Target="slides/slide48.xml"/><Relationship Id="rId262" Type="http://schemas.openxmlformats.org/officeDocument/2006/relationships/slide" Target="slides/slide253.xml"/><Relationship Id="rId318" Type="http://schemas.openxmlformats.org/officeDocument/2006/relationships/slide" Target="slides/slide309.xml"/><Relationship Id="rId525" Type="http://schemas.openxmlformats.org/officeDocument/2006/relationships/slide" Target="slides/slide516.xml"/><Relationship Id="rId567" Type="http://schemas.openxmlformats.org/officeDocument/2006/relationships/slide" Target="slides/slide558.xml"/><Relationship Id="rId732" Type="http://schemas.openxmlformats.org/officeDocument/2006/relationships/slide" Target="slides/slide723.xml"/><Relationship Id="rId99" Type="http://schemas.openxmlformats.org/officeDocument/2006/relationships/slide" Target="slides/slide90.xml"/><Relationship Id="rId122" Type="http://schemas.openxmlformats.org/officeDocument/2006/relationships/slide" Target="slides/slide113.xml"/><Relationship Id="rId164" Type="http://schemas.openxmlformats.org/officeDocument/2006/relationships/slide" Target="slides/slide155.xml"/><Relationship Id="rId371" Type="http://schemas.openxmlformats.org/officeDocument/2006/relationships/slide" Target="slides/slide362.xml"/><Relationship Id="rId774" Type="http://schemas.openxmlformats.org/officeDocument/2006/relationships/slide" Target="slides/slide765.xml"/><Relationship Id="rId427" Type="http://schemas.openxmlformats.org/officeDocument/2006/relationships/slide" Target="slides/slide418.xml"/><Relationship Id="rId469" Type="http://schemas.openxmlformats.org/officeDocument/2006/relationships/slide" Target="slides/slide460.xml"/><Relationship Id="rId634" Type="http://schemas.openxmlformats.org/officeDocument/2006/relationships/slide" Target="slides/slide625.xml"/><Relationship Id="rId676" Type="http://schemas.openxmlformats.org/officeDocument/2006/relationships/slide" Target="slides/slide667.xml"/><Relationship Id="rId26" Type="http://schemas.openxmlformats.org/officeDocument/2006/relationships/slide" Target="slides/slide17.xml"/><Relationship Id="rId231" Type="http://schemas.openxmlformats.org/officeDocument/2006/relationships/slide" Target="slides/slide222.xml"/><Relationship Id="rId273" Type="http://schemas.openxmlformats.org/officeDocument/2006/relationships/slide" Target="slides/slide264.xml"/><Relationship Id="rId329" Type="http://schemas.openxmlformats.org/officeDocument/2006/relationships/slide" Target="slides/slide320.xml"/><Relationship Id="rId480" Type="http://schemas.openxmlformats.org/officeDocument/2006/relationships/slide" Target="slides/slide471.xml"/><Relationship Id="rId536" Type="http://schemas.openxmlformats.org/officeDocument/2006/relationships/slide" Target="slides/slide527.xml"/><Relationship Id="rId701" Type="http://schemas.openxmlformats.org/officeDocument/2006/relationships/slide" Target="slides/slide692.xml"/><Relationship Id="rId68" Type="http://schemas.openxmlformats.org/officeDocument/2006/relationships/slide" Target="slides/slide59.xml"/><Relationship Id="rId133" Type="http://schemas.openxmlformats.org/officeDocument/2006/relationships/slide" Target="slides/slide124.xml"/><Relationship Id="rId175" Type="http://schemas.openxmlformats.org/officeDocument/2006/relationships/slide" Target="slides/slide166.xml"/><Relationship Id="rId340" Type="http://schemas.openxmlformats.org/officeDocument/2006/relationships/slide" Target="slides/slide331.xml"/><Relationship Id="rId578" Type="http://schemas.openxmlformats.org/officeDocument/2006/relationships/slide" Target="slides/slide569.xml"/><Relationship Id="rId743" Type="http://schemas.openxmlformats.org/officeDocument/2006/relationships/slide" Target="slides/slide734.xml"/><Relationship Id="rId785" Type="http://schemas.openxmlformats.org/officeDocument/2006/relationships/slide" Target="slides/slide776.xml"/><Relationship Id="rId200" Type="http://schemas.openxmlformats.org/officeDocument/2006/relationships/slide" Target="slides/slide191.xml"/><Relationship Id="rId382" Type="http://schemas.openxmlformats.org/officeDocument/2006/relationships/slide" Target="slides/slide373.xml"/><Relationship Id="rId438" Type="http://schemas.openxmlformats.org/officeDocument/2006/relationships/slide" Target="slides/slide429.xml"/><Relationship Id="rId603" Type="http://schemas.openxmlformats.org/officeDocument/2006/relationships/slide" Target="slides/slide594.xml"/><Relationship Id="rId645" Type="http://schemas.openxmlformats.org/officeDocument/2006/relationships/slide" Target="slides/slide636.xml"/><Relationship Id="rId687" Type="http://schemas.openxmlformats.org/officeDocument/2006/relationships/slide" Target="slides/slide678.xml"/><Relationship Id="rId810" Type="http://schemas.openxmlformats.org/officeDocument/2006/relationships/slide" Target="slides/slide801.xml"/><Relationship Id="rId242" Type="http://schemas.openxmlformats.org/officeDocument/2006/relationships/slide" Target="slides/slide233.xml"/><Relationship Id="rId284" Type="http://schemas.openxmlformats.org/officeDocument/2006/relationships/slide" Target="slides/slide275.xml"/><Relationship Id="rId491" Type="http://schemas.openxmlformats.org/officeDocument/2006/relationships/slide" Target="slides/slide482.xml"/><Relationship Id="rId505" Type="http://schemas.openxmlformats.org/officeDocument/2006/relationships/slide" Target="slides/slide496.xml"/><Relationship Id="rId712" Type="http://schemas.openxmlformats.org/officeDocument/2006/relationships/slide" Target="slides/slide703.xml"/><Relationship Id="rId37" Type="http://schemas.openxmlformats.org/officeDocument/2006/relationships/slide" Target="slides/slide28.xml"/><Relationship Id="rId79" Type="http://schemas.openxmlformats.org/officeDocument/2006/relationships/slide" Target="slides/slide70.xml"/><Relationship Id="rId102" Type="http://schemas.openxmlformats.org/officeDocument/2006/relationships/slide" Target="slides/slide93.xml"/><Relationship Id="rId144" Type="http://schemas.openxmlformats.org/officeDocument/2006/relationships/slide" Target="slides/slide135.xml"/><Relationship Id="rId547" Type="http://schemas.openxmlformats.org/officeDocument/2006/relationships/slide" Target="slides/slide538.xml"/><Relationship Id="rId589" Type="http://schemas.openxmlformats.org/officeDocument/2006/relationships/slide" Target="slides/slide580.xml"/><Relationship Id="rId754" Type="http://schemas.openxmlformats.org/officeDocument/2006/relationships/slide" Target="slides/slide745.xml"/><Relationship Id="rId796" Type="http://schemas.openxmlformats.org/officeDocument/2006/relationships/slide" Target="slides/slide787.xml"/><Relationship Id="rId90" Type="http://schemas.openxmlformats.org/officeDocument/2006/relationships/slide" Target="slides/slide81.xml"/><Relationship Id="rId186" Type="http://schemas.openxmlformats.org/officeDocument/2006/relationships/slide" Target="slides/slide177.xml"/><Relationship Id="rId351" Type="http://schemas.openxmlformats.org/officeDocument/2006/relationships/slide" Target="slides/slide342.xml"/><Relationship Id="rId393" Type="http://schemas.openxmlformats.org/officeDocument/2006/relationships/slide" Target="slides/slide384.xml"/><Relationship Id="rId407" Type="http://schemas.openxmlformats.org/officeDocument/2006/relationships/slide" Target="slides/slide398.xml"/><Relationship Id="rId449" Type="http://schemas.openxmlformats.org/officeDocument/2006/relationships/slide" Target="slides/slide440.xml"/><Relationship Id="rId614" Type="http://schemas.openxmlformats.org/officeDocument/2006/relationships/slide" Target="slides/slide605.xml"/><Relationship Id="rId656" Type="http://schemas.openxmlformats.org/officeDocument/2006/relationships/slide" Target="slides/slide647.xml"/><Relationship Id="rId821" Type="http://schemas.openxmlformats.org/officeDocument/2006/relationships/slide" Target="slides/slide812.xml"/><Relationship Id="rId211" Type="http://schemas.openxmlformats.org/officeDocument/2006/relationships/slide" Target="slides/slide202.xml"/><Relationship Id="rId253" Type="http://schemas.openxmlformats.org/officeDocument/2006/relationships/slide" Target="slides/slide244.xml"/><Relationship Id="rId295" Type="http://schemas.openxmlformats.org/officeDocument/2006/relationships/slide" Target="slides/slide286.xml"/><Relationship Id="rId309" Type="http://schemas.openxmlformats.org/officeDocument/2006/relationships/slide" Target="slides/slide300.xml"/><Relationship Id="rId460" Type="http://schemas.openxmlformats.org/officeDocument/2006/relationships/slide" Target="slides/slide451.xml"/><Relationship Id="rId516" Type="http://schemas.openxmlformats.org/officeDocument/2006/relationships/slide" Target="slides/slide507.xml"/><Relationship Id="rId698" Type="http://schemas.openxmlformats.org/officeDocument/2006/relationships/slide" Target="slides/slide689.xml"/><Relationship Id="rId48" Type="http://schemas.openxmlformats.org/officeDocument/2006/relationships/slide" Target="slides/slide39.xml"/><Relationship Id="rId113" Type="http://schemas.openxmlformats.org/officeDocument/2006/relationships/slide" Target="slides/slide104.xml"/><Relationship Id="rId320" Type="http://schemas.openxmlformats.org/officeDocument/2006/relationships/slide" Target="slides/slide311.xml"/><Relationship Id="rId558" Type="http://schemas.openxmlformats.org/officeDocument/2006/relationships/slide" Target="slides/slide549.xml"/><Relationship Id="rId723" Type="http://schemas.openxmlformats.org/officeDocument/2006/relationships/slide" Target="slides/slide714.xml"/><Relationship Id="rId765" Type="http://schemas.openxmlformats.org/officeDocument/2006/relationships/slide" Target="slides/slide756.xml"/><Relationship Id="rId155" Type="http://schemas.openxmlformats.org/officeDocument/2006/relationships/slide" Target="slides/slide146.xml"/><Relationship Id="rId197" Type="http://schemas.openxmlformats.org/officeDocument/2006/relationships/slide" Target="slides/slide188.xml"/><Relationship Id="rId362" Type="http://schemas.openxmlformats.org/officeDocument/2006/relationships/slide" Target="slides/slide353.xml"/><Relationship Id="rId418" Type="http://schemas.openxmlformats.org/officeDocument/2006/relationships/slide" Target="slides/slide409.xml"/><Relationship Id="rId625" Type="http://schemas.openxmlformats.org/officeDocument/2006/relationships/slide" Target="slides/slide616.xml"/><Relationship Id="rId832" Type="http://schemas.openxmlformats.org/officeDocument/2006/relationships/commentAuthors" Target="commentAuthors.xml"/><Relationship Id="rId222" Type="http://schemas.openxmlformats.org/officeDocument/2006/relationships/slide" Target="slides/slide213.xml"/><Relationship Id="rId264" Type="http://schemas.openxmlformats.org/officeDocument/2006/relationships/slide" Target="slides/slide255.xml"/><Relationship Id="rId471" Type="http://schemas.openxmlformats.org/officeDocument/2006/relationships/slide" Target="slides/slide462.xml"/><Relationship Id="rId667" Type="http://schemas.openxmlformats.org/officeDocument/2006/relationships/slide" Target="slides/slide658.xml"/><Relationship Id="rId17" Type="http://schemas.openxmlformats.org/officeDocument/2006/relationships/slide" Target="slides/slide8.xml"/><Relationship Id="rId59" Type="http://schemas.openxmlformats.org/officeDocument/2006/relationships/slide" Target="slides/slide50.xml"/><Relationship Id="rId124" Type="http://schemas.openxmlformats.org/officeDocument/2006/relationships/slide" Target="slides/slide115.xml"/><Relationship Id="rId527" Type="http://schemas.openxmlformats.org/officeDocument/2006/relationships/slide" Target="slides/slide518.xml"/><Relationship Id="rId569" Type="http://schemas.openxmlformats.org/officeDocument/2006/relationships/slide" Target="slides/slide560.xml"/><Relationship Id="rId734" Type="http://schemas.openxmlformats.org/officeDocument/2006/relationships/slide" Target="slides/slide725.xml"/><Relationship Id="rId776" Type="http://schemas.openxmlformats.org/officeDocument/2006/relationships/slide" Target="slides/slide767.xml"/><Relationship Id="rId70" Type="http://schemas.openxmlformats.org/officeDocument/2006/relationships/slide" Target="slides/slide61.xml"/><Relationship Id="rId166" Type="http://schemas.openxmlformats.org/officeDocument/2006/relationships/slide" Target="slides/slide157.xml"/><Relationship Id="rId331" Type="http://schemas.openxmlformats.org/officeDocument/2006/relationships/slide" Target="slides/slide322.xml"/><Relationship Id="rId373" Type="http://schemas.openxmlformats.org/officeDocument/2006/relationships/slide" Target="slides/slide364.xml"/><Relationship Id="rId429" Type="http://schemas.openxmlformats.org/officeDocument/2006/relationships/slide" Target="slides/slide420.xml"/><Relationship Id="rId580" Type="http://schemas.openxmlformats.org/officeDocument/2006/relationships/slide" Target="slides/slide571.xml"/><Relationship Id="rId636" Type="http://schemas.openxmlformats.org/officeDocument/2006/relationships/slide" Target="slides/slide627.xml"/><Relationship Id="rId801" Type="http://schemas.openxmlformats.org/officeDocument/2006/relationships/slide" Target="slides/slide792.xml"/><Relationship Id="rId1" Type="http://schemas.openxmlformats.org/officeDocument/2006/relationships/slideMaster" Target="slideMasters/slideMaster1.xml"/><Relationship Id="rId233" Type="http://schemas.openxmlformats.org/officeDocument/2006/relationships/slide" Target="slides/slide224.xml"/><Relationship Id="rId440" Type="http://schemas.openxmlformats.org/officeDocument/2006/relationships/slide" Target="slides/slide431.xml"/><Relationship Id="rId678" Type="http://schemas.openxmlformats.org/officeDocument/2006/relationships/slide" Target="slides/slide669.xml"/><Relationship Id="rId28" Type="http://schemas.openxmlformats.org/officeDocument/2006/relationships/slide" Target="slides/slide19.xml"/><Relationship Id="rId275" Type="http://schemas.openxmlformats.org/officeDocument/2006/relationships/slide" Target="slides/slide266.xml"/><Relationship Id="rId300" Type="http://schemas.openxmlformats.org/officeDocument/2006/relationships/slide" Target="slides/slide291.xml"/><Relationship Id="rId482" Type="http://schemas.openxmlformats.org/officeDocument/2006/relationships/slide" Target="slides/slide473.xml"/><Relationship Id="rId538" Type="http://schemas.openxmlformats.org/officeDocument/2006/relationships/slide" Target="slides/slide529.xml"/><Relationship Id="rId703" Type="http://schemas.openxmlformats.org/officeDocument/2006/relationships/slide" Target="slides/slide694.xml"/><Relationship Id="rId745" Type="http://schemas.openxmlformats.org/officeDocument/2006/relationships/slide" Target="slides/slide736.xml"/><Relationship Id="rId81" Type="http://schemas.openxmlformats.org/officeDocument/2006/relationships/slide" Target="slides/slide72.xml"/><Relationship Id="rId135" Type="http://schemas.openxmlformats.org/officeDocument/2006/relationships/slide" Target="slides/slide126.xml"/><Relationship Id="rId177" Type="http://schemas.openxmlformats.org/officeDocument/2006/relationships/slide" Target="slides/slide168.xml"/><Relationship Id="rId342" Type="http://schemas.openxmlformats.org/officeDocument/2006/relationships/slide" Target="slides/slide333.xml"/><Relationship Id="rId384" Type="http://schemas.openxmlformats.org/officeDocument/2006/relationships/slide" Target="slides/slide375.xml"/><Relationship Id="rId591" Type="http://schemas.openxmlformats.org/officeDocument/2006/relationships/slide" Target="slides/slide582.xml"/><Relationship Id="rId605" Type="http://schemas.openxmlformats.org/officeDocument/2006/relationships/slide" Target="slides/slide596.xml"/><Relationship Id="rId787" Type="http://schemas.openxmlformats.org/officeDocument/2006/relationships/slide" Target="slides/slide778.xml"/><Relationship Id="rId812" Type="http://schemas.openxmlformats.org/officeDocument/2006/relationships/slide" Target="slides/slide803.xml"/><Relationship Id="rId202" Type="http://schemas.openxmlformats.org/officeDocument/2006/relationships/slide" Target="slides/slide193.xml"/><Relationship Id="rId244" Type="http://schemas.openxmlformats.org/officeDocument/2006/relationships/slide" Target="slides/slide235.xml"/><Relationship Id="rId647" Type="http://schemas.openxmlformats.org/officeDocument/2006/relationships/slide" Target="slides/slide638.xml"/><Relationship Id="rId689" Type="http://schemas.openxmlformats.org/officeDocument/2006/relationships/slide" Target="slides/slide680.xml"/><Relationship Id="rId39" Type="http://schemas.openxmlformats.org/officeDocument/2006/relationships/slide" Target="slides/slide30.xml"/><Relationship Id="rId286" Type="http://schemas.openxmlformats.org/officeDocument/2006/relationships/slide" Target="slides/slide277.xml"/><Relationship Id="rId451" Type="http://schemas.openxmlformats.org/officeDocument/2006/relationships/slide" Target="slides/slide442.xml"/><Relationship Id="rId493" Type="http://schemas.openxmlformats.org/officeDocument/2006/relationships/slide" Target="slides/slide484.xml"/><Relationship Id="rId507" Type="http://schemas.openxmlformats.org/officeDocument/2006/relationships/slide" Target="slides/slide498.xml"/><Relationship Id="rId549" Type="http://schemas.openxmlformats.org/officeDocument/2006/relationships/slide" Target="slides/slide540.xml"/><Relationship Id="rId714" Type="http://schemas.openxmlformats.org/officeDocument/2006/relationships/slide" Target="slides/slide705.xml"/><Relationship Id="rId756" Type="http://schemas.openxmlformats.org/officeDocument/2006/relationships/slide" Target="slides/slide747.xml"/><Relationship Id="rId50" Type="http://schemas.openxmlformats.org/officeDocument/2006/relationships/slide" Target="slides/slide41.xml"/><Relationship Id="rId104" Type="http://schemas.openxmlformats.org/officeDocument/2006/relationships/slide" Target="slides/slide95.xml"/><Relationship Id="rId146" Type="http://schemas.openxmlformats.org/officeDocument/2006/relationships/slide" Target="slides/slide137.xml"/><Relationship Id="rId188" Type="http://schemas.openxmlformats.org/officeDocument/2006/relationships/slide" Target="slides/slide179.xml"/><Relationship Id="rId311" Type="http://schemas.openxmlformats.org/officeDocument/2006/relationships/slide" Target="slides/slide302.xml"/><Relationship Id="rId353" Type="http://schemas.openxmlformats.org/officeDocument/2006/relationships/slide" Target="slides/slide344.xml"/><Relationship Id="rId395" Type="http://schemas.openxmlformats.org/officeDocument/2006/relationships/slide" Target="slides/slide386.xml"/><Relationship Id="rId409" Type="http://schemas.openxmlformats.org/officeDocument/2006/relationships/slide" Target="slides/slide400.xml"/><Relationship Id="rId560" Type="http://schemas.openxmlformats.org/officeDocument/2006/relationships/slide" Target="slides/slide551.xml"/><Relationship Id="rId798" Type="http://schemas.openxmlformats.org/officeDocument/2006/relationships/slide" Target="slides/slide789.xml"/><Relationship Id="rId92" Type="http://schemas.openxmlformats.org/officeDocument/2006/relationships/slide" Target="slides/slide83.xml"/><Relationship Id="rId213" Type="http://schemas.openxmlformats.org/officeDocument/2006/relationships/slide" Target="slides/slide204.xml"/><Relationship Id="rId420" Type="http://schemas.openxmlformats.org/officeDocument/2006/relationships/slide" Target="slides/slide411.xml"/><Relationship Id="rId616" Type="http://schemas.openxmlformats.org/officeDocument/2006/relationships/slide" Target="slides/slide607.xml"/><Relationship Id="rId658" Type="http://schemas.openxmlformats.org/officeDocument/2006/relationships/slide" Target="slides/slide649.xml"/><Relationship Id="rId823" Type="http://schemas.openxmlformats.org/officeDocument/2006/relationships/slide" Target="slides/slide814.xml"/><Relationship Id="rId255" Type="http://schemas.openxmlformats.org/officeDocument/2006/relationships/slide" Target="slides/slide246.xml"/><Relationship Id="rId297" Type="http://schemas.openxmlformats.org/officeDocument/2006/relationships/slide" Target="slides/slide288.xml"/><Relationship Id="rId462" Type="http://schemas.openxmlformats.org/officeDocument/2006/relationships/slide" Target="slides/slide453.xml"/><Relationship Id="rId518" Type="http://schemas.openxmlformats.org/officeDocument/2006/relationships/slide" Target="slides/slide509.xml"/><Relationship Id="rId725" Type="http://schemas.openxmlformats.org/officeDocument/2006/relationships/slide" Target="slides/slide716.xml"/><Relationship Id="rId115" Type="http://schemas.openxmlformats.org/officeDocument/2006/relationships/slide" Target="slides/slide106.xml"/><Relationship Id="rId157" Type="http://schemas.openxmlformats.org/officeDocument/2006/relationships/slide" Target="slides/slide148.xml"/><Relationship Id="rId322" Type="http://schemas.openxmlformats.org/officeDocument/2006/relationships/slide" Target="slides/slide313.xml"/><Relationship Id="rId364" Type="http://schemas.openxmlformats.org/officeDocument/2006/relationships/slide" Target="slides/slide355.xml"/><Relationship Id="rId767" Type="http://schemas.openxmlformats.org/officeDocument/2006/relationships/slide" Target="slides/slide758.xml"/><Relationship Id="rId61" Type="http://schemas.openxmlformats.org/officeDocument/2006/relationships/slide" Target="slides/slide52.xml"/><Relationship Id="rId199" Type="http://schemas.openxmlformats.org/officeDocument/2006/relationships/slide" Target="slides/slide190.xml"/><Relationship Id="rId571" Type="http://schemas.openxmlformats.org/officeDocument/2006/relationships/slide" Target="slides/slide562.xml"/><Relationship Id="rId627" Type="http://schemas.openxmlformats.org/officeDocument/2006/relationships/slide" Target="slides/slide618.xml"/><Relationship Id="rId669" Type="http://schemas.openxmlformats.org/officeDocument/2006/relationships/slide" Target="slides/slide660.xml"/><Relationship Id="rId834" Type="http://schemas.openxmlformats.org/officeDocument/2006/relationships/viewProps" Target="viewProps.xml"/><Relationship Id="rId19" Type="http://schemas.openxmlformats.org/officeDocument/2006/relationships/slide" Target="slides/slide10.xml"/><Relationship Id="rId224" Type="http://schemas.openxmlformats.org/officeDocument/2006/relationships/slide" Target="slides/slide215.xml"/><Relationship Id="rId266" Type="http://schemas.openxmlformats.org/officeDocument/2006/relationships/slide" Target="slides/slide257.xml"/><Relationship Id="rId431" Type="http://schemas.openxmlformats.org/officeDocument/2006/relationships/slide" Target="slides/slide422.xml"/><Relationship Id="rId473" Type="http://schemas.openxmlformats.org/officeDocument/2006/relationships/slide" Target="slides/slide464.xml"/><Relationship Id="rId529" Type="http://schemas.openxmlformats.org/officeDocument/2006/relationships/slide" Target="slides/slide520.xml"/><Relationship Id="rId680" Type="http://schemas.openxmlformats.org/officeDocument/2006/relationships/slide" Target="slides/slide671.xml"/><Relationship Id="rId736" Type="http://schemas.openxmlformats.org/officeDocument/2006/relationships/slide" Target="slides/slide727.xml"/><Relationship Id="rId30" Type="http://schemas.openxmlformats.org/officeDocument/2006/relationships/slide" Target="slides/slide21.xml"/><Relationship Id="rId126" Type="http://schemas.openxmlformats.org/officeDocument/2006/relationships/slide" Target="slides/slide117.xml"/><Relationship Id="rId168" Type="http://schemas.openxmlformats.org/officeDocument/2006/relationships/slide" Target="slides/slide159.xml"/><Relationship Id="rId333" Type="http://schemas.openxmlformats.org/officeDocument/2006/relationships/slide" Target="slides/slide324.xml"/><Relationship Id="rId540" Type="http://schemas.openxmlformats.org/officeDocument/2006/relationships/slide" Target="slides/slide531.xml"/><Relationship Id="rId778" Type="http://schemas.openxmlformats.org/officeDocument/2006/relationships/slide" Target="slides/slide769.xml"/><Relationship Id="rId72" Type="http://schemas.openxmlformats.org/officeDocument/2006/relationships/slide" Target="slides/slide63.xml"/><Relationship Id="rId375" Type="http://schemas.openxmlformats.org/officeDocument/2006/relationships/slide" Target="slides/slide366.xml"/><Relationship Id="rId582" Type="http://schemas.openxmlformats.org/officeDocument/2006/relationships/slide" Target="slides/slide573.xml"/><Relationship Id="rId638" Type="http://schemas.openxmlformats.org/officeDocument/2006/relationships/slide" Target="slides/slide629.xml"/><Relationship Id="rId803" Type="http://schemas.openxmlformats.org/officeDocument/2006/relationships/slide" Target="slides/slide794.xml"/><Relationship Id="rId3" Type="http://schemas.openxmlformats.org/officeDocument/2006/relationships/slideMaster" Target="slideMasters/slideMaster3.xml"/><Relationship Id="rId235" Type="http://schemas.openxmlformats.org/officeDocument/2006/relationships/slide" Target="slides/slide226.xml"/><Relationship Id="rId277" Type="http://schemas.openxmlformats.org/officeDocument/2006/relationships/slide" Target="slides/slide268.xml"/><Relationship Id="rId400" Type="http://schemas.openxmlformats.org/officeDocument/2006/relationships/slide" Target="slides/slide391.xml"/><Relationship Id="rId442" Type="http://schemas.openxmlformats.org/officeDocument/2006/relationships/slide" Target="slides/slide433.xml"/><Relationship Id="rId484" Type="http://schemas.openxmlformats.org/officeDocument/2006/relationships/slide" Target="slides/slide475.xml"/><Relationship Id="rId705" Type="http://schemas.openxmlformats.org/officeDocument/2006/relationships/slide" Target="slides/slide696.xml"/><Relationship Id="rId137" Type="http://schemas.openxmlformats.org/officeDocument/2006/relationships/slide" Target="slides/slide128.xml"/><Relationship Id="rId302" Type="http://schemas.openxmlformats.org/officeDocument/2006/relationships/slide" Target="slides/slide293.xml"/><Relationship Id="rId344" Type="http://schemas.openxmlformats.org/officeDocument/2006/relationships/slide" Target="slides/slide335.xml"/><Relationship Id="rId691" Type="http://schemas.openxmlformats.org/officeDocument/2006/relationships/slide" Target="slides/slide682.xml"/><Relationship Id="rId747" Type="http://schemas.openxmlformats.org/officeDocument/2006/relationships/slide" Target="slides/slide738.xml"/><Relationship Id="rId789" Type="http://schemas.openxmlformats.org/officeDocument/2006/relationships/slide" Target="slides/slide780.xml"/><Relationship Id="rId41" Type="http://schemas.openxmlformats.org/officeDocument/2006/relationships/slide" Target="slides/slide32.xml"/><Relationship Id="rId83" Type="http://schemas.openxmlformats.org/officeDocument/2006/relationships/slide" Target="slides/slide74.xml"/><Relationship Id="rId179" Type="http://schemas.openxmlformats.org/officeDocument/2006/relationships/slide" Target="slides/slide170.xml"/><Relationship Id="rId386" Type="http://schemas.openxmlformats.org/officeDocument/2006/relationships/slide" Target="slides/slide377.xml"/><Relationship Id="rId551" Type="http://schemas.openxmlformats.org/officeDocument/2006/relationships/slide" Target="slides/slide542.xml"/><Relationship Id="rId593" Type="http://schemas.openxmlformats.org/officeDocument/2006/relationships/slide" Target="slides/slide584.xml"/><Relationship Id="rId607" Type="http://schemas.openxmlformats.org/officeDocument/2006/relationships/slide" Target="slides/slide598.xml"/><Relationship Id="rId649" Type="http://schemas.openxmlformats.org/officeDocument/2006/relationships/slide" Target="slides/slide640.xml"/><Relationship Id="rId814" Type="http://schemas.openxmlformats.org/officeDocument/2006/relationships/slide" Target="slides/slide805.xml"/><Relationship Id="rId190" Type="http://schemas.openxmlformats.org/officeDocument/2006/relationships/slide" Target="slides/slide181.xml"/><Relationship Id="rId204" Type="http://schemas.openxmlformats.org/officeDocument/2006/relationships/slide" Target="slides/slide195.xml"/><Relationship Id="rId246" Type="http://schemas.openxmlformats.org/officeDocument/2006/relationships/slide" Target="slides/slide237.xml"/><Relationship Id="rId288" Type="http://schemas.openxmlformats.org/officeDocument/2006/relationships/slide" Target="slides/slide279.xml"/><Relationship Id="rId411" Type="http://schemas.openxmlformats.org/officeDocument/2006/relationships/slide" Target="slides/slide402.xml"/><Relationship Id="rId453" Type="http://schemas.openxmlformats.org/officeDocument/2006/relationships/slide" Target="slides/slide444.xml"/><Relationship Id="rId509" Type="http://schemas.openxmlformats.org/officeDocument/2006/relationships/slide" Target="slides/slide500.xml"/><Relationship Id="rId660" Type="http://schemas.openxmlformats.org/officeDocument/2006/relationships/slide" Target="slides/slide651.xml"/><Relationship Id="rId106" Type="http://schemas.openxmlformats.org/officeDocument/2006/relationships/slide" Target="slides/slide97.xml"/><Relationship Id="rId313" Type="http://schemas.openxmlformats.org/officeDocument/2006/relationships/slide" Target="slides/slide304.xml"/><Relationship Id="rId495" Type="http://schemas.openxmlformats.org/officeDocument/2006/relationships/slide" Target="slides/slide486.xml"/><Relationship Id="rId716" Type="http://schemas.openxmlformats.org/officeDocument/2006/relationships/slide" Target="slides/slide707.xml"/><Relationship Id="rId758" Type="http://schemas.openxmlformats.org/officeDocument/2006/relationships/slide" Target="slides/slide749.xml"/><Relationship Id="rId10" Type="http://schemas.openxmlformats.org/officeDocument/2006/relationships/slide" Target="slides/slide1.xml"/><Relationship Id="rId52" Type="http://schemas.openxmlformats.org/officeDocument/2006/relationships/slide" Target="slides/slide43.xml"/><Relationship Id="rId94" Type="http://schemas.openxmlformats.org/officeDocument/2006/relationships/slide" Target="slides/slide85.xml"/><Relationship Id="rId148" Type="http://schemas.openxmlformats.org/officeDocument/2006/relationships/slide" Target="slides/slide139.xml"/><Relationship Id="rId355" Type="http://schemas.openxmlformats.org/officeDocument/2006/relationships/slide" Target="slides/slide346.xml"/><Relationship Id="rId397" Type="http://schemas.openxmlformats.org/officeDocument/2006/relationships/slide" Target="slides/slide388.xml"/><Relationship Id="rId520" Type="http://schemas.openxmlformats.org/officeDocument/2006/relationships/slide" Target="slides/slide511.xml"/><Relationship Id="rId562" Type="http://schemas.openxmlformats.org/officeDocument/2006/relationships/slide" Target="slides/slide553.xml"/><Relationship Id="rId618" Type="http://schemas.openxmlformats.org/officeDocument/2006/relationships/slide" Target="slides/slide609.xml"/><Relationship Id="rId825" Type="http://schemas.openxmlformats.org/officeDocument/2006/relationships/slide" Target="slides/slide816.xml"/><Relationship Id="rId215" Type="http://schemas.openxmlformats.org/officeDocument/2006/relationships/slide" Target="slides/slide206.xml"/><Relationship Id="rId257" Type="http://schemas.openxmlformats.org/officeDocument/2006/relationships/slide" Target="slides/slide248.xml"/><Relationship Id="rId422" Type="http://schemas.openxmlformats.org/officeDocument/2006/relationships/slide" Target="slides/slide413.xml"/><Relationship Id="rId464" Type="http://schemas.openxmlformats.org/officeDocument/2006/relationships/slide" Target="slides/slide455.xml"/><Relationship Id="rId299" Type="http://schemas.openxmlformats.org/officeDocument/2006/relationships/slide" Target="slides/slide290.xml"/><Relationship Id="rId727" Type="http://schemas.openxmlformats.org/officeDocument/2006/relationships/slide" Target="slides/slide718.xml"/><Relationship Id="rId63" Type="http://schemas.openxmlformats.org/officeDocument/2006/relationships/slide" Target="slides/slide54.xml"/><Relationship Id="rId159" Type="http://schemas.openxmlformats.org/officeDocument/2006/relationships/slide" Target="slides/slide150.xml"/><Relationship Id="rId366" Type="http://schemas.openxmlformats.org/officeDocument/2006/relationships/slide" Target="slides/slide357.xml"/><Relationship Id="rId573" Type="http://schemas.openxmlformats.org/officeDocument/2006/relationships/slide" Target="slides/slide564.xml"/><Relationship Id="rId780" Type="http://schemas.openxmlformats.org/officeDocument/2006/relationships/slide" Target="slides/slide771.xml"/><Relationship Id="rId226" Type="http://schemas.openxmlformats.org/officeDocument/2006/relationships/slide" Target="slides/slide217.xml"/><Relationship Id="rId433" Type="http://schemas.openxmlformats.org/officeDocument/2006/relationships/slide" Target="slides/slide424.xml"/><Relationship Id="rId640" Type="http://schemas.openxmlformats.org/officeDocument/2006/relationships/slide" Target="slides/slide631.xml"/><Relationship Id="rId738" Type="http://schemas.openxmlformats.org/officeDocument/2006/relationships/slide" Target="slides/slide729.xml"/><Relationship Id="rId74" Type="http://schemas.openxmlformats.org/officeDocument/2006/relationships/slide" Target="slides/slide65.xml"/><Relationship Id="rId377" Type="http://schemas.openxmlformats.org/officeDocument/2006/relationships/slide" Target="slides/slide368.xml"/><Relationship Id="rId500" Type="http://schemas.openxmlformats.org/officeDocument/2006/relationships/slide" Target="slides/slide491.xml"/><Relationship Id="rId584" Type="http://schemas.openxmlformats.org/officeDocument/2006/relationships/slide" Target="slides/slide575.xml"/><Relationship Id="rId805" Type="http://schemas.openxmlformats.org/officeDocument/2006/relationships/slide" Target="slides/slide796.xml"/><Relationship Id="rId5" Type="http://schemas.openxmlformats.org/officeDocument/2006/relationships/slideMaster" Target="slideMasters/slideMaster5.xml"/><Relationship Id="rId237" Type="http://schemas.openxmlformats.org/officeDocument/2006/relationships/slide" Target="slides/slide228.xml"/><Relationship Id="rId791" Type="http://schemas.openxmlformats.org/officeDocument/2006/relationships/slide" Target="slides/slide782.xml"/><Relationship Id="rId444" Type="http://schemas.openxmlformats.org/officeDocument/2006/relationships/slide" Target="slides/slide435.xml"/><Relationship Id="rId651" Type="http://schemas.openxmlformats.org/officeDocument/2006/relationships/slide" Target="slides/slide642.xml"/><Relationship Id="rId749" Type="http://schemas.openxmlformats.org/officeDocument/2006/relationships/slide" Target="slides/slide740.xml"/><Relationship Id="rId290" Type="http://schemas.openxmlformats.org/officeDocument/2006/relationships/slide" Target="slides/slide281.xml"/><Relationship Id="rId304" Type="http://schemas.openxmlformats.org/officeDocument/2006/relationships/slide" Target="slides/slide295.xml"/><Relationship Id="rId388" Type="http://schemas.openxmlformats.org/officeDocument/2006/relationships/slide" Target="slides/slide379.xml"/><Relationship Id="rId511" Type="http://schemas.openxmlformats.org/officeDocument/2006/relationships/slide" Target="slides/slide502.xml"/><Relationship Id="rId609" Type="http://schemas.openxmlformats.org/officeDocument/2006/relationships/slide" Target="slides/slide600.xml"/><Relationship Id="rId85" Type="http://schemas.openxmlformats.org/officeDocument/2006/relationships/slide" Target="slides/slide76.xml"/><Relationship Id="rId150" Type="http://schemas.openxmlformats.org/officeDocument/2006/relationships/slide" Target="slides/slide141.xml"/><Relationship Id="rId595" Type="http://schemas.openxmlformats.org/officeDocument/2006/relationships/slide" Target="slides/slide586.xml"/><Relationship Id="rId816" Type="http://schemas.openxmlformats.org/officeDocument/2006/relationships/slide" Target="slides/slide807.xml"/><Relationship Id="rId248" Type="http://schemas.openxmlformats.org/officeDocument/2006/relationships/slide" Target="slides/slide239.xml"/><Relationship Id="rId455" Type="http://schemas.openxmlformats.org/officeDocument/2006/relationships/slide" Target="slides/slide446.xml"/><Relationship Id="rId662" Type="http://schemas.openxmlformats.org/officeDocument/2006/relationships/slide" Target="slides/slide653.xml"/><Relationship Id="rId12" Type="http://schemas.openxmlformats.org/officeDocument/2006/relationships/slide" Target="slides/slide3.xml"/><Relationship Id="rId108" Type="http://schemas.openxmlformats.org/officeDocument/2006/relationships/slide" Target="slides/slide99.xml"/><Relationship Id="rId315" Type="http://schemas.openxmlformats.org/officeDocument/2006/relationships/slide" Target="slides/slide306.xml"/><Relationship Id="rId522" Type="http://schemas.openxmlformats.org/officeDocument/2006/relationships/slide" Target="slides/slide513.xml"/><Relationship Id="rId96" Type="http://schemas.openxmlformats.org/officeDocument/2006/relationships/slide" Target="slides/slide87.xml"/><Relationship Id="rId161" Type="http://schemas.openxmlformats.org/officeDocument/2006/relationships/slide" Target="slides/slide152.xml"/><Relationship Id="rId399" Type="http://schemas.openxmlformats.org/officeDocument/2006/relationships/slide" Target="slides/slide390.xml"/><Relationship Id="rId827" Type="http://schemas.openxmlformats.org/officeDocument/2006/relationships/slide" Target="slides/slide818.xml"/><Relationship Id="rId259" Type="http://schemas.openxmlformats.org/officeDocument/2006/relationships/slide" Target="slides/slide250.xml"/><Relationship Id="rId466" Type="http://schemas.openxmlformats.org/officeDocument/2006/relationships/slide" Target="slides/slide457.xml"/><Relationship Id="rId673" Type="http://schemas.openxmlformats.org/officeDocument/2006/relationships/slide" Target="slides/slide664.xml"/><Relationship Id="rId23" Type="http://schemas.openxmlformats.org/officeDocument/2006/relationships/slide" Target="slides/slide14.xml"/><Relationship Id="rId119" Type="http://schemas.openxmlformats.org/officeDocument/2006/relationships/slide" Target="slides/slide110.xml"/><Relationship Id="rId326" Type="http://schemas.openxmlformats.org/officeDocument/2006/relationships/slide" Target="slides/slide317.xml"/><Relationship Id="rId533" Type="http://schemas.openxmlformats.org/officeDocument/2006/relationships/slide" Target="slides/slide524.xml"/><Relationship Id="rId740" Type="http://schemas.openxmlformats.org/officeDocument/2006/relationships/slide" Target="slides/slide731.xml"/><Relationship Id="rId172" Type="http://schemas.openxmlformats.org/officeDocument/2006/relationships/slide" Target="slides/slide163.xml"/><Relationship Id="rId477" Type="http://schemas.openxmlformats.org/officeDocument/2006/relationships/slide" Target="slides/slide468.xml"/><Relationship Id="rId600" Type="http://schemas.openxmlformats.org/officeDocument/2006/relationships/slide" Target="slides/slide591.xml"/><Relationship Id="rId684" Type="http://schemas.openxmlformats.org/officeDocument/2006/relationships/slide" Target="slides/slide675.xml"/><Relationship Id="rId337" Type="http://schemas.openxmlformats.org/officeDocument/2006/relationships/slide" Target="slides/slide328.xml"/><Relationship Id="rId34" Type="http://schemas.openxmlformats.org/officeDocument/2006/relationships/slide" Target="slides/slide25.xml"/><Relationship Id="rId544" Type="http://schemas.openxmlformats.org/officeDocument/2006/relationships/slide" Target="slides/slide535.xml"/><Relationship Id="rId751" Type="http://schemas.openxmlformats.org/officeDocument/2006/relationships/slide" Target="slides/slide742.xml"/><Relationship Id="rId183" Type="http://schemas.openxmlformats.org/officeDocument/2006/relationships/slide" Target="slides/slide174.xml"/><Relationship Id="rId390" Type="http://schemas.openxmlformats.org/officeDocument/2006/relationships/slide" Target="slides/slide381.xml"/><Relationship Id="rId404" Type="http://schemas.openxmlformats.org/officeDocument/2006/relationships/slide" Target="slides/slide395.xml"/><Relationship Id="rId611" Type="http://schemas.openxmlformats.org/officeDocument/2006/relationships/slide" Target="slides/slide602.xml"/><Relationship Id="rId250" Type="http://schemas.openxmlformats.org/officeDocument/2006/relationships/slide" Target="slides/slide241.xml"/><Relationship Id="rId488" Type="http://schemas.openxmlformats.org/officeDocument/2006/relationships/slide" Target="slides/slide479.xml"/><Relationship Id="rId695" Type="http://schemas.openxmlformats.org/officeDocument/2006/relationships/slide" Target="slides/slide686.xml"/><Relationship Id="rId709" Type="http://schemas.openxmlformats.org/officeDocument/2006/relationships/slide" Target="slides/slide700.xml"/><Relationship Id="rId45" Type="http://schemas.openxmlformats.org/officeDocument/2006/relationships/slide" Target="slides/slide36.xml"/><Relationship Id="rId110" Type="http://schemas.openxmlformats.org/officeDocument/2006/relationships/slide" Target="slides/slide101.xml"/><Relationship Id="rId348" Type="http://schemas.openxmlformats.org/officeDocument/2006/relationships/slide" Target="slides/slide339.xml"/><Relationship Id="rId555" Type="http://schemas.openxmlformats.org/officeDocument/2006/relationships/slide" Target="slides/slide546.xml"/><Relationship Id="rId762" Type="http://schemas.openxmlformats.org/officeDocument/2006/relationships/slide" Target="slides/slide753.xml"/><Relationship Id="rId194" Type="http://schemas.openxmlformats.org/officeDocument/2006/relationships/slide" Target="slides/slide185.xml"/><Relationship Id="rId208" Type="http://schemas.openxmlformats.org/officeDocument/2006/relationships/slide" Target="slides/slide199.xml"/><Relationship Id="rId415" Type="http://schemas.openxmlformats.org/officeDocument/2006/relationships/slide" Target="slides/slide406.xml"/><Relationship Id="rId622" Type="http://schemas.openxmlformats.org/officeDocument/2006/relationships/slide" Target="slides/slide613.xml"/><Relationship Id="rId261" Type="http://schemas.openxmlformats.org/officeDocument/2006/relationships/slide" Target="slides/slide252.xml"/><Relationship Id="rId499" Type="http://schemas.openxmlformats.org/officeDocument/2006/relationships/slide" Target="slides/slide490.xml"/><Relationship Id="rId56" Type="http://schemas.openxmlformats.org/officeDocument/2006/relationships/slide" Target="slides/slide47.xml"/><Relationship Id="rId359" Type="http://schemas.openxmlformats.org/officeDocument/2006/relationships/slide" Target="slides/slide350.xml"/><Relationship Id="rId566" Type="http://schemas.openxmlformats.org/officeDocument/2006/relationships/slide" Target="slides/slide557.xml"/><Relationship Id="rId773" Type="http://schemas.openxmlformats.org/officeDocument/2006/relationships/slide" Target="slides/slide764.xml"/><Relationship Id="rId121" Type="http://schemas.openxmlformats.org/officeDocument/2006/relationships/slide" Target="slides/slide112.xml"/><Relationship Id="rId219" Type="http://schemas.openxmlformats.org/officeDocument/2006/relationships/slide" Target="slides/slide210.xml"/><Relationship Id="rId426" Type="http://schemas.openxmlformats.org/officeDocument/2006/relationships/slide" Target="slides/slide417.xml"/><Relationship Id="rId633" Type="http://schemas.openxmlformats.org/officeDocument/2006/relationships/slide" Target="slides/slide624.xml"/><Relationship Id="rId67" Type="http://schemas.openxmlformats.org/officeDocument/2006/relationships/slide" Target="slides/slide58.xml"/><Relationship Id="rId272" Type="http://schemas.openxmlformats.org/officeDocument/2006/relationships/slide" Target="slides/slide263.xml"/><Relationship Id="rId577" Type="http://schemas.openxmlformats.org/officeDocument/2006/relationships/slide" Target="slides/slide568.xml"/><Relationship Id="rId700" Type="http://schemas.openxmlformats.org/officeDocument/2006/relationships/slide" Target="slides/slide691.xml"/><Relationship Id="rId132" Type="http://schemas.openxmlformats.org/officeDocument/2006/relationships/slide" Target="slides/slide123.xml"/><Relationship Id="rId784" Type="http://schemas.openxmlformats.org/officeDocument/2006/relationships/slide" Target="slides/slide775.xml"/><Relationship Id="rId437" Type="http://schemas.openxmlformats.org/officeDocument/2006/relationships/slide" Target="slides/slide428.xml"/><Relationship Id="rId644" Type="http://schemas.openxmlformats.org/officeDocument/2006/relationships/slide" Target="slides/slide635.xml"/><Relationship Id="rId283" Type="http://schemas.openxmlformats.org/officeDocument/2006/relationships/slide" Target="slides/slide274.xml"/><Relationship Id="rId490" Type="http://schemas.openxmlformats.org/officeDocument/2006/relationships/slide" Target="slides/slide481.xml"/><Relationship Id="rId504" Type="http://schemas.openxmlformats.org/officeDocument/2006/relationships/slide" Target="slides/slide495.xml"/><Relationship Id="rId711" Type="http://schemas.openxmlformats.org/officeDocument/2006/relationships/slide" Target="slides/slide702.xml"/><Relationship Id="rId78" Type="http://schemas.openxmlformats.org/officeDocument/2006/relationships/slide" Target="slides/slide69.xml"/><Relationship Id="rId143" Type="http://schemas.openxmlformats.org/officeDocument/2006/relationships/slide" Target="slides/slide134.xml"/><Relationship Id="rId350" Type="http://schemas.openxmlformats.org/officeDocument/2006/relationships/slide" Target="slides/slide341.xml"/><Relationship Id="rId588" Type="http://schemas.openxmlformats.org/officeDocument/2006/relationships/slide" Target="slides/slide579.xml"/><Relationship Id="rId795" Type="http://schemas.openxmlformats.org/officeDocument/2006/relationships/slide" Target="slides/slide786.xml"/><Relationship Id="rId809" Type="http://schemas.openxmlformats.org/officeDocument/2006/relationships/slide" Target="slides/slide800.xml"/><Relationship Id="rId9" Type="http://schemas.openxmlformats.org/officeDocument/2006/relationships/slideMaster" Target="slideMasters/slideMaster9.xml"/><Relationship Id="rId210" Type="http://schemas.openxmlformats.org/officeDocument/2006/relationships/slide" Target="slides/slide201.xml"/><Relationship Id="rId448" Type="http://schemas.openxmlformats.org/officeDocument/2006/relationships/slide" Target="slides/slide439.xml"/><Relationship Id="rId655" Type="http://schemas.openxmlformats.org/officeDocument/2006/relationships/slide" Target="slides/slide646.xml"/><Relationship Id="rId294" Type="http://schemas.openxmlformats.org/officeDocument/2006/relationships/slide" Target="slides/slide285.xml"/><Relationship Id="rId308" Type="http://schemas.openxmlformats.org/officeDocument/2006/relationships/slide" Target="slides/slide299.xml"/><Relationship Id="rId515" Type="http://schemas.openxmlformats.org/officeDocument/2006/relationships/slide" Target="slides/slide506.xml"/><Relationship Id="rId722" Type="http://schemas.openxmlformats.org/officeDocument/2006/relationships/slide" Target="slides/slide713.xml"/><Relationship Id="rId89" Type="http://schemas.openxmlformats.org/officeDocument/2006/relationships/slide" Target="slides/slide80.xml"/><Relationship Id="rId154" Type="http://schemas.openxmlformats.org/officeDocument/2006/relationships/slide" Target="slides/slide145.xml"/><Relationship Id="rId361" Type="http://schemas.openxmlformats.org/officeDocument/2006/relationships/slide" Target="slides/slide352.xml"/><Relationship Id="rId599" Type="http://schemas.openxmlformats.org/officeDocument/2006/relationships/slide" Target="slides/slide590.xml"/><Relationship Id="rId459" Type="http://schemas.openxmlformats.org/officeDocument/2006/relationships/slide" Target="slides/slide450.xml"/><Relationship Id="rId666" Type="http://schemas.openxmlformats.org/officeDocument/2006/relationships/slide" Target="slides/slide657.xml"/><Relationship Id="rId16" Type="http://schemas.openxmlformats.org/officeDocument/2006/relationships/slide" Target="slides/slide7.xml"/><Relationship Id="rId221" Type="http://schemas.openxmlformats.org/officeDocument/2006/relationships/slide" Target="slides/slide212.xml"/><Relationship Id="rId319" Type="http://schemas.openxmlformats.org/officeDocument/2006/relationships/slide" Target="slides/slide310.xml"/><Relationship Id="rId526" Type="http://schemas.openxmlformats.org/officeDocument/2006/relationships/slide" Target="slides/slide517.xml"/><Relationship Id="rId733" Type="http://schemas.openxmlformats.org/officeDocument/2006/relationships/slide" Target="slides/slide724.xml"/><Relationship Id="rId165" Type="http://schemas.openxmlformats.org/officeDocument/2006/relationships/slide" Target="slides/slide156.xml"/><Relationship Id="rId372" Type="http://schemas.openxmlformats.org/officeDocument/2006/relationships/slide" Target="slides/slide363.xml"/><Relationship Id="rId677" Type="http://schemas.openxmlformats.org/officeDocument/2006/relationships/slide" Target="slides/slide668.xml"/><Relationship Id="rId800" Type="http://schemas.openxmlformats.org/officeDocument/2006/relationships/slide" Target="slides/slide791.xml"/><Relationship Id="rId232" Type="http://schemas.openxmlformats.org/officeDocument/2006/relationships/slide" Target="slides/slide223.xml"/><Relationship Id="rId27" Type="http://schemas.openxmlformats.org/officeDocument/2006/relationships/slide" Target="slides/slide18.xml"/><Relationship Id="rId537" Type="http://schemas.openxmlformats.org/officeDocument/2006/relationships/slide" Target="slides/slide528.xml"/><Relationship Id="rId744" Type="http://schemas.openxmlformats.org/officeDocument/2006/relationships/slide" Target="slides/slide735.xml"/><Relationship Id="rId80" Type="http://schemas.openxmlformats.org/officeDocument/2006/relationships/slide" Target="slides/slide71.xml"/><Relationship Id="rId176" Type="http://schemas.openxmlformats.org/officeDocument/2006/relationships/slide" Target="slides/slide167.xml"/><Relationship Id="rId383" Type="http://schemas.openxmlformats.org/officeDocument/2006/relationships/slide" Target="slides/slide374.xml"/><Relationship Id="rId590" Type="http://schemas.openxmlformats.org/officeDocument/2006/relationships/slide" Target="slides/slide581.xml"/><Relationship Id="rId604" Type="http://schemas.openxmlformats.org/officeDocument/2006/relationships/slide" Target="slides/slide595.xml"/><Relationship Id="rId811" Type="http://schemas.openxmlformats.org/officeDocument/2006/relationships/slide" Target="slides/slide802.xml"/><Relationship Id="rId243" Type="http://schemas.openxmlformats.org/officeDocument/2006/relationships/slide" Target="slides/slide234.xml"/><Relationship Id="rId450" Type="http://schemas.openxmlformats.org/officeDocument/2006/relationships/slide" Target="slides/slide441.xml"/><Relationship Id="rId688" Type="http://schemas.openxmlformats.org/officeDocument/2006/relationships/slide" Target="slides/slide679.xml"/><Relationship Id="rId38" Type="http://schemas.openxmlformats.org/officeDocument/2006/relationships/slide" Target="slides/slide29.xml"/><Relationship Id="rId103" Type="http://schemas.openxmlformats.org/officeDocument/2006/relationships/slide" Target="slides/slide94.xml"/><Relationship Id="rId310" Type="http://schemas.openxmlformats.org/officeDocument/2006/relationships/slide" Target="slides/slide301.xml"/><Relationship Id="rId548" Type="http://schemas.openxmlformats.org/officeDocument/2006/relationships/slide" Target="slides/slide539.xml"/><Relationship Id="rId755" Type="http://schemas.openxmlformats.org/officeDocument/2006/relationships/slide" Target="slides/slide746.xml"/><Relationship Id="rId91" Type="http://schemas.openxmlformats.org/officeDocument/2006/relationships/slide" Target="slides/slide82.xml"/><Relationship Id="rId187" Type="http://schemas.openxmlformats.org/officeDocument/2006/relationships/slide" Target="slides/slide178.xml"/><Relationship Id="rId394" Type="http://schemas.openxmlformats.org/officeDocument/2006/relationships/slide" Target="slides/slide385.xml"/><Relationship Id="rId408" Type="http://schemas.openxmlformats.org/officeDocument/2006/relationships/slide" Target="slides/slide399.xml"/><Relationship Id="rId615" Type="http://schemas.openxmlformats.org/officeDocument/2006/relationships/slide" Target="slides/slide606.xml"/><Relationship Id="rId822" Type="http://schemas.openxmlformats.org/officeDocument/2006/relationships/slide" Target="slides/slide813.xml"/><Relationship Id="rId254" Type="http://schemas.openxmlformats.org/officeDocument/2006/relationships/slide" Target="slides/slide245.xml"/><Relationship Id="rId699" Type="http://schemas.openxmlformats.org/officeDocument/2006/relationships/slide" Target="slides/slide690.xml"/><Relationship Id="rId49" Type="http://schemas.openxmlformats.org/officeDocument/2006/relationships/slide" Target="slides/slide40.xml"/><Relationship Id="rId114" Type="http://schemas.openxmlformats.org/officeDocument/2006/relationships/slide" Target="slides/slide105.xml"/><Relationship Id="rId461" Type="http://schemas.openxmlformats.org/officeDocument/2006/relationships/slide" Target="slides/slide452.xml"/><Relationship Id="rId559" Type="http://schemas.openxmlformats.org/officeDocument/2006/relationships/slide" Target="slides/slide550.xml"/><Relationship Id="rId766" Type="http://schemas.openxmlformats.org/officeDocument/2006/relationships/slide" Target="slides/slide757.xml"/><Relationship Id="rId198" Type="http://schemas.openxmlformats.org/officeDocument/2006/relationships/slide" Target="slides/slide189.xml"/><Relationship Id="rId321" Type="http://schemas.openxmlformats.org/officeDocument/2006/relationships/slide" Target="slides/slide312.xml"/><Relationship Id="rId419" Type="http://schemas.openxmlformats.org/officeDocument/2006/relationships/slide" Target="slides/slide410.xml"/><Relationship Id="rId626" Type="http://schemas.openxmlformats.org/officeDocument/2006/relationships/slide" Target="slides/slide617.xml"/><Relationship Id="rId833" Type="http://schemas.openxmlformats.org/officeDocument/2006/relationships/presProps" Target="presProps.xml"/><Relationship Id="rId265" Type="http://schemas.openxmlformats.org/officeDocument/2006/relationships/slide" Target="slides/slide256.xml"/><Relationship Id="rId472" Type="http://schemas.openxmlformats.org/officeDocument/2006/relationships/slide" Target="slides/slide463.xml"/><Relationship Id="rId125" Type="http://schemas.openxmlformats.org/officeDocument/2006/relationships/slide" Target="slides/slide116.xml"/><Relationship Id="rId332" Type="http://schemas.openxmlformats.org/officeDocument/2006/relationships/slide" Target="slides/slide323.xml"/><Relationship Id="rId777" Type="http://schemas.openxmlformats.org/officeDocument/2006/relationships/slide" Target="slides/slide768.xml"/><Relationship Id="rId637" Type="http://schemas.openxmlformats.org/officeDocument/2006/relationships/slide" Target="slides/slide628.xml"/><Relationship Id="rId276" Type="http://schemas.openxmlformats.org/officeDocument/2006/relationships/slide" Target="slides/slide267.xml"/><Relationship Id="rId483" Type="http://schemas.openxmlformats.org/officeDocument/2006/relationships/slide" Target="slides/slide474.xml"/><Relationship Id="rId690" Type="http://schemas.openxmlformats.org/officeDocument/2006/relationships/slide" Target="slides/slide681.xml"/><Relationship Id="rId704" Type="http://schemas.openxmlformats.org/officeDocument/2006/relationships/slide" Target="slides/slide695.xml"/><Relationship Id="rId40" Type="http://schemas.openxmlformats.org/officeDocument/2006/relationships/slide" Target="slides/slide31.xml"/><Relationship Id="rId136" Type="http://schemas.openxmlformats.org/officeDocument/2006/relationships/slide" Target="slides/slide127.xml"/><Relationship Id="rId343" Type="http://schemas.openxmlformats.org/officeDocument/2006/relationships/slide" Target="slides/slide334.xml"/><Relationship Id="rId550" Type="http://schemas.openxmlformats.org/officeDocument/2006/relationships/slide" Target="slides/slide541.xml"/><Relationship Id="rId788" Type="http://schemas.openxmlformats.org/officeDocument/2006/relationships/slide" Target="slides/slide779.xml"/><Relationship Id="rId203" Type="http://schemas.openxmlformats.org/officeDocument/2006/relationships/slide" Target="slides/slide194.xml"/><Relationship Id="rId648" Type="http://schemas.openxmlformats.org/officeDocument/2006/relationships/slide" Target="slides/slide639.xml"/><Relationship Id="rId287" Type="http://schemas.openxmlformats.org/officeDocument/2006/relationships/slide" Target="slides/slide278.xml"/><Relationship Id="rId410" Type="http://schemas.openxmlformats.org/officeDocument/2006/relationships/slide" Target="slides/slide401.xml"/><Relationship Id="rId494" Type="http://schemas.openxmlformats.org/officeDocument/2006/relationships/slide" Target="slides/slide485.xml"/><Relationship Id="rId508" Type="http://schemas.openxmlformats.org/officeDocument/2006/relationships/slide" Target="slides/slide499.xml"/><Relationship Id="rId715" Type="http://schemas.openxmlformats.org/officeDocument/2006/relationships/slide" Target="slides/slide706.xml"/><Relationship Id="rId147" Type="http://schemas.openxmlformats.org/officeDocument/2006/relationships/slide" Target="slides/slide138.xml"/><Relationship Id="rId354" Type="http://schemas.openxmlformats.org/officeDocument/2006/relationships/slide" Target="slides/slide345.xml"/><Relationship Id="rId799" Type="http://schemas.openxmlformats.org/officeDocument/2006/relationships/slide" Target="slides/slide790.xml"/><Relationship Id="rId51" Type="http://schemas.openxmlformats.org/officeDocument/2006/relationships/slide" Target="slides/slide42.xml"/><Relationship Id="rId561" Type="http://schemas.openxmlformats.org/officeDocument/2006/relationships/slide" Target="slides/slide552.xml"/><Relationship Id="rId659" Type="http://schemas.openxmlformats.org/officeDocument/2006/relationships/slide" Target="slides/slide650.xml"/><Relationship Id="rId214" Type="http://schemas.openxmlformats.org/officeDocument/2006/relationships/slide" Target="slides/slide205.xml"/><Relationship Id="rId298" Type="http://schemas.openxmlformats.org/officeDocument/2006/relationships/slide" Target="slides/slide289.xml"/><Relationship Id="rId421" Type="http://schemas.openxmlformats.org/officeDocument/2006/relationships/slide" Target="slides/slide412.xml"/><Relationship Id="rId519" Type="http://schemas.openxmlformats.org/officeDocument/2006/relationships/slide" Target="slides/slide510.xml"/><Relationship Id="rId158" Type="http://schemas.openxmlformats.org/officeDocument/2006/relationships/slide" Target="slides/slide149.xml"/><Relationship Id="rId726" Type="http://schemas.openxmlformats.org/officeDocument/2006/relationships/slide" Target="slides/slide717.xml"/><Relationship Id="rId62" Type="http://schemas.openxmlformats.org/officeDocument/2006/relationships/slide" Target="slides/slide53.xml"/><Relationship Id="rId365" Type="http://schemas.openxmlformats.org/officeDocument/2006/relationships/slide" Target="slides/slide356.xml"/><Relationship Id="rId572" Type="http://schemas.openxmlformats.org/officeDocument/2006/relationships/slide" Target="slides/slide563.xml"/><Relationship Id="rId225" Type="http://schemas.openxmlformats.org/officeDocument/2006/relationships/slide" Target="slides/slide216.xml"/><Relationship Id="rId432" Type="http://schemas.openxmlformats.org/officeDocument/2006/relationships/slide" Target="slides/slide423.xml"/><Relationship Id="rId737" Type="http://schemas.openxmlformats.org/officeDocument/2006/relationships/slide" Target="slides/slide728.xml"/><Relationship Id="rId73" Type="http://schemas.openxmlformats.org/officeDocument/2006/relationships/slide" Target="slides/slide64.xml"/><Relationship Id="rId169" Type="http://schemas.openxmlformats.org/officeDocument/2006/relationships/slide" Target="slides/slide160.xml"/><Relationship Id="rId376" Type="http://schemas.openxmlformats.org/officeDocument/2006/relationships/slide" Target="slides/slide367.xml"/><Relationship Id="rId583" Type="http://schemas.openxmlformats.org/officeDocument/2006/relationships/slide" Target="slides/slide574.xml"/><Relationship Id="rId790" Type="http://schemas.openxmlformats.org/officeDocument/2006/relationships/slide" Target="slides/slide781.xml"/><Relationship Id="rId804" Type="http://schemas.openxmlformats.org/officeDocument/2006/relationships/slide" Target="slides/slide795.xml"/><Relationship Id="rId4" Type="http://schemas.openxmlformats.org/officeDocument/2006/relationships/slideMaster" Target="slideMasters/slideMaster4.xml"/><Relationship Id="rId236" Type="http://schemas.openxmlformats.org/officeDocument/2006/relationships/slide" Target="slides/slide227.xml"/><Relationship Id="rId443" Type="http://schemas.openxmlformats.org/officeDocument/2006/relationships/slide" Target="slides/slide434.xml"/><Relationship Id="rId650" Type="http://schemas.openxmlformats.org/officeDocument/2006/relationships/slide" Target="slides/slide641.xml"/><Relationship Id="rId303" Type="http://schemas.openxmlformats.org/officeDocument/2006/relationships/slide" Target="slides/slide294.xml"/><Relationship Id="rId748" Type="http://schemas.openxmlformats.org/officeDocument/2006/relationships/slide" Target="slides/slide739.xml"/><Relationship Id="rId84" Type="http://schemas.openxmlformats.org/officeDocument/2006/relationships/slide" Target="slides/slide75.xml"/><Relationship Id="rId387" Type="http://schemas.openxmlformats.org/officeDocument/2006/relationships/slide" Target="slides/slide378.xml"/><Relationship Id="rId510" Type="http://schemas.openxmlformats.org/officeDocument/2006/relationships/slide" Target="slides/slide501.xml"/><Relationship Id="rId594" Type="http://schemas.openxmlformats.org/officeDocument/2006/relationships/slide" Target="slides/slide585.xml"/><Relationship Id="rId608" Type="http://schemas.openxmlformats.org/officeDocument/2006/relationships/slide" Target="slides/slide599.xml"/><Relationship Id="rId815" Type="http://schemas.openxmlformats.org/officeDocument/2006/relationships/slide" Target="slides/slide806.xml"/><Relationship Id="rId247" Type="http://schemas.openxmlformats.org/officeDocument/2006/relationships/slide" Target="slides/slide238.xml"/><Relationship Id="rId107" Type="http://schemas.openxmlformats.org/officeDocument/2006/relationships/slide" Target="slides/slide98.xml"/><Relationship Id="rId454" Type="http://schemas.openxmlformats.org/officeDocument/2006/relationships/slide" Target="slides/slide445.xml"/><Relationship Id="rId661" Type="http://schemas.openxmlformats.org/officeDocument/2006/relationships/slide" Target="slides/slide652.xml"/><Relationship Id="rId759" Type="http://schemas.openxmlformats.org/officeDocument/2006/relationships/slide" Target="slides/slide750.xml"/><Relationship Id="rId11" Type="http://schemas.openxmlformats.org/officeDocument/2006/relationships/slide" Target="slides/slide2.xml"/><Relationship Id="rId314" Type="http://schemas.openxmlformats.org/officeDocument/2006/relationships/slide" Target="slides/slide305.xml"/><Relationship Id="rId398" Type="http://schemas.openxmlformats.org/officeDocument/2006/relationships/slide" Target="slides/slide389.xml"/><Relationship Id="rId521" Type="http://schemas.openxmlformats.org/officeDocument/2006/relationships/slide" Target="slides/slide512.xml"/><Relationship Id="rId619" Type="http://schemas.openxmlformats.org/officeDocument/2006/relationships/slide" Target="slides/slide610.xml"/><Relationship Id="rId95" Type="http://schemas.openxmlformats.org/officeDocument/2006/relationships/slide" Target="slides/slide86.xml"/><Relationship Id="rId160" Type="http://schemas.openxmlformats.org/officeDocument/2006/relationships/slide" Target="slides/slide151.xml"/><Relationship Id="rId826" Type="http://schemas.openxmlformats.org/officeDocument/2006/relationships/slide" Target="slides/slide817.xml"/><Relationship Id="rId258" Type="http://schemas.openxmlformats.org/officeDocument/2006/relationships/slide" Target="slides/slide249.xml"/><Relationship Id="rId465" Type="http://schemas.openxmlformats.org/officeDocument/2006/relationships/slide" Target="slides/slide456.xml"/><Relationship Id="rId672" Type="http://schemas.openxmlformats.org/officeDocument/2006/relationships/slide" Target="slides/slide663.xml"/><Relationship Id="rId22" Type="http://schemas.openxmlformats.org/officeDocument/2006/relationships/slide" Target="slides/slide13.xml"/><Relationship Id="rId118" Type="http://schemas.openxmlformats.org/officeDocument/2006/relationships/slide" Target="slides/slide109.xml"/><Relationship Id="rId325" Type="http://schemas.openxmlformats.org/officeDocument/2006/relationships/slide" Target="slides/slide316.xml"/><Relationship Id="rId532" Type="http://schemas.openxmlformats.org/officeDocument/2006/relationships/slide" Target="slides/slide523.xml"/><Relationship Id="rId171" Type="http://schemas.openxmlformats.org/officeDocument/2006/relationships/slide" Target="slides/slide162.xml"/><Relationship Id="rId269" Type="http://schemas.openxmlformats.org/officeDocument/2006/relationships/slide" Target="slides/slide260.xml"/><Relationship Id="rId476" Type="http://schemas.openxmlformats.org/officeDocument/2006/relationships/slide" Target="slides/slide467.xml"/><Relationship Id="rId683" Type="http://schemas.openxmlformats.org/officeDocument/2006/relationships/slide" Target="slides/slide674.xml"/><Relationship Id="rId33" Type="http://schemas.openxmlformats.org/officeDocument/2006/relationships/slide" Target="slides/slide24.xml"/><Relationship Id="rId129" Type="http://schemas.openxmlformats.org/officeDocument/2006/relationships/slide" Target="slides/slide120.xml"/><Relationship Id="rId336" Type="http://schemas.openxmlformats.org/officeDocument/2006/relationships/slide" Target="slides/slide327.xml"/><Relationship Id="rId543" Type="http://schemas.openxmlformats.org/officeDocument/2006/relationships/slide" Target="slides/slide534.xml"/><Relationship Id="rId182" Type="http://schemas.openxmlformats.org/officeDocument/2006/relationships/slide" Target="slides/slide173.xml"/><Relationship Id="rId403" Type="http://schemas.openxmlformats.org/officeDocument/2006/relationships/slide" Target="slides/slide394.xml"/><Relationship Id="rId750" Type="http://schemas.openxmlformats.org/officeDocument/2006/relationships/slide" Target="slides/slide741.xml"/><Relationship Id="rId487" Type="http://schemas.openxmlformats.org/officeDocument/2006/relationships/slide" Target="slides/slide478.xml"/><Relationship Id="rId610" Type="http://schemas.openxmlformats.org/officeDocument/2006/relationships/slide" Target="slides/slide601.xml"/><Relationship Id="rId694" Type="http://schemas.openxmlformats.org/officeDocument/2006/relationships/slide" Target="slides/slide685.xml"/><Relationship Id="rId708" Type="http://schemas.openxmlformats.org/officeDocument/2006/relationships/slide" Target="slides/slide699.xml"/><Relationship Id="rId347" Type="http://schemas.openxmlformats.org/officeDocument/2006/relationships/slide" Target="slides/slide338.xml"/><Relationship Id="rId44" Type="http://schemas.openxmlformats.org/officeDocument/2006/relationships/slide" Target="slides/slide35.xml"/><Relationship Id="rId554" Type="http://schemas.openxmlformats.org/officeDocument/2006/relationships/slide" Target="slides/slide545.xml"/><Relationship Id="rId761" Type="http://schemas.openxmlformats.org/officeDocument/2006/relationships/slide" Target="slides/slide752.xml"/><Relationship Id="rId193" Type="http://schemas.openxmlformats.org/officeDocument/2006/relationships/slide" Target="slides/slide184.xml"/><Relationship Id="rId207" Type="http://schemas.openxmlformats.org/officeDocument/2006/relationships/slide" Target="slides/slide198.xml"/><Relationship Id="rId414" Type="http://schemas.openxmlformats.org/officeDocument/2006/relationships/slide" Target="slides/slide405.xml"/><Relationship Id="rId498" Type="http://schemas.openxmlformats.org/officeDocument/2006/relationships/slide" Target="slides/slide489.xml"/><Relationship Id="rId621" Type="http://schemas.openxmlformats.org/officeDocument/2006/relationships/slide" Target="slides/slide612.xml"/><Relationship Id="rId260" Type="http://schemas.openxmlformats.org/officeDocument/2006/relationships/slide" Target="slides/slide251.xml"/><Relationship Id="rId719" Type="http://schemas.openxmlformats.org/officeDocument/2006/relationships/slide" Target="slides/slide7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AutoShape 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36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098" name="AutoShape 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099" name="AutoShape 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0" name="AutoShape 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1" name="AutoShape 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2" name="AutoShape 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3" name="AutoShape 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4" name="AutoShape 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5" name="AutoShape 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6" name="AutoShape 1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7" name="AutoShape 1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8" name="AutoShape 1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9" name="AutoShape 1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0" name="AutoShape 1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1" name="AutoShape 1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2" name="AutoShape 1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3" name="AutoShape 1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4" name="AutoShape 1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5" name="AutoShape 1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6" name="AutoShape 2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7" name="AutoShape 2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8" name="AutoShape 2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9" name="AutoShape 2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0" name="AutoShape 2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1" name="AutoShape 2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2" name="AutoShape 2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3" name="AutoShape 2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4" name="AutoShape 2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5" name="AutoShape 2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6" name="AutoShape 3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7" name="AutoShape 3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8" name="AutoShape 3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9" name="AutoShape 3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0" name="AutoShape 3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1" name="AutoShape 3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2" name="AutoShape 3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3" name="AutoShape 3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4" name="AutoShape 3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5" name="AutoShape 3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6" name="AutoShape 4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7" name="AutoShape 4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8" name="AutoShape 4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9" name="AutoShape 4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0" name="AutoShape 4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1" name="AutoShape 4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2" name="AutoShape 4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3" name="AutoShape 4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4" name="AutoShape 4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5" name="AutoShape 4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6" name="AutoShape 5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7" name="AutoShape 5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8" name="AutoShape 5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9" name="AutoShape 5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0" name="AutoShape 5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1" name="AutoShape 5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2" name="AutoShape 5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3" name="AutoShape 5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4" name="AutoShape 5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5" name="AutoShape 5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6" name="AutoShape 6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7" name="AutoShape 6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8" name="AutoShape 6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9" name="AutoShape 6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0" name="AutoShape 6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1" name="AutoShape 6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2" name="AutoShape 6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3" name="AutoShape 6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4" name="AutoShape 6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5" name="AutoShape 6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6" name="AutoShape 7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7" name="AutoShape 7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8" name="AutoShape 7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9" name="AutoShape 7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0" name="AutoShape 7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1" name="AutoShape 7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2" name="AutoShape 7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3" name="AutoShape 7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4" name="AutoShape 7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5" name="AutoShape 7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6" name="AutoShape 8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7" name="AutoShape 8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8" name="AutoShape 8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9" name="AutoShape 8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0" name="AutoShape 8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1" name="AutoShape 8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2" name="AutoShape 8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3" name="AutoShape 8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4" name="AutoShape 8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5" name="AutoShape 8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6" name="AutoShape 9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7" name="AutoShape 9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8" name="AutoShape 9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9" name="AutoShape 9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0" name="AutoShape 9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1" name="AutoShape 9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2" name="AutoShape 9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3" name="AutoShape 9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4" name="AutoShape 9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5" name="AutoShape 9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6" name="AutoShape 10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7" name="AutoShape 10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8" name="AutoShape 10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9" name="AutoShape 10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0" name="AutoShape 10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1" name="AutoShape 10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2" name="AutoShape 10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3" name="AutoShape 10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4" name="AutoShape 10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5" name="AutoShape 10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6" name="AutoShape 11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7" name="AutoShape 11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8" name="AutoShape 11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9" name="AutoShape 11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0" name="AutoShape 11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1" name="AutoShape 11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2" name="AutoShape 11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3" name="AutoShape 11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4" name="AutoShape 11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5" name="AutoShape 11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6" name="Rectangle 120"/>
          <p:cNvSpPr>
            <a:spLocks noGrp="1" noRot="1" noChangeAspect="1" noChangeArrowheads="1"/>
          </p:cNvSpPr>
          <p:nvPr>
            <p:ph type="sldImg"/>
          </p:nvPr>
        </p:nvSpPr>
        <p:spPr bwMode="auto">
          <a:xfrm>
            <a:off x="1231900" y="709613"/>
            <a:ext cx="4448175" cy="3336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p>
      <p:sp>
        <p:nvSpPr>
          <p:cNvPr id="4217" name="Rectangle 121"/>
          <p:cNvSpPr>
            <a:spLocks noGrp="1" noChangeArrowheads="1"/>
          </p:cNvSpPr>
          <p:nvPr>
            <p:ph type="body"/>
          </p:nvPr>
        </p:nvSpPr>
        <p:spPr bwMode="auto">
          <a:xfrm>
            <a:off x="709241" y="4451100"/>
            <a:ext cx="5495879" cy="4039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endParaRPr lang="en-US" altLang="en-US"/>
          </a:p>
        </p:txBody>
      </p:sp>
      <p:sp>
        <p:nvSpPr>
          <p:cNvPr id="4218" name="Rectangle 122"/>
          <p:cNvSpPr>
            <a:spLocks noGrp="1" noChangeArrowheads="1"/>
          </p:cNvSpPr>
          <p:nvPr>
            <p:ph type="hdr"/>
          </p:nvPr>
        </p:nvSpPr>
        <p:spPr bwMode="auto">
          <a:xfrm>
            <a:off x="0" y="2"/>
            <a:ext cx="2902092" cy="291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19" name="Rectangle 123"/>
          <p:cNvSpPr>
            <a:spLocks noGrp="1" noChangeArrowheads="1"/>
          </p:cNvSpPr>
          <p:nvPr>
            <p:ph type="dt"/>
          </p:nvPr>
        </p:nvSpPr>
        <p:spPr bwMode="auto">
          <a:xfrm>
            <a:off x="4010822" y="2"/>
            <a:ext cx="2902089" cy="291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20" name="Rectangle 124"/>
          <p:cNvSpPr>
            <a:spLocks noGrp="1" noChangeArrowheads="1"/>
          </p:cNvSpPr>
          <p:nvPr>
            <p:ph type="ftr"/>
          </p:nvPr>
        </p:nvSpPr>
        <p:spPr bwMode="auto">
          <a:xfrm>
            <a:off x="0" y="8903677"/>
            <a:ext cx="2902092" cy="291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21" name="Rectangle 125"/>
          <p:cNvSpPr>
            <a:spLocks noGrp="1" noChangeArrowheads="1"/>
          </p:cNvSpPr>
          <p:nvPr>
            <p:ph type="sldNum"/>
          </p:nvPr>
        </p:nvSpPr>
        <p:spPr bwMode="auto">
          <a:xfrm>
            <a:off x="4010822" y="8903677"/>
            <a:ext cx="2902089" cy="291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gn="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fld id="{9AE1EF05-757C-47E3-AC8F-CBBB602BF0D2}" type="slidenum">
              <a:rPr lang="en-US" altLang="en-US"/>
              <a:pPr/>
              <a:t>‹#›</a:t>
            </a:fld>
            <a:endParaRPr lang="en-US" altLang="en-US" dirty="0"/>
          </a:p>
        </p:txBody>
      </p:sp>
    </p:spTree>
    <p:extLst>
      <p:ext uri="{BB962C8B-B14F-4D97-AF65-F5344CB8AC3E}">
        <p14:creationId xmlns:p14="http://schemas.microsoft.com/office/powerpoint/2010/main" val="3749026971"/>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1pPr>
    <a:lvl2pPr marL="742950" indent="-28575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2pPr>
    <a:lvl3pPr marL="11430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3pPr>
    <a:lvl4pPr marL="16002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4pPr>
    <a:lvl5pPr marL="20574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685.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686.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688.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6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712.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713.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721.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722.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723.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724.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725.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726.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727.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728.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729.xml.rels><?xml version="1.0" encoding="UTF-8" standalone="yes"?>
<Relationships xmlns="http://schemas.openxmlformats.org/package/2006/relationships"><Relationship Id="rId2" Type="http://schemas.openxmlformats.org/officeDocument/2006/relationships/slide" Target="../slides/slide72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0.xml.rels><?xml version="1.0" encoding="UTF-8" standalone="yes"?>
<Relationships xmlns="http://schemas.openxmlformats.org/package/2006/relationships"><Relationship Id="rId2" Type="http://schemas.openxmlformats.org/officeDocument/2006/relationships/slide" Target="../slides/slide730.xml"/><Relationship Id="rId1" Type="http://schemas.openxmlformats.org/officeDocument/2006/relationships/notesMaster" Target="../notesMasters/notesMaster1.xml"/></Relationships>
</file>

<file path=ppt/notesSlides/_rels/notesSlide731.xml.rels><?xml version="1.0" encoding="UTF-8" standalone="yes"?>
<Relationships xmlns="http://schemas.openxmlformats.org/package/2006/relationships"><Relationship Id="rId2" Type="http://schemas.openxmlformats.org/officeDocument/2006/relationships/slide" Target="../slides/slide731.xml"/><Relationship Id="rId1" Type="http://schemas.openxmlformats.org/officeDocument/2006/relationships/notesMaster" Target="../notesMasters/notesMaster1.xml"/></Relationships>
</file>

<file path=ppt/notesSlides/_rels/notesSlide732.xml.rels><?xml version="1.0" encoding="UTF-8" standalone="yes"?>
<Relationships xmlns="http://schemas.openxmlformats.org/package/2006/relationships"><Relationship Id="rId2" Type="http://schemas.openxmlformats.org/officeDocument/2006/relationships/slide" Target="../slides/slide732.xml"/><Relationship Id="rId1" Type="http://schemas.openxmlformats.org/officeDocument/2006/relationships/notesMaster" Target="../notesMasters/notesMaster1.xml"/></Relationships>
</file>

<file path=ppt/notesSlides/_rels/notesSlide733.xml.rels><?xml version="1.0" encoding="UTF-8" standalone="yes"?>
<Relationships xmlns="http://schemas.openxmlformats.org/package/2006/relationships"><Relationship Id="rId2" Type="http://schemas.openxmlformats.org/officeDocument/2006/relationships/slide" Target="../slides/slide733.xml"/><Relationship Id="rId1" Type="http://schemas.openxmlformats.org/officeDocument/2006/relationships/notesMaster" Target="../notesMasters/notesMaster1.xml"/></Relationships>
</file>

<file path=ppt/notesSlides/_rels/notesSlide734.xml.rels><?xml version="1.0" encoding="UTF-8" standalone="yes"?>
<Relationships xmlns="http://schemas.openxmlformats.org/package/2006/relationships"><Relationship Id="rId2" Type="http://schemas.openxmlformats.org/officeDocument/2006/relationships/slide" Target="../slides/slide734.xml"/><Relationship Id="rId1" Type="http://schemas.openxmlformats.org/officeDocument/2006/relationships/notesMaster" Target="../notesMasters/notesMaster1.xml"/></Relationships>
</file>

<file path=ppt/notesSlides/_rels/notesSlide735.xml.rels><?xml version="1.0" encoding="UTF-8" standalone="yes"?>
<Relationships xmlns="http://schemas.openxmlformats.org/package/2006/relationships"><Relationship Id="rId2" Type="http://schemas.openxmlformats.org/officeDocument/2006/relationships/slide" Target="../slides/slide735.xml"/><Relationship Id="rId1" Type="http://schemas.openxmlformats.org/officeDocument/2006/relationships/notesMaster" Target="../notesMasters/notesMaster1.xml"/></Relationships>
</file>

<file path=ppt/notesSlides/_rels/notesSlide736.xml.rels><?xml version="1.0" encoding="UTF-8" standalone="yes"?>
<Relationships xmlns="http://schemas.openxmlformats.org/package/2006/relationships"><Relationship Id="rId2" Type="http://schemas.openxmlformats.org/officeDocument/2006/relationships/slide" Target="../slides/slide736.xml"/><Relationship Id="rId1" Type="http://schemas.openxmlformats.org/officeDocument/2006/relationships/notesMaster" Target="../notesMasters/notesMaster1.xml"/></Relationships>
</file>

<file path=ppt/notesSlides/_rels/notesSlide737.xml.rels><?xml version="1.0" encoding="UTF-8" standalone="yes"?>
<Relationships xmlns="http://schemas.openxmlformats.org/package/2006/relationships"><Relationship Id="rId2" Type="http://schemas.openxmlformats.org/officeDocument/2006/relationships/slide" Target="../slides/slide737.xml"/><Relationship Id="rId1" Type="http://schemas.openxmlformats.org/officeDocument/2006/relationships/notesMaster" Target="../notesMasters/notesMaster1.xml"/></Relationships>
</file>

<file path=ppt/notesSlides/_rels/notesSlide738.xml.rels><?xml version="1.0" encoding="UTF-8" standalone="yes"?>
<Relationships xmlns="http://schemas.openxmlformats.org/package/2006/relationships"><Relationship Id="rId2" Type="http://schemas.openxmlformats.org/officeDocument/2006/relationships/slide" Target="../slides/slide738.xml"/><Relationship Id="rId1" Type="http://schemas.openxmlformats.org/officeDocument/2006/relationships/notesMaster" Target="../notesMasters/notesMaster1.xml"/></Relationships>
</file>

<file path=ppt/notesSlides/_rels/notesSlide739.xml.rels><?xml version="1.0" encoding="UTF-8" standalone="yes"?>
<Relationships xmlns="http://schemas.openxmlformats.org/package/2006/relationships"><Relationship Id="rId2" Type="http://schemas.openxmlformats.org/officeDocument/2006/relationships/slide" Target="../slides/slide73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0.xml.rels><?xml version="1.0" encoding="UTF-8" standalone="yes"?>
<Relationships xmlns="http://schemas.openxmlformats.org/package/2006/relationships"><Relationship Id="rId2" Type="http://schemas.openxmlformats.org/officeDocument/2006/relationships/slide" Target="../slides/slide740.xml"/><Relationship Id="rId1" Type="http://schemas.openxmlformats.org/officeDocument/2006/relationships/notesMaster" Target="../notesMasters/notesMaster1.xml"/></Relationships>
</file>

<file path=ppt/notesSlides/_rels/notesSlide741.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742.xml.rels><?xml version="1.0" encoding="UTF-8" standalone="yes"?>
<Relationships xmlns="http://schemas.openxmlformats.org/package/2006/relationships"><Relationship Id="rId2" Type="http://schemas.openxmlformats.org/officeDocument/2006/relationships/slide" Target="../slides/slide742.xml"/><Relationship Id="rId1" Type="http://schemas.openxmlformats.org/officeDocument/2006/relationships/notesMaster" Target="../notesMasters/notesMaster1.xml"/></Relationships>
</file>

<file path=ppt/notesSlides/_rels/notesSlide743.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744.xml.rels><?xml version="1.0" encoding="UTF-8" standalone="yes"?>
<Relationships xmlns="http://schemas.openxmlformats.org/package/2006/relationships"><Relationship Id="rId2" Type="http://schemas.openxmlformats.org/officeDocument/2006/relationships/slide" Target="../slides/slide744.xml"/><Relationship Id="rId1" Type="http://schemas.openxmlformats.org/officeDocument/2006/relationships/notesMaster" Target="../notesMasters/notesMaster1.xml"/></Relationships>
</file>

<file path=ppt/notesSlides/_rels/notesSlide745.xml.rels><?xml version="1.0" encoding="UTF-8" standalone="yes"?>
<Relationships xmlns="http://schemas.openxmlformats.org/package/2006/relationships"><Relationship Id="rId2" Type="http://schemas.openxmlformats.org/officeDocument/2006/relationships/slide" Target="../slides/slide745.xml"/><Relationship Id="rId1" Type="http://schemas.openxmlformats.org/officeDocument/2006/relationships/notesMaster" Target="../notesMasters/notesMaster1.xml"/></Relationships>
</file>

<file path=ppt/notesSlides/_rels/notesSlide746.xml.rels><?xml version="1.0" encoding="UTF-8" standalone="yes"?>
<Relationships xmlns="http://schemas.openxmlformats.org/package/2006/relationships"><Relationship Id="rId2" Type="http://schemas.openxmlformats.org/officeDocument/2006/relationships/slide" Target="../slides/slide746.xml"/><Relationship Id="rId1" Type="http://schemas.openxmlformats.org/officeDocument/2006/relationships/notesMaster" Target="../notesMasters/notesMaster1.xml"/></Relationships>
</file>

<file path=ppt/notesSlides/_rels/notesSlide747.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748.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749.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0.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751.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752.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753.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754.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755.xml.rels><?xml version="1.0" encoding="UTF-8" standalone="yes"?>
<Relationships xmlns="http://schemas.openxmlformats.org/package/2006/relationships"><Relationship Id="rId2" Type="http://schemas.openxmlformats.org/officeDocument/2006/relationships/slide" Target="../slides/slide755.xml"/><Relationship Id="rId1" Type="http://schemas.openxmlformats.org/officeDocument/2006/relationships/notesMaster" Target="../notesMasters/notesMaster1.xml"/></Relationships>
</file>

<file path=ppt/notesSlides/_rels/notesSlide756.xml.rels><?xml version="1.0" encoding="UTF-8" standalone="yes"?>
<Relationships xmlns="http://schemas.openxmlformats.org/package/2006/relationships"><Relationship Id="rId2" Type="http://schemas.openxmlformats.org/officeDocument/2006/relationships/slide" Target="../slides/slide756.xml"/><Relationship Id="rId1" Type="http://schemas.openxmlformats.org/officeDocument/2006/relationships/notesMaster" Target="../notesMasters/notesMaster1.xml"/></Relationships>
</file>

<file path=ppt/notesSlides/_rels/notesSlide757.xml.rels><?xml version="1.0" encoding="UTF-8" standalone="yes"?>
<Relationships xmlns="http://schemas.openxmlformats.org/package/2006/relationships"><Relationship Id="rId2" Type="http://schemas.openxmlformats.org/officeDocument/2006/relationships/slide" Target="../slides/slide757.xml"/><Relationship Id="rId1" Type="http://schemas.openxmlformats.org/officeDocument/2006/relationships/notesMaster" Target="../notesMasters/notesMaster1.xml"/></Relationships>
</file>

<file path=ppt/notesSlides/_rels/notesSlide758.xml.rels><?xml version="1.0" encoding="UTF-8" standalone="yes"?>
<Relationships xmlns="http://schemas.openxmlformats.org/package/2006/relationships"><Relationship Id="rId2" Type="http://schemas.openxmlformats.org/officeDocument/2006/relationships/slide" Target="../slides/slide758.xml"/><Relationship Id="rId1" Type="http://schemas.openxmlformats.org/officeDocument/2006/relationships/notesMaster" Target="../notesMasters/notesMaster1.xml"/></Relationships>
</file>

<file path=ppt/notesSlides/_rels/notesSlide759.xml.rels><?xml version="1.0" encoding="UTF-8" standalone="yes"?>
<Relationships xmlns="http://schemas.openxmlformats.org/package/2006/relationships"><Relationship Id="rId2" Type="http://schemas.openxmlformats.org/officeDocument/2006/relationships/slide" Target="../slides/slide75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0.xml.rels><?xml version="1.0" encoding="UTF-8" standalone="yes"?>
<Relationships xmlns="http://schemas.openxmlformats.org/package/2006/relationships"><Relationship Id="rId2" Type="http://schemas.openxmlformats.org/officeDocument/2006/relationships/slide" Target="../slides/slide760.xml"/><Relationship Id="rId1" Type="http://schemas.openxmlformats.org/officeDocument/2006/relationships/notesMaster" Target="../notesMasters/notesMaster1.xml"/></Relationships>
</file>

<file path=ppt/notesSlides/_rels/notesSlide761.xml.rels><?xml version="1.0" encoding="UTF-8" standalone="yes"?>
<Relationships xmlns="http://schemas.openxmlformats.org/package/2006/relationships"><Relationship Id="rId2" Type="http://schemas.openxmlformats.org/officeDocument/2006/relationships/slide" Target="../slides/slide761.xml"/><Relationship Id="rId1" Type="http://schemas.openxmlformats.org/officeDocument/2006/relationships/notesMaster" Target="../notesMasters/notesMaster1.xml"/></Relationships>
</file>

<file path=ppt/notesSlides/_rels/notesSlide762.xml.rels><?xml version="1.0" encoding="UTF-8" standalone="yes"?>
<Relationships xmlns="http://schemas.openxmlformats.org/package/2006/relationships"><Relationship Id="rId2" Type="http://schemas.openxmlformats.org/officeDocument/2006/relationships/slide" Target="../slides/slide762.xml"/><Relationship Id="rId1" Type="http://schemas.openxmlformats.org/officeDocument/2006/relationships/notesMaster" Target="../notesMasters/notesMaster1.xml"/></Relationships>
</file>

<file path=ppt/notesSlides/_rels/notesSlide763.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764.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765.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766.xml.rels><?xml version="1.0" encoding="UTF-8" standalone="yes"?>
<Relationships xmlns="http://schemas.openxmlformats.org/package/2006/relationships"><Relationship Id="rId2" Type="http://schemas.openxmlformats.org/officeDocument/2006/relationships/slide" Target="../slides/slide766.xml"/><Relationship Id="rId1" Type="http://schemas.openxmlformats.org/officeDocument/2006/relationships/notesMaster" Target="../notesMasters/notesMaster1.xml"/></Relationships>
</file>

<file path=ppt/notesSlides/_rels/notesSlide767.xml.rels><?xml version="1.0" encoding="UTF-8" standalone="yes"?>
<Relationships xmlns="http://schemas.openxmlformats.org/package/2006/relationships"><Relationship Id="rId2" Type="http://schemas.openxmlformats.org/officeDocument/2006/relationships/slide" Target="../slides/slide767.xml"/><Relationship Id="rId1" Type="http://schemas.openxmlformats.org/officeDocument/2006/relationships/notesMaster" Target="../notesMasters/notesMaster1.xml"/></Relationships>
</file>

<file path=ppt/notesSlides/_rels/notesSlide768.xml.rels><?xml version="1.0" encoding="UTF-8" standalone="yes"?>
<Relationships xmlns="http://schemas.openxmlformats.org/package/2006/relationships"><Relationship Id="rId2" Type="http://schemas.openxmlformats.org/officeDocument/2006/relationships/slide" Target="../slides/slide768.xml"/><Relationship Id="rId1" Type="http://schemas.openxmlformats.org/officeDocument/2006/relationships/notesMaster" Target="../notesMasters/notesMaster1.xml"/></Relationships>
</file>

<file path=ppt/notesSlides/_rels/notesSlide769.xml.rels><?xml version="1.0" encoding="UTF-8" standalone="yes"?>
<Relationships xmlns="http://schemas.openxmlformats.org/package/2006/relationships"><Relationship Id="rId2" Type="http://schemas.openxmlformats.org/officeDocument/2006/relationships/slide" Target="../slides/slide76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0.xml.rels><?xml version="1.0" encoding="UTF-8" standalone="yes"?>
<Relationships xmlns="http://schemas.openxmlformats.org/package/2006/relationships"><Relationship Id="rId2" Type="http://schemas.openxmlformats.org/officeDocument/2006/relationships/slide" Target="../slides/slide770.xml"/><Relationship Id="rId1" Type="http://schemas.openxmlformats.org/officeDocument/2006/relationships/notesMaster" Target="../notesMasters/notesMaster1.xml"/></Relationships>
</file>

<file path=ppt/notesSlides/_rels/notesSlide771.xml.rels><?xml version="1.0" encoding="UTF-8" standalone="yes"?>
<Relationships xmlns="http://schemas.openxmlformats.org/package/2006/relationships"><Relationship Id="rId2" Type="http://schemas.openxmlformats.org/officeDocument/2006/relationships/slide" Target="../slides/slide771.xml"/><Relationship Id="rId1" Type="http://schemas.openxmlformats.org/officeDocument/2006/relationships/notesMaster" Target="../notesMasters/notesMaster1.xml"/></Relationships>
</file>

<file path=ppt/notesSlides/_rels/notesSlide772.xml.rels><?xml version="1.0" encoding="UTF-8" standalone="yes"?>
<Relationships xmlns="http://schemas.openxmlformats.org/package/2006/relationships"><Relationship Id="rId2" Type="http://schemas.openxmlformats.org/officeDocument/2006/relationships/slide" Target="../slides/slide772.xml"/><Relationship Id="rId1" Type="http://schemas.openxmlformats.org/officeDocument/2006/relationships/notesMaster" Target="../notesMasters/notesMaster1.xml"/></Relationships>
</file>

<file path=ppt/notesSlides/_rels/notesSlide773.xml.rels><?xml version="1.0" encoding="UTF-8" standalone="yes"?>
<Relationships xmlns="http://schemas.openxmlformats.org/package/2006/relationships"><Relationship Id="rId2" Type="http://schemas.openxmlformats.org/officeDocument/2006/relationships/slide" Target="../slides/slide773.xml"/><Relationship Id="rId1" Type="http://schemas.openxmlformats.org/officeDocument/2006/relationships/notesMaster" Target="../notesMasters/notesMaster1.xml"/></Relationships>
</file>

<file path=ppt/notesSlides/_rels/notesSlide774.xml.rels><?xml version="1.0" encoding="UTF-8" standalone="yes"?>
<Relationships xmlns="http://schemas.openxmlformats.org/package/2006/relationships"><Relationship Id="rId2" Type="http://schemas.openxmlformats.org/officeDocument/2006/relationships/slide" Target="../slides/slide774.xml"/><Relationship Id="rId1" Type="http://schemas.openxmlformats.org/officeDocument/2006/relationships/notesMaster" Target="../notesMasters/notesMaster1.xml"/></Relationships>
</file>

<file path=ppt/notesSlides/_rels/notesSlide775.xml.rels><?xml version="1.0" encoding="UTF-8" standalone="yes"?>
<Relationships xmlns="http://schemas.openxmlformats.org/package/2006/relationships"><Relationship Id="rId2" Type="http://schemas.openxmlformats.org/officeDocument/2006/relationships/slide" Target="../slides/slide775.xml"/><Relationship Id="rId1" Type="http://schemas.openxmlformats.org/officeDocument/2006/relationships/notesMaster" Target="../notesMasters/notesMaster1.xml"/></Relationships>
</file>

<file path=ppt/notesSlides/_rels/notesSlide776.xml.rels><?xml version="1.0" encoding="UTF-8" standalone="yes"?>
<Relationships xmlns="http://schemas.openxmlformats.org/package/2006/relationships"><Relationship Id="rId2" Type="http://schemas.openxmlformats.org/officeDocument/2006/relationships/slide" Target="../slides/slide776.xml"/><Relationship Id="rId1" Type="http://schemas.openxmlformats.org/officeDocument/2006/relationships/notesMaster" Target="../notesMasters/notesMaster1.xml"/></Relationships>
</file>

<file path=ppt/notesSlides/_rels/notesSlide777.xml.rels><?xml version="1.0" encoding="UTF-8" standalone="yes"?>
<Relationships xmlns="http://schemas.openxmlformats.org/package/2006/relationships"><Relationship Id="rId2" Type="http://schemas.openxmlformats.org/officeDocument/2006/relationships/slide" Target="../slides/slide777.xml"/><Relationship Id="rId1" Type="http://schemas.openxmlformats.org/officeDocument/2006/relationships/notesMaster" Target="../notesMasters/notesMaster1.xml"/></Relationships>
</file>

<file path=ppt/notesSlides/_rels/notesSlide778.xml.rels><?xml version="1.0" encoding="UTF-8" standalone="yes"?>
<Relationships xmlns="http://schemas.openxmlformats.org/package/2006/relationships"><Relationship Id="rId2" Type="http://schemas.openxmlformats.org/officeDocument/2006/relationships/slide" Target="../slides/slide778.xml"/><Relationship Id="rId1" Type="http://schemas.openxmlformats.org/officeDocument/2006/relationships/notesMaster" Target="../notesMasters/notesMaster1.xml"/></Relationships>
</file>

<file path=ppt/notesSlides/_rels/notesSlide779.xml.rels><?xml version="1.0" encoding="UTF-8" standalone="yes"?>
<Relationships xmlns="http://schemas.openxmlformats.org/package/2006/relationships"><Relationship Id="rId2" Type="http://schemas.openxmlformats.org/officeDocument/2006/relationships/slide" Target="../slides/slide7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0.xml.rels><?xml version="1.0" encoding="UTF-8" standalone="yes"?>
<Relationships xmlns="http://schemas.openxmlformats.org/package/2006/relationships"><Relationship Id="rId2" Type="http://schemas.openxmlformats.org/officeDocument/2006/relationships/slide" Target="../slides/slide780.xml"/><Relationship Id="rId1" Type="http://schemas.openxmlformats.org/officeDocument/2006/relationships/notesMaster" Target="../notesMasters/notesMaster1.xml"/></Relationships>
</file>

<file path=ppt/notesSlides/_rels/notesSlide781.xml.rels><?xml version="1.0" encoding="UTF-8" standalone="yes"?>
<Relationships xmlns="http://schemas.openxmlformats.org/package/2006/relationships"><Relationship Id="rId2" Type="http://schemas.openxmlformats.org/officeDocument/2006/relationships/slide" Target="../slides/slide781.xml"/><Relationship Id="rId1" Type="http://schemas.openxmlformats.org/officeDocument/2006/relationships/notesMaster" Target="../notesMasters/notesMaster1.xml"/></Relationships>
</file>

<file path=ppt/notesSlides/_rels/notesSlide782.xml.rels><?xml version="1.0" encoding="UTF-8" standalone="yes"?>
<Relationships xmlns="http://schemas.openxmlformats.org/package/2006/relationships"><Relationship Id="rId2" Type="http://schemas.openxmlformats.org/officeDocument/2006/relationships/slide" Target="../slides/slide782.xml"/><Relationship Id="rId1" Type="http://schemas.openxmlformats.org/officeDocument/2006/relationships/notesMaster" Target="../notesMasters/notesMaster1.xml"/></Relationships>
</file>

<file path=ppt/notesSlides/_rels/notesSlide783.xml.rels><?xml version="1.0" encoding="UTF-8" standalone="yes"?>
<Relationships xmlns="http://schemas.openxmlformats.org/package/2006/relationships"><Relationship Id="rId2" Type="http://schemas.openxmlformats.org/officeDocument/2006/relationships/slide" Target="../slides/slide783.xml"/><Relationship Id="rId1" Type="http://schemas.openxmlformats.org/officeDocument/2006/relationships/notesMaster" Target="../notesMasters/notesMaster1.xml"/></Relationships>
</file>

<file path=ppt/notesSlides/_rels/notesSlide784.xml.rels><?xml version="1.0" encoding="UTF-8" standalone="yes"?>
<Relationships xmlns="http://schemas.openxmlformats.org/package/2006/relationships"><Relationship Id="rId2" Type="http://schemas.openxmlformats.org/officeDocument/2006/relationships/slide" Target="../slides/slide784.xml"/><Relationship Id="rId1" Type="http://schemas.openxmlformats.org/officeDocument/2006/relationships/notesMaster" Target="../notesMasters/notesMaster1.xml"/></Relationships>
</file>

<file path=ppt/notesSlides/_rels/notesSlide785.xml.rels><?xml version="1.0" encoding="UTF-8" standalone="yes"?>
<Relationships xmlns="http://schemas.openxmlformats.org/package/2006/relationships"><Relationship Id="rId2" Type="http://schemas.openxmlformats.org/officeDocument/2006/relationships/slide" Target="../slides/slide785.xml"/><Relationship Id="rId1" Type="http://schemas.openxmlformats.org/officeDocument/2006/relationships/notesMaster" Target="../notesMasters/notesMaster1.xml"/></Relationships>
</file>

<file path=ppt/notesSlides/_rels/notesSlide786.xml.rels><?xml version="1.0" encoding="UTF-8" standalone="yes"?>
<Relationships xmlns="http://schemas.openxmlformats.org/package/2006/relationships"><Relationship Id="rId2" Type="http://schemas.openxmlformats.org/officeDocument/2006/relationships/slide" Target="../slides/slide786.xml"/><Relationship Id="rId1" Type="http://schemas.openxmlformats.org/officeDocument/2006/relationships/notesMaster" Target="../notesMasters/notesMaster1.xml"/></Relationships>
</file>

<file path=ppt/notesSlides/_rels/notesSlide787.xml.rels><?xml version="1.0" encoding="UTF-8" standalone="yes"?>
<Relationships xmlns="http://schemas.openxmlformats.org/package/2006/relationships"><Relationship Id="rId2" Type="http://schemas.openxmlformats.org/officeDocument/2006/relationships/slide" Target="../slides/slide787.xml"/><Relationship Id="rId1" Type="http://schemas.openxmlformats.org/officeDocument/2006/relationships/notesMaster" Target="../notesMasters/notesMaster1.xml"/></Relationships>
</file>

<file path=ppt/notesSlides/_rels/notesSlide788.xml.rels><?xml version="1.0" encoding="UTF-8" standalone="yes"?>
<Relationships xmlns="http://schemas.openxmlformats.org/package/2006/relationships"><Relationship Id="rId2" Type="http://schemas.openxmlformats.org/officeDocument/2006/relationships/slide" Target="../slides/slide788.xml"/><Relationship Id="rId1" Type="http://schemas.openxmlformats.org/officeDocument/2006/relationships/notesMaster" Target="../notesMasters/notesMaster1.xml"/></Relationships>
</file>

<file path=ppt/notesSlides/_rels/notesSlide789.xml.rels><?xml version="1.0" encoding="UTF-8" standalone="yes"?>
<Relationships xmlns="http://schemas.openxmlformats.org/package/2006/relationships"><Relationship Id="rId2" Type="http://schemas.openxmlformats.org/officeDocument/2006/relationships/slide" Target="../slides/slide7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0.xml.rels><?xml version="1.0" encoding="UTF-8" standalone="yes"?>
<Relationships xmlns="http://schemas.openxmlformats.org/package/2006/relationships"><Relationship Id="rId2" Type="http://schemas.openxmlformats.org/officeDocument/2006/relationships/slide" Target="../slides/slide790.xml"/><Relationship Id="rId1" Type="http://schemas.openxmlformats.org/officeDocument/2006/relationships/notesMaster" Target="../notesMasters/notesMaster1.xml"/></Relationships>
</file>

<file path=ppt/notesSlides/_rels/notesSlide791.xml.rels><?xml version="1.0" encoding="UTF-8" standalone="yes"?>
<Relationships xmlns="http://schemas.openxmlformats.org/package/2006/relationships"><Relationship Id="rId2" Type="http://schemas.openxmlformats.org/officeDocument/2006/relationships/slide" Target="../slides/slide791.xml"/><Relationship Id="rId1" Type="http://schemas.openxmlformats.org/officeDocument/2006/relationships/notesMaster" Target="../notesMasters/notesMaster1.xml"/></Relationships>
</file>

<file path=ppt/notesSlides/_rels/notesSlide792.xml.rels><?xml version="1.0" encoding="UTF-8" standalone="yes"?>
<Relationships xmlns="http://schemas.openxmlformats.org/package/2006/relationships"><Relationship Id="rId2" Type="http://schemas.openxmlformats.org/officeDocument/2006/relationships/slide" Target="../slides/slide792.xml"/><Relationship Id="rId1" Type="http://schemas.openxmlformats.org/officeDocument/2006/relationships/notesMaster" Target="../notesMasters/notesMaster1.xml"/></Relationships>
</file>

<file path=ppt/notesSlides/_rels/notesSlide793.xml.rels><?xml version="1.0" encoding="UTF-8" standalone="yes"?>
<Relationships xmlns="http://schemas.openxmlformats.org/package/2006/relationships"><Relationship Id="rId2" Type="http://schemas.openxmlformats.org/officeDocument/2006/relationships/slide" Target="../slides/slide793.xml"/><Relationship Id="rId1" Type="http://schemas.openxmlformats.org/officeDocument/2006/relationships/notesMaster" Target="../notesMasters/notesMaster1.xml"/></Relationships>
</file>

<file path=ppt/notesSlides/_rels/notesSlide794.xml.rels><?xml version="1.0" encoding="UTF-8" standalone="yes"?>
<Relationships xmlns="http://schemas.openxmlformats.org/package/2006/relationships"><Relationship Id="rId2" Type="http://schemas.openxmlformats.org/officeDocument/2006/relationships/slide" Target="../slides/slide794.xml"/><Relationship Id="rId1" Type="http://schemas.openxmlformats.org/officeDocument/2006/relationships/notesMaster" Target="../notesMasters/notesMaster1.xml"/></Relationships>
</file>

<file path=ppt/notesSlides/_rels/notesSlide795.xml.rels><?xml version="1.0" encoding="UTF-8" standalone="yes"?>
<Relationships xmlns="http://schemas.openxmlformats.org/package/2006/relationships"><Relationship Id="rId2" Type="http://schemas.openxmlformats.org/officeDocument/2006/relationships/slide" Target="../slides/slide795.xml"/><Relationship Id="rId1" Type="http://schemas.openxmlformats.org/officeDocument/2006/relationships/notesMaster" Target="../notesMasters/notesMaster1.xml"/></Relationships>
</file>

<file path=ppt/notesSlides/_rels/notesSlide796.xml.rels><?xml version="1.0" encoding="UTF-8" standalone="yes"?>
<Relationships xmlns="http://schemas.openxmlformats.org/package/2006/relationships"><Relationship Id="rId2" Type="http://schemas.openxmlformats.org/officeDocument/2006/relationships/slide" Target="../slides/slide796.xml"/><Relationship Id="rId1" Type="http://schemas.openxmlformats.org/officeDocument/2006/relationships/notesMaster" Target="../notesMasters/notesMaster1.xml"/></Relationships>
</file>

<file path=ppt/notesSlides/_rels/notesSlide797.xml.rels><?xml version="1.0" encoding="UTF-8" standalone="yes"?>
<Relationships xmlns="http://schemas.openxmlformats.org/package/2006/relationships"><Relationship Id="rId2" Type="http://schemas.openxmlformats.org/officeDocument/2006/relationships/slide" Target="../slides/slide797.xml"/><Relationship Id="rId1" Type="http://schemas.openxmlformats.org/officeDocument/2006/relationships/notesMaster" Target="../notesMasters/notesMaster1.xml"/></Relationships>
</file>

<file path=ppt/notesSlides/_rels/notesSlide798.xml.rels><?xml version="1.0" encoding="UTF-8" standalone="yes"?>
<Relationships xmlns="http://schemas.openxmlformats.org/package/2006/relationships"><Relationship Id="rId2" Type="http://schemas.openxmlformats.org/officeDocument/2006/relationships/slide" Target="../slides/slide798.xml"/><Relationship Id="rId1" Type="http://schemas.openxmlformats.org/officeDocument/2006/relationships/notesMaster" Target="../notesMasters/notesMaster1.xml"/></Relationships>
</file>

<file path=ppt/notesSlides/_rels/notesSlide799.xml.rels><?xml version="1.0" encoding="UTF-8" standalone="yes"?>
<Relationships xmlns="http://schemas.openxmlformats.org/package/2006/relationships"><Relationship Id="rId2" Type="http://schemas.openxmlformats.org/officeDocument/2006/relationships/slide" Target="../slides/slide7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00.xml.rels><?xml version="1.0" encoding="UTF-8" standalone="yes"?>
<Relationships xmlns="http://schemas.openxmlformats.org/package/2006/relationships"><Relationship Id="rId2" Type="http://schemas.openxmlformats.org/officeDocument/2006/relationships/slide" Target="../slides/slide800.xml"/><Relationship Id="rId1" Type="http://schemas.openxmlformats.org/officeDocument/2006/relationships/notesMaster" Target="../notesMasters/notesMaster1.xml"/></Relationships>
</file>

<file path=ppt/notesSlides/_rels/notesSlide801.xml.rels><?xml version="1.0" encoding="UTF-8" standalone="yes"?>
<Relationships xmlns="http://schemas.openxmlformats.org/package/2006/relationships"><Relationship Id="rId2" Type="http://schemas.openxmlformats.org/officeDocument/2006/relationships/slide" Target="../slides/slide801.xml"/><Relationship Id="rId1" Type="http://schemas.openxmlformats.org/officeDocument/2006/relationships/notesMaster" Target="../notesMasters/notesMaster1.xml"/></Relationships>
</file>

<file path=ppt/notesSlides/_rels/notesSlide802.xml.rels><?xml version="1.0" encoding="UTF-8" standalone="yes"?>
<Relationships xmlns="http://schemas.openxmlformats.org/package/2006/relationships"><Relationship Id="rId2" Type="http://schemas.openxmlformats.org/officeDocument/2006/relationships/slide" Target="../slides/slide802.xml"/><Relationship Id="rId1" Type="http://schemas.openxmlformats.org/officeDocument/2006/relationships/notesMaster" Target="../notesMasters/notesMaster1.xml"/></Relationships>
</file>

<file path=ppt/notesSlides/_rels/notesSlide803.xml.rels><?xml version="1.0" encoding="UTF-8" standalone="yes"?>
<Relationships xmlns="http://schemas.openxmlformats.org/package/2006/relationships"><Relationship Id="rId2" Type="http://schemas.openxmlformats.org/officeDocument/2006/relationships/slide" Target="../slides/slide803.xml"/><Relationship Id="rId1" Type="http://schemas.openxmlformats.org/officeDocument/2006/relationships/notesMaster" Target="../notesMasters/notesMaster1.xml"/></Relationships>
</file>

<file path=ppt/notesSlides/_rels/notesSlide804.xml.rels><?xml version="1.0" encoding="UTF-8" standalone="yes"?>
<Relationships xmlns="http://schemas.openxmlformats.org/package/2006/relationships"><Relationship Id="rId2" Type="http://schemas.openxmlformats.org/officeDocument/2006/relationships/slide" Target="../slides/slide804.xml"/><Relationship Id="rId1" Type="http://schemas.openxmlformats.org/officeDocument/2006/relationships/notesMaster" Target="../notesMasters/notesMaster1.xml"/></Relationships>
</file>

<file path=ppt/notesSlides/_rels/notesSlide805.xml.rels><?xml version="1.0" encoding="UTF-8" standalone="yes"?>
<Relationships xmlns="http://schemas.openxmlformats.org/package/2006/relationships"><Relationship Id="rId2" Type="http://schemas.openxmlformats.org/officeDocument/2006/relationships/slide" Target="../slides/slide805.xml"/><Relationship Id="rId1" Type="http://schemas.openxmlformats.org/officeDocument/2006/relationships/notesMaster" Target="../notesMasters/notesMaster1.xml"/></Relationships>
</file>

<file path=ppt/notesSlides/_rels/notesSlide806.xml.rels><?xml version="1.0" encoding="UTF-8" standalone="yes"?>
<Relationships xmlns="http://schemas.openxmlformats.org/package/2006/relationships"><Relationship Id="rId2" Type="http://schemas.openxmlformats.org/officeDocument/2006/relationships/slide" Target="../slides/slide806.xml"/><Relationship Id="rId1" Type="http://schemas.openxmlformats.org/officeDocument/2006/relationships/notesMaster" Target="../notesMasters/notesMaster1.xml"/></Relationships>
</file>

<file path=ppt/notesSlides/_rels/notesSlide807.xml.rels><?xml version="1.0" encoding="UTF-8" standalone="yes"?>
<Relationships xmlns="http://schemas.openxmlformats.org/package/2006/relationships"><Relationship Id="rId2" Type="http://schemas.openxmlformats.org/officeDocument/2006/relationships/slide" Target="../slides/slide807.xml"/><Relationship Id="rId1" Type="http://schemas.openxmlformats.org/officeDocument/2006/relationships/notesMaster" Target="../notesMasters/notesMaster1.xml"/></Relationships>
</file>

<file path=ppt/notesSlides/_rels/notesSlide808.xml.rels><?xml version="1.0" encoding="UTF-8" standalone="yes"?>
<Relationships xmlns="http://schemas.openxmlformats.org/package/2006/relationships"><Relationship Id="rId2" Type="http://schemas.openxmlformats.org/officeDocument/2006/relationships/slide" Target="../slides/slide808.xml"/><Relationship Id="rId1" Type="http://schemas.openxmlformats.org/officeDocument/2006/relationships/notesMaster" Target="../notesMasters/notesMaster1.xml"/></Relationships>
</file>

<file path=ppt/notesSlides/_rels/notesSlide809.xml.rels><?xml version="1.0" encoding="UTF-8" standalone="yes"?>
<Relationships xmlns="http://schemas.openxmlformats.org/package/2006/relationships"><Relationship Id="rId2" Type="http://schemas.openxmlformats.org/officeDocument/2006/relationships/slide" Target="../slides/slide80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0.xml.rels><?xml version="1.0" encoding="UTF-8" standalone="yes"?>
<Relationships xmlns="http://schemas.openxmlformats.org/package/2006/relationships"><Relationship Id="rId2" Type="http://schemas.openxmlformats.org/officeDocument/2006/relationships/slide" Target="../slides/slide810.xml"/><Relationship Id="rId1" Type="http://schemas.openxmlformats.org/officeDocument/2006/relationships/notesMaster" Target="../notesMasters/notesMaster1.xml"/></Relationships>
</file>

<file path=ppt/notesSlides/_rels/notesSlide811.xml.rels><?xml version="1.0" encoding="UTF-8" standalone="yes"?>
<Relationships xmlns="http://schemas.openxmlformats.org/package/2006/relationships"><Relationship Id="rId2" Type="http://schemas.openxmlformats.org/officeDocument/2006/relationships/slide" Target="../slides/slide811.xml"/><Relationship Id="rId1" Type="http://schemas.openxmlformats.org/officeDocument/2006/relationships/notesMaster" Target="../notesMasters/notesMaster1.xml"/></Relationships>
</file>

<file path=ppt/notesSlides/_rels/notesSlide812.xml.rels><?xml version="1.0" encoding="UTF-8" standalone="yes"?>
<Relationships xmlns="http://schemas.openxmlformats.org/package/2006/relationships"><Relationship Id="rId2" Type="http://schemas.openxmlformats.org/officeDocument/2006/relationships/slide" Target="../slides/slide812.xml"/><Relationship Id="rId1" Type="http://schemas.openxmlformats.org/officeDocument/2006/relationships/notesMaster" Target="../notesMasters/notesMaster1.xml"/></Relationships>
</file>

<file path=ppt/notesSlides/_rels/notesSlide813.xml.rels><?xml version="1.0" encoding="UTF-8" standalone="yes"?>
<Relationships xmlns="http://schemas.openxmlformats.org/package/2006/relationships"><Relationship Id="rId2" Type="http://schemas.openxmlformats.org/officeDocument/2006/relationships/slide" Target="../slides/slide813.xml"/><Relationship Id="rId1" Type="http://schemas.openxmlformats.org/officeDocument/2006/relationships/notesMaster" Target="../notesMasters/notesMaster1.xml"/></Relationships>
</file>

<file path=ppt/notesSlides/_rels/notesSlide814.xml.rels><?xml version="1.0" encoding="UTF-8" standalone="yes"?>
<Relationships xmlns="http://schemas.openxmlformats.org/package/2006/relationships"><Relationship Id="rId2" Type="http://schemas.openxmlformats.org/officeDocument/2006/relationships/slide" Target="../slides/slide814.xml"/><Relationship Id="rId1" Type="http://schemas.openxmlformats.org/officeDocument/2006/relationships/notesMaster" Target="../notesMasters/notesMaster1.xml"/></Relationships>
</file>

<file path=ppt/notesSlides/_rels/notesSlide815.xml.rels><?xml version="1.0" encoding="UTF-8" standalone="yes"?>
<Relationships xmlns="http://schemas.openxmlformats.org/package/2006/relationships"><Relationship Id="rId2" Type="http://schemas.openxmlformats.org/officeDocument/2006/relationships/slide" Target="../slides/slide815.xml"/><Relationship Id="rId1" Type="http://schemas.openxmlformats.org/officeDocument/2006/relationships/notesMaster" Target="../notesMasters/notesMaster1.xml"/></Relationships>
</file>

<file path=ppt/notesSlides/_rels/notesSlide816.xml.rels><?xml version="1.0" encoding="UTF-8" standalone="yes"?>
<Relationships xmlns="http://schemas.openxmlformats.org/package/2006/relationships"><Relationship Id="rId2" Type="http://schemas.openxmlformats.org/officeDocument/2006/relationships/slide" Target="../slides/slide816.xml"/><Relationship Id="rId1" Type="http://schemas.openxmlformats.org/officeDocument/2006/relationships/notesMaster" Target="../notesMasters/notesMaster1.xml"/></Relationships>
</file>

<file path=ppt/notesSlides/_rels/notesSlide817.xml.rels><?xml version="1.0" encoding="UTF-8" standalone="yes"?>
<Relationships xmlns="http://schemas.openxmlformats.org/package/2006/relationships"><Relationship Id="rId2" Type="http://schemas.openxmlformats.org/officeDocument/2006/relationships/slide" Target="../slides/slide817.xml"/><Relationship Id="rId1" Type="http://schemas.openxmlformats.org/officeDocument/2006/relationships/notesMaster" Target="../notesMasters/notesMaster1.xml"/></Relationships>
</file>

<file path=ppt/notesSlides/_rels/notesSlide818.xml.rels><?xml version="1.0" encoding="UTF-8" standalone="yes"?>
<Relationships xmlns="http://schemas.openxmlformats.org/package/2006/relationships"><Relationship Id="rId2" Type="http://schemas.openxmlformats.org/officeDocument/2006/relationships/slide" Target="../slides/slide818.xml"/><Relationship Id="rId1" Type="http://schemas.openxmlformats.org/officeDocument/2006/relationships/notesMaster" Target="../notesMasters/notesMaster1.xml"/></Relationships>
</file>

<file path=ppt/notesSlides/_rels/notesSlide819.xml.rels><?xml version="1.0" encoding="UTF-8" standalone="yes"?>
<Relationships xmlns="http://schemas.openxmlformats.org/package/2006/relationships"><Relationship Id="rId2" Type="http://schemas.openxmlformats.org/officeDocument/2006/relationships/slide" Target="../slides/slide8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0.xml.rels><?xml version="1.0" encoding="UTF-8" standalone="yes"?>
<Relationships xmlns="http://schemas.openxmlformats.org/package/2006/relationships"><Relationship Id="rId2" Type="http://schemas.openxmlformats.org/officeDocument/2006/relationships/slide" Target="../slides/slide820.xml"/><Relationship Id="rId1" Type="http://schemas.openxmlformats.org/officeDocument/2006/relationships/notesMaster" Target="../notesMasters/notesMaster1.xml"/></Relationships>
</file>

<file path=ppt/notesSlides/_rels/notesSlide821.xml.rels><?xml version="1.0" encoding="UTF-8" standalone="yes"?>
<Relationships xmlns="http://schemas.openxmlformats.org/package/2006/relationships"><Relationship Id="rId2" Type="http://schemas.openxmlformats.org/officeDocument/2006/relationships/slide" Target="../slides/slide82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026827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8971654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100</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020612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101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447258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7266009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103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768603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104</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4240934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4104899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638218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910004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180223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766749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471089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110</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1004286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779121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3506246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7434677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114</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5908123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025939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9183923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1076586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2202080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333939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188991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120</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0255432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3687965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160332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212128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124</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8726947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125</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574498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126</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357895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127</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4911787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898162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129</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478903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557171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130</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34664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131</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9146366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132</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0310585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133</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444862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134</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31387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135</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65878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136</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6430821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137</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47736356"/>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138</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8831300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139</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861225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1303786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140</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8008813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141</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3441608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142</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335354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143</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0008015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144</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5762831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145</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557019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146</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243240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147</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856955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148</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567667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149</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57813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601512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150</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88874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151</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035813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152</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891378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804083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9748664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745341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4351310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0732575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8540404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2437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130041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5F55045-9D41-4F32-A5B9-DADE582C9E70}" type="slidenum">
              <a:rPr lang="en-US" altLang="en-US"/>
              <a:pPr/>
              <a:t>160</a:t>
            </a:fld>
            <a:endParaRPr lang="en-US" altLang="en-US" dirty="0"/>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689898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274021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435592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5986107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7354611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01009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008067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822092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8744537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5080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033418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4923026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7583495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0376006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105424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174</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212735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E93C6CF5-1E5C-4B3E-A3DE-9CE639970789}" type="slidenum">
              <a:rPr lang="en-US" altLang="en-US"/>
              <a:pPr/>
              <a:t>175</a:t>
            </a:fld>
            <a:endParaRPr lang="en-US" altLang="en-US" dirty="0"/>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7846020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E93C6CF5-1E5C-4B3E-A3DE-9CE639970789}" type="slidenum">
              <a:rPr lang="en-US" altLang="en-US"/>
              <a:pPr/>
              <a:t>176</a:t>
            </a:fld>
            <a:endParaRPr lang="en-US" altLang="en-US" dirty="0"/>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1728650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177</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282432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178</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211497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11784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8462810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267538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944371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182</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869359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183</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532261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184</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113146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185</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1979619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186</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5709602"/>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187</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5558761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188</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8116717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189</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852167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141485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190</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4534297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191</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4906947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192</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434520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193</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892320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194</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1449047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195</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59404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196</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6640158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197</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3947313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198</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153614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199</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664794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718791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D825927-E745-4C0B-8C52-E154A1DDF316}" type="slidenum">
              <a:rPr lang="en-US" altLang="en-US"/>
              <a:pPr/>
              <a:t>20</a:t>
            </a:fld>
            <a:endParaRPr lang="en-US" altLang="en-US" dirty="0"/>
          </a:p>
        </p:txBody>
      </p:sp>
      <p:sp>
        <p:nvSpPr>
          <p:cNvPr id="11980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981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825371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200</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7803938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201</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8293319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202</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3711180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203</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76411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204</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7525512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205</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367793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206</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5454366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207</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023557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208</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1605924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209</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768659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71184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210</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4704451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E02933F-DEA7-43F5-8960-21240F46A257}" type="slidenum">
              <a:rPr lang="en-US" altLang="en-US"/>
              <a:pPr/>
              <a:t>211</a:t>
            </a:fld>
            <a:endParaRPr lang="en-US" altLang="en-US" dirty="0"/>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289702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890272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213</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4665376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214</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5193342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215</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006954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216</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770412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217</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4690703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218</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2968172"/>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219</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8813488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02209202"/>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220</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5464298"/>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221</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7703530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222</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25602211"/>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223</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4875584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224</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4748269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225</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29975992"/>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226</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232133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227</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9153335"/>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228</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08691217"/>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229</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952037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4978101"/>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230</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821415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231</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091732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232</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681379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233</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0688196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234</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177969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235</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8272192"/>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236</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7422084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237</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48391633"/>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238</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7009506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239</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499653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2524873"/>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240</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836464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241</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030224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242</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9963829"/>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243</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952685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244</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7483040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245</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7841276"/>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246</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1213606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247</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4924157"/>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248</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5669520"/>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249</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094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7063327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250</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951486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251</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5577365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252</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76208410"/>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253</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560906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254</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703865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255</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37586412"/>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898904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430868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116036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077429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76114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7793938"/>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6829500"/>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076857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9078773"/>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836458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528154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0569005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6388542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2010675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19443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D2F19138-E933-4597-9CD9-7A38732777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5713"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5714"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6243351"/>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7732511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417691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89203269"/>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8963966"/>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199757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74617728"/>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9395710"/>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98290570"/>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4516349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441476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3112708"/>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35797197"/>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68805320"/>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282</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6802255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283</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53172216"/>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284</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7179668"/>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285</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10707029"/>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286</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5932112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5952729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288</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5535955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289</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361854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7731419"/>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290</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43953361"/>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291</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354128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292</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81427338"/>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293</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73951221"/>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294</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0784465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295</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9017246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296</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0522949"/>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275024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298</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8525210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299</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40986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3</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04778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285766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300</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517248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301</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7563345"/>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302</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4491945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303</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9845053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304</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5696686"/>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305</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1815726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306</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630053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307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852126"/>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53817939"/>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44642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68709747"/>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09672831"/>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771821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54988639"/>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745342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1247052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19496656"/>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244857"/>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34348880"/>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0700977"/>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4996345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951692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807120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033606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7730168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339390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14991812"/>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402937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106826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883577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3099446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3724874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16036926"/>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312119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5018529"/>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6702228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3941096"/>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57674373"/>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0204827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356632"/>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1098346"/>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93827831"/>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710418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00568036"/>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511939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2689134"/>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6074865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7463648"/>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8632419"/>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17119331"/>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88201180"/>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64772555"/>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6066164"/>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341677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7233274"/>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6444415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51779037"/>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77299086"/>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85767395"/>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1202078"/>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8803932"/>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478344"/>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8739367"/>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24876401"/>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50458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02552"/>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5E02933F-DEA7-43F5-8960-21240F46A25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564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565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59923680"/>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6334924"/>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28089775"/>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46050094"/>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00572165"/>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7653964"/>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2390506"/>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1657032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8527816"/>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456736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30615539"/>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214957"/>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98138479"/>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17776089"/>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825721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3376639"/>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6030322"/>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3268914"/>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377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8184960"/>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378</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40727231"/>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379</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589128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157877"/>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380</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71627336"/>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381</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06750323"/>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5FFD73C0-75EC-4652-9B7E-EA1B3873FE2B}" type="slidenum">
              <a:rPr lang="en-US" altLang="en-US"/>
              <a:pPr/>
              <a:t>382</a:t>
            </a:fld>
            <a:endParaRPr lang="en-US" altLang="en-US" dirty="0"/>
          </a:p>
        </p:txBody>
      </p:sp>
      <p:sp>
        <p:nvSpPr>
          <p:cNvPr id="16588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589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56860293"/>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383</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6621353"/>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384</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51591646"/>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385</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46050233"/>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386</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90695992"/>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1742861"/>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388</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72451697"/>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389</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36908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27056150"/>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390</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8705725"/>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391</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75516576"/>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392</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71912395"/>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393</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1025900"/>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394</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6147406"/>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395</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8080299"/>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396</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1666569"/>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397</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33901075"/>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398</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49966600"/>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CFE634E0-5AA5-468A-8C0B-AC75BF83350D}" type="slidenum">
              <a:rPr lang="en-US" altLang="en-US"/>
              <a:pPr/>
              <a:t>399</a:t>
            </a:fld>
            <a:endParaRPr lang="en-US" altLang="en-US" dirty="0"/>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866490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4</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71373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4104808"/>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CFE634E0-5AA5-468A-8C0B-AC75BF83350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05367426"/>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5933223"/>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93126747"/>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0371582"/>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1642997"/>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2017469"/>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7797282"/>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4190730"/>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7500370"/>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31751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30509743"/>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63654444"/>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11918742"/>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07481036"/>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01899613"/>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83884586"/>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66886514"/>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06566606"/>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404233"/>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156387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850008"/>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22407045"/>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00067948"/>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74803856"/>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53721660"/>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10463981"/>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74037055"/>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840993"/>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6172584"/>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051518"/>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09436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8686502"/>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9473617"/>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5684667"/>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3353071"/>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3383111"/>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20981139"/>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2302154"/>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24633122"/>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82747674"/>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7195447"/>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7744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75155351"/>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73426318"/>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6757393"/>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94973975"/>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5468097"/>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57938542"/>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3795596"/>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7171479"/>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28620253"/>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9656765"/>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245383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55396785"/>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90002260"/>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5082500"/>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9741305"/>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13464519"/>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75597423"/>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0548746"/>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44451210"/>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9598615"/>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8405101"/>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184289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83139165"/>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50676514"/>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05920546"/>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20794452"/>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4554671"/>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68711684"/>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11990"/>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28856326"/>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494295"/>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3201906"/>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224501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88791499"/>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85164508"/>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7868841"/>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60452034"/>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9777944"/>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0336475"/>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2836903"/>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40605918"/>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8873648"/>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3725276"/>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0585259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98915123"/>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76261782"/>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21573961"/>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53351135"/>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90949900"/>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9713388"/>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80030164"/>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66370172"/>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75090122"/>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01179821"/>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493383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2777245"/>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38201487"/>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56473720"/>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8983073"/>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9757532"/>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3776672"/>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14922692"/>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07467631"/>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02098182"/>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61230462"/>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19075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5</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184501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13869113"/>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46145279"/>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3959843"/>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6462421"/>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52142254"/>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37133297"/>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36951288"/>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18031882"/>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1304595"/>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3852389"/>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8588830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2587503"/>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97698390"/>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21645414"/>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1237857"/>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91565138"/>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0028904"/>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37415602"/>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07344631"/>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8326631"/>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98826335"/>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446144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5901959"/>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08663165"/>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65671955"/>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7001707"/>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37480689"/>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109262"/>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1268686"/>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23303"/>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9713234"/>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2644950"/>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795459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417699"/>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01083265"/>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1653522"/>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7851166"/>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08299890"/>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98148036"/>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30206912"/>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1478521"/>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9874960"/>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87190179"/>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1887376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300055"/>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1755772"/>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78564702"/>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7951"/>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1557059"/>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22340511"/>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51090490"/>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53213324"/>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11255403"/>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0883656"/>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9193528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94488843"/>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80179285"/>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016210"/>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21930101"/>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004790"/>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1500369"/>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57777473"/>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46855124"/>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79769824"/>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15354431"/>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508278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14390178"/>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7938740"/>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21928703"/>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7302307"/>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38901972"/>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0266206"/>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56143285"/>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6084820"/>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5789631"/>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41803934"/>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73157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1384274"/>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0342627"/>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73517336"/>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26245373"/>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77520595"/>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63017752"/>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6750617"/>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60671763"/>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0975832"/>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68322560"/>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756201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70427468"/>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877858"/>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49812527"/>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2494745"/>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49211135"/>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72837225"/>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6607253"/>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7844488"/>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2821401"/>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01460104"/>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685452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9624251"/>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1988698"/>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6774859"/>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70291428"/>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90876834"/>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903827"/>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90324956"/>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7653638"/>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0591290"/>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39649612"/>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535136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6</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201694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4370299"/>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30830570"/>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88903479"/>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9075792"/>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16949332"/>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0926446"/>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9518964"/>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6570844"/>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887720"/>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3921106"/>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5331650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61</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3876917"/>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1537411"/>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8815037"/>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7873536"/>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1909227"/>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83490742"/>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8720959"/>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1678296"/>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57852872"/>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95678403"/>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589969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252842B6-62CD-4C32-AA70-048FA1842C5B}" type="slidenum">
              <a:rPr lang="en-US" altLang="en-US"/>
              <a:pPr/>
              <a:t>62</a:t>
            </a:fld>
            <a:endParaRPr lang="en-US" altLang="en-US" dirty="0"/>
          </a:p>
        </p:txBody>
      </p:sp>
      <p:sp>
        <p:nvSpPr>
          <p:cNvPr id="12288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288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5904576"/>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9297493"/>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26512223"/>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52719585"/>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5572640"/>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91802453"/>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94244163"/>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74654149"/>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3293158"/>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31807818"/>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694883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B488FBE1-AFE3-41ED-85B9-219C7CD9680A}" type="slidenum">
              <a:rPr lang="en-US" altLang="en-US"/>
              <a:pPr/>
              <a:t>63</a:t>
            </a:fld>
            <a:endParaRPr lang="en-US" altLang="en-US" dirty="0"/>
          </a:p>
        </p:txBody>
      </p:sp>
      <p:sp>
        <p:nvSpPr>
          <p:cNvPr id="12902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902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02347227"/>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8667119"/>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44146860"/>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7701101"/>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39073100"/>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9341439"/>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3819339"/>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87631714"/>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2793208"/>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0632486"/>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0518605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4D173D7-19D1-492C-8E10-DDDA18A67FF0}" type="slidenum">
              <a:rPr lang="en-US" altLang="en-US"/>
              <a:pPr/>
              <a:t>64</a:t>
            </a:fld>
            <a:endParaRPr lang="en-US" altLang="en-US" dirty="0"/>
          </a:p>
        </p:txBody>
      </p:sp>
      <p:sp>
        <p:nvSpPr>
          <p:cNvPr id="131073" name="Rectangle 1"/>
          <p:cNvSpPr txBox="1">
            <a:spLocks noGrp="1" noRot="1" noChangeAspect="1" noChangeArrowheads="1"/>
          </p:cNvSpPr>
          <p:nvPr>
            <p:ph type="sldImg"/>
          </p:nvPr>
        </p:nvSpPr>
        <p:spPr bwMode="auto">
          <a:xfrm>
            <a:off x="1227138" y="709613"/>
            <a:ext cx="4476750" cy="335915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31074"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4216636"/>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45511567"/>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67970199"/>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35010990"/>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31174768"/>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57500499"/>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64091576"/>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0627038"/>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446810"/>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56888314"/>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63161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62C6F948-E84B-4E25-B1DD-F4E0A6994777}" type="slidenum">
              <a:rPr lang="en-US" altLang="en-US"/>
              <a:pPr/>
              <a:t>65</a:t>
            </a:fld>
            <a:endParaRPr lang="en-US" altLang="en-US" dirty="0"/>
          </a:p>
        </p:txBody>
      </p:sp>
      <p:sp>
        <p:nvSpPr>
          <p:cNvPr id="124929"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4930"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75106139"/>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013780"/>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77446277"/>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3169229"/>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8109793"/>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5952486"/>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78532480"/>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74703102"/>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04067860"/>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47253678"/>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758347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40867899"/>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7337014"/>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14748913"/>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67571542"/>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19809202"/>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83105419"/>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67935810"/>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62033431"/>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7481372"/>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55521667"/>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0812789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60312092"/>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41940303"/>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58291373"/>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8893428"/>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3940326"/>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38975955"/>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0572377"/>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6694309"/>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35632270"/>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08138496"/>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2955564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51877176"/>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77179975"/>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4469186"/>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4095640"/>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65103477"/>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99028723"/>
      </p:ext>
    </p:extLst>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1891381"/>
      </p:ext>
    </p:extLst>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05012420"/>
      </p:ext>
    </p:extLst>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41455428"/>
      </p:ext>
    </p:extLst>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5736878"/>
      </p:ext>
    </p:extLst>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9266864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25775229"/>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3939415"/>
      </p:ext>
    </p:extLst>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89543319"/>
      </p:ext>
    </p:extLst>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089306"/>
      </p:ext>
    </p:extLst>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01802001"/>
      </p:ext>
    </p:extLst>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28807"/>
      </p:ext>
    </p:extLst>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6339792"/>
      </p:ext>
    </p:extLst>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8828148"/>
      </p:ext>
    </p:extLst>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1618935"/>
      </p:ext>
    </p:extLst>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8762928"/>
      </p:ext>
    </p:extLst>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758549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7</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447148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1747846"/>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43863996"/>
      </p:ext>
    </p:extLst>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5682922"/>
      </p:ext>
    </p:extLst>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37535361"/>
      </p:ext>
    </p:extLst>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7652597"/>
      </p:ext>
    </p:extLst>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1997487"/>
      </p:ext>
    </p:extLst>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89701899"/>
      </p:ext>
    </p:extLst>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126778"/>
      </p:ext>
    </p:extLst>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6369554"/>
      </p:ext>
    </p:extLst>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7013575"/>
      </p:ext>
    </p:extLst>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97059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30987795"/>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4527886"/>
      </p:ext>
    </p:extLst>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76804986"/>
      </p:ext>
    </p:extLst>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5364688"/>
      </p:ext>
    </p:extLst>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9819785"/>
      </p:ext>
    </p:extLst>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5687924"/>
      </p:ext>
    </p:extLst>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16352167"/>
      </p:ext>
    </p:extLst>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65639199"/>
      </p:ext>
    </p:extLst>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80495084"/>
      </p:ext>
    </p:extLst>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90841084"/>
      </p:ext>
    </p:extLst>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7799881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03295561"/>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16440859"/>
      </p:ext>
    </p:extLst>
  </p:cSld>
  <p:clrMapOvr>
    <a:masterClrMapping/>
  </p:clrMapOvr>
</p:notes>
</file>

<file path=ppt/notesSlides/notesSlide7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85428605"/>
      </p:ext>
    </p:extLst>
  </p:cSld>
  <p:clrMapOvr>
    <a:masterClrMapping/>
  </p:clrMapOvr>
</p:notes>
</file>

<file path=ppt/notesSlides/notesSlide7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85443281"/>
      </p:ext>
    </p:extLst>
  </p:cSld>
  <p:clrMapOvr>
    <a:masterClrMapping/>
  </p:clrMapOvr>
</p:notes>
</file>

<file path=ppt/notesSlides/notesSlide7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54600278"/>
      </p:ext>
    </p:extLst>
  </p:cSld>
  <p:clrMapOvr>
    <a:masterClrMapping/>
  </p:clrMapOvr>
</p:notes>
</file>

<file path=ppt/notesSlides/notesSlide7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7712963"/>
      </p:ext>
    </p:extLst>
  </p:cSld>
  <p:clrMapOvr>
    <a:masterClrMapping/>
  </p:clrMapOvr>
</p:notes>
</file>

<file path=ppt/notesSlides/notesSlide7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1350067"/>
      </p:ext>
    </p:extLst>
  </p:cSld>
  <p:clrMapOvr>
    <a:masterClrMapping/>
  </p:clrMapOvr>
</p:notes>
</file>

<file path=ppt/notesSlides/notesSlide7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930127"/>
      </p:ext>
    </p:extLst>
  </p:cSld>
  <p:clrMapOvr>
    <a:masterClrMapping/>
  </p:clrMapOvr>
</p:notes>
</file>

<file path=ppt/notesSlides/notesSlide7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65484559"/>
      </p:ext>
    </p:extLst>
  </p:cSld>
  <p:clrMapOvr>
    <a:masterClrMapping/>
  </p:clrMapOvr>
</p:notes>
</file>

<file path=ppt/notesSlides/notesSlide7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1425062"/>
      </p:ext>
    </p:extLst>
  </p:cSld>
  <p:clrMapOvr>
    <a:masterClrMapping/>
  </p:clrMapOvr>
</p:notes>
</file>

<file path=ppt/notesSlides/notesSlide7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21689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8095258"/>
      </p:ext>
    </p:extLst>
  </p:cSld>
  <p:clrMapOvr>
    <a:masterClrMapping/>
  </p:clrMapOvr>
</p:notes>
</file>

<file path=ppt/notesSlides/notesSlide7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2390045"/>
      </p:ext>
    </p:extLst>
  </p:cSld>
  <p:clrMapOvr>
    <a:masterClrMapping/>
  </p:clrMapOvr>
</p:notes>
</file>

<file path=ppt/notesSlides/notesSlide7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06662511"/>
      </p:ext>
    </p:extLst>
  </p:cSld>
  <p:clrMapOvr>
    <a:masterClrMapping/>
  </p:clrMapOvr>
</p:notes>
</file>

<file path=ppt/notesSlides/notesSlide7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7915317"/>
      </p:ext>
    </p:extLst>
  </p:cSld>
  <p:clrMapOvr>
    <a:masterClrMapping/>
  </p:clrMapOvr>
</p:notes>
</file>

<file path=ppt/notesSlides/notesSlide7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3815974"/>
      </p:ext>
    </p:extLst>
  </p:cSld>
  <p:clrMapOvr>
    <a:masterClrMapping/>
  </p:clrMapOvr>
</p:notes>
</file>

<file path=ppt/notesSlides/notesSlide7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4096465"/>
      </p:ext>
    </p:extLst>
  </p:cSld>
  <p:clrMapOvr>
    <a:masterClrMapping/>
  </p:clrMapOvr>
</p:notes>
</file>

<file path=ppt/notesSlides/notesSlide7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44957557"/>
      </p:ext>
    </p:extLst>
  </p:cSld>
  <p:clrMapOvr>
    <a:masterClrMapping/>
  </p:clrMapOvr>
</p:notes>
</file>

<file path=ppt/notesSlides/notesSlide7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44371681"/>
      </p:ext>
    </p:extLst>
  </p:cSld>
  <p:clrMapOvr>
    <a:masterClrMapping/>
  </p:clrMapOvr>
</p:notes>
</file>

<file path=ppt/notesSlides/notesSlide7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9315879"/>
      </p:ext>
    </p:extLst>
  </p:cSld>
  <p:clrMapOvr>
    <a:masterClrMapping/>
  </p:clrMapOvr>
</p:notes>
</file>

<file path=ppt/notesSlides/notesSlide7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29411396"/>
      </p:ext>
    </p:extLst>
  </p:cSld>
  <p:clrMapOvr>
    <a:masterClrMapping/>
  </p:clrMapOvr>
</p:notes>
</file>

<file path=ppt/notesSlides/notesSlide7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844434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78860976"/>
      </p:ext>
    </p:extLst>
  </p:cSld>
  <p:clrMapOvr>
    <a:masterClrMapping/>
  </p:clrMapOvr>
</p:notes>
</file>

<file path=ppt/notesSlides/notesSlide7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8958979"/>
      </p:ext>
    </p:extLst>
  </p:cSld>
  <p:clrMapOvr>
    <a:masterClrMapping/>
  </p:clrMapOvr>
</p:notes>
</file>

<file path=ppt/notesSlides/notesSlide7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87314163"/>
      </p:ext>
    </p:extLst>
  </p:cSld>
  <p:clrMapOvr>
    <a:masterClrMapping/>
  </p:clrMapOvr>
</p:notes>
</file>

<file path=ppt/notesSlides/notesSlide7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1226703"/>
      </p:ext>
    </p:extLst>
  </p:cSld>
  <p:clrMapOvr>
    <a:masterClrMapping/>
  </p:clrMapOvr>
</p:notes>
</file>

<file path=ppt/notesSlides/notesSlide7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743</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504580"/>
      </p:ext>
    </p:extLst>
  </p:cSld>
  <p:clrMapOvr>
    <a:masterClrMapping/>
  </p:clrMapOvr>
</p:notes>
</file>

<file path=ppt/notesSlides/notesSlide7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744</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8879077"/>
      </p:ext>
    </p:extLst>
  </p:cSld>
  <p:clrMapOvr>
    <a:masterClrMapping/>
  </p:clrMapOvr>
</p:notes>
</file>

<file path=ppt/notesSlides/notesSlide7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745</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92927416"/>
      </p:ext>
    </p:extLst>
  </p:cSld>
  <p:clrMapOvr>
    <a:masterClrMapping/>
  </p:clrMapOvr>
</p:notes>
</file>

<file path=ppt/notesSlides/notesSlide7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746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92531177"/>
      </p:ext>
    </p:extLst>
  </p:cSld>
  <p:clrMapOvr>
    <a:masterClrMapping/>
  </p:clrMapOvr>
</p:notes>
</file>

<file path=ppt/notesSlides/notesSlide7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747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1277642"/>
      </p:ext>
    </p:extLst>
  </p:cSld>
  <p:clrMapOvr>
    <a:masterClrMapping/>
  </p:clrMapOvr>
</p:notes>
</file>

<file path=ppt/notesSlides/notesSlide7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2370011"/>
      </p:ext>
    </p:extLst>
  </p:cSld>
  <p:clrMapOvr>
    <a:masterClrMapping/>
  </p:clrMapOvr>
</p:notes>
</file>

<file path=ppt/notesSlides/notesSlide7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50803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83255082"/>
      </p:ext>
    </p:extLst>
  </p:cSld>
  <p:clrMapOvr>
    <a:masterClrMapping/>
  </p:clrMapOvr>
</p:notes>
</file>

<file path=ppt/notesSlides/notesSlide7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6807025"/>
      </p:ext>
    </p:extLst>
  </p:cSld>
  <p:clrMapOvr>
    <a:masterClrMapping/>
  </p:clrMapOvr>
</p:notes>
</file>

<file path=ppt/notesSlides/notesSlide7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8953822"/>
      </p:ext>
    </p:extLst>
  </p:cSld>
  <p:clrMapOvr>
    <a:masterClrMapping/>
  </p:clrMapOvr>
</p:notes>
</file>

<file path=ppt/notesSlides/notesSlide7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7726413"/>
      </p:ext>
    </p:extLst>
  </p:cSld>
  <p:clrMapOvr>
    <a:masterClrMapping/>
  </p:clrMapOvr>
</p:notes>
</file>

<file path=ppt/notesSlides/notesSlide7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11107726"/>
      </p:ext>
    </p:extLst>
  </p:cSld>
  <p:clrMapOvr>
    <a:masterClrMapping/>
  </p:clrMapOvr>
</p:notes>
</file>

<file path=ppt/notesSlides/notesSlide7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3539033"/>
      </p:ext>
    </p:extLst>
  </p:cSld>
  <p:clrMapOvr>
    <a:masterClrMapping/>
  </p:clrMapOvr>
</p:notes>
</file>

<file path=ppt/notesSlides/notesSlide7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1490725"/>
      </p:ext>
    </p:extLst>
  </p:cSld>
  <p:clrMapOvr>
    <a:masterClrMapping/>
  </p:clrMapOvr>
</p:notes>
</file>

<file path=ppt/notesSlides/notesSlide7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756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59452772"/>
      </p:ext>
    </p:extLst>
  </p:cSld>
  <p:clrMapOvr>
    <a:masterClrMapping/>
  </p:clrMapOvr>
</p:notes>
</file>

<file path=ppt/notesSlides/notesSlide7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757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51218782"/>
      </p:ext>
    </p:extLst>
  </p:cSld>
  <p:clrMapOvr>
    <a:masterClrMapping/>
  </p:clrMapOvr>
</p:notes>
</file>

<file path=ppt/notesSlides/notesSlide7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758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1821391"/>
      </p:ext>
    </p:extLst>
  </p:cSld>
  <p:clrMapOvr>
    <a:masterClrMapping/>
  </p:clrMapOvr>
</p:notes>
</file>

<file path=ppt/notesSlides/notesSlide7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759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84193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32716053"/>
      </p:ext>
    </p:extLst>
  </p:cSld>
  <p:clrMapOvr>
    <a:masterClrMapping/>
  </p:clrMapOvr>
</p:notes>
</file>

<file path=ppt/notesSlides/notesSlide7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2258350"/>
      </p:ext>
    </p:extLst>
  </p:cSld>
  <p:clrMapOvr>
    <a:masterClrMapping/>
  </p:clrMapOvr>
</p:notes>
</file>

<file path=ppt/notesSlides/notesSlide7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0122200"/>
      </p:ext>
    </p:extLst>
  </p:cSld>
  <p:clrMapOvr>
    <a:masterClrMapping/>
  </p:clrMapOvr>
</p:notes>
</file>

<file path=ppt/notesSlides/notesSlide7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2235123"/>
      </p:ext>
    </p:extLst>
  </p:cSld>
  <p:clrMapOvr>
    <a:masterClrMapping/>
  </p:clrMapOvr>
</p:notes>
</file>

<file path=ppt/notesSlides/notesSlide7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79820132"/>
      </p:ext>
    </p:extLst>
  </p:cSld>
  <p:clrMapOvr>
    <a:masterClrMapping/>
  </p:clrMapOvr>
</p:notes>
</file>

<file path=ppt/notesSlides/notesSlide7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9069092"/>
      </p:ext>
    </p:extLst>
  </p:cSld>
  <p:clrMapOvr>
    <a:masterClrMapping/>
  </p:clrMapOvr>
</p:notes>
</file>

<file path=ppt/notesSlides/notesSlide7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19336522"/>
      </p:ext>
    </p:extLst>
  </p:cSld>
  <p:clrMapOvr>
    <a:masterClrMapping/>
  </p:clrMapOvr>
</p:notes>
</file>

<file path=ppt/notesSlides/notesSlide7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7803196"/>
      </p:ext>
    </p:extLst>
  </p:cSld>
  <p:clrMapOvr>
    <a:masterClrMapping/>
  </p:clrMapOvr>
</p:notes>
</file>

<file path=ppt/notesSlides/notesSlide7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58873643"/>
      </p:ext>
    </p:extLst>
  </p:cSld>
  <p:clrMapOvr>
    <a:masterClrMapping/>
  </p:clrMapOvr>
</p:notes>
</file>

<file path=ppt/notesSlides/notesSlide7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53819426"/>
      </p:ext>
    </p:extLst>
  </p:cSld>
  <p:clrMapOvr>
    <a:masterClrMapping/>
  </p:clrMapOvr>
</p:notes>
</file>

<file path=ppt/notesSlides/notesSlide7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769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8016081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4124932"/>
      </p:ext>
    </p:extLst>
  </p:cSld>
  <p:clrMapOvr>
    <a:masterClrMapping/>
  </p:clrMapOvr>
</p:notes>
</file>

<file path=ppt/notesSlides/notesSlide7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00491924"/>
      </p:ext>
    </p:extLst>
  </p:cSld>
  <p:clrMapOvr>
    <a:masterClrMapping/>
  </p:clrMapOvr>
</p:notes>
</file>

<file path=ppt/notesSlides/notesSlide7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72295816"/>
      </p:ext>
    </p:extLst>
  </p:cSld>
  <p:clrMapOvr>
    <a:masterClrMapping/>
  </p:clrMapOvr>
</p:notes>
</file>

<file path=ppt/notesSlides/notesSlide7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40562782"/>
      </p:ext>
    </p:extLst>
  </p:cSld>
  <p:clrMapOvr>
    <a:masterClrMapping/>
  </p:clrMapOvr>
</p:notes>
</file>

<file path=ppt/notesSlides/notesSlide7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88622238"/>
      </p:ext>
    </p:extLst>
  </p:cSld>
  <p:clrMapOvr>
    <a:masterClrMapping/>
  </p:clrMapOvr>
</p:notes>
</file>

<file path=ppt/notesSlides/notesSlide7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2333823"/>
      </p:ext>
    </p:extLst>
  </p:cSld>
  <p:clrMapOvr>
    <a:masterClrMapping/>
  </p:clrMapOvr>
</p:notes>
</file>

<file path=ppt/notesSlides/notesSlide7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2558001"/>
      </p:ext>
    </p:extLst>
  </p:cSld>
  <p:clrMapOvr>
    <a:masterClrMapping/>
  </p:clrMapOvr>
</p:notes>
</file>

<file path=ppt/notesSlides/notesSlide7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61519659"/>
      </p:ext>
    </p:extLst>
  </p:cSld>
  <p:clrMapOvr>
    <a:masterClrMapping/>
  </p:clrMapOvr>
</p:notes>
</file>

<file path=ppt/notesSlides/notesSlide7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5416158"/>
      </p:ext>
    </p:extLst>
  </p:cSld>
  <p:clrMapOvr>
    <a:masterClrMapping/>
  </p:clrMapOvr>
</p:notes>
</file>

<file path=ppt/notesSlides/notesSlide7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7744544"/>
      </p:ext>
    </p:extLst>
  </p:cSld>
  <p:clrMapOvr>
    <a:masterClrMapping/>
  </p:clrMapOvr>
</p:notes>
</file>

<file path=ppt/notesSlides/notesSlide7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779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6252212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80477079"/>
      </p:ext>
    </p:extLst>
  </p:cSld>
  <p:clrMapOvr>
    <a:masterClrMapping/>
  </p:clrMapOvr>
</p:notes>
</file>

<file path=ppt/notesSlides/notesSlide7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759056"/>
      </p:ext>
    </p:extLst>
  </p:cSld>
  <p:clrMapOvr>
    <a:masterClrMapping/>
  </p:clrMapOvr>
</p:notes>
</file>

<file path=ppt/notesSlides/notesSlide7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1843275"/>
      </p:ext>
    </p:extLst>
  </p:cSld>
  <p:clrMapOvr>
    <a:masterClrMapping/>
  </p:clrMapOvr>
</p:notes>
</file>

<file path=ppt/notesSlides/notesSlide7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6391397"/>
      </p:ext>
    </p:extLst>
  </p:cSld>
  <p:clrMapOvr>
    <a:masterClrMapping/>
  </p:clrMapOvr>
</p:notes>
</file>

<file path=ppt/notesSlides/notesSlide7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0498709"/>
      </p:ext>
    </p:extLst>
  </p:cSld>
  <p:clrMapOvr>
    <a:masterClrMapping/>
  </p:clrMapOvr>
</p:notes>
</file>

<file path=ppt/notesSlides/notesSlide7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60213346"/>
      </p:ext>
    </p:extLst>
  </p:cSld>
  <p:clrMapOvr>
    <a:masterClrMapping/>
  </p:clrMapOvr>
</p:notes>
</file>

<file path=ppt/notesSlides/notesSlide7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67529221"/>
      </p:ext>
    </p:extLst>
  </p:cSld>
  <p:clrMapOvr>
    <a:masterClrMapping/>
  </p:clrMapOvr>
</p:notes>
</file>

<file path=ppt/notesSlides/notesSlide7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69360240"/>
      </p:ext>
    </p:extLst>
  </p:cSld>
  <p:clrMapOvr>
    <a:masterClrMapping/>
  </p:clrMapOvr>
</p:notes>
</file>

<file path=ppt/notesSlides/notesSlide7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4909305"/>
      </p:ext>
    </p:extLst>
  </p:cSld>
  <p:clrMapOvr>
    <a:masterClrMapping/>
  </p:clrMapOvr>
</p:notes>
</file>

<file path=ppt/notesSlides/notesSlide7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244301"/>
      </p:ext>
    </p:extLst>
  </p:cSld>
  <p:clrMapOvr>
    <a:masterClrMapping/>
  </p:clrMapOvr>
</p:notes>
</file>

<file path=ppt/notesSlides/notesSlide7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789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221717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4549908"/>
      </p:ext>
    </p:extLst>
  </p:cSld>
  <p:clrMapOvr>
    <a:masterClrMapping/>
  </p:clrMapOvr>
</p:notes>
</file>

<file path=ppt/notesSlides/notesSlide7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5174214"/>
      </p:ext>
    </p:extLst>
  </p:cSld>
  <p:clrMapOvr>
    <a:masterClrMapping/>
  </p:clrMapOvr>
</p:notes>
</file>

<file path=ppt/notesSlides/notesSlide7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33044831"/>
      </p:ext>
    </p:extLst>
  </p:cSld>
  <p:clrMapOvr>
    <a:masterClrMapping/>
  </p:clrMapOvr>
</p:notes>
</file>

<file path=ppt/notesSlides/notesSlide7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6174942"/>
      </p:ext>
    </p:extLst>
  </p:cSld>
  <p:clrMapOvr>
    <a:masterClrMapping/>
  </p:clrMapOvr>
</p:notes>
</file>

<file path=ppt/notesSlides/notesSlide7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88402570"/>
      </p:ext>
    </p:extLst>
  </p:cSld>
  <p:clrMapOvr>
    <a:masterClrMapping/>
  </p:clrMapOvr>
</p:notes>
</file>

<file path=ppt/notesSlides/notesSlide7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43802064"/>
      </p:ext>
    </p:extLst>
  </p:cSld>
  <p:clrMapOvr>
    <a:masterClrMapping/>
  </p:clrMapOvr>
</p:notes>
</file>

<file path=ppt/notesSlides/notesSlide7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85039971"/>
      </p:ext>
    </p:extLst>
  </p:cSld>
  <p:clrMapOvr>
    <a:masterClrMapping/>
  </p:clrMapOvr>
</p:notes>
</file>

<file path=ppt/notesSlides/notesSlide7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58253431"/>
      </p:ext>
    </p:extLst>
  </p:cSld>
  <p:clrMapOvr>
    <a:masterClrMapping/>
  </p:clrMapOvr>
</p:notes>
</file>

<file path=ppt/notesSlides/notesSlide7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5196198"/>
      </p:ext>
    </p:extLst>
  </p:cSld>
  <p:clrMapOvr>
    <a:masterClrMapping/>
  </p:clrMapOvr>
</p:notes>
</file>

<file path=ppt/notesSlides/notesSlide7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81875072"/>
      </p:ext>
    </p:extLst>
  </p:cSld>
  <p:clrMapOvr>
    <a:masterClrMapping/>
  </p:clrMapOvr>
</p:notes>
</file>

<file path=ppt/notesSlides/notesSlide7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799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00825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8</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8664043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05711239"/>
      </p:ext>
    </p:extLst>
  </p:cSld>
  <p:clrMapOvr>
    <a:masterClrMapping/>
  </p:clrMapOvr>
</p:notes>
</file>

<file path=ppt/notesSlides/notesSlide8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97390358"/>
      </p:ext>
    </p:extLst>
  </p:cSld>
  <p:clrMapOvr>
    <a:masterClrMapping/>
  </p:clrMapOvr>
</p:notes>
</file>

<file path=ppt/notesSlides/notesSlide8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46068047"/>
      </p:ext>
    </p:extLst>
  </p:cSld>
  <p:clrMapOvr>
    <a:masterClrMapping/>
  </p:clrMapOvr>
</p:notes>
</file>

<file path=ppt/notesSlides/notesSlide8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5715605"/>
      </p:ext>
    </p:extLst>
  </p:cSld>
  <p:clrMapOvr>
    <a:masterClrMapping/>
  </p:clrMapOvr>
</p:notes>
</file>

<file path=ppt/notesSlides/notesSlide8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38035297"/>
      </p:ext>
    </p:extLst>
  </p:cSld>
  <p:clrMapOvr>
    <a:masterClrMapping/>
  </p:clrMapOvr>
</p:notes>
</file>

<file path=ppt/notesSlides/notesSlide8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93619254"/>
      </p:ext>
    </p:extLst>
  </p:cSld>
  <p:clrMapOvr>
    <a:masterClrMapping/>
  </p:clrMapOvr>
</p:notes>
</file>

<file path=ppt/notesSlides/notesSlide8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36055901"/>
      </p:ext>
    </p:extLst>
  </p:cSld>
  <p:clrMapOvr>
    <a:masterClrMapping/>
  </p:clrMapOvr>
</p:notes>
</file>

<file path=ppt/notesSlides/notesSlide8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23148630"/>
      </p:ext>
    </p:extLst>
  </p:cSld>
  <p:clrMapOvr>
    <a:masterClrMapping/>
  </p:clrMapOvr>
</p:notes>
</file>

<file path=ppt/notesSlides/notesSlide8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3425521"/>
      </p:ext>
    </p:extLst>
  </p:cSld>
  <p:clrMapOvr>
    <a:masterClrMapping/>
  </p:clrMapOvr>
</p:notes>
</file>

<file path=ppt/notesSlides/notesSlide8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77130178"/>
      </p:ext>
    </p:extLst>
  </p:cSld>
  <p:clrMapOvr>
    <a:masterClrMapping/>
  </p:clrMapOvr>
</p:notes>
</file>

<file path=ppt/notesSlides/notesSlide8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809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5237662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81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41588939"/>
      </p:ext>
    </p:extLst>
  </p:cSld>
  <p:clrMapOvr>
    <a:masterClrMapping/>
  </p:clrMapOvr>
</p:notes>
</file>

<file path=ppt/notesSlides/notesSlide8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315877"/>
      </p:ext>
    </p:extLst>
  </p:cSld>
  <p:clrMapOvr>
    <a:masterClrMapping/>
  </p:clrMapOvr>
</p:notes>
</file>

<file path=ppt/notesSlides/notesSlide8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36489128"/>
      </p:ext>
    </p:extLst>
  </p:cSld>
  <p:clrMapOvr>
    <a:masterClrMapping/>
  </p:clrMapOvr>
</p:notes>
</file>

<file path=ppt/notesSlides/notesSlide8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812</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9554504"/>
      </p:ext>
    </p:extLst>
  </p:cSld>
  <p:clrMapOvr>
    <a:masterClrMapping/>
  </p:clrMapOvr>
</p:notes>
</file>

<file path=ppt/notesSlides/notesSlide8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813</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32607884"/>
      </p:ext>
    </p:extLst>
  </p:cSld>
  <p:clrMapOvr>
    <a:masterClrMapping/>
  </p:clrMapOvr>
</p:notes>
</file>

<file path=ppt/notesSlides/notesSlide8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814</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5171594"/>
      </p:ext>
    </p:extLst>
  </p:cSld>
  <p:clrMapOvr>
    <a:masterClrMapping/>
  </p:clrMapOvr>
</p:notes>
</file>

<file path=ppt/notesSlides/notesSlide8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815</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0899404"/>
      </p:ext>
    </p:extLst>
  </p:cSld>
  <p:clrMapOvr>
    <a:masterClrMapping/>
  </p:clrMapOvr>
</p:notes>
</file>

<file path=ppt/notesSlides/notesSlide8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816</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59270031"/>
      </p:ext>
    </p:extLst>
  </p:cSld>
  <p:clrMapOvr>
    <a:masterClrMapping/>
  </p:clrMapOvr>
</p:notes>
</file>

<file path=ppt/notesSlides/notesSlide8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817</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2630447"/>
      </p:ext>
    </p:extLst>
  </p:cSld>
  <p:clrMapOvr>
    <a:masterClrMapping/>
  </p:clrMapOvr>
</p:notes>
</file>

<file path=ppt/notesSlides/notesSlide8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818</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93729473"/>
      </p:ext>
    </p:extLst>
  </p:cSld>
  <p:clrMapOvr>
    <a:masterClrMapping/>
  </p:clrMapOvr>
</p:notes>
</file>

<file path=ppt/notesSlides/notesSlide8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819</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9157574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2555818"/>
      </p:ext>
    </p:extLst>
  </p:cSld>
  <p:clrMapOvr>
    <a:masterClrMapping/>
  </p:clrMapOvr>
</p:notes>
</file>

<file path=ppt/notesSlides/notesSlide8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820</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7481122"/>
      </p:ext>
    </p:extLst>
  </p:cSld>
  <p:clrMapOvr>
    <a:masterClrMapping/>
  </p:clrMapOvr>
</p:notes>
</file>

<file path=ppt/notesSlides/notesSlide8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859C128-8B06-4542-8F5B-3BCF61ECE995}" type="slidenum">
              <a:rPr lang="en-US" altLang="en-US"/>
              <a:pPr/>
              <a:t>821</a:t>
            </a:fld>
            <a:endParaRPr lang="en-US" altLang="en-US" dirty="0"/>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29672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83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4238350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84</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923215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85</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991778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0741159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05207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227274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774047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205598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75168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B5F55045-9D41-4F32-A5B9-DADE582C9E70}"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5257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257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6573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0946578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623804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94</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0767537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95</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13203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96</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872100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97</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1802197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98</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6398639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99</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63256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FA622F9C-B403-47D6-A7F6-B76E85F28E3D}" type="slidenum">
              <a:rPr lang="en-US" altLang="en-US"/>
              <a:pPr/>
              <a:t>‹#›</a:t>
            </a:fld>
            <a:endParaRPr lang="en-US" altLang="en-US" dirty="0"/>
          </a:p>
        </p:txBody>
      </p:sp>
    </p:spTree>
    <p:extLst>
      <p:ext uri="{BB962C8B-B14F-4D97-AF65-F5344CB8AC3E}">
        <p14:creationId xmlns:p14="http://schemas.microsoft.com/office/powerpoint/2010/main" val="10039717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3626B662-65CD-42FA-9F33-EC09B2F7813E}" type="slidenum">
              <a:rPr lang="en-US" altLang="en-US"/>
              <a:pPr/>
              <a:t>‹#›</a:t>
            </a:fld>
            <a:endParaRPr lang="en-US" altLang="en-US" dirty="0"/>
          </a:p>
        </p:txBody>
      </p:sp>
    </p:spTree>
    <p:extLst>
      <p:ext uri="{BB962C8B-B14F-4D97-AF65-F5344CB8AC3E}">
        <p14:creationId xmlns:p14="http://schemas.microsoft.com/office/powerpoint/2010/main" val="11400519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116898361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7380721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215930594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23871640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417649712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180699257"/>
      </p:ext>
    </p:extLst>
  </p:cSld>
  <p:clrMapOvr>
    <a:masterClrMapping/>
  </p:clrMapOvr>
  <p:hf sldNum="0" hdr="0" ftr="0"/>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198747197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34481832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28555318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019127340"/>
      </p:ext>
    </p:extLst>
  </p:cSld>
  <p:clrMapOvr>
    <a:masterClrMapping/>
  </p:clrMapOvr>
  <p:hf sldNum="0" hdr="0" ftr="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80175" y="1604963"/>
            <a:ext cx="2006600" cy="4325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604963"/>
            <a:ext cx="5870575" cy="4325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EDE6B409-1B93-46A0-9A3B-DF4FE214D611}" type="slidenum">
              <a:rPr lang="en-US" altLang="en-US"/>
              <a:pPr/>
              <a:t>‹#›</a:t>
            </a:fld>
            <a:endParaRPr lang="en-US" altLang="en-US" dirty="0"/>
          </a:p>
        </p:txBody>
      </p:sp>
    </p:spTree>
    <p:extLst>
      <p:ext uri="{BB962C8B-B14F-4D97-AF65-F5344CB8AC3E}">
        <p14:creationId xmlns:p14="http://schemas.microsoft.com/office/powerpoint/2010/main" val="346298282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286881615"/>
      </p:ext>
    </p:extLst>
  </p:cSld>
  <p:clrMapOvr>
    <a:masterClrMapping/>
  </p:clrMapOvr>
  <p:hf sldNum="0" hdr="0" ftr="0"/>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25719732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401859636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85774688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FA622F9C-B403-47D6-A7F6-B76E85F28E3D}" type="slidenum">
              <a:rPr lang="en-US" altLang="en-US"/>
              <a:pPr/>
              <a:t>‹#›</a:t>
            </a:fld>
            <a:endParaRPr lang="en-US" altLang="en-US" dirty="0"/>
          </a:p>
        </p:txBody>
      </p:sp>
    </p:spTree>
    <p:extLst>
      <p:ext uri="{BB962C8B-B14F-4D97-AF65-F5344CB8AC3E}">
        <p14:creationId xmlns:p14="http://schemas.microsoft.com/office/powerpoint/2010/main" val="3846647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D0BDD971-3D92-4D70-B126-23A4974C8A51}" type="slidenum">
              <a:rPr lang="en-US" altLang="en-US"/>
              <a:pPr/>
              <a:t>‹#›</a:t>
            </a:fld>
            <a:endParaRPr lang="en-US" altLang="en-US" dirty="0"/>
          </a:p>
        </p:txBody>
      </p:sp>
    </p:spTree>
    <p:extLst>
      <p:ext uri="{BB962C8B-B14F-4D97-AF65-F5344CB8AC3E}">
        <p14:creationId xmlns:p14="http://schemas.microsoft.com/office/powerpoint/2010/main" val="363237152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A06BDCF0-8FA1-4798-89C3-B92B4C78FA90}" type="slidenum">
              <a:rPr lang="en-US" altLang="en-US"/>
              <a:pPr/>
              <a:t>‹#›</a:t>
            </a:fld>
            <a:endParaRPr lang="en-US" altLang="en-US" dirty="0"/>
          </a:p>
        </p:txBody>
      </p:sp>
    </p:spTree>
    <p:extLst>
      <p:ext uri="{BB962C8B-B14F-4D97-AF65-F5344CB8AC3E}">
        <p14:creationId xmlns:p14="http://schemas.microsoft.com/office/powerpoint/2010/main" val="32568301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4963"/>
            <a:ext cx="3938588"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48188" y="1604963"/>
            <a:ext cx="3938587"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47112669-6092-4AE3-B069-9FA85A38D720}" type="slidenum">
              <a:rPr lang="en-US" altLang="en-US"/>
              <a:pPr/>
              <a:t>‹#›</a:t>
            </a:fld>
            <a:endParaRPr lang="en-US" altLang="en-US" dirty="0"/>
          </a:p>
        </p:txBody>
      </p:sp>
    </p:spTree>
    <p:extLst>
      <p:ext uri="{BB962C8B-B14F-4D97-AF65-F5344CB8AC3E}">
        <p14:creationId xmlns:p14="http://schemas.microsoft.com/office/powerpoint/2010/main" val="292704686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r>
              <a:rPr lang="en-US" altLang="en-US" dirty="0"/>
              <a:t>3/9/15</a:t>
            </a:r>
          </a:p>
        </p:txBody>
      </p:sp>
      <p:sp>
        <p:nvSpPr>
          <p:cNvPr id="8" name="Slide Number Placeholder 7"/>
          <p:cNvSpPr>
            <a:spLocks noGrp="1"/>
          </p:cNvSpPr>
          <p:nvPr>
            <p:ph type="sldNum" idx="11"/>
          </p:nvPr>
        </p:nvSpPr>
        <p:spPr/>
        <p:txBody>
          <a:bodyPr/>
          <a:lstStyle>
            <a:lvl1pPr>
              <a:defRPr/>
            </a:lvl1pPr>
          </a:lstStyle>
          <a:p>
            <a:fld id="{FD55279F-0AFA-4179-91BA-9DCC3CBE26FD}" type="slidenum">
              <a:rPr lang="en-US" altLang="en-US"/>
              <a:pPr/>
              <a:t>‹#›</a:t>
            </a:fld>
            <a:endParaRPr lang="en-US" altLang="en-US" dirty="0"/>
          </a:p>
        </p:txBody>
      </p:sp>
    </p:spTree>
    <p:extLst>
      <p:ext uri="{BB962C8B-B14F-4D97-AF65-F5344CB8AC3E}">
        <p14:creationId xmlns:p14="http://schemas.microsoft.com/office/powerpoint/2010/main" val="304595355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r>
              <a:rPr lang="en-US" altLang="en-US" dirty="0"/>
              <a:t>3/9/15</a:t>
            </a:r>
          </a:p>
        </p:txBody>
      </p:sp>
      <p:sp>
        <p:nvSpPr>
          <p:cNvPr id="4" name="Slide Number Placeholder 3"/>
          <p:cNvSpPr>
            <a:spLocks noGrp="1"/>
          </p:cNvSpPr>
          <p:nvPr>
            <p:ph type="sldNum" idx="11"/>
          </p:nvPr>
        </p:nvSpPr>
        <p:spPr/>
        <p:txBody>
          <a:bodyPr/>
          <a:lstStyle>
            <a:lvl1pPr>
              <a:defRPr/>
            </a:lvl1pPr>
          </a:lstStyle>
          <a:p>
            <a:fld id="{7886ACDB-FE72-46AE-BB7A-CCA301CAE4C3}" type="slidenum">
              <a:rPr lang="en-US" altLang="en-US"/>
              <a:pPr/>
              <a:t>‹#›</a:t>
            </a:fld>
            <a:endParaRPr lang="en-US" altLang="en-US" dirty="0"/>
          </a:p>
        </p:txBody>
      </p:sp>
    </p:spTree>
    <p:extLst>
      <p:ext uri="{BB962C8B-B14F-4D97-AF65-F5344CB8AC3E}">
        <p14:creationId xmlns:p14="http://schemas.microsoft.com/office/powerpoint/2010/main" val="31187315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0425"/>
            <a:ext cx="7572375" cy="1270000"/>
          </a:xfrm>
        </p:spPr>
        <p:txBody>
          <a:bodyPr/>
          <a:lstStyle/>
          <a:p>
            <a:r>
              <a:rPr lang="en-US"/>
              <a:t>Click to edit Master title style</a:t>
            </a:r>
          </a:p>
        </p:txBody>
      </p:sp>
      <p:sp>
        <p:nvSpPr>
          <p:cNvPr id="3" name="Date Placeholder 2"/>
          <p:cNvSpPr>
            <a:spLocks noGrp="1"/>
          </p:cNvSpPr>
          <p:nvPr>
            <p:ph type="dt" idx="10"/>
          </p:nvPr>
        </p:nvSpPr>
        <p:spPr>
          <a:xfrm>
            <a:off x="457200" y="6356350"/>
            <a:ext cx="1933575" cy="342900"/>
          </a:xfrm>
        </p:spPr>
        <p:txBody>
          <a:bodyPr/>
          <a:lstStyle>
            <a:lvl1pPr>
              <a:defRPr/>
            </a:lvl1pPr>
          </a:lstStyle>
          <a:p>
            <a:r>
              <a:rPr lang="en-US" altLang="en-US" dirty="0"/>
              <a:t>3/9/15</a:t>
            </a:r>
          </a:p>
        </p:txBody>
      </p:sp>
      <p:sp>
        <p:nvSpPr>
          <p:cNvPr id="4" name="Slide Number Placeholder 3"/>
          <p:cNvSpPr>
            <a:spLocks noGrp="1"/>
          </p:cNvSpPr>
          <p:nvPr>
            <p:ph type="sldNum" idx="11"/>
          </p:nvPr>
        </p:nvSpPr>
        <p:spPr>
          <a:xfrm>
            <a:off x="6553200" y="6356350"/>
            <a:ext cx="1933575" cy="342900"/>
          </a:xfrm>
        </p:spPr>
        <p:txBody>
          <a:bodyPr/>
          <a:lstStyle>
            <a:lvl1pPr>
              <a:defRPr/>
            </a:lvl1pPr>
          </a:lstStyle>
          <a:p>
            <a:fld id="{3B5A42BF-69CF-48E6-96F9-4886CB211E80}" type="slidenum">
              <a:rPr lang="en-US" altLang="en-US"/>
              <a:pPr/>
              <a:t>‹#›</a:t>
            </a:fld>
            <a:endParaRPr lang="en-US" altLang="en-US" dirty="0"/>
          </a:p>
        </p:txBody>
      </p:sp>
    </p:spTree>
    <p:extLst>
      <p:ext uri="{BB962C8B-B14F-4D97-AF65-F5344CB8AC3E}">
        <p14:creationId xmlns:p14="http://schemas.microsoft.com/office/powerpoint/2010/main" val="308441490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r>
              <a:rPr lang="en-US" altLang="en-US" dirty="0"/>
              <a:t>3/9/15</a:t>
            </a:r>
          </a:p>
        </p:txBody>
      </p:sp>
      <p:sp>
        <p:nvSpPr>
          <p:cNvPr id="3" name="Slide Number Placeholder 2"/>
          <p:cNvSpPr>
            <a:spLocks noGrp="1"/>
          </p:cNvSpPr>
          <p:nvPr>
            <p:ph type="sldNum" idx="11"/>
          </p:nvPr>
        </p:nvSpPr>
        <p:spPr/>
        <p:txBody>
          <a:bodyPr/>
          <a:lstStyle>
            <a:lvl1pPr>
              <a:defRPr/>
            </a:lvl1pPr>
          </a:lstStyle>
          <a:p>
            <a:fld id="{D5EB7F18-1407-4363-8A0B-272622F5C8E0}" type="slidenum">
              <a:rPr lang="en-US" altLang="en-US"/>
              <a:pPr/>
              <a:t>‹#›</a:t>
            </a:fld>
            <a:endParaRPr lang="en-US" altLang="en-US" dirty="0"/>
          </a:p>
        </p:txBody>
      </p:sp>
    </p:spTree>
    <p:extLst>
      <p:ext uri="{BB962C8B-B14F-4D97-AF65-F5344CB8AC3E}">
        <p14:creationId xmlns:p14="http://schemas.microsoft.com/office/powerpoint/2010/main" val="117095812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F84BAC6B-7DE3-491C-94C3-990EEE493FE7}" type="slidenum">
              <a:rPr lang="en-US" altLang="en-US"/>
              <a:pPr/>
              <a:t>‹#›</a:t>
            </a:fld>
            <a:endParaRPr lang="en-US" altLang="en-US" dirty="0"/>
          </a:p>
        </p:txBody>
      </p:sp>
    </p:spTree>
    <p:extLst>
      <p:ext uri="{BB962C8B-B14F-4D97-AF65-F5344CB8AC3E}">
        <p14:creationId xmlns:p14="http://schemas.microsoft.com/office/powerpoint/2010/main" val="219968000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C689D594-37BA-44B5-9800-9D1F4BA9A954}" type="slidenum">
              <a:rPr lang="en-US" altLang="en-US"/>
              <a:pPr/>
              <a:t>‹#›</a:t>
            </a:fld>
            <a:endParaRPr lang="en-US" altLang="en-US" dirty="0"/>
          </a:p>
        </p:txBody>
      </p:sp>
    </p:spTree>
    <p:extLst>
      <p:ext uri="{BB962C8B-B14F-4D97-AF65-F5344CB8AC3E}">
        <p14:creationId xmlns:p14="http://schemas.microsoft.com/office/powerpoint/2010/main" val="308203933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3626B662-65CD-42FA-9F33-EC09B2F7813E}" type="slidenum">
              <a:rPr lang="en-US" altLang="en-US"/>
              <a:pPr/>
              <a:t>‹#›</a:t>
            </a:fld>
            <a:endParaRPr lang="en-US" altLang="en-US" dirty="0"/>
          </a:p>
        </p:txBody>
      </p:sp>
    </p:spTree>
    <p:extLst>
      <p:ext uri="{BB962C8B-B14F-4D97-AF65-F5344CB8AC3E}">
        <p14:creationId xmlns:p14="http://schemas.microsoft.com/office/powerpoint/2010/main" val="329555409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80175" y="1604963"/>
            <a:ext cx="2006600" cy="4325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604963"/>
            <a:ext cx="5870575" cy="4325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EDE6B409-1B93-46A0-9A3B-DF4FE214D611}" type="slidenum">
              <a:rPr lang="en-US" altLang="en-US"/>
              <a:pPr/>
              <a:t>‹#›</a:t>
            </a:fld>
            <a:endParaRPr lang="en-US" altLang="en-US" dirty="0"/>
          </a:p>
        </p:txBody>
      </p:sp>
    </p:spTree>
    <p:extLst>
      <p:ext uri="{BB962C8B-B14F-4D97-AF65-F5344CB8AC3E}">
        <p14:creationId xmlns:p14="http://schemas.microsoft.com/office/powerpoint/2010/main" val="40651119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0425"/>
            <a:ext cx="7572375" cy="1270000"/>
          </a:xfrm>
        </p:spPr>
        <p:txBody>
          <a:bodyPr/>
          <a:lstStyle/>
          <a:p>
            <a:r>
              <a:rPr lang="en-US"/>
              <a:t>Click to edit Master title style</a:t>
            </a:r>
          </a:p>
        </p:txBody>
      </p:sp>
      <p:sp>
        <p:nvSpPr>
          <p:cNvPr id="3" name="Date Placeholder 2"/>
          <p:cNvSpPr>
            <a:spLocks noGrp="1"/>
          </p:cNvSpPr>
          <p:nvPr>
            <p:ph type="dt" idx="10"/>
          </p:nvPr>
        </p:nvSpPr>
        <p:spPr>
          <a:xfrm>
            <a:off x="457200" y="6356350"/>
            <a:ext cx="1933575" cy="342900"/>
          </a:xfrm>
        </p:spPr>
        <p:txBody>
          <a:bodyPr/>
          <a:lstStyle>
            <a:lvl1pPr>
              <a:defRPr/>
            </a:lvl1pPr>
          </a:lstStyle>
          <a:p>
            <a:r>
              <a:rPr lang="en-US" altLang="en-US" dirty="0"/>
              <a:t>3/9/15</a:t>
            </a:r>
          </a:p>
        </p:txBody>
      </p:sp>
      <p:sp>
        <p:nvSpPr>
          <p:cNvPr id="4" name="Slide Number Placeholder 3"/>
          <p:cNvSpPr>
            <a:spLocks noGrp="1"/>
          </p:cNvSpPr>
          <p:nvPr>
            <p:ph type="sldNum" idx="11"/>
          </p:nvPr>
        </p:nvSpPr>
        <p:spPr>
          <a:xfrm>
            <a:off x="6553200" y="6356350"/>
            <a:ext cx="1933575" cy="342900"/>
          </a:xfrm>
        </p:spPr>
        <p:txBody>
          <a:bodyPr/>
          <a:lstStyle>
            <a:lvl1pPr>
              <a:defRPr/>
            </a:lvl1pPr>
          </a:lstStyle>
          <a:p>
            <a:fld id="{3B5A42BF-69CF-48E6-96F9-4886CB211E80}" type="slidenum">
              <a:rPr lang="en-US" altLang="en-US"/>
              <a:pPr/>
              <a:t>‹#›</a:t>
            </a:fld>
            <a:endParaRPr lang="en-US" altLang="en-US" dirty="0"/>
          </a:p>
        </p:txBody>
      </p:sp>
    </p:spTree>
    <p:extLst>
      <p:ext uri="{BB962C8B-B14F-4D97-AF65-F5344CB8AC3E}">
        <p14:creationId xmlns:p14="http://schemas.microsoft.com/office/powerpoint/2010/main" val="71554742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17455045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166147839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27398654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22714905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01178824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12202062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41309255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9298152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150742833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39623594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208036667"/>
      </p:ext>
    </p:extLst>
  </p:cSld>
  <p:clrMapOvr>
    <a:masterClrMapping/>
  </p:clrMapOvr>
  <p:hf sldNum="0" hdr="0" ftr="0"/>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1254478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66963056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34052385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772546902"/>
      </p:ext>
    </p:extLst>
  </p:cSld>
  <p:clrMapOvr>
    <a:masterClrMapping/>
  </p:clrMapOvr>
  <p:hf sldNum="0" hdr="0" ftr="0"/>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48002015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114792173"/>
      </p:ext>
    </p:extLst>
  </p:cSld>
  <p:clrMapOvr>
    <a:masterClrMapping/>
  </p:clrMapOvr>
  <p:hf sldNum="0" hdr="0" ftr="0"/>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35885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51577682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39885640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7652530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6303927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4639648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3108374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8935588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D0BDD971-3D92-4D70-B126-23A4974C8A51}" type="slidenum">
              <a:rPr lang="en-US" altLang="en-US"/>
              <a:pPr/>
              <a:t>‹#›</a:t>
            </a:fld>
            <a:endParaRPr lang="en-US" altLang="en-US" dirty="0"/>
          </a:p>
        </p:txBody>
      </p:sp>
    </p:spTree>
    <p:extLst>
      <p:ext uri="{BB962C8B-B14F-4D97-AF65-F5344CB8AC3E}">
        <p14:creationId xmlns:p14="http://schemas.microsoft.com/office/powerpoint/2010/main" val="20213852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31208743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26817394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553675785"/>
      </p:ext>
    </p:extLst>
  </p:cSld>
  <p:clrMapOvr>
    <a:masterClrMapping/>
  </p:clrMapOvr>
  <p:hf sldNum="0" hdr="0" ftr="0"/>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14802745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0013552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23100224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4028278607"/>
      </p:ext>
    </p:extLst>
  </p:cSld>
  <p:clrMapOvr>
    <a:masterClrMapping/>
  </p:clrMapOvr>
  <p:hf sldNum="0" hdr="0" ftr="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331971846"/>
      </p:ext>
    </p:extLst>
  </p:cSld>
  <p:clrMapOvr>
    <a:masterClrMapping/>
  </p:clrMapOvr>
  <p:hf sldNum="0" hdr="0" ftr="0"/>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16906451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2342594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A06BDCF0-8FA1-4798-89C3-B92B4C78FA90}" type="slidenum">
              <a:rPr lang="en-US" altLang="en-US"/>
              <a:pPr/>
              <a:t>‹#›</a:t>
            </a:fld>
            <a:endParaRPr lang="en-US" altLang="en-US" dirty="0"/>
          </a:p>
        </p:txBody>
      </p:sp>
    </p:spTree>
    <p:extLst>
      <p:ext uri="{BB962C8B-B14F-4D97-AF65-F5344CB8AC3E}">
        <p14:creationId xmlns:p14="http://schemas.microsoft.com/office/powerpoint/2010/main" val="33721155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083517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284450927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8386390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42436079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27195989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2273956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05378696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6163513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6962048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2761002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4963"/>
            <a:ext cx="3938588"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48188" y="1604963"/>
            <a:ext cx="3938587"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47112669-6092-4AE3-B069-9FA85A38D720}" type="slidenum">
              <a:rPr lang="en-US" altLang="en-US"/>
              <a:pPr/>
              <a:t>‹#›</a:t>
            </a:fld>
            <a:endParaRPr lang="en-US" altLang="en-US" dirty="0"/>
          </a:p>
        </p:txBody>
      </p:sp>
    </p:spTree>
    <p:extLst>
      <p:ext uri="{BB962C8B-B14F-4D97-AF65-F5344CB8AC3E}">
        <p14:creationId xmlns:p14="http://schemas.microsoft.com/office/powerpoint/2010/main" val="22592571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74160579"/>
      </p:ext>
    </p:extLst>
  </p:cSld>
  <p:clrMapOvr>
    <a:masterClrMapping/>
  </p:clrMapOvr>
  <p:hf sldNum="0" hdr="0" ftr="0"/>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57371533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93007740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0132469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209704180"/>
      </p:ext>
    </p:extLst>
  </p:cSld>
  <p:clrMapOvr>
    <a:masterClrMapping/>
  </p:clrMapOvr>
  <p:hf sldNum="0" hdr="0" ftr="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050150906"/>
      </p:ext>
    </p:extLst>
  </p:cSld>
  <p:clrMapOvr>
    <a:masterClrMapping/>
  </p:clrMapOvr>
  <p:hf sldNum="0" hdr="0" ftr="0"/>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161094163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7309998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233748565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45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15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a:xfrm>
            <a:off x="5932171" y="4323847"/>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8"/>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9"/>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0533158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r>
              <a:rPr lang="en-US" altLang="en-US" dirty="0"/>
              <a:t>3/9/15</a:t>
            </a:r>
          </a:p>
        </p:txBody>
      </p:sp>
      <p:sp>
        <p:nvSpPr>
          <p:cNvPr id="8" name="Slide Number Placeholder 7"/>
          <p:cNvSpPr>
            <a:spLocks noGrp="1"/>
          </p:cNvSpPr>
          <p:nvPr>
            <p:ph type="sldNum" idx="11"/>
          </p:nvPr>
        </p:nvSpPr>
        <p:spPr/>
        <p:txBody>
          <a:bodyPr/>
          <a:lstStyle>
            <a:lvl1pPr>
              <a:defRPr/>
            </a:lvl1pPr>
          </a:lstStyle>
          <a:p>
            <a:fld id="{FD55279F-0AFA-4179-91BA-9DCC3CBE26FD}" type="slidenum">
              <a:rPr lang="en-US" altLang="en-US"/>
              <a:pPr/>
              <a:t>‹#›</a:t>
            </a:fld>
            <a:endParaRPr lang="en-US" altLang="en-US" dirty="0"/>
          </a:p>
        </p:txBody>
      </p:sp>
    </p:spTree>
    <p:extLst>
      <p:ext uri="{BB962C8B-B14F-4D97-AF65-F5344CB8AC3E}">
        <p14:creationId xmlns:p14="http://schemas.microsoft.com/office/powerpoint/2010/main" val="23830447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279978785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6"/>
            <a:ext cx="7955280" cy="2801935"/>
          </a:xfrm>
        </p:spPr>
        <p:txBody>
          <a:bodyPr anchor="b">
            <a:normAutofit/>
          </a:bodyPr>
          <a:lstStyle>
            <a:lvl1pPr algn="r">
              <a:defRPr sz="3000"/>
            </a:lvl1pPr>
          </a:lstStyle>
          <a:p>
            <a:r>
              <a:rPr lang="en-US"/>
              <a:t>Click to edit Master title style</a:t>
            </a:r>
            <a:endParaRPr lang="en-US" dirty="0"/>
          </a:p>
        </p:txBody>
      </p:sp>
      <p:sp>
        <p:nvSpPr>
          <p:cNvPr id="3" name="Text Placeholder 2"/>
          <p:cNvSpPr>
            <a:spLocks noGrp="1"/>
          </p:cNvSpPr>
          <p:nvPr>
            <p:ph type="body" idx="1"/>
          </p:nvPr>
        </p:nvSpPr>
        <p:spPr>
          <a:xfrm>
            <a:off x="594361" y="3641726"/>
            <a:ext cx="7955281" cy="1354134"/>
          </a:xfrm>
        </p:spPr>
        <p:txBody>
          <a:bodyPr>
            <a:normAutofit/>
          </a:bodyPr>
          <a:lstStyle>
            <a:lvl1pPr marL="0" indent="0" algn="r">
              <a:buNone/>
              <a:defRPr sz="165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3"/>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334645134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1"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100"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42067013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594360" y="3132669"/>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9" y="2183802"/>
            <a:ext cx="3680621"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2099" y="3132669"/>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19952047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895955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63018346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24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38781908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1" y="1524000"/>
            <a:ext cx="4075730" cy="1600200"/>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1" y="3124200"/>
            <a:ext cx="407573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129365385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3"/>
            <a:ext cx="7956482" cy="819355"/>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014287778"/>
      </p:ext>
    </p:extLst>
  </p:cSld>
  <p:clrMapOvr>
    <a:masterClrMapping/>
  </p:clrMapOvr>
  <p:hf sldNum="0" hdr="0" ftr="0"/>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5"/>
            <a:ext cx="7955280" cy="2802467"/>
          </a:xfrm>
        </p:spPr>
        <p:txBody>
          <a:bodyPr anchor="ct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81003"/>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3531827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r>
              <a:rPr lang="en-US" altLang="en-US" dirty="0"/>
              <a:t>3/9/15</a:t>
            </a:r>
          </a:p>
        </p:txBody>
      </p:sp>
      <p:sp>
        <p:nvSpPr>
          <p:cNvPr id="4" name="Slide Number Placeholder 3"/>
          <p:cNvSpPr>
            <a:spLocks noGrp="1"/>
          </p:cNvSpPr>
          <p:nvPr>
            <p:ph type="sldNum" idx="11"/>
          </p:nvPr>
        </p:nvSpPr>
        <p:spPr/>
        <p:txBody>
          <a:bodyPr/>
          <a:lstStyle>
            <a:lvl1pPr>
              <a:defRPr/>
            </a:lvl1pPr>
          </a:lstStyle>
          <a:p>
            <a:fld id="{7886ACDB-FE72-46AE-BB7A-CCA301CAE4C3}" type="slidenum">
              <a:rPr lang="en-US" altLang="en-US"/>
              <a:pPr/>
              <a:t>‹#›</a:t>
            </a:fld>
            <a:endParaRPr lang="en-US" altLang="en-US" dirty="0"/>
          </a:p>
        </p:txBody>
      </p:sp>
    </p:spTree>
    <p:extLst>
      <p:ext uri="{BB962C8B-B14F-4D97-AF65-F5344CB8AC3E}">
        <p14:creationId xmlns:p14="http://schemas.microsoft.com/office/powerpoint/2010/main" val="8738353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24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0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4" name="Text Placeholder 3"/>
          <p:cNvSpPr>
            <a:spLocks noGrp="1"/>
          </p:cNvSpPr>
          <p:nvPr>
            <p:ph type="body" sz="half" idx="2"/>
          </p:nvPr>
        </p:nvSpPr>
        <p:spPr>
          <a:xfrm>
            <a:off x="685800" y="4174599"/>
            <a:ext cx="7778752" cy="821265"/>
          </a:xfrm>
        </p:spPr>
        <p:txBody>
          <a:bodyPr anchor="ctr">
            <a:normAutofit/>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9440"/>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6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6000" dirty="0">
                <a:solidFill>
                  <a:schemeClr val="tx1"/>
                </a:solidFill>
                <a:effectLst/>
              </a:rPr>
              <a:t>”</a:t>
            </a:r>
          </a:p>
        </p:txBody>
      </p:sp>
    </p:spTree>
    <p:extLst>
      <p:ext uri="{BB962C8B-B14F-4D97-AF65-F5344CB8AC3E}">
        <p14:creationId xmlns:p14="http://schemas.microsoft.com/office/powerpoint/2010/main" val="324475382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4"/>
            <a:ext cx="7774782" cy="2511835"/>
          </a:xfrm>
        </p:spPr>
        <p:txBody>
          <a:bodyPr anchor="b"/>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8"/>
            <a:ext cx="7773608" cy="999885"/>
          </a:xfrm>
        </p:spPr>
        <p:txBody>
          <a:bodyPr anchor="t"/>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78886"/>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8886"/>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357412537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2" y="762002"/>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8" name="Text Placeholder 3"/>
          <p:cNvSpPr>
            <a:spLocks noGrp="1"/>
          </p:cNvSpPr>
          <p:nvPr>
            <p:ph type="body" sz="half" idx="15"/>
          </p:nvPr>
        </p:nvSpPr>
        <p:spPr>
          <a:xfrm>
            <a:off x="59436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2" name="Text Placeholder 3"/>
          <p:cNvSpPr>
            <a:spLocks noGrp="1"/>
          </p:cNvSpPr>
          <p:nvPr>
            <p:ph type="body" sz="half" idx="17"/>
          </p:nvPr>
        </p:nvSpPr>
        <p:spPr>
          <a:xfrm>
            <a:off x="598932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508198750"/>
      </p:ext>
    </p:extLst>
  </p:cSld>
  <p:clrMapOvr>
    <a:masterClrMapping/>
  </p:clrMapOvr>
  <p:hf sldNum="0" hdr="0" ftr="0"/>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1" name="Text Placeholder 3"/>
          <p:cNvSpPr>
            <a:spLocks noGrp="1"/>
          </p:cNvSpPr>
          <p:nvPr>
            <p:ph type="body" sz="half" idx="18"/>
          </p:nvPr>
        </p:nvSpPr>
        <p:spPr>
          <a:xfrm>
            <a:off x="594360" y="4796105"/>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2" name="Text Placeholder 4"/>
          <p:cNvSpPr>
            <a:spLocks noGrp="1"/>
          </p:cNvSpPr>
          <p:nvPr>
            <p:ph type="body" sz="quarter" idx="3"/>
          </p:nvPr>
        </p:nvSpPr>
        <p:spPr>
          <a:xfrm>
            <a:off x="3291873"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4" name="Text Placeholder 3"/>
          <p:cNvSpPr>
            <a:spLocks noGrp="1"/>
          </p:cNvSpPr>
          <p:nvPr>
            <p:ph type="body" sz="half" idx="19"/>
          </p:nvPr>
        </p:nvSpPr>
        <p:spPr>
          <a:xfrm>
            <a:off x="3290858" y="4796104"/>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5" name="Text Placeholder 4"/>
          <p:cNvSpPr>
            <a:spLocks noGrp="1"/>
          </p:cNvSpPr>
          <p:nvPr>
            <p:ph type="body" sz="quarter" idx="13"/>
          </p:nvPr>
        </p:nvSpPr>
        <p:spPr>
          <a:xfrm>
            <a:off x="5993365"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3"/>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7" name="Text Placeholder 3"/>
          <p:cNvSpPr>
            <a:spLocks noGrp="1"/>
          </p:cNvSpPr>
          <p:nvPr>
            <p:ph type="body" sz="half" idx="20"/>
          </p:nvPr>
        </p:nvSpPr>
        <p:spPr>
          <a:xfrm>
            <a:off x="5993272" y="4796102"/>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370718955"/>
      </p:ext>
    </p:extLst>
  </p:cSld>
  <p:clrMapOvr>
    <a:masterClrMapping/>
  </p:clrMapOvr>
  <p:hf sldNum="0" hdr="0" ftr="0"/>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302628779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5"/>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1"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7" y="381003"/>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1264797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FA622F9C-B403-47D6-A7F6-B76E85F28E3D}" type="slidenum">
              <a:rPr lang="en-US" altLang="en-US"/>
              <a:pPr/>
              <a:t>‹#›</a:t>
            </a:fld>
            <a:endParaRPr lang="en-US" altLang="en-US" dirty="0"/>
          </a:p>
        </p:txBody>
      </p:sp>
    </p:spTree>
    <p:extLst>
      <p:ext uri="{BB962C8B-B14F-4D97-AF65-F5344CB8AC3E}">
        <p14:creationId xmlns:p14="http://schemas.microsoft.com/office/powerpoint/2010/main" val="220812750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D0BDD971-3D92-4D70-B126-23A4974C8A51}" type="slidenum">
              <a:rPr lang="en-US" altLang="en-US"/>
              <a:pPr/>
              <a:t>‹#›</a:t>
            </a:fld>
            <a:endParaRPr lang="en-US" altLang="en-US" dirty="0"/>
          </a:p>
        </p:txBody>
      </p:sp>
    </p:spTree>
    <p:extLst>
      <p:ext uri="{BB962C8B-B14F-4D97-AF65-F5344CB8AC3E}">
        <p14:creationId xmlns:p14="http://schemas.microsoft.com/office/powerpoint/2010/main" val="36345926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A06BDCF0-8FA1-4798-89C3-B92B4C78FA90}" type="slidenum">
              <a:rPr lang="en-US" altLang="en-US"/>
              <a:pPr/>
              <a:t>‹#›</a:t>
            </a:fld>
            <a:endParaRPr lang="en-US" altLang="en-US" dirty="0"/>
          </a:p>
        </p:txBody>
      </p:sp>
    </p:spTree>
    <p:extLst>
      <p:ext uri="{BB962C8B-B14F-4D97-AF65-F5344CB8AC3E}">
        <p14:creationId xmlns:p14="http://schemas.microsoft.com/office/powerpoint/2010/main" val="8889994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4963"/>
            <a:ext cx="3938588"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48188" y="1604963"/>
            <a:ext cx="3938587"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47112669-6092-4AE3-B069-9FA85A38D720}" type="slidenum">
              <a:rPr lang="en-US" altLang="en-US"/>
              <a:pPr/>
              <a:t>‹#›</a:t>
            </a:fld>
            <a:endParaRPr lang="en-US" altLang="en-US" dirty="0"/>
          </a:p>
        </p:txBody>
      </p:sp>
    </p:spTree>
    <p:extLst>
      <p:ext uri="{BB962C8B-B14F-4D97-AF65-F5344CB8AC3E}">
        <p14:creationId xmlns:p14="http://schemas.microsoft.com/office/powerpoint/2010/main" val="25367769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r>
              <a:rPr lang="en-US" altLang="en-US" dirty="0"/>
              <a:t>3/9/15</a:t>
            </a:r>
          </a:p>
        </p:txBody>
      </p:sp>
      <p:sp>
        <p:nvSpPr>
          <p:cNvPr id="3" name="Slide Number Placeholder 2"/>
          <p:cNvSpPr>
            <a:spLocks noGrp="1"/>
          </p:cNvSpPr>
          <p:nvPr>
            <p:ph type="sldNum" idx="11"/>
          </p:nvPr>
        </p:nvSpPr>
        <p:spPr/>
        <p:txBody>
          <a:bodyPr/>
          <a:lstStyle>
            <a:lvl1pPr>
              <a:defRPr/>
            </a:lvl1pPr>
          </a:lstStyle>
          <a:p>
            <a:fld id="{D5EB7F18-1407-4363-8A0B-272622F5C8E0}" type="slidenum">
              <a:rPr lang="en-US" altLang="en-US"/>
              <a:pPr/>
              <a:t>‹#›</a:t>
            </a:fld>
            <a:endParaRPr lang="en-US" altLang="en-US" dirty="0"/>
          </a:p>
        </p:txBody>
      </p:sp>
    </p:spTree>
    <p:extLst>
      <p:ext uri="{BB962C8B-B14F-4D97-AF65-F5344CB8AC3E}">
        <p14:creationId xmlns:p14="http://schemas.microsoft.com/office/powerpoint/2010/main" val="40260072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r>
              <a:rPr lang="en-US" altLang="en-US" dirty="0"/>
              <a:t>3/9/15</a:t>
            </a:r>
          </a:p>
        </p:txBody>
      </p:sp>
      <p:sp>
        <p:nvSpPr>
          <p:cNvPr id="8" name="Slide Number Placeholder 7"/>
          <p:cNvSpPr>
            <a:spLocks noGrp="1"/>
          </p:cNvSpPr>
          <p:nvPr>
            <p:ph type="sldNum" idx="11"/>
          </p:nvPr>
        </p:nvSpPr>
        <p:spPr/>
        <p:txBody>
          <a:bodyPr/>
          <a:lstStyle>
            <a:lvl1pPr>
              <a:defRPr/>
            </a:lvl1pPr>
          </a:lstStyle>
          <a:p>
            <a:fld id="{FD55279F-0AFA-4179-91BA-9DCC3CBE26FD}" type="slidenum">
              <a:rPr lang="en-US" altLang="en-US"/>
              <a:pPr/>
              <a:t>‹#›</a:t>
            </a:fld>
            <a:endParaRPr lang="en-US" altLang="en-US" dirty="0"/>
          </a:p>
        </p:txBody>
      </p:sp>
    </p:spTree>
    <p:extLst>
      <p:ext uri="{BB962C8B-B14F-4D97-AF65-F5344CB8AC3E}">
        <p14:creationId xmlns:p14="http://schemas.microsoft.com/office/powerpoint/2010/main" val="1170773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r>
              <a:rPr lang="en-US" altLang="en-US" dirty="0"/>
              <a:t>3/9/15</a:t>
            </a:r>
          </a:p>
        </p:txBody>
      </p:sp>
      <p:sp>
        <p:nvSpPr>
          <p:cNvPr id="4" name="Slide Number Placeholder 3"/>
          <p:cNvSpPr>
            <a:spLocks noGrp="1"/>
          </p:cNvSpPr>
          <p:nvPr>
            <p:ph type="sldNum" idx="11"/>
          </p:nvPr>
        </p:nvSpPr>
        <p:spPr/>
        <p:txBody>
          <a:bodyPr/>
          <a:lstStyle>
            <a:lvl1pPr>
              <a:defRPr/>
            </a:lvl1pPr>
          </a:lstStyle>
          <a:p>
            <a:fld id="{7886ACDB-FE72-46AE-BB7A-CCA301CAE4C3}" type="slidenum">
              <a:rPr lang="en-US" altLang="en-US"/>
              <a:pPr/>
              <a:t>‹#›</a:t>
            </a:fld>
            <a:endParaRPr lang="en-US" altLang="en-US" dirty="0"/>
          </a:p>
        </p:txBody>
      </p:sp>
    </p:spTree>
    <p:extLst>
      <p:ext uri="{BB962C8B-B14F-4D97-AF65-F5344CB8AC3E}">
        <p14:creationId xmlns:p14="http://schemas.microsoft.com/office/powerpoint/2010/main" val="192574334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r>
              <a:rPr lang="en-US" altLang="en-US" dirty="0"/>
              <a:t>3/9/15</a:t>
            </a:r>
          </a:p>
        </p:txBody>
      </p:sp>
      <p:sp>
        <p:nvSpPr>
          <p:cNvPr id="3" name="Slide Number Placeholder 2"/>
          <p:cNvSpPr>
            <a:spLocks noGrp="1"/>
          </p:cNvSpPr>
          <p:nvPr>
            <p:ph type="sldNum" idx="11"/>
          </p:nvPr>
        </p:nvSpPr>
        <p:spPr/>
        <p:txBody>
          <a:bodyPr/>
          <a:lstStyle>
            <a:lvl1pPr>
              <a:defRPr/>
            </a:lvl1pPr>
          </a:lstStyle>
          <a:p>
            <a:fld id="{D5EB7F18-1407-4363-8A0B-272622F5C8E0}" type="slidenum">
              <a:rPr lang="en-US" altLang="en-US"/>
              <a:pPr/>
              <a:t>‹#›</a:t>
            </a:fld>
            <a:endParaRPr lang="en-US" altLang="en-US" dirty="0"/>
          </a:p>
        </p:txBody>
      </p:sp>
    </p:spTree>
    <p:extLst>
      <p:ext uri="{BB962C8B-B14F-4D97-AF65-F5344CB8AC3E}">
        <p14:creationId xmlns:p14="http://schemas.microsoft.com/office/powerpoint/2010/main" val="12285073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F84BAC6B-7DE3-491C-94C3-990EEE493FE7}" type="slidenum">
              <a:rPr lang="en-US" altLang="en-US"/>
              <a:pPr/>
              <a:t>‹#›</a:t>
            </a:fld>
            <a:endParaRPr lang="en-US" altLang="en-US" dirty="0"/>
          </a:p>
        </p:txBody>
      </p:sp>
    </p:spTree>
    <p:extLst>
      <p:ext uri="{BB962C8B-B14F-4D97-AF65-F5344CB8AC3E}">
        <p14:creationId xmlns:p14="http://schemas.microsoft.com/office/powerpoint/2010/main" val="266657702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C689D594-37BA-44B5-9800-9D1F4BA9A954}" type="slidenum">
              <a:rPr lang="en-US" altLang="en-US"/>
              <a:pPr/>
              <a:t>‹#›</a:t>
            </a:fld>
            <a:endParaRPr lang="en-US" altLang="en-US" dirty="0"/>
          </a:p>
        </p:txBody>
      </p:sp>
    </p:spTree>
    <p:extLst>
      <p:ext uri="{BB962C8B-B14F-4D97-AF65-F5344CB8AC3E}">
        <p14:creationId xmlns:p14="http://schemas.microsoft.com/office/powerpoint/2010/main" val="7481432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3626B662-65CD-42FA-9F33-EC09B2F7813E}" type="slidenum">
              <a:rPr lang="en-US" altLang="en-US"/>
              <a:pPr/>
              <a:t>‹#›</a:t>
            </a:fld>
            <a:endParaRPr lang="en-US" altLang="en-US" dirty="0"/>
          </a:p>
        </p:txBody>
      </p:sp>
    </p:spTree>
    <p:extLst>
      <p:ext uri="{BB962C8B-B14F-4D97-AF65-F5344CB8AC3E}">
        <p14:creationId xmlns:p14="http://schemas.microsoft.com/office/powerpoint/2010/main" val="19500925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80175" y="1604963"/>
            <a:ext cx="2006600" cy="4325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604963"/>
            <a:ext cx="5870575" cy="4325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EDE6B409-1B93-46A0-9A3B-DF4FE214D611}" type="slidenum">
              <a:rPr lang="en-US" altLang="en-US"/>
              <a:pPr/>
              <a:t>‹#›</a:t>
            </a:fld>
            <a:endParaRPr lang="en-US" altLang="en-US" dirty="0"/>
          </a:p>
        </p:txBody>
      </p:sp>
    </p:spTree>
    <p:extLst>
      <p:ext uri="{BB962C8B-B14F-4D97-AF65-F5344CB8AC3E}">
        <p14:creationId xmlns:p14="http://schemas.microsoft.com/office/powerpoint/2010/main" val="2809769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0425"/>
            <a:ext cx="7572375" cy="1270000"/>
          </a:xfrm>
        </p:spPr>
        <p:txBody>
          <a:bodyPr/>
          <a:lstStyle/>
          <a:p>
            <a:r>
              <a:rPr lang="en-US"/>
              <a:t>Click to edit Master title style</a:t>
            </a:r>
          </a:p>
        </p:txBody>
      </p:sp>
      <p:sp>
        <p:nvSpPr>
          <p:cNvPr id="3" name="Date Placeholder 2"/>
          <p:cNvSpPr>
            <a:spLocks noGrp="1"/>
          </p:cNvSpPr>
          <p:nvPr>
            <p:ph type="dt" idx="10"/>
          </p:nvPr>
        </p:nvSpPr>
        <p:spPr>
          <a:xfrm>
            <a:off x="457200" y="6356350"/>
            <a:ext cx="1933575" cy="342900"/>
          </a:xfrm>
        </p:spPr>
        <p:txBody>
          <a:bodyPr/>
          <a:lstStyle>
            <a:lvl1pPr>
              <a:defRPr/>
            </a:lvl1pPr>
          </a:lstStyle>
          <a:p>
            <a:r>
              <a:rPr lang="en-US" altLang="en-US" dirty="0"/>
              <a:t>3/9/15</a:t>
            </a:r>
          </a:p>
        </p:txBody>
      </p:sp>
      <p:sp>
        <p:nvSpPr>
          <p:cNvPr id="4" name="Slide Number Placeholder 3"/>
          <p:cNvSpPr>
            <a:spLocks noGrp="1"/>
          </p:cNvSpPr>
          <p:nvPr>
            <p:ph type="sldNum" idx="11"/>
          </p:nvPr>
        </p:nvSpPr>
        <p:spPr>
          <a:xfrm>
            <a:off x="6553200" y="6356350"/>
            <a:ext cx="1933575" cy="342900"/>
          </a:xfrm>
        </p:spPr>
        <p:txBody>
          <a:bodyPr/>
          <a:lstStyle>
            <a:lvl1pPr>
              <a:defRPr/>
            </a:lvl1pPr>
          </a:lstStyle>
          <a:p>
            <a:fld id="{3B5A42BF-69CF-48E6-96F9-4886CB211E80}" type="slidenum">
              <a:rPr lang="en-US" altLang="en-US"/>
              <a:pPr/>
              <a:t>‹#›</a:t>
            </a:fld>
            <a:endParaRPr lang="en-US" altLang="en-US" dirty="0"/>
          </a:p>
        </p:txBody>
      </p:sp>
    </p:spTree>
    <p:extLst>
      <p:ext uri="{BB962C8B-B14F-4D97-AF65-F5344CB8AC3E}">
        <p14:creationId xmlns:p14="http://schemas.microsoft.com/office/powerpoint/2010/main" val="174844065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5719299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17774956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F84BAC6B-7DE3-491C-94C3-990EEE493FE7}" type="slidenum">
              <a:rPr lang="en-US" altLang="en-US"/>
              <a:pPr/>
              <a:t>‹#›</a:t>
            </a:fld>
            <a:endParaRPr lang="en-US" altLang="en-US" dirty="0"/>
          </a:p>
        </p:txBody>
      </p:sp>
    </p:spTree>
    <p:extLst>
      <p:ext uri="{BB962C8B-B14F-4D97-AF65-F5344CB8AC3E}">
        <p14:creationId xmlns:p14="http://schemas.microsoft.com/office/powerpoint/2010/main" val="41706055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378403119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14572163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145057465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9055258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38479421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23767459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191403309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79315572"/>
      </p:ext>
    </p:extLst>
  </p:cSld>
  <p:clrMapOvr>
    <a:masterClrMapping/>
  </p:clrMapOvr>
  <p:hf sldNum="0" hdr="0" ftr="0"/>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67788551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9268094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C689D594-37BA-44B5-9800-9D1F4BA9A954}" type="slidenum">
              <a:rPr lang="en-US" altLang="en-US"/>
              <a:pPr/>
              <a:t>‹#›</a:t>
            </a:fld>
            <a:endParaRPr lang="en-US" altLang="en-US" dirty="0"/>
          </a:p>
        </p:txBody>
      </p:sp>
    </p:spTree>
    <p:extLst>
      <p:ext uri="{BB962C8B-B14F-4D97-AF65-F5344CB8AC3E}">
        <p14:creationId xmlns:p14="http://schemas.microsoft.com/office/powerpoint/2010/main" val="124384132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339148548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980300629"/>
      </p:ext>
    </p:extLst>
  </p:cSld>
  <p:clrMapOvr>
    <a:masterClrMapping/>
  </p:clrMapOvr>
  <p:hf sldNum="0" hdr="0" ftr="0"/>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474814124"/>
      </p:ext>
    </p:extLst>
  </p:cSld>
  <p:clrMapOvr>
    <a:masterClrMapping/>
  </p:clrMapOvr>
  <p:hf sldNum="0" hdr="0" ftr="0"/>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91136141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220923160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4"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219402827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24726178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55703672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6827301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9414410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image" Target="../media/image2.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19"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image" Target="../media/image2.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10" Type="http://schemas.openxmlformats.org/officeDocument/2006/relationships/slideLayout" Target="../slideLayouts/slideLayout40.xml"/><Relationship Id="rId19" Type="http://schemas.openxmlformats.org/officeDocument/2006/relationships/theme" Target="../theme/theme3.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18" Type="http://schemas.openxmlformats.org/officeDocument/2006/relationships/theme" Target="../theme/theme4.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10" Type="http://schemas.openxmlformats.org/officeDocument/2006/relationships/slideLayout" Target="../slideLayouts/slideLayout58.xml"/><Relationship Id="rId19" Type="http://schemas.openxmlformats.org/officeDocument/2006/relationships/image" Target="../media/image2.png"/><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theme" Target="../theme/theme5.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image" Target="../media/image2.png"/><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19" Type="http://schemas.openxmlformats.org/officeDocument/2006/relationships/theme" Target="../theme/theme6.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18" Type="http://schemas.openxmlformats.org/officeDocument/2006/relationships/slideLayout" Target="../slideLayouts/slideLayout11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slideLayout" Target="../slideLayouts/slideLayout112.xml"/><Relationship Id="rId2" Type="http://schemas.openxmlformats.org/officeDocument/2006/relationships/slideLayout" Target="../slideLayouts/slideLayout97.xml"/><Relationship Id="rId16" Type="http://schemas.openxmlformats.org/officeDocument/2006/relationships/slideLayout" Target="../slideLayouts/slideLayout111.xml"/><Relationship Id="rId20" Type="http://schemas.openxmlformats.org/officeDocument/2006/relationships/image" Target="../media/image2.png"/><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5" Type="http://schemas.openxmlformats.org/officeDocument/2006/relationships/slideLayout" Target="../slideLayouts/slideLayout110.xml"/><Relationship Id="rId10" Type="http://schemas.openxmlformats.org/officeDocument/2006/relationships/slideLayout" Target="../slideLayouts/slideLayout105.xml"/><Relationship Id="rId19" Type="http://schemas.openxmlformats.org/officeDocument/2006/relationships/theme" Target="../theme/theme7.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slideLayout" Target="../slideLayouts/slideLayout1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theme" Target="../theme/theme8.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18" Type="http://schemas.openxmlformats.org/officeDocument/2006/relationships/slideLayout" Target="../slideLayouts/slideLayout14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17" Type="http://schemas.openxmlformats.org/officeDocument/2006/relationships/slideLayout" Target="../slideLayouts/slideLayout142.xml"/><Relationship Id="rId2" Type="http://schemas.openxmlformats.org/officeDocument/2006/relationships/slideLayout" Target="../slideLayouts/slideLayout127.xml"/><Relationship Id="rId16" Type="http://schemas.openxmlformats.org/officeDocument/2006/relationships/slideLayout" Target="../slideLayouts/slideLayout141.xml"/><Relationship Id="rId20" Type="http://schemas.openxmlformats.org/officeDocument/2006/relationships/image" Target="../media/image2.png"/><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5" Type="http://schemas.openxmlformats.org/officeDocument/2006/relationships/slideLayout" Target="../slideLayouts/slideLayout140.xml"/><Relationship Id="rId10" Type="http://schemas.openxmlformats.org/officeDocument/2006/relationships/slideLayout" Target="../slideLayouts/slideLayout135.xml"/><Relationship Id="rId19" Type="http://schemas.openxmlformats.org/officeDocument/2006/relationships/theme" Target="../theme/theme9.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0" y="2130425"/>
            <a:ext cx="7572375" cy="127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dt"/>
          </p:nvPr>
        </p:nvSpPr>
        <p:spPr bwMode="auto">
          <a:xfrm>
            <a:off x="457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r>
              <a:rPr lang="en-US" altLang="en-US" dirty="0"/>
              <a:t>3/9/15</a:t>
            </a:r>
          </a:p>
        </p:txBody>
      </p:sp>
      <p:sp>
        <p:nvSpPr>
          <p:cNvPr id="1027" name="Text Box 3"/>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sp>
        <p:nvSpPr>
          <p:cNvPr id="1028" name="Rectangle 4"/>
          <p:cNvSpPr>
            <a:spLocks noGrp="1" noChangeArrowheads="1"/>
          </p:cNvSpPr>
          <p:nvPr>
            <p:ph type="sldNum"/>
          </p:nvPr>
        </p:nvSpPr>
        <p:spPr bwMode="auto">
          <a:xfrm>
            <a:off x="6553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fld id="{BF0D5CA3-7A22-4133-B7A4-B3A1D10C5209}" type="slidenum">
              <a:rPr lang="en-US" altLang="en-US"/>
              <a:pPr/>
              <a:t>‹#›</a:t>
            </a:fld>
            <a:endParaRPr lang="en-US" altLang="en-US" dirty="0"/>
          </a:p>
        </p:txBody>
      </p:sp>
      <p:sp>
        <p:nvSpPr>
          <p:cNvPr id="1029" name="Rectangle 5"/>
          <p:cNvSpPr>
            <a:spLocks noGrp="1" noChangeArrowheads="1"/>
          </p:cNvSpPr>
          <p:nvPr>
            <p:ph type="body" idx="1"/>
          </p:nvPr>
        </p:nvSpPr>
        <p:spPr bwMode="auto">
          <a:xfrm>
            <a:off x="457200" y="1604963"/>
            <a:ext cx="8029575" cy="432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 id="2147483684" r:id="rId12"/>
  </p:sldLayoutIdLst>
  <p:hf sldNum="0" hdr="0" ftr="0"/>
  <p:txStyles>
    <p:titleStyle>
      <a:lvl1pPr algn="l" defTabSz="457200" rtl="0" fontAlgn="base">
        <a:lnSpc>
          <a:spcPct val="102000"/>
        </a:lnSpc>
        <a:spcBef>
          <a:spcPct val="0"/>
        </a:spcBef>
        <a:spcAft>
          <a:spcPct val="0"/>
        </a:spcAft>
        <a:buClr>
          <a:srgbClr val="000000"/>
        </a:buClr>
        <a:buSzPct val="100000"/>
        <a:buFont typeface="Times New Roman" panose="02020603050405020304" pitchFamily="18" charset="0"/>
        <a:defRPr kern="1200">
          <a:solidFill>
            <a:srgbClr val="000000"/>
          </a:solidFill>
          <a:latin typeface="+mj-lt"/>
          <a:ea typeface="+mj-ea"/>
          <a:cs typeface="+mj-cs"/>
        </a:defRPr>
      </a:lvl1pPr>
      <a:lvl2pPr marL="742950" indent="-28575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2pPr>
      <a:lvl3pPr marL="1143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3pPr>
      <a:lvl4pPr marL="1600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4pPr>
      <a:lvl5pPr marL="20574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5pPr>
      <a:lvl6pPr marL="25146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6pPr>
      <a:lvl7pPr marL="29718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7pPr>
      <a:lvl8pPr marL="3429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8pPr>
      <a:lvl9pPr marL="3886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57200" rtl="0" fontAlgn="base">
        <a:lnSpc>
          <a:spcPct val="102000"/>
        </a:lnSpc>
        <a:spcBef>
          <a:spcPct val="0"/>
        </a:spcBef>
        <a:spcAft>
          <a:spcPts val="1425"/>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57200" rtl="0" fontAlgn="base">
        <a:lnSpc>
          <a:spcPct val="102000"/>
        </a:lnSpc>
        <a:spcBef>
          <a:spcPct val="0"/>
        </a:spcBef>
        <a:spcAft>
          <a:spcPts val="1138"/>
        </a:spcAft>
        <a:buClr>
          <a:srgbClr val="000000"/>
        </a:buClr>
        <a:buSzPct val="100000"/>
        <a:buFont typeface="Times New Roman" panose="02020603050405020304" pitchFamily="18" charset="0"/>
        <a:defRPr sz="2400" kern="1200">
          <a:solidFill>
            <a:srgbClr val="000000"/>
          </a:solidFill>
          <a:latin typeface="+mn-lt"/>
          <a:ea typeface="+mn-ea"/>
          <a:cs typeface="+mn-cs"/>
        </a:defRPr>
      </a:lvl2pPr>
      <a:lvl3pPr marL="1143000" indent="-228600" algn="l" defTabSz="457200" rtl="0" fontAlgn="base">
        <a:lnSpc>
          <a:spcPct val="102000"/>
        </a:lnSpc>
        <a:spcBef>
          <a:spcPct val="0"/>
        </a:spcBef>
        <a:spcAft>
          <a:spcPts val="850"/>
        </a:spcAft>
        <a:buClr>
          <a:srgbClr val="000000"/>
        </a:buClr>
        <a:buSzPct val="100000"/>
        <a:buFont typeface="Times New Roman" panose="02020603050405020304" pitchFamily="18" charset="0"/>
        <a:defRPr sz="2000" kern="1200">
          <a:solidFill>
            <a:srgbClr val="000000"/>
          </a:solidFill>
          <a:latin typeface="+mn-lt"/>
          <a:ea typeface="+mn-ea"/>
          <a:cs typeface="+mn-cs"/>
        </a:defRPr>
      </a:lvl3pPr>
      <a:lvl4pPr marL="1600200" indent="-228600" algn="l" defTabSz="457200" rtl="0" fontAlgn="base">
        <a:lnSpc>
          <a:spcPct val="102000"/>
        </a:lnSpc>
        <a:spcBef>
          <a:spcPct val="0"/>
        </a:spcBef>
        <a:spcAft>
          <a:spcPts val="575"/>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57200" rtl="0" fontAlgn="base">
        <a:lnSpc>
          <a:spcPct val="102000"/>
        </a:lnSpc>
        <a:spcBef>
          <a:spcPct val="0"/>
        </a:spcBef>
        <a:spcAft>
          <a:spcPts val="288"/>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475399317"/>
      </p:ext>
    </p:extLst>
  </p:cSld>
  <p:clrMap bg1="dk1" tx1="lt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735373003"/>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3"/>
            <a:ext cx="2137410" cy="365125"/>
          </a:xfrm>
          <a:prstGeom prst="rect">
            <a:avLst/>
          </a:prstGeom>
        </p:spPr>
        <p:txBody>
          <a:bodyPr vert="horz" lIns="91440" tIns="45720" rIns="91440" bIns="45720" rtlCol="0" anchor="ctr"/>
          <a:lstStyle>
            <a:lvl1pPr algn="r">
              <a:defRPr sz="788">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8"/>
            <a:ext cx="5680710" cy="365125"/>
          </a:xfrm>
          <a:prstGeom prst="rect">
            <a:avLst/>
          </a:prstGeom>
        </p:spPr>
        <p:txBody>
          <a:bodyPr vert="horz" lIns="91440" tIns="45720" rIns="91440" bIns="45720" rtlCol="0" anchor="ctr"/>
          <a:lstStyle>
            <a:lvl1pPr algn="l">
              <a:defRPr sz="788">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3"/>
            <a:ext cx="1977390" cy="365125"/>
          </a:xfrm>
          <a:prstGeom prst="rect">
            <a:avLst/>
          </a:prstGeom>
        </p:spPr>
        <p:txBody>
          <a:bodyPr vert="horz" lIns="91440" tIns="45720" rIns="91440" bIns="45720" rtlCol="0" anchor="ctr"/>
          <a:lstStyle>
            <a:lvl1pPr algn="r">
              <a:defRPr sz="788">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690676618"/>
      </p:ext>
    </p:extLst>
  </p:cSld>
  <p:clrMap bg1="dk1" tx1="lt1" bg2="dk2" tx2="lt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Lst>
  <p:hf sldNum="0" hdr="0" ftr="0"/>
  <p:txStyles>
    <p:titleStyle>
      <a:lvl1pPr algn="r" defTabSz="685800" rtl="0" eaLnBrk="1" latinLnBrk="0" hangingPunct="1">
        <a:lnSpc>
          <a:spcPct val="90000"/>
        </a:lnSpc>
        <a:spcBef>
          <a:spcPct val="0"/>
        </a:spcBef>
        <a:buNone/>
        <a:defRPr sz="3000" kern="1200" cap="all" baseline="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165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0" y="2130425"/>
            <a:ext cx="7572375" cy="127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dt"/>
          </p:nvPr>
        </p:nvSpPr>
        <p:spPr bwMode="auto">
          <a:xfrm>
            <a:off x="457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r>
              <a:rPr lang="en-US" altLang="en-US" dirty="0"/>
              <a:t>3/9/15</a:t>
            </a:r>
          </a:p>
        </p:txBody>
      </p:sp>
      <p:sp>
        <p:nvSpPr>
          <p:cNvPr id="1027" name="Text Box 3"/>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sp>
        <p:nvSpPr>
          <p:cNvPr id="1028" name="Rectangle 4"/>
          <p:cNvSpPr>
            <a:spLocks noGrp="1" noChangeArrowheads="1"/>
          </p:cNvSpPr>
          <p:nvPr>
            <p:ph type="sldNum"/>
          </p:nvPr>
        </p:nvSpPr>
        <p:spPr bwMode="auto">
          <a:xfrm>
            <a:off x="6553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fld id="{BF0D5CA3-7A22-4133-B7A4-B3A1D10C5209}" type="slidenum">
              <a:rPr lang="en-US" altLang="en-US"/>
              <a:pPr/>
              <a:t>‹#›</a:t>
            </a:fld>
            <a:endParaRPr lang="en-US" altLang="en-US" dirty="0"/>
          </a:p>
        </p:txBody>
      </p:sp>
      <p:sp>
        <p:nvSpPr>
          <p:cNvPr id="1029" name="Rectangle 5"/>
          <p:cNvSpPr>
            <a:spLocks noGrp="1" noChangeArrowheads="1"/>
          </p:cNvSpPr>
          <p:nvPr>
            <p:ph type="body" idx="1"/>
          </p:nvPr>
        </p:nvSpPr>
        <p:spPr bwMode="auto">
          <a:xfrm>
            <a:off x="457200" y="1604963"/>
            <a:ext cx="8029575" cy="432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extLst>
      <p:ext uri="{BB962C8B-B14F-4D97-AF65-F5344CB8AC3E}">
        <p14:creationId xmlns:p14="http://schemas.microsoft.com/office/powerpoint/2010/main" val="1992812941"/>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 id="2147483793" r:id="rId12"/>
  </p:sldLayoutIdLst>
  <p:hf sldNum="0" hdr="0" ftr="0"/>
  <p:txStyles>
    <p:titleStyle>
      <a:lvl1pPr algn="l" defTabSz="457200" rtl="0" fontAlgn="base">
        <a:lnSpc>
          <a:spcPct val="102000"/>
        </a:lnSpc>
        <a:spcBef>
          <a:spcPct val="0"/>
        </a:spcBef>
        <a:spcAft>
          <a:spcPct val="0"/>
        </a:spcAft>
        <a:buClr>
          <a:srgbClr val="000000"/>
        </a:buClr>
        <a:buSzPct val="100000"/>
        <a:buFont typeface="Times New Roman" panose="02020603050405020304" pitchFamily="18" charset="0"/>
        <a:defRPr kern="1200">
          <a:solidFill>
            <a:srgbClr val="000000"/>
          </a:solidFill>
          <a:latin typeface="+mj-lt"/>
          <a:ea typeface="+mj-ea"/>
          <a:cs typeface="+mj-cs"/>
        </a:defRPr>
      </a:lvl1pPr>
      <a:lvl2pPr marL="742950" indent="-28575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2pPr>
      <a:lvl3pPr marL="1143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3pPr>
      <a:lvl4pPr marL="1600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4pPr>
      <a:lvl5pPr marL="20574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5pPr>
      <a:lvl6pPr marL="25146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6pPr>
      <a:lvl7pPr marL="29718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7pPr>
      <a:lvl8pPr marL="3429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8pPr>
      <a:lvl9pPr marL="3886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57200" rtl="0" fontAlgn="base">
        <a:lnSpc>
          <a:spcPct val="102000"/>
        </a:lnSpc>
        <a:spcBef>
          <a:spcPct val="0"/>
        </a:spcBef>
        <a:spcAft>
          <a:spcPts val="1425"/>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57200" rtl="0" fontAlgn="base">
        <a:lnSpc>
          <a:spcPct val="102000"/>
        </a:lnSpc>
        <a:spcBef>
          <a:spcPct val="0"/>
        </a:spcBef>
        <a:spcAft>
          <a:spcPts val="1138"/>
        </a:spcAft>
        <a:buClr>
          <a:srgbClr val="000000"/>
        </a:buClr>
        <a:buSzPct val="100000"/>
        <a:buFont typeface="Times New Roman" panose="02020603050405020304" pitchFamily="18" charset="0"/>
        <a:defRPr sz="2400" kern="1200">
          <a:solidFill>
            <a:srgbClr val="000000"/>
          </a:solidFill>
          <a:latin typeface="+mn-lt"/>
          <a:ea typeface="+mn-ea"/>
          <a:cs typeface="+mn-cs"/>
        </a:defRPr>
      </a:lvl2pPr>
      <a:lvl3pPr marL="1143000" indent="-228600" algn="l" defTabSz="457200" rtl="0" fontAlgn="base">
        <a:lnSpc>
          <a:spcPct val="102000"/>
        </a:lnSpc>
        <a:spcBef>
          <a:spcPct val="0"/>
        </a:spcBef>
        <a:spcAft>
          <a:spcPts val="850"/>
        </a:spcAft>
        <a:buClr>
          <a:srgbClr val="000000"/>
        </a:buClr>
        <a:buSzPct val="100000"/>
        <a:buFont typeface="Times New Roman" panose="02020603050405020304" pitchFamily="18" charset="0"/>
        <a:defRPr sz="2000" kern="1200">
          <a:solidFill>
            <a:srgbClr val="000000"/>
          </a:solidFill>
          <a:latin typeface="+mn-lt"/>
          <a:ea typeface="+mn-ea"/>
          <a:cs typeface="+mn-cs"/>
        </a:defRPr>
      </a:lvl3pPr>
      <a:lvl4pPr marL="1600200" indent="-228600" algn="l" defTabSz="457200" rtl="0" fontAlgn="base">
        <a:lnSpc>
          <a:spcPct val="102000"/>
        </a:lnSpc>
        <a:spcBef>
          <a:spcPct val="0"/>
        </a:spcBef>
        <a:spcAft>
          <a:spcPts val="575"/>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57200" rtl="0" fontAlgn="base">
        <a:lnSpc>
          <a:spcPct val="102000"/>
        </a:lnSpc>
        <a:spcBef>
          <a:spcPct val="0"/>
        </a:spcBef>
        <a:spcAft>
          <a:spcPts val="288"/>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0F5FC662-C04A-4CD6-ADF3-D24C77A12565}" type="datetimeFigureOut">
              <a:rPr lang="en-US" smtClean="0"/>
              <a:t>12/28/2021</a:t>
            </a:fld>
            <a:endParaRPr lang="en-US" dirty="0"/>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A2360999-783E-4EA4-8ECD-B693D92D2B78}" type="slidenum">
              <a:rPr lang="en-US" smtClean="0"/>
              <a:t>‹#›</a:t>
            </a:fld>
            <a:endParaRPr lang="en-US" dirty="0"/>
          </a:p>
        </p:txBody>
      </p:sp>
    </p:spTree>
    <p:extLst>
      <p:ext uri="{BB962C8B-B14F-4D97-AF65-F5344CB8AC3E}">
        <p14:creationId xmlns:p14="http://schemas.microsoft.com/office/powerpoint/2010/main" val="3550897179"/>
      </p:ext>
    </p:extLst>
  </p:cSld>
  <p:clrMap bg1="dk1" tx1="lt1" bg2="dk2" tx2="lt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Lst>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888141819"/>
      </p:ext>
    </p:extLst>
  </p:cSld>
  <p:clrMap bg1="dk1" tx1="lt1" bg2="dk2" tx2="lt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 id="2147483845" r:id="rId13"/>
    <p:sldLayoutId id="2147483846" r:id="rId14"/>
    <p:sldLayoutId id="2147483847" r:id="rId15"/>
    <p:sldLayoutId id="2147483848" r:id="rId16"/>
    <p:sldLayoutId id="2147483849" r:id="rId17"/>
    <p:sldLayoutId id="2147483850"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0" y="2130425"/>
            <a:ext cx="7572375" cy="127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dt"/>
          </p:nvPr>
        </p:nvSpPr>
        <p:spPr bwMode="auto">
          <a:xfrm>
            <a:off x="457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r>
              <a:rPr lang="en-US" altLang="en-US" dirty="0"/>
              <a:t>3/9/15</a:t>
            </a:r>
          </a:p>
        </p:txBody>
      </p:sp>
      <p:sp>
        <p:nvSpPr>
          <p:cNvPr id="1027" name="Text Box 3"/>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sp>
        <p:nvSpPr>
          <p:cNvPr id="1028" name="Rectangle 4"/>
          <p:cNvSpPr>
            <a:spLocks noGrp="1" noChangeArrowheads="1"/>
          </p:cNvSpPr>
          <p:nvPr>
            <p:ph type="sldNum"/>
          </p:nvPr>
        </p:nvSpPr>
        <p:spPr bwMode="auto">
          <a:xfrm>
            <a:off x="6553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fld id="{BF0D5CA3-7A22-4133-B7A4-B3A1D10C5209}" type="slidenum">
              <a:rPr lang="en-US" altLang="en-US"/>
              <a:pPr/>
              <a:t>‹#›</a:t>
            </a:fld>
            <a:endParaRPr lang="en-US" altLang="en-US" dirty="0"/>
          </a:p>
        </p:txBody>
      </p:sp>
      <p:sp>
        <p:nvSpPr>
          <p:cNvPr id="1029" name="Rectangle 5"/>
          <p:cNvSpPr>
            <a:spLocks noGrp="1" noChangeArrowheads="1"/>
          </p:cNvSpPr>
          <p:nvPr>
            <p:ph type="body" idx="1"/>
          </p:nvPr>
        </p:nvSpPr>
        <p:spPr bwMode="auto">
          <a:xfrm>
            <a:off x="457200" y="1604963"/>
            <a:ext cx="8029575" cy="432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extLst>
      <p:ext uri="{BB962C8B-B14F-4D97-AF65-F5344CB8AC3E}">
        <p14:creationId xmlns:p14="http://schemas.microsoft.com/office/powerpoint/2010/main" val="1933893800"/>
      </p:ext>
    </p:extLst>
  </p:cSld>
  <p:clrMap bg1="lt1" tx1="dk1" bg2="lt2" tx2="dk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3" r:id="rId12"/>
  </p:sldLayoutIdLst>
  <p:hf sldNum="0" hdr="0" ftr="0"/>
  <p:txStyles>
    <p:titleStyle>
      <a:lvl1pPr algn="l" defTabSz="457200" rtl="0" fontAlgn="base">
        <a:lnSpc>
          <a:spcPct val="102000"/>
        </a:lnSpc>
        <a:spcBef>
          <a:spcPct val="0"/>
        </a:spcBef>
        <a:spcAft>
          <a:spcPct val="0"/>
        </a:spcAft>
        <a:buClr>
          <a:srgbClr val="000000"/>
        </a:buClr>
        <a:buSzPct val="100000"/>
        <a:buFont typeface="Times New Roman" panose="02020603050405020304" pitchFamily="18" charset="0"/>
        <a:defRPr kern="1200">
          <a:solidFill>
            <a:srgbClr val="000000"/>
          </a:solidFill>
          <a:latin typeface="+mj-lt"/>
          <a:ea typeface="+mj-ea"/>
          <a:cs typeface="+mj-cs"/>
        </a:defRPr>
      </a:lvl1pPr>
      <a:lvl2pPr marL="742950" indent="-28575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2pPr>
      <a:lvl3pPr marL="1143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3pPr>
      <a:lvl4pPr marL="1600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4pPr>
      <a:lvl5pPr marL="20574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5pPr>
      <a:lvl6pPr marL="25146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6pPr>
      <a:lvl7pPr marL="29718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7pPr>
      <a:lvl8pPr marL="3429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8pPr>
      <a:lvl9pPr marL="3886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57200" rtl="0" fontAlgn="base">
        <a:lnSpc>
          <a:spcPct val="102000"/>
        </a:lnSpc>
        <a:spcBef>
          <a:spcPct val="0"/>
        </a:spcBef>
        <a:spcAft>
          <a:spcPts val="1425"/>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57200" rtl="0" fontAlgn="base">
        <a:lnSpc>
          <a:spcPct val="102000"/>
        </a:lnSpc>
        <a:spcBef>
          <a:spcPct val="0"/>
        </a:spcBef>
        <a:spcAft>
          <a:spcPts val="1138"/>
        </a:spcAft>
        <a:buClr>
          <a:srgbClr val="000000"/>
        </a:buClr>
        <a:buSzPct val="100000"/>
        <a:buFont typeface="Times New Roman" panose="02020603050405020304" pitchFamily="18" charset="0"/>
        <a:defRPr sz="2400" kern="1200">
          <a:solidFill>
            <a:srgbClr val="000000"/>
          </a:solidFill>
          <a:latin typeface="+mn-lt"/>
          <a:ea typeface="+mn-ea"/>
          <a:cs typeface="+mn-cs"/>
        </a:defRPr>
      </a:lvl2pPr>
      <a:lvl3pPr marL="1143000" indent="-228600" algn="l" defTabSz="457200" rtl="0" fontAlgn="base">
        <a:lnSpc>
          <a:spcPct val="102000"/>
        </a:lnSpc>
        <a:spcBef>
          <a:spcPct val="0"/>
        </a:spcBef>
        <a:spcAft>
          <a:spcPts val="850"/>
        </a:spcAft>
        <a:buClr>
          <a:srgbClr val="000000"/>
        </a:buClr>
        <a:buSzPct val="100000"/>
        <a:buFont typeface="Times New Roman" panose="02020603050405020304" pitchFamily="18" charset="0"/>
        <a:defRPr sz="2000" kern="1200">
          <a:solidFill>
            <a:srgbClr val="000000"/>
          </a:solidFill>
          <a:latin typeface="+mn-lt"/>
          <a:ea typeface="+mn-ea"/>
          <a:cs typeface="+mn-cs"/>
        </a:defRPr>
      </a:lvl3pPr>
      <a:lvl4pPr marL="1600200" indent="-228600" algn="l" defTabSz="457200" rtl="0" fontAlgn="base">
        <a:lnSpc>
          <a:spcPct val="102000"/>
        </a:lnSpc>
        <a:spcBef>
          <a:spcPct val="0"/>
        </a:spcBef>
        <a:spcAft>
          <a:spcPts val="575"/>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57200" rtl="0" fontAlgn="base">
        <a:lnSpc>
          <a:spcPct val="102000"/>
        </a:lnSpc>
        <a:spcBef>
          <a:spcPct val="0"/>
        </a:spcBef>
        <a:spcAft>
          <a:spcPts val="288"/>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236806066"/>
      </p:ext>
    </p:extLst>
  </p:cSld>
  <p:clrMap bg1="dk1" tx1="lt1" bg2="dk2" tx2="lt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 id="2147483895" r:id="rId12"/>
    <p:sldLayoutId id="2147483896" r:id="rId13"/>
    <p:sldLayoutId id="2147483897" r:id="rId14"/>
    <p:sldLayoutId id="2147483898" r:id="rId15"/>
    <p:sldLayoutId id="2147483899" r:id="rId16"/>
    <p:sldLayoutId id="2147483900" r:id="rId17"/>
    <p:sldLayoutId id="2147483901"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00.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5.png"/><Relationship Id="rId7" Type="http://schemas.openxmlformats.org/officeDocument/2006/relationships/image" Target="../media/image36.jpg"/><Relationship Id="rId2" Type="http://schemas.openxmlformats.org/officeDocument/2006/relationships/notesSlide" Target="../notesSlides/notesSlide100.xml"/><Relationship Id="rId1"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hyperlink" Target="https://en.wikipedia.org/wiki/United_States_military_casualties_of_war" TargetMode="External"/><Relationship Id="rId10" Type="http://schemas.openxmlformats.org/officeDocument/2006/relationships/hyperlink" Target="https://en.wikipedia.org/wiki/Timeline_of_cannabis_laws_in_the_United_States" TargetMode="External"/><Relationship Id="rId4" Type="http://schemas.openxmlformats.org/officeDocument/2006/relationships/hyperlink" Target="https://www.drugabuse.gov/related-topics/trends-statistics/overdose-death-rates" TargetMode="External"/><Relationship Id="rId9" Type="http://schemas.openxmlformats.org/officeDocument/2006/relationships/hyperlink" Target="https://www.buzzfeednews.com/article/gavon/a-users-guide-to-smoking-pot-with-barack-obama" TargetMode="External"/></Relationships>
</file>

<file path=ppt/slides/_rels/slide1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1.xml"/><Relationship Id="rId1" Type="http://schemas.openxmlformats.org/officeDocument/2006/relationships/slideLayout" Target="../slideLayouts/slideLayout12.xml"/><Relationship Id="rId6" Type="http://schemas.openxmlformats.org/officeDocument/2006/relationships/image" Target="../media/image37.png"/><Relationship Id="rId5" Type="http://schemas.openxmlformats.org/officeDocument/2006/relationships/hyperlink" Target="https://www.cdc.gov/nchs/data/hus/hus18.pdf#Highlights" TargetMode="External"/><Relationship Id="rId4" Type="http://schemas.openxmlformats.org/officeDocument/2006/relationships/image" Target="../media/image1.jpeg"/></Relationships>
</file>

<file path=ppt/slides/_rels/slide1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2.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03.xml.rels><?xml version="1.0" encoding="UTF-8" standalone="yes"?>
<Relationships xmlns="http://schemas.openxmlformats.org/package/2006/relationships"><Relationship Id="rId8" Type="http://schemas.openxmlformats.org/officeDocument/2006/relationships/hyperlink" Target="https://www.wsj.com/articles/mexican-president-backs-decision-to-free-drug-lords-son-11571404233" TargetMode="External"/><Relationship Id="rId3" Type="http://schemas.openxmlformats.org/officeDocument/2006/relationships/image" Target="../media/image5.png"/><Relationship Id="rId7" Type="http://schemas.openxmlformats.org/officeDocument/2006/relationships/hyperlink" Target="https://www.bloomberg.com/news/articles/2019-09-21/mexico-s-record-setting-homicides-slugglish-economy-test-amlo" TargetMode="External"/><Relationship Id="rId2" Type="http://schemas.openxmlformats.org/officeDocument/2006/relationships/notesSlide" Target="../notesSlides/notesSlide103.xml"/><Relationship Id="rId1" Type="http://schemas.openxmlformats.org/officeDocument/2006/relationships/slideLayout" Target="../slideLayouts/slideLayout12.xml"/><Relationship Id="rId6" Type="http://schemas.openxmlformats.org/officeDocument/2006/relationships/hyperlink" Target="https://news.sky.com/story/el-chapo-raped-girls-as-young-as-13-and-called-them-vitamins-11626636?utm_source=wnd&amp;utm_medium=wnd&amp;utm_campaign=syndicated" TargetMode="External"/><Relationship Id="rId5" Type="http://schemas.openxmlformats.org/officeDocument/2006/relationships/hyperlink" Target="https://www.businessinsider.com/most-violent-cities-in-the-world-in-2018-2019-3#10-ciudad-bolivar-venezuela-had-6909-homicides-per-100000-residents-41" TargetMode="External"/><Relationship Id="rId4" Type="http://schemas.openxmlformats.org/officeDocument/2006/relationships/hyperlink" Target="https://www.bbc.com/news/world-latin-america-18288430" TargetMode="External"/><Relationship Id="rId9" Type="http://schemas.openxmlformats.org/officeDocument/2006/relationships/image" Target="../media/image1.jpeg"/></Relationships>
</file>

<file path=ppt/slides/_rels/slide104.xml.rels><?xml version="1.0" encoding="UTF-8" standalone="yes"?>
<Relationships xmlns="http://schemas.openxmlformats.org/package/2006/relationships"><Relationship Id="rId8" Type="http://schemas.openxmlformats.org/officeDocument/2006/relationships/hyperlink" Target="https://news.sky.com/story/el-chapo-raped-girls-as-young-as-13-and-called-them-vitamins-11626636?utm_source=wnd&amp;utm_medium=wnd&amp;utm_campaign=syndicated" TargetMode="External"/><Relationship Id="rId3" Type="http://schemas.openxmlformats.org/officeDocument/2006/relationships/image" Target="../media/image5.png"/><Relationship Id="rId7" Type="http://schemas.openxmlformats.org/officeDocument/2006/relationships/hyperlink" Target="https://www.bbc.com/news/world-latin-america-18288430" TargetMode="External"/><Relationship Id="rId2" Type="http://schemas.openxmlformats.org/officeDocument/2006/relationships/notesSlide" Target="../notesSlides/notesSlide104.xml"/><Relationship Id="rId1" Type="http://schemas.openxmlformats.org/officeDocument/2006/relationships/slideLayout" Target="../slideLayouts/slideLayout12.xml"/><Relationship Id="rId6" Type="http://schemas.openxmlformats.org/officeDocument/2006/relationships/hyperlink" Target="https://www.reuters.com/article/us-mexico-election-violence-idUSKBN1HP0HV" TargetMode="External"/><Relationship Id="rId11" Type="http://schemas.openxmlformats.org/officeDocument/2006/relationships/image" Target="../media/image1.jpeg"/><Relationship Id="rId5" Type="http://schemas.openxmlformats.org/officeDocument/2006/relationships/hyperlink" Target="https://www.ibtimes.co.uk/mexico-now-more-deadly-iraq-afghanistan-1620921" TargetMode="External"/><Relationship Id="rId10" Type="http://schemas.openxmlformats.org/officeDocument/2006/relationships/hyperlink" Target="https://en.wikipedia.org/wiki/Joaqu%C3%ADn_%22El_Chapo%22_Guzm%C3%A1n" TargetMode="External"/><Relationship Id="rId4" Type="http://schemas.openxmlformats.org/officeDocument/2006/relationships/hyperlink" Target="https://www.thedailybeast.com/in-mexicos-drug-cartel-country-a-murderer-who-kills-murderers-tells-his-story" TargetMode="External"/><Relationship Id="rId9" Type="http://schemas.openxmlformats.org/officeDocument/2006/relationships/hyperlink" Target="https://www.wsj.com/articles/mexican-president-backs-decision-to-free-drug-lords-son-11571404233" TargetMode="External"/></Relationships>
</file>

<file path=ppt/slides/_rels/slide10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105.xml"/><Relationship Id="rId1" Type="http://schemas.openxmlformats.org/officeDocument/2006/relationships/slideLayout" Target="../slideLayouts/slideLayout12.xml"/><Relationship Id="rId6" Type="http://schemas.openxmlformats.org/officeDocument/2006/relationships/hyperlink" Target="https://www.businessinsider.com/most-violent-cities-in-the-world-in-2018-2019-3#10-ciudad-bolivar-venezuela-had-6909-homicides-per-100000-residents-41" TargetMode="External"/><Relationship Id="rId5" Type="http://schemas.openxmlformats.org/officeDocument/2006/relationships/hyperlink" Target="https://www.usatoday.com/story/news/world/2016/01/29/venezuelas-capital-worlds-most-murderous-city/79508586/" TargetMode="External"/><Relationship Id="rId4" Type="http://schemas.openxmlformats.org/officeDocument/2006/relationships/hyperlink" Target="https://www.ibtimes.co.uk/mexico-now-more-deadly-iraq-afghanistan-1620921"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106.xml"/><Relationship Id="rId1" Type="http://schemas.openxmlformats.org/officeDocument/2006/relationships/slideLayout" Target="../slideLayouts/slideLayout12.xml"/><Relationship Id="rId6" Type="http://schemas.openxmlformats.org/officeDocument/2006/relationships/hyperlink" Target="https://www.businessinsider.com/most-violent-cities-in-the-world-in-2018-2019-3#10-ciudad-bolivar-venezuela-had-6909-homicides-per-100000-residents-41" TargetMode="External"/><Relationship Id="rId5" Type="http://schemas.openxmlformats.org/officeDocument/2006/relationships/hyperlink" Target="https://www.chicagotribune.com/news/breaking/ct-met-50-shot-10-fatally-weekend-gun-violence-20190603-story.html" TargetMode="External"/><Relationship Id="rId4" Type="http://schemas.openxmlformats.org/officeDocument/2006/relationships/hyperlink" Target="https://www.wsj.com/articles/mexican-president-backs-decision-to-free-drug-lords-son-11571404233" TargetMode="External"/></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7.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8.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9.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0.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11.xml.rels><?xml version="1.0" encoding="UTF-8" standalone="yes"?>
<Relationships xmlns="http://schemas.openxmlformats.org/package/2006/relationships"><Relationship Id="rId8" Type="http://schemas.openxmlformats.org/officeDocument/2006/relationships/hyperlink" Target="https://www.businessinsider.com/most-violent-cities-in-the-world-in-2018-2019-3#10-ciudad-bolivar-venezuela-had-6909-homicides-per-100000-residents-41" TargetMode="External"/><Relationship Id="rId3" Type="http://schemas.openxmlformats.org/officeDocument/2006/relationships/image" Target="../media/image5.png"/><Relationship Id="rId7" Type="http://schemas.openxmlformats.org/officeDocument/2006/relationships/hyperlink" Target="https://www.foxnews.com/media/mexican-cartels-terrorists-president-trump" TargetMode="External"/><Relationship Id="rId2" Type="http://schemas.openxmlformats.org/officeDocument/2006/relationships/notesSlide" Target="../notesSlides/notesSlide111.xml"/><Relationship Id="rId1" Type="http://schemas.openxmlformats.org/officeDocument/2006/relationships/slideLayout" Target="../slideLayouts/slideLayout12.xml"/><Relationship Id="rId6" Type="http://schemas.openxmlformats.org/officeDocument/2006/relationships/hyperlink" Target="https://www.youtube.com/watch?v=53Jd-bw7kDs" TargetMode="External"/><Relationship Id="rId5" Type="http://schemas.openxmlformats.org/officeDocument/2006/relationships/hyperlink" Target="https://en.wikipedia.org/wiki/Joaqu%C3%ADn_%22El_Chapo%22_Guzm%C3%A1n" TargetMode="External"/><Relationship Id="rId10" Type="http://schemas.openxmlformats.org/officeDocument/2006/relationships/image" Target="../media/image1.jpeg"/><Relationship Id="rId4" Type="http://schemas.openxmlformats.org/officeDocument/2006/relationships/hyperlink" Target="https://news.sky.com/story/el-chapo-raped-girls-as-young-as-13-and-called-them-vitamins-11626636?utm_source=wnd&amp;utm_medium=wnd&amp;utm_campaign=syndicated" TargetMode="External"/><Relationship Id="rId9" Type="http://schemas.openxmlformats.org/officeDocument/2006/relationships/hyperlink" Target="https://www.wsj.com/articles/mexican-president-backs-decision-to-free-drug-lords-son-11571404233"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2.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foxnews.com/media/mexican-cartels-terrorists-president-trump"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3.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foxnews.com/media/mexican-cartels-terrorists-president-trump"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4.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115.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www.thedailybeast.com/in-mexicos-drug-cartel-country-a-murderer-who-kills-murderers-tells-his-story?source=email&amp;via=desktop" TargetMode="External"/><Relationship Id="rId2" Type="http://schemas.openxmlformats.org/officeDocument/2006/relationships/notesSlide" Target="../notesSlides/notesSlide115.xml"/><Relationship Id="rId1" Type="http://schemas.openxmlformats.org/officeDocument/2006/relationships/slideLayout" Target="../slideLayouts/slideLayout12.xml"/><Relationship Id="rId6" Type="http://schemas.openxmlformats.org/officeDocument/2006/relationships/hyperlink" Target="https://www.reuters.com/article/us-mexico-election-violence-idUSKBN1HP0HV" TargetMode="External"/><Relationship Id="rId5" Type="http://schemas.openxmlformats.org/officeDocument/2006/relationships/hyperlink" Target="https://www.businessinsider.com/most-violent-cities-in-the-world-in-2018-2019-3#10-ciudad-bolivar-venezuela-had-6909-homicides-per-100000-residents-41" TargetMode="External"/><Relationship Id="rId4" Type="http://schemas.openxmlformats.org/officeDocument/2006/relationships/hyperlink" Target="https://www.bbc.com/news/world-latin-america-18288430"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6.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thedailybeast.com/in-mexicos-drug-cartel-country-a-murderer-who-kills-murderers-tells-his-story?source=email&amp;via=desktop"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7.xml"/><Relationship Id="rId1" Type="http://schemas.openxmlformats.org/officeDocument/2006/relationships/slideLayout" Target="../slideLayouts/slideLayout12.xml"/><Relationship Id="rId6" Type="http://schemas.openxmlformats.org/officeDocument/2006/relationships/image" Target="../media/image38.png"/><Relationship Id="rId5" Type="http://schemas.openxmlformats.org/officeDocument/2006/relationships/hyperlink" Target="https://www.thedailybeast.com/in-mexicos-drug-cartel-country-a-murderer-who-kills-murderers-tells-his-story?source=email&amp;via=desktop" TargetMode="External"/><Relationship Id="rId4" Type="http://schemas.openxmlformats.org/officeDocument/2006/relationships/image" Target="../media/image1.jpeg"/></Relationships>
</file>

<file path=ppt/slides/_rels/slide1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8.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thedailybeast.com/in-mexicos-drug-cartel-country-a-murderer-who-kills-murderers-tells-his-story?source=email&amp;via=desktop"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119.xml"/><Relationship Id="rId1" Type="http://schemas.openxmlformats.org/officeDocument/2006/relationships/slideLayout" Target="../slideLayouts/slideLayout12.xml"/><Relationship Id="rId6" Type="http://schemas.openxmlformats.org/officeDocument/2006/relationships/hyperlink" Target="https://news.yahoo.com/hundreds-held-huge-police-raid-italys-ndrangheta-mafia-154200212.html?guccounter=1" TargetMode="External"/><Relationship Id="rId5" Type="http://schemas.openxmlformats.org/officeDocument/2006/relationships/hyperlink" Target="https://www.nbcnews.com/news/latino/bolsonaro-brazil-has-been-liberated-socialism-political-correctness-n953736" TargetMode="External"/><Relationship Id="rId4" Type="http://schemas.openxmlformats.org/officeDocument/2006/relationships/hyperlink" Target="https://www.businessinsider.com/most-violent-cities-in-the-world-in-2018-2019-3#10-ciudad-bolivar-venezuela-had-6909-homicides-per-100000-residents-41"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20.xml.rels><?xml version="1.0" encoding="UTF-8" standalone="yes"?>
<Relationships xmlns="http://schemas.openxmlformats.org/package/2006/relationships"><Relationship Id="rId8" Type="http://schemas.openxmlformats.org/officeDocument/2006/relationships/slide" Target="slide197.xml"/><Relationship Id="rId13" Type="http://schemas.openxmlformats.org/officeDocument/2006/relationships/hyperlink" Target="https://ajp.psychiatryonline.org/doi/10.1176/appi.ajp.2013.12070950" TargetMode="External"/><Relationship Id="rId18" Type="http://schemas.openxmlformats.org/officeDocument/2006/relationships/hyperlink" Target="https://www.drugabuse.gov/publications/drugfacts/nationwide-trends" TargetMode="External"/><Relationship Id="rId3" Type="http://schemas.openxmlformats.org/officeDocument/2006/relationships/image" Target="../media/image5.png"/><Relationship Id="rId21" Type="http://schemas.openxmlformats.org/officeDocument/2006/relationships/hyperlink" Target="https://www.u-s-history.com/pages/h980.html" TargetMode="External"/><Relationship Id="rId7" Type="http://schemas.openxmlformats.org/officeDocument/2006/relationships/slide" Target="slide356.xml"/><Relationship Id="rId12" Type="http://schemas.openxmlformats.org/officeDocument/2006/relationships/hyperlink" Target="http://www.cnsnews.com/news/article/cdc-nearly-50-us-adults-will-develop-least-one-mental-illness" TargetMode="External"/><Relationship Id="rId17" Type="http://schemas.openxmlformats.org/officeDocument/2006/relationships/hyperlink" Target="http://www.druglibrary.org/schaffer/History/e1950/narcotics_arrests_show_sharp_ris.htm" TargetMode="External"/><Relationship Id="rId25" Type="http://schemas.openxmlformats.org/officeDocument/2006/relationships/image" Target="../media/image1.jpeg"/><Relationship Id="rId2" Type="http://schemas.openxmlformats.org/officeDocument/2006/relationships/notesSlide" Target="../notesSlides/notesSlide120.xml"/><Relationship Id="rId16" Type="http://schemas.openxmlformats.org/officeDocument/2006/relationships/hyperlink" Target="http://www.druglibrary.org/schaffer/History/e1950/35,000addicts.html" TargetMode="External"/><Relationship Id="rId20" Type="http://schemas.openxmlformats.org/officeDocument/2006/relationships/hyperlink" Target="https://www.drugabuse.gov/drugs-abuse" TargetMode="External"/><Relationship Id="rId1" Type="http://schemas.openxmlformats.org/officeDocument/2006/relationships/slideLayout" Target="../slideLayouts/slideLayout12.xml"/><Relationship Id="rId6" Type="http://schemas.openxmlformats.org/officeDocument/2006/relationships/hyperlink" Target="https://www.cnsnews.com/blog/craig-bannister/transgender-kids-uk-number-girls-jumps-4415-number-boys-rises-1151" TargetMode="External"/><Relationship Id="rId11" Type="http://schemas.openxmlformats.org/officeDocument/2006/relationships/slide" Target="slide384.xml"/><Relationship Id="rId24" Type="http://schemas.openxmlformats.org/officeDocument/2006/relationships/hyperlink" Target="https://www.nami.org/Learn-More/Mental-Health-By-the-Numbers" TargetMode="External"/><Relationship Id="rId5" Type="http://schemas.openxmlformats.org/officeDocument/2006/relationships/hyperlink" Target="https://en.wikipedia.org/wiki/Demographics_of_sexual_orientation#United_States" TargetMode="External"/><Relationship Id="rId15" Type="http://schemas.openxmlformats.org/officeDocument/2006/relationships/hyperlink" Target="http://thetruthwins.com/archives/the-fastest-growing-religion-in-america-is-witchcraft" TargetMode="External"/><Relationship Id="rId23" Type="http://schemas.openxmlformats.org/officeDocument/2006/relationships/hyperlink" Target="https://www.churchmilitant.com/news/article/new-survey-of-porn-use-shows-startling-stats-for-men-and-women" TargetMode="External"/><Relationship Id="rId10" Type="http://schemas.openxmlformats.org/officeDocument/2006/relationships/slide" Target="slide419.xml"/><Relationship Id="rId19" Type="http://schemas.openxmlformats.org/officeDocument/2006/relationships/hyperlink" Target="https://datafiles.samhsa.gov/study/national-household-survey-drug-abuse-nhsda-1990-nid13628" TargetMode="External"/><Relationship Id="rId4" Type="http://schemas.openxmlformats.org/officeDocument/2006/relationships/hyperlink" Target="https://link.springer.com/article/10.1007/s10508-016-0769-4" TargetMode="External"/><Relationship Id="rId9" Type="http://schemas.openxmlformats.org/officeDocument/2006/relationships/hyperlink" Target="https://abcnews.go.com/US/wireStory/young-americans-embrace-socialism-miami-cubans-65179094" TargetMode="External"/><Relationship Id="rId14" Type="http://schemas.openxmlformats.org/officeDocument/2006/relationships/hyperlink" Target="https://www.wnd.com/2017/10/will-spacey-scandal-expose-gay-male-obsession-with-young-teens/" TargetMode="External"/><Relationship Id="rId22" Type="http://schemas.openxmlformats.org/officeDocument/2006/relationships/hyperlink" Target="http://www.johnstonsarchive.net/policy/abortion/graphusabrate.html" TargetMode="External"/></Relationships>
</file>

<file path=ppt/slides/_rels/slide121.xml.rels><?xml version="1.0" encoding="UTF-8" standalone="yes"?>
<Relationships xmlns="http://schemas.openxmlformats.org/package/2006/relationships"><Relationship Id="rId8" Type="http://schemas.openxmlformats.org/officeDocument/2006/relationships/hyperlink" Target="http://www.wnd.com/2017/02/not-just-milo-child-sex-abuse-often-precedes-gay-lifestyle/" TargetMode="External"/><Relationship Id="rId13" Type="http://schemas.openxmlformats.org/officeDocument/2006/relationships/hyperlink" Target="https://ajp.psychiatryonline.org/doi/10.1176/appi.ajp.2013.12070950" TargetMode="External"/><Relationship Id="rId18" Type="http://schemas.openxmlformats.org/officeDocument/2006/relationships/hyperlink" Target="https://datafiles.samhsa.gov/study/national-household-survey-drug-abuse-nhsda-1990-nid13628" TargetMode="External"/><Relationship Id="rId3" Type="http://schemas.openxmlformats.org/officeDocument/2006/relationships/image" Target="../media/image5.png"/><Relationship Id="rId21" Type="http://schemas.openxmlformats.org/officeDocument/2006/relationships/hyperlink" Target="http://www.johnstonsarchive.net/policy/abortion/graphusabrate.html" TargetMode="External"/><Relationship Id="rId7" Type="http://schemas.openxmlformats.org/officeDocument/2006/relationships/hyperlink" Target="http://www.cnsnews.com/news/article/michael-w-chapman/san-francisco-s-gay-icon-larry-brinkin-guilty-felony-child-porn" TargetMode="External"/><Relationship Id="rId12"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17" Type="http://schemas.openxmlformats.org/officeDocument/2006/relationships/hyperlink" Target="https://www.drugabuse.gov/publications/drugfacts/nationwide-trends" TargetMode="External"/><Relationship Id="rId2" Type="http://schemas.openxmlformats.org/officeDocument/2006/relationships/notesSlide" Target="../notesSlides/notesSlide121.xml"/><Relationship Id="rId16" Type="http://schemas.openxmlformats.org/officeDocument/2006/relationships/hyperlink" Target="http://www.druglibrary.org/schaffer/History/e1950/narcotics_arrests_show_sharp_ris.htm" TargetMode="External"/><Relationship Id="rId20" Type="http://schemas.openxmlformats.org/officeDocument/2006/relationships/hyperlink" Target="https://www.u-s-history.com/pages/h980.html" TargetMode="External"/><Relationship Id="rId1" Type="http://schemas.openxmlformats.org/officeDocument/2006/relationships/slideLayout" Target="../slideLayouts/slideLayout12.xml"/><Relationship Id="rId6" Type="http://schemas.openxmlformats.org/officeDocument/2006/relationships/hyperlink" Target="http://www.cnsnews.com/news/article/cdc-nearly-50-us-adults-will-develop-least-one-mental-illness" TargetMode="External"/><Relationship Id="rId11" Type="http://schemas.openxmlformats.org/officeDocument/2006/relationships/hyperlink" Target="http://www.apa.org/pubs/journals/releases" TargetMode="External"/><Relationship Id="rId5" Type="http://schemas.openxmlformats.org/officeDocument/2006/relationships/image" Target="../media/image39.png"/><Relationship Id="rId15" Type="http://schemas.openxmlformats.org/officeDocument/2006/relationships/hyperlink" Target="http://www.druglibrary.org/schaffer/History/e1950/35,000addicts.html" TargetMode="External"/><Relationship Id="rId23" Type="http://schemas.openxmlformats.org/officeDocument/2006/relationships/hyperlink" Target="https://www.nami.org/Learn-More/Mental-Health-By-the-Numbers" TargetMode="External"/><Relationship Id="rId10" Type="http://schemas.openxmlformats.org/officeDocument/2006/relationships/hyperlink" Target="http://www.thenewatlantis.com/publications/executive-summary-sexuality-and-gender" TargetMode="External"/><Relationship Id="rId19" Type="http://schemas.openxmlformats.org/officeDocument/2006/relationships/hyperlink" Target="https://www.drugabuse.gov/drugs-abuse" TargetMode="External"/><Relationship Id="rId4" Type="http://schemas.openxmlformats.org/officeDocument/2006/relationships/image" Target="../media/image1.jpeg"/><Relationship Id="rId9" Type="http://schemas.openxmlformats.org/officeDocument/2006/relationships/hyperlink" Target="http://www.wnd.com/2015/11/gay-rape-in-u-s-military-dont-ask-dont-tell/" TargetMode="External"/><Relationship Id="rId14" Type="http://schemas.openxmlformats.org/officeDocument/2006/relationships/hyperlink" Target="http://thetruthwins.com/archives/the-fastest-growing-religion-in-america-is-witchcraft" TargetMode="External"/><Relationship Id="rId22" Type="http://schemas.openxmlformats.org/officeDocument/2006/relationships/hyperlink" Target="https://www.churchmilitant.com/news/article/new-survey-of-porn-use-shows-startling-stats-for-men-and-women"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2.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fathersforlife.org/gay_issues/gay_gene.htm" TargetMode="External"/></Relationships>
</file>

<file path=ppt/slides/_rels/slide12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5.png"/><Relationship Id="rId7"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23.xml"/><Relationship Id="rId1" Type="http://schemas.openxmlformats.org/officeDocument/2006/relationships/slideLayout" Target="../slideLayouts/slideLayout12.xml"/><Relationship Id="rId6" Type="http://schemas.openxmlformats.org/officeDocument/2006/relationships/image" Target="../media/image40.gif"/><Relationship Id="rId5" Type="http://schemas.openxmlformats.org/officeDocument/2006/relationships/image" Target="../media/image18.png"/><Relationship Id="rId4" Type="http://schemas.openxmlformats.org/officeDocument/2006/relationships/image" Target="../media/image1.jpeg"/></Relationships>
</file>

<file path=ppt/slides/_rels/slide124.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lifesciencessence.blogspot.com/2011/04/men-are-from-mars-neuroscientists-find.html" TargetMode="External"/><Relationship Id="rId7" Type="http://schemas.openxmlformats.org/officeDocument/2006/relationships/hyperlink" Target="http://www.sciencedaily.com/releases/2008/03/080316161128.htm" TargetMode="External"/><Relationship Id="rId2" Type="http://schemas.openxmlformats.org/officeDocument/2006/relationships/notesSlide" Target="../notesSlides/notesSlide124.xml"/><Relationship Id="rId1" Type="http://schemas.openxmlformats.org/officeDocument/2006/relationships/slideLayout" Target="../slideLayouts/slideLayout30.xml"/><Relationship Id="rId6" Type="http://schemas.openxmlformats.org/officeDocument/2006/relationships/slide" Target="slide151.xml"/><Relationship Id="rId5" Type="http://schemas.openxmlformats.org/officeDocument/2006/relationships/hyperlink" Target="http://www.sciencedaily.com/releases/2013/06/130601133735.htm" TargetMode="External"/><Relationship Id="rId4" Type="http://schemas.openxmlformats.org/officeDocument/2006/relationships/hyperlink" Target="https://www.sciencedaily.com/releases/2009/11/091129125131.htm" TargetMode="External"/></Relationships>
</file>

<file path=ppt/slides/_rels/slide125.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2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26.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2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27.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2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28.xml.rels><?xml version="1.0" encoding="UTF-8" standalone="yes"?>
<Relationships xmlns="http://schemas.openxmlformats.org/package/2006/relationships"><Relationship Id="rId3" Type="http://schemas.openxmlformats.org/officeDocument/2006/relationships/hyperlink" Target="https://www.newscientist.com/article/dn28582-scans-prove-theres-no-such-thing-as-a-male-or-female-brain/" TargetMode="External"/><Relationship Id="rId2" Type="http://schemas.openxmlformats.org/officeDocument/2006/relationships/notesSlide" Target="../notesSlides/notesSlide12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29.xml.rels><?xml version="1.0" encoding="UTF-8" standalone="yes"?>
<Relationships xmlns="http://schemas.openxmlformats.org/package/2006/relationships"><Relationship Id="rId3" Type="http://schemas.openxmlformats.org/officeDocument/2006/relationships/hyperlink" Target="http://www.thenewatlantis.com/publications/executive-summary-sexuality-and-gender" TargetMode="External"/><Relationship Id="rId2" Type="http://schemas.openxmlformats.org/officeDocument/2006/relationships/notesSlide" Target="../notesSlides/notesSlide12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3.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0.xml.rels><?xml version="1.0" encoding="UTF-8" standalone="yes"?>
<Relationships xmlns="http://schemas.openxmlformats.org/package/2006/relationships"><Relationship Id="rId3" Type="http://schemas.openxmlformats.org/officeDocument/2006/relationships/hyperlink" Target="http://discovermagazine.com/2007/jun/born-gay" TargetMode="External"/><Relationship Id="rId2" Type="http://schemas.openxmlformats.org/officeDocument/2006/relationships/notesSlide" Target="../notesSlides/notesSlide130.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fathersforlife.org/gay_issues/gay_gene.htm" TargetMode="External"/></Relationships>
</file>

<file path=ppt/slides/_rels/slide131.xml.rels><?xml version="1.0" encoding="UTF-8" standalone="yes"?>
<Relationships xmlns="http://schemas.openxmlformats.org/package/2006/relationships"><Relationship Id="rId3" Type="http://schemas.openxmlformats.org/officeDocument/2006/relationships/hyperlink" Target="http://www.drjudithreisman.com/archives/2011/04/the_truth_behin.html" TargetMode="External"/><Relationship Id="rId2" Type="http://schemas.openxmlformats.org/officeDocument/2006/relationships/notesSlide" Target="../notesSlides/notesSlide131.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wndbooks.wnd.com/sexual-sabotage/" TargetMode="External"/><Relationship Id="rId4" Type="http://schemas.openxmlformats.org/officeDocument/2006/relationships/hyperlink" Target="http://fathersforlife.org/gay_issues/gay_gene.htm" TargetMode="External"/></Relationships>
</file>

<file path=ppt/slides/_rels/slide132.xml.rels><?xml version="1.0" encoding="UTF-8" standalone="yes"?>
<Relationships xmlns="http://schemas.openxmlformats.org/package/2006/relationships"><Relationship Id="rId3" Type="http://schemas.openxmlformats.org/officeDocument/2006/relationships/hyperlink" Target="https://www.acpeds.org/the-college-speaks/position-statements/gender-ideology-harms-children" TargetMode="External"/><Relationship Id="rId2" Type="http://schemas.openxmlformats.org/officeDocument/2006/relationships/notesSlide" Target="../notesSlides/notesSlide13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3.xml.rels><?xml version="1.0" encoding="UTF-8" standalone="yes"?>
<Relationships xmlns="http://schemas.openxmlformats.org/package/2006/relationships"><Relationship Id="rId3"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33.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1.jpeg"/><Relationship Id="rId4" Type="http://schemas.openxmlformats.org/officeDocument/2006/relationships/image" Target="../media/image40.gif"/></Relationships>
</file>

<file path=ppt/slides/_rels/slide134.xml.rels><?xml version="1.0" encoding="UTF-8" standalone="yes"?>
<Relationships xmlns="http://schemas.openxmlformats.org/package/2006/relationships"><Relationship Id="rId3"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34.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1.jpeg"/><Relationship Id="rId4" Type="http://schemas.openxmlformats.org/officeDocument/2006/relationships/image" Target="../media/image40.gif"/></Relationships>
</file>

<file path=ppt/slides/_rels/slide135.xml.rels><?xml version="1.0" encoding="UTF-8" standalone="yes"?>
<Relationships xmlns="http://schemas.openxmlformats.org/package/2006/relationships"><Relationship Id="rId3"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3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6.xml.rels><?xml version="1.0" encoding="UTF-8" standalone="yes"?>
<Relationships xmlns="http://schemas.openxmlformats.org/package/2006/relationships"><Relationship Id="rId3"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3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7.xml.rels><?xml version="1.0" encoding="UTF-8" standalone="yes"?>
<Relationships xmlns="http://schemas.openxmlformats.org/package/2006/relationships"><Relationship Id="rId3" Type="http://schemas.openxmlformats.org/officeDocument/2006/relationships/hyperlink" Target="http://lc.org/PDFs/Attachments2PRsLAs/050917Study_showing_6500_gene_variances_2017_compressed.pdf" TargetMode="External"/><Relationship Id="rId2" Type="http://schemas.openxmlformats.org/officeDocument/2006/relationships/notesSlide" Target="../notesSlides/notesSlide13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38.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38.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ajp.psychiatryonline.org/doi/10.1176/appi.ajp.2013.12070950" TargetMode="External"/><Relationship Id="rId4" Type="http://schemas.openxmlformats.org/officeDocument/2006/relationships/hyperlink" Target="https://www.theguardian.com/science/2015/nov/27/smoking-high-strength-cannabis-skunk-may-damage-nerves-brain" TargetMode="External"/></Relationships>
</file>

<file path=ppt/slides/_rels/slide139.xml.rels><?xml version="1.0" encoding="UTF-8" standalone="yes"?>
<Relationships xmlns="http://schemas.openxmlformats.org/package/2006/relationships"><Relationship Id="rId3" Type="http://schemas.openxmlformats.org/officeDocument/2006/relationships/slide" Target="slide182.xml"/><Relationship Id="rId2" Type="http://schemas.openxmlformats.org/officeDocument/2006/relationships/notesSlide" Target="../notesSlides/notesSlide13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0.xml.rels><?xml version="1.0" encoding="UTF-8" standalone="yes"?>
<Relationships xmlns="http://schemas.openxmlformats.org/package/2006/relationships"><Relationship Id="rId8" Type="http://schemas.openxmlformats.org/officeDocument/2006/relationships/hyperlink" Target="http://www.dailymail.co.uk/news/article-2607166/Bryan-Singers-wild-pool-parties-met-sex-assault-accuser-home-Hollywood-power-player-jailed-sex-minors.html" TargetMode="External"/><Relationship Id="rId13" Type="http://schemas.openxmlformats.org/officeDocument/2006/relationships/hyperlink" Target="http://www.apa.org/pubs/journals/releases" TargetMode="External"/><Relationship Id="rId18" Type="http://schemas.openxmlformats.org/officeDocument/2006/relationships/hyperlink" Target="https://sidroth.org/television/tv-archives/jenny-weaver/" TargetMode="External"/><Relationship Id="rId3" Type="http://schemas.openxmlformats.org/officeDocument/2006/relationships/hyperlink" Target="http://www.sciencedaily.com/releases/2011/02/110228163143.htm" TargetMode="External"/><Relationship Id="rId21" Type="http://schemas.openxmlformats.org/officeDocument/2006/relationships/slide" Target="slide213.xml"/><Relationship Id="rId7" Type="http://schemas.openxmlformats.org/officeDocument/2006/relationships/hyperlink" Target="http://en.wikipedia.org/wiki/Date_rape" TargetMode="External"/><Relationship Id="rId12" Type="http://schemas.openxmlformats.org/officeDocument/2006/relationships/hyperlink" Target="http://www.wnd.com/2015/11/gay-rape-in-u-s-military-dont-ask-dont-tell/" TargetMode="External"/><Relationship Id="rId17" Type="http://schemas.openxmlformats.org/officeDocument/2006/relationships/hyperlink" Target="https://www.wnd.com/2017/10/will-spacey-scandal-expose-gay-male-obsession-with-young-teens/" TargetMode="External"/><Relationship Id="rId2" Type="http://schemas.openxmlformats.org/officeDocument/2006/relationships/notesSlide" Target="../notesSlides/notesSlide140.xml"/><Relationship Id="rId16" Type="http://schemas.openxmlformats.org/officeDocument/2006/relationships/hyperlink" Target="https://ajp.psychiatryonline.org/doi/10.1176/appi.ajp.2013.12070950" TargetMode="External"/><Relationship Id="rId20" Type="http://schemas.openxmlformats.org/officeDocument/2006/relationships/hyperlink" Target="https://www.godtube.com/watch/?v=1BE29FNU" TargetMode="External"/><Relationship Id="rId1" Type="http://schemas.openxmlformats.org/officeDocument/2006/relationships/slideLayout" Target="../slideLayouts/slideLayout30.xml"/><Relationship Id="rId6" Type="http://schemas.openxmlformats.org/officeDocument/2006/relationships/hyperlink" Target="http://www.ncjrs.gov/pdffiles1/jr000243c.pdf" TargetMode="External"/><Relationship Id="rId11" Type="http://schemas.openxmlformats.org/officeDocument/2006/relationships/hyperlink" Target="http://www.thenewatlantis.com/publications/executive-summary-sexuality-and-gender" TargetMode="External"/><Relationship Id="rId5" Type="http://schemas.openxmlformats.org/officeDocument/2006/relationships/slide" Target="slide347.xml"/><Relationship Id="rId15"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10" Type="http://schemas.openxmlformats.org/officeDocument/2006/relationships/hyperlink" Target="https://www.acpeds.org/the-college-speaks/position-statements/gender-ideology-harms-children" TargetMode="External"/><Relationship Id="rId19" Type="http://schemas.openxmlformats.org/officeDocument/2006/relationships/hyperlink" Target="https://youtu.be/JDoxDi0YAf8" TargetMode="External"/><Relationship Id="rId4" Type="http://schemas.openxmlformats.org/officeDocument/2006/relationships/hyperlink" Target="https://www.sciencedaily.com/releases/2016/02/160222111050.htm" TargetMode="External"/><Relationship Id="rId9" Type="http://schemas.openxmlformats.org/officeDocument/2006/relationships/hyperlink" Target="http://www.wnd.com/2017/02/not-just-milo-child-sex-abuse-often-precedes-gay-lifestyle/" TargetMode="External"/><Relationship Id="rId14" Type="http://schemas.openxmlformats.org/officeDocument/2006/relationships/hyperlink" Target="https://www.wnd.com/2019/01/dozens-of-trans-regretters-now-out-of-the-closet/" TargetMode="External"/><Relationship Id="rId22" Type="http://schemas.openxmlformats.org/officeDocument/2006/relationships/image" Target="../media/image1.jpeg"/></Relationships>
</file>

<file path=ppt/slides/_rels/slide141.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41.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42.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42.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43.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43.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44.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4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45.xml.rels><?xml version="1.0" encoding="UTF-8" standalone="yes"?>
<Relationships xmlns="http://schemas.openxmlformats.org/package/2006/relationships"><Relationship Id="rId3" Type="http://schemas.openxmlformats.org/officeDocument/2006/relationships/hyperlink" Target="https://ajp.psychiatryonline.org/doi/10.1176/appi.ajp.2013.12070950" TargetMode="External"/><Relationship Id="rId2" Type="http://schemas.openxmlformats.org/officeDocument/2006/relationships/notesSlide" Target="../notesSlides/notesSlide14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6.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4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7.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4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8.xml.rels><?xml version="1.0" encoding="UTF-8" standalone="yes"?>
<Relationships xmlns="http://schemas.openxmlformats.org/package/2006/relationships"><Relationship Id="rId3" Type="http://schemas.openxmlformats.org/officeDocument/2006/relationships/hyperlink" Target="https://en.wikipedia.org/wiki/Amygdala#Sex_distinction" TargetMode="External"/><Relationship Id="rId2" Type="http://schemas.openxmlformats.org/officeDocument/2006/relationships/notesSlide" Target="../notesSlides/notesSlide14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49.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49.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5.xml.rels><?xml version="1.0" encoding="UTF-8" standalone="yes"?>
<Relationships xmlns="http://schemas.openxmlformats.org/package/2006/relationships"><Relationship Id="rId8" Type="http://schemas.openxmlformats.org/officeDocument/2006/relationships/slide" Target="slide124.xml"/><Relationship Id="rId3" Type="http://schemas.openxmlformats.org/officeDocument/2006/relationships/image" Target="../media/image13.jpeg"/><Relationship Id="rId7" Type="http://schemas.openxmlformats.org/officeDocument/2006/relationships/slide" Target="slide88.xml"/><Relationship Id="rId2" Type="http://schemas.openxmlformats.org/officeDocument/2006/relationships/notesSlide" Target="../notesSlides/notesSlide15.xml"/><Relationship Id="rId1" Type="http://schemas.openxmlformats.org/officeDocument/2006/relationships/slideLayout" Target="../slideLayouts/slideLayout30.xml"/><Relationship Id="rId6" Type="http://schemas.openxmlformats.org/officeDocument/2006/relationships/slide" Target="slide479.xml"/><Relationship Id="rId5" Type="http://schemas.openxmlformats.org/officeDocument/2006/relationships/slide" Target="slide465.xml"/><Relationship Id="rId10" Type="http://schemas.openxmlformats.org/officeDocument/2006/relationships/image" Target="../media/image1.jpeg"/><Relationship Id="rId4" Type="http://schemas.openxmlformats.org/officeDocument/2006/relationships/slide" Target="slide461.xml"/><Relationship Id="rId9" Type="http://schemas.openxmlformats.org/officeDocument/2006/relationships/slide" Target="slide647.xml"/></Relationships>
</file>

<file path=ppt/slides/_rels/slide150.xml.rels><?xml version="1.0" encoding="UTF-8" standalone="yes"?>
<Relationships xmlns="http://schemas.openxmlformats.org/package/2006/relationships"><Relationship Id="rId3" Type="http://schemas.openxmlformats.org/officeDocument/2006/relationships/hyperlink" Target="http://www.sciencedaily.com/releases/2013/06/130601133735.htm" TargetMode="External"/><Relationship Id="rId2" Type="http://schemas.openxmlformats.org/officeDocument/2006/relationships/notesSlide" Target="../notesSlides/notesSlide150.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ajp.psychiatryonline.org/doi/10.1176/appi.ajp.2013.12070950" TargetMode="External"/></Relationships>
</file>

<file path=ppt/slides/_rels/slide15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1.xml"/><Relationship Id="rId1" Type="http://schemas.openxmlformats.org/officeDocument/2006/relationships/slideLayout" Target="../slideLayouts/slideLayout30.xml"/><Relationship Id="rId6" Type="http://schemas.openxmlformats.org/officeDocument/2006/relationships/image" Target="../media/image42.png"/><Relationship Id="rId5" Type="http://schemas.openxmlformats.org/officeDocument/2006/relationships/hyperlink" Target="https://ajp.psychiatryonline.org/doi/10.1176/appi.ajp.2013.12070950" TargetMode="External"/><Relationship Id="rId4" Type="http://schemas.openxmlformats.org/officeDocument/2006/relationships/hyperlink" Target="https://en.wikipedia.org/wiki/Primary_somatosensory_cortex" TargetMode="External"/></Relationships>
</file>

<file path=ppt/slides/_rels/slide15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2.xml"/><Relationship Id="rId1" Type="http://schemas.openxmlformats.org/officeDocument/2006/relationships/slideLayout" Target="../slideLayouts/slideLayout30.xml"/><Relationship Id="rId5" Type="http://schemas.openxmlformats.org/officeDocument/2006/relationships/image" Target="../media/image43.png"/><Relationship Id="rId4" Type="http://schemas.openxmlformats.org/officeDocument/2006/relationships/hyperlink" Target="https://ajp.psychiatryonline.org/doi/10.1176/appi.ajp.2013.12070950" TargetMode="External"/></Relationships>
</file>

<file path=ppt/slides/_rels/slide153.xml.rels><?xml version="1.0" encoding="UTF-8" standalone="yes"?>
<Relationships xmlns="http://schemas.openxmlformats.org/package/2006/relationships"><Relationship Id="rId8" Type="http://schemas.openxmlformats.org/officeDocument/2006/relationships/hyperlink" Target="http://www.thenewatlantis.com/publications/executive-summary-sexuality-and-gender" TargetMode="External"/><Relationship Id="rId3" Type="http://schemas.openxmlformats.org/officeDocument/2006/relationships/slide" Target="slide83.xml"/><Relationship Id="rId7" Type="http://schemas.openxmlformats.org/officeDocument/2006/relationships/hyperlink" Target="http://www.sciencedaily.com/releases/2011/04/110405174833.htm" TargetMode="External"/><Relationship Id="rId2" Type="http://schemas.openxmlformats.org/officeDocument/2006/relationships/notesSlide" Target="../notesSlides/notesSlide153.xml"/><Relationship Id="rId1" Type="http://schemas.openxmlformats.org/officeDocument/2006/relationships/slideLayout" Target="../slideLayouts/slideLayout30.xml"/><Relationship Id="rId6" Type="http://schemas.openxmlformats.org/officeDocument/2006/relationships/hyperlink" Target="https://en.wikipedia.org/wiki/Amygdala#Sex_distinction" TargetMode="External"/><Relationship Id="rId5" Type="http://schemas.openxmlformats.org/officeDocument/2006/relationships/slide" Target="slide145.xml"/><Relationship Id="rId4" Type="http://schemas.openxmlformats.org/officeDocument/2006/relationships/slide" Target="slide96.xml"/><Relationship Id="rId9" Type="http://schemas.openxmlformats.org/officeDocument/2006/relationships/image" Target="../media/image1.jpeg"/></Relationships>
</file>

<file path=ppt/slides/_rels/slide154.xml.rels><?xml version="1.0" encoding="UTF-8" standalone="yes"?>
<Relationships xmlns="http://schemas.openxmlformats.org/package/2006/relationships"><Relationship Id="rId8" Type="http://schemas.openxmlformats.org/officeDocument/2006/relationships/slide" Target="slide210.xml"/><Relationship Id="rId13" Type="http://schemas.openxmlformats.org/officeDocument/2006/relationships/slide" Target="slide89.xml"/><Relationship Id="rId18" Type="http://schemas.openxmlformats.org/officeDocument/2006/relationships/hyperlink" Target="http://www.sciencedaily.com/releases/2013/06/130601133735.htm" TargetMode="External"/><Relationship Id="rId26" Type="http://schemas.openxmlformats.org/officeDocument/2006/relationships/image" Target="../media/image1.jpeg"/><Relationship Id="rId3" Type="http://schemas.openxmlformats.org/officeDocument/2006/relationships/slide" Target="slide177.xml"/><Relationship Id="rId21" Type="http://schemas.openxmlformats.org/officeDocument/2006/relationships/hyperlink" Target="https://en.wikipedia.org/wiki/Sex_trafficking_in_the_United_States" TargetMode="External"/><Relationship Id="rId7" Type="http://schemas.openxmlformats.org/officeDocument/2006/relationships/slide" Target="slide81.xml"/><Relationship Id="rId12" Type="http://schemas.openxmlformats.org/officeDocument/2006/relationships/slide" Target="slide141.xml"/><Relationship Id="rId17" Type="http://schemas.openxmlformats.org/officeDocument/2006/relationships/hyperlink" Target="https://www.drugabuse.gov/publications/research-reports/cocaine/what-are-effects-maternal-cocaine-use" TargetMode="External"/><Relationship Id="rId25" Type="http://schemas.openxmlformats.org/officeDocument/2006/relationships/hyperlink" Target="https://www.firststone.org/" TargetMode="External"/><Relationship Id="rId2" Type="http://schemas.openxmlformats.org/officeDocument/2006/relationships/notesSlide" Target="../notesSlides/notesSlide154.xml"/><Relationship Id="rId16" Type="http://schemas.openxmlformats.org/officeDocument/2006/relationships/hyperlink" Target="http://www.medicalnewstoday.com/articles/310534.php" TargetMode="External"/><Relationship Id="rId20" Type="http://schemas.openxmlformats.org/officeDocument/2006/relationships/hyperlink" Target="https://humantraffickinghotline.org/sites/default/files/Polaris_National_Hotline_2018_Statistics_Fact_Sheet.pdf" TargetMode="External"/><Relationship Id="rId1" Type="http://schemas.openxmlformats.org/officeDocument/2006/relationships/slideLayout" Target="../slideLayouts/slideLayout30.xml"/><Relationship Id="rId6" Type="http://schemas.openxmlformats.org/officeDocument/2006/relationships/slide" Target="slide86.xml"/><Relationship Id="rId11" Type="http://schemas.openxmlformats.org/officeDocument/2006/relationships/slide" Target="slide143.xml"/><Relationship Id="rId24" Type="http://schemas.openxmlformats.org/officeDocument/2006/relationships/hyperlink" Target="https://www.nytimes.com/2017/10/05/us/harvey-weinstein-harassment-allegations.html" TargetMode="External"/><Relationship Id="rId5" Type="http://schemas.openxmlformats.org/officeDocument/2006/relationships/slide" Target="slide308.xml"/><Relationship Id="rId15" Type="http://schemas.openxmlformats.org/officeDocument/2006/relationships/hyperlink" Target="http://www.sciencedaily.com/releases/2011/04/110405174833.htm" TargetMode="External"/><Relationship Id="rId23" Type="http://schemas.openxmlformats.org/officeDocument/2006/relationships/hyperlink" Target="https://www.wnd.com/2016/11/source-fbi-has-evidence-hillary-visited-orgy-island/" TargetMode="External"/><Relationship Id="rId10" Type="http://schemas.openxmlformats.org/officeDocument/2006/relationships/slide" Target="slide94.xml"/><Relationship Id="rId19" Type="http://schemas.openxmlformats.org/officeDocument/2006/relationships/hyperlink" Target="https://www.miamiherald.com/news/state/florida/article235247637.html" TargetMode="External"/><Relationship Id="rId4" Type="http://schemas.openxmlformats.org/officeDocument/2006/relationships/slide" Target="slide256.xml"/><Relationship Id="rId9" Type="http://schemas.openxmlformats.org/officeDocument/2006/relationships/slide" Target="slide202.xml"/><Relationship Id="rId14" Type="http://schemas.openxmlformats.org/officeDocument/2006/relationships/slide" Target="slide128.xml"/><Relationship Id="rId22" Type="http://schemas.openxmlformats.org/officeDocument/2006/relationships/hyperlink" Target="https://en.wikipedia.org/wiki/Human_trafficking_in_the_United_States#Sex_trafficking" TargetMode="External"/></Relationships>
</file>

<file path=ppt/slides/_rels/slide155.xml.rels><?xml version="1.0" encoding="UTF-8" standalone="yes"?>
<Relationships xmlns="http://schemas.openxmlformats.org/package/2006/relationships"><Relationship Id="rId8" Type="http://schemas.openxmlformats.org/officeDocument/2006/relationships/slide" Target="slide208.xml"/><Relationship Id="rId3" Type="http://schemas.openxmlformats.org/officeDocument/2006/relationships/slide" Target="slide151.xml"/><Relationship Id="rId7" Type="http://schemas.openxmlformats.org/officeDocument/2006/relationships/slide" Target="slide89.xml"/><Relationship Id="rId2" Type="http://schemas.openxmlformats.org/officeDocument/2006/relationships/notesSlide" Target="../notesSlides/notesSlide155.xml"/><Relationship Id="rId1" Type="http://schemas.openxmlformats.org/officeDocument/2006/relationships/slideLayout" Target="../slideLayouts/slideLayout30.xml"/><Relationship Id="rId6" Type="http://schemas.openxmlformats.org/officeDocument/2006/relationships/hyperlink" Target="https://ajp.psychiatryonline.org/doi/10.1176/appi.ajp.2013.12070950" TargetMode="External"/><Relationship Id="rId5" Type="http://schemas.openxmlformats.org/officeDocument/2006/relationships/hyperlink" Target="https://en.wikipedia.org/wiki/Parahippocampal_gyrus" TargetMode="External"/><Relationship Id="rId10" Type="http://schemas.openxmlformats.org/officeDocument/2006/relationships/image" Target="../media/image1.jpeg"/><Relationship Id="rId4" Type="http://schemas.openxmlformats.org/officeDocument/2006/relationships/slide" Target="slide145.xml"/><Relationship Id="rId9" Type="http://schemas.openxmlformats.org/officeDocument/2006/relationships/hyperlink" Target="http://www.thenewatlantis.com/publications/executive-summary-sexuality-and-gender" TargetMode="External"/></Relationships>
</file>

<file path=ppt/slides/_rels/slide156.xml.rels><?xml version="1.0" encoding="UTF-8" standalone="yes"?>
<Relationships xmlns="http://schemas.openxmlformats.org/package/2006/relationships"><Relationship Id="rId8" Type="http://schemas.openxmlformats.org/officeDocument/2006/relationships/slide" Target="slide208.xml"/><Relationship Id="rId3" Type="http://schemas.openxmlformats.org/officeDocument/2006/relationships/slide" Target="slide318.xml"/><Relationship Id="rId7" Type="http://schemas.openxmlformats.org/officeDocument/2006/relationships/slide" Target="slide94.xml"/><Relationship Id="rId2" Type="http://schemas.openxmlformats.org/officeDocument/2006/relationships/notesSlide" Target="../notesSlides/notesSlide156.xml"/><Relationship Id="rId1" Type="http://schemas.openxmlformats.org/officeDocument/2006/relationships/slideLayout" Target="../slideLayouts/slideLayout30.xml"/><Relationship Id="rId6" Type="http://schemas.openxmlformats.org/officeDocument/2006/relationships/slide" Target="slide184.xml"/><Relationship Id="rId11" Type="http://schemas.openxmlformats.org/officeDocument/2006/relationships/image" Target="../media/image1.jpeg"/><Relationship Id="rId5" Type="http://schemas.openxmlformats.org/officeDocument/2006/relationships/slide" Target="slide74.xml"/><Relationship Id="rId10" Type="http://schemas.openxmlformats.org/officeDocument/2006/relationships/slide" Target="slide213.xml"/><Relationship Id="rId4" Type="http://schemas.openxmlformats.org/officeDocument/2006/relationships/slide" Target="slide317.xml"/><Relationship Id="rId9" Type="http://schemas.openxmlformats.org/officeDocument/2006/relationships/slide" Target="slide377.xml"/></Relationships>
</file>

<file path=ppt/slides/_rels/slide1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7.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image" Target="../media/image34.png"/></Relationships>
</file>

<file path=ppt/slides/_rels/slide1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8.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image" Target="../media/image35.png"/></Relationships>
</file>

<file path=ppt/slides/_rels/slide159.xml.rels><?xml version="1.0" encoding="UTF-8" standalone="yes"?>
<Relationships xmlns="http://schemas.openxmlformats.org/package/2006/relationships"><Relationship Id="rId3" Type="http://schemas.openxmlformats.org/officeDocument/2006/relationships/hyperlink" Target="https://ajp.psychiatryonline.org/doi/10.1176/appi.ajp.2013.12070950" TargetMode="External"/><Relationship Id="rId2" Type="http://schemas.openxmlformats.org/officeDocument/2006/relationships/notesSlide" Target="../notesSlides/notesSlide159.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image" Target="../media/image43.png"/></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6.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1drv.ms/p/s!Anf-8Dz4CZ5eiyySzq5DWfoky855" TargetMode="External"/><Relationship Id="rId4" Type="http://schemas.openxmlformats.org/officeDocument/2006/relationships/hyperlink" Target="https://www.biblegateway.com/passage/?search=Ez.+3:18-21&amp;version=NIV" TargetMode="External"/></Relationships>
</file>

<file path=ppt/slides/_rels/slide16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60.xml"/><Relationship Id="rId1" Type="http://schemas.openxmlformats.org/officeDocument/2006/relationships/slideLayout" Target="../slideLayouts/slideLayout30.xml"/><Relationship Id="rId6" Type="http://schemas.openxmlformats.org/officeDocument/2006/relationships/image" Target="../media/image42.png"/><Relationship Id="rId5" Type="http://schemas.openxmlformats.org/officeDocument/2006/relationships/hyperlink" Target="https://ajp.psychiatryonline.org/doi/10.1176/appi.ajp.2013.12070950" TargetMode="External"/><Relationship Id="rId4" Type="http://schemas.openxmlformats.org/officeDocument/2006/relationships/hyperlink" Target="https://en.wikipedia.org/wiki/Primary_somatosensory_cortex" TargetMode="External"/></Relationships>
</file>

<file path=ppt/slides/_rels/slide16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1.xml"/><Relationship Id="rId1" Type="http://schemas.openxmlformats.org/officeDocument/2006/relationships/slideLayout" Target="../slideLayouts/slideLayout30.xml"/><Relationship Id="rId5" Type="http://schemas.openxmlformats.org/officeDocument/2006/relationships/hyperlink" Target="https://duckduckgo.com/?t=ffab&amp;q=brain+regions+chart&amp;ia=web" TargetMode="External"/><Relationship Id="rId4" Type="http://schemas.openxmlformats.org/officeDocument/2006/relationships/image" Target="../media/image1.jpeg"/></Relationships>
</file>

<file path=ppt/slides/_rels/slide1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2.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theguardian.com/science/2015/nov/27/smoking-high-strength-cannabis-skunk-may-damage-nerves-brain" TargetMode="External"/><Relationship Id="rId4" Type="http://schemas.openxmlformats.org/officeDocument/2006/relationships/image" Target="../media/image33.jpg"/></Relationships>
</file>

<file path=ppt/slides/_rels/slide16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63.xml"/><Relationship Id="rId1" Type="http://schemas.openxmlformats.org/officeDocument/2006/relationships/slideLayout" Target="../slideLayouts/slideLayout30.xml"/></Relationships>
</file>

<file path=ppt/slides/_rels/slide164.xml.rels><?xml version="1.0" encoding="UTF-8" standalone="yes"?>
<Relationships xmlns="http://schemas.openxmlformats.org/package/2006/relationships"><Relationship Id="rId3" Type="http://schemas.openxmlformats.org/officeDocument/2006/relationships/slide" Target="slide282.xml"/><Relationship Id="rId2" Type="http://schemas.openxmlformats.org/officeDocument/2006/relationships/notesSlide" Target="../notesSlides/notesSlide16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frc.org/updatearticle/20190311/gender-game" TargetMode="External"/></Relationships>
</file>

<file path=ppt/slides/_rels/slide165.xml.rels><?xml version="1.0" encoding="UTF-8" standalone="yes"?>
<Relationships xmlns="http://schemas.openxmlformats.org/package/2006/relationships"><Relationship Id="rId3" Type="http://schemas.openxmlformats.org/officeDocument/2006/relationships/hyperlink" Target="https://www.biblegateway.com/passage/?search=Luke+16:19-31&amp;version=KJV" TargetMode="External"/><Relationship Id="rId2" Type="http://schemas.openxmlformats.org/officeDocument/2006/relationships/notesSlide" Target="../notesSlides/notesSlide165.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biblegateway.com/passage/?search=Acts+1:9-11&amp;version=KJV" TargetMode="External"/><Relationship Id="rId4" Type="http://schemas.openxmlformats.org/officeDocument/2006/relationships/hyperlink" Target="https://www.biblegateway.com/passage/?search=Matthew+27:52-54&amp;version=KJV" TargetMode="External"/></Relationships>
</file>

<file path=ppt/slides/_rels/slide166.xml.rels><?xml version="1.0" encoding="UTF-8" standalone="yes"?>
<Relationships xmlns="http://schemas.openxmlformats.org/package/2006/relationships"><Relationship Id="rId8" Type="http://schemas.openxmlformats.org/officeDocument/2006/relationships/hyperlink" Target="https://www.biblegateway.com/passage/?search=Gen+1:27,+9:6&amp;version=NIV" TargetMode="External"/><Relationship Id="rId3" Type="http://schemas.openxmlformats.org/officeDocument/2006/relationships/slide" Target="slide596.xml"/><Relationship Id="rId7" Type="http://schemas.openxmlformats.org/officeDocument/2006/relationships/hyperlink" Target="https://www.biblegateway.com/passage/?search=1+Corinthians+15:44&amp;version=NIV" TargetMode="External"/><Relationship Id="rId2" Type="http://schemas.openxmlformats.org/officeDocument/2006/relationships/notesSlide" Target="../notesSlides/notesSlide166.xml"/><Relationship Id="rId1" Type="http://schemas.openxmlformats.org/officeDocument/2006/relationships/slideLayout" Target="../slideLayouts/slideLayout113.xml"/><Relationship Id="rId6" Type="http://schemas.openxmlformats.org/officeDocument/2006/relationships/hyperlink" Target="https://www.biblegateway.com/passage/?search=Rev.+20:4&amp;version=KJV" TargetMode="External"/><Relationship Id="rId11" Type="http://schemas.openxmlformats.org/officeDocument/2006/relationships/image" Target="../media/image1.jpeg"/><Relationship Id="rId5" Type="http://schemas.openxmlformats.org/officeDocument/2006/relationships/hyperlink" Target="https://www.biblegateway.com/passage/?search=Job+33:18,24,28,30&amp;version=KJV" TargetMode="External"/><Relationship Id="rId10" Type="http://schemas.openxmlformats.org/officeDocument/2006/relationships/hyperlink" Target="https://www.biblegateway.com/passage/?search=mat+27:50&amp;version=NIV" TargetMode="External"/><Relationship Id="rId4" Type="http://schemas.openxmlformats.org/officeDocument/2006/relationships/slide" Target="slide433.xml"/><Relationship Id="rId9" Type="http://schemas.openxmlformats.org/officeDocument/2006/relationships/hyperlink" Target="https://www.biblegateway.com/passage/?search=Rev.+6:9-11&amp;version=NIV" TargetMode="External"/></Relationships>
</file>

<file path=ppt/slides/_rels/slide1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7.xml"/><Relationship Id="rId1" Type="http://schemas.openxmlformats.org/officeDocument/2006/relationships/slideLayout" Target="../slideLayouts/slideLayout125.xml"/><Relationship Id="rId4" Type="http://schemas.openxmlformats.org/officeDocument/2006/relationships/hyperlink" Target="https://www.biblegateway.com/passage/?search=1+Corinthians+15:44&amp;version=NIV" TargetMode="External"/></Relationships>
</file>

<file path=ppt/slides/_rels/slide168.xml.rels><?xml version="1.0" encoding="UTF-8" standalone="yes"?>
<Relationships xmlns="http://schemas.openxmlformats.org/package/2006/relationships"><Relationship Id="rId3" Type="http://schemas.openxmlformats.org/officeDocument/2006/relationships/hyperlink" Target="https://www.biblegateway.com/passage/?search=Gen+1:27,+9:6&amp;version=NIV" TargetMode="External"/><Relationship Id="rId7" Type="http://schemas.openxmlformats.org/officeDocument/2006/relationships/image" Target="../media/image1.jpeg"/><Relationship Id="rId2" Type="http://schemas.openxmlformats.org/officeDocument/2006/relationships/notesSlide" Target="../notesSlides/notesSlide168.xml"/><Relationship Id="rId1" Type="http://schemas.openxmlformats.org/officeDocument/2006/relationships/slideLayout" Target="../slideLayouts/slideLayout113.xml"/><Relationship Id="rId6" Type="http://schemas.openxmlformats.org/officeDocument/2006/relationships/hyperlink" Target="https://onedrive.live.com/view.aspx?ref=button&amp;Bsrc=Share&amp;Bpub=SDX.SkyDrive&amp;resid=5E9E09F83CF0FE77!614&amp;cid=5e9e09f83cf0fe77&amp;app=PowerPoint&amp;authkey=!AoxX4USt5lOiMjY" TargetMode="External"/><Relationship Id="rId5" Type="http://schemas.openxmlformats.org/officeDocument/2006/relationships/hyperlink" Target="https://1drv.ms/p/s!Anf-8Dz4CZ5eiyySzq5DWfoky855" TargetMode="External"/><Relationship Id="rId4" Type="http://schemas.openxmlformats.org/officeDocument/2006/relationships/slide" Target="slide749.xml"/></Relationships>
</file>

<file path=ppt/slides/_rels/slide16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69.xml"/><Relationship Id="rId1" Type="http://schemas.openxmlformats.org/officeDocument/2006/relationships/slideLayout" Target="../slideLayouts/slideLayout113.xml"/></Relationships>
</file>

<file path=ppt/slides/_rels/slide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70.xml.rels><?xml version="1.0" encoding="UTF-8" standalone="yes"?>
<Relationships xmlns="http://schemas.openxmlformats.org/package/2006/relationships"><Relationship Id="rId3" Type="http://schemas.openxmlformats.org/officeDocument/2006/relationships/hyperlink" Target="https://www.biblegateway.com/passage/?search=Gen+1:27,+9:6&amp;version=NIV" TargetMode="External"/><Relationship Id="rId2" Type="http://schemas.openxmlformats.org/officeDocument/2006/relationships/notesSlide" Target="../notesSlides/notesSlide170.xml"/><Relationship Id="rId1" Type="http://schemas.openxmlformats.org/officeDocument/2006/relationships/slideLayout" Target="../slideLayouts/slideLayout113.xml"/><Relationship Id="rId6" Type="http://schemas.openxmlformats.org/officeDocument/2006/relationships/image" Target="../media/image1.jpeg"/><Relationship Id="rId5" Type="http://schemas.openxmlformats.org/officeDocument/2006/relationships/hyperlink" Target="https://www.christianbook.com/evolution-not-science-expanded-4th-edition/jeff-woodward/9781597552806/pd/552806" TargetMode="External"/><Relationship Id="rId4" Type="http://schemas.openxmlformats.org/officeDocument/2006/relationships/hyperlink" Target="https://www.biblegateway.com/passage/?search=Matthew+17:1-13&amp;version=NIV" TargetMode="External"/></Relationships>
</file>

<file path=ppt/slides/_rels/slide17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1.xml"/><Relationship Id="rId1" Type="http://schemas.openxmlformats.org/officeDocument/2006/relationships/slideLayout" Target="../slideLayouts/slideLayout125.xml"/><Relationship Id="rId4" Type="http://schemas.openxmlformats.org/officeDocument/2006/relationships/hyperlink" Target="https://www.biblegateway.com/passage/?search=1+Corinthians+6:15-19&amp;version=NIV" TargetMode="External"/></Relationships>
</file>

<file path=ppt/slides/_rels/slide172.xml.rels><?xml version="1.0" encoding="UTF-8" standalone="yes"?>
<Relationships xmlns="http://schemas.openxmlformats.org/package/2006/relationships"><Relationship Id="rId8" Type="http://schemas.openxmlformats.org/officeDocument/2006/relationships/hyperlink" Target="https://www.biblegateway.com/passage/?search=Gen+1:27,+9:6&amp;version=NIV" TargetMode="External"/><Relationship Id="rId3" Type="http://schemas.openxmlformats.org/officeDocument/2006/relationships/hyperlink" Target="https://www.amazon.com/Evolution-Not-Science-Dismantling-Dead-ebook/dp/B00R3KU5M8/ref=sr_1_1?ie=UTF8&amp;qid=1526326784&amp;sr=8-1&amp;keywords=evolution+is+not+science+jeff+woodward" TargetMode="External"/><Relationship Id="rId7" Type="http://schemas.openxmlformats.org/officeDocument/2006/relationships/hyperlink" Target="https://www.biblegateway.com/passage/?search=1+Corinthians+15:44&amp;version=NIV" TargetMode="External"/><Relationship Id="rId2" Type="http://schemas.openxmlformats.org/officeDocument/2006/relationships/notesSlide" Target="../notesSlides/notesSlide172.xml"/><Relationship Id="rId1" Type="http://schemas.openxmlformats.org/officeDocument/2006/relationships/slideLayout" Target="../slideLayouts/slideLayout30.xml"/><Relationship Id="rId6" Type="http://schemas.openxmlformats.org/officeDocument/2006/relationships/hyperlink" Target="https://www.biblegateway.com/passage/?search=Rev.+20:4&amp;version=KJV" TargetMode="External"/><Relationship Id="rId5" Type="http://schemas.openxmlformats.org/officeDocument/2006/relationships/hyperlink" Target="https://www.biblegateway.com/passage/?search=Job+33:18,24,28,30&amp;version=KJV" TargetMode="External"/><Relationship Id="rId10" Type="http://schemas.openxmlformats.org/officeDocument/2006/relationships/image" Target="../media/image1.jpeg"/><Relationship Id="rId4" Type="http://schemas.openxmlformats.org/officeDocument/2006/relationships/hyperlink" Target="https://1drv.ms/p/s!Anf-8Dz4CZ5eiyySzq5DWfoky855" TargetMode="External"/><Relationship Id="rId9" Type="http://schemas.openxmlformats.org/officeDocument/2006/relationships/hyperlink" Target="https://www.biblegateway.com/passage/?search=mat+27:50&amp;version=NIV" TargetMode="External"/></Relationships>
</file>

<file path=ppt/slides/_rels/slide173.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73.xml"/><Relationship Id="rId1" Type="http://schemas.openxmlformats.org/officeDocument/2006/relationships/slideLayout" Target="../slideLayouts/slideLayout143.xml"/><Relationship Id="rId4" Type="http://schemas.openxmlformats.org/officeDocument/2006/relationships/image" Target="../media/image1.jpeg"/></Relationships>
</file>

<file path=ppt/slides/_rels/slide17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4.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1.jpeg"/><Relationship Id="rId4" Type="http://schemas.openxmlformats.org/officeDocument/2006/relationships/image" Target="../media/image46.jpeg"/></Relationships>
</file>

<file path=ppt/slides/_rels/slide17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biblegateway.com/passage/?search=Romans+1:+22-27&amp;version=NIV" TargetMode="External"/></Relationships>
</file>

<file path=ppt/slides/_rels/slide17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45.jpeg"/><Relationship Id="rId7" Type="http://schemas.openxmlformats.org/officeDocument/2006/relationships/hyperlink" Target="https://humantraffickinghotline.org/sites/default/files/Polaris_National_Hotline_2018_Statistics_Fact_Sheet.pdf" TargetMode="External"/><Relationship Id="rId2" Type="http://schemas.openxmlformats.org/officeDocument/2006/relationships/notesSlide" Target="../notesSlides/notesSlide176.xml"/><Relationship Id="rId1" Type="http://schemas.openxmlformats.org/officeDocument/2006/relationships/slideLayout" Target="../slideLayouts/slideLayout30.xml"/><Relationship Id="rId6" Type="http://schemas.openxmlformats.org/officeDocument/2006/relationships/hyperlink" Target="https://www.biblegateway.com/passage/?search=Romans+1:+22-27&amp;version=NIV" TargetMode="External"/><Relationship Id="rId5" Type="http://schemas.openxmlformats.org/officeDocument/2006/relationships/hyperlink" Target="https://www.biblegateway.com/passage/?search=II+Timothy+3:3-6&amp;version=NIV" TargetMode="External"/><Relationship Id="rId4" Type="http://schemas.openxmlformats.org/officeDocument/2006/relationships/hyperlink" Target="https://www.biblegateway.com/passage/?search=deuteronomy+28:28-56&amp;version=NIV" TargetMode="External"/></Relationships>
</file>

<file path=ppt/slides/_rels/slide17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7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7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78.xml"/><Relationship Id="rId1" Type="http://schemas.openxmlformats.org/officeDocument/2006/relationships/slideLayout" Target="../slideLayouts/slideLayout30.xml"/><Relationship Id="rId4" Type="http://schemas.openxmlformats.org/officeDocument/2006/relationships/slide" Target="slide3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79.xml"/><Relationship Id="rId1" Type="http://schemas.openxmlformats.org/officeDocument/2006/relationships/slideLayout" Target="../slideLayouts/slideLayout30.xml"/><Relationship Id="rId6" Type="http://schemas.openxmlformats.org/officeDocument/2006/relationships/hyperlink" Target="https://en.wikipedia.org/wiki/Penn_State_child_sex_abuse_scandal" TargetMode="External"/><Relationship Id="rId5" Type="http://schemas.openxmlformats.org/officeDocument/2006/relationships/slide" Target="slide313.xml"/><Relationship Id="rId4" Type="http://schemas.openxmlformats.org/officeDocument/2006/relationships/slide" Target="slide216.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18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0.xml"/><Relationship Id="rId1" Type="http://schemas.openxmlformats.org/officeDocument/2006/relationships/slideLayout" Target="../slideLayouts/slideLayout30.xml"/><Relationship Id="rId4" Type="http://schemas.openxmlformats.org/officeDocument/2006/relationships/hyperlink" Target="https://en.wikipedia.org/wiki/Penn_State_child_sex_abuse_scandal" TargetMode="External"/></Relationships>
</file>

<file path=ppt/slides/_rels/slide18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1.xml"/><Relationship Id="rId1" Type="http://schemas.openxmlformats.org/officeDocument/2006/relationships/slideLayout" Target="../slideLayouts/slideLayout30.xml"/><Relationship Id="rId4" Type="http://schemas.openxmlformats.org/officeDocument/2006/relationships/hyperlink" Target="https://en.wikipedia.org/wiki/Penn_State_child_sex_abuse_scandal" TargetMode="External"/></Relationships>
</file>

<file path=ppt/slides/_rels/slide18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2.xml"/><Relationship Id="rId1" Type="http://schemas.openxmlformats.org/officeDocument/2006/relationships/slideLayout" Target="../slideLayouts/slideLayout30.xml"/></Relationships>
</file>

<file path=ppt/slides/_rels/slide18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3.xml"/><Relationship Id="rId1" Type="http://schemas.openxmlformats.org/officeDocument/2006/relationships/slideLayout" Target="../slideLayouts/slideLayout30.xml"/></Relationships>
</file>

<file path=ppt/slides/_rels/slide1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4.xml"/><Relationship Id="rId1" Type="http://schemas.openxmlformats.org/officeDocument/2006/relationships/slideLayout" Target="../slideLayouts/slideLayout30.xml"/><Relationship Id="rId4" Type="http://schemas.openxmlformats.org/officeDocument/2006/relationships/hyperlink" Target="https://en.wikipedia.org/wiki/Penn_State_child_sex_abuse_scandal" TargetMode="External"/></Relationships>
</file>

<file path=ppt/slides/_rels/slide18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5.xml"/><Relationship Id="rId1" Type="http://schemas.openxmlformats.org/officeDocument/2006/relationships/slideLayout" Target="../slideLayouts/slideLayout30.xml"/><Relationship Id="rId4" Type="http://schemas.openxmlformats.org/officeDocument/2006/relationships/slide" Target="slide216.xml"/></Relationships>
</file>

<file path=ppt/slides/_rels/slide18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6.xml"/><Relationship Id="rId1" Type="http://schemas.openxmlformats.org/officeDocument/2006/relationships/slideLayout" Target="../slideLayouts/slideLayout30.xml"/><Relationship Id="rId5" Type="http://schemas.openxmlformats.org/officeDocument/2006/relationships/slide" Target="slide386.xml"/><Relationship Id="rId4" Type="http://schemas.openxmlformats.org/officeDocument/2006/relationships/slide" Target="slide313.xml"/></Relationships>
</file>

<file path=ppt/slides/_rels/slide18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7.xml"/><Relationship Id="rId1" Type="http://schemas.openxmlformats.org/officeDocument/2006/relationships/slideLayout" Target="../slideLayouts/slideLayout30.xml"/><Relationship Id="rId4" Type="http://schemas.openxmlformats.org/officeDocument/2006/relationships/hyperlink" Target="https://en.wikipedia.org/wiki/Don_Lapre" TargetMode="External"/></Relationships>
</file>

<file path=ppt/slides/_rels/slide18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8.xml"/><Relationship Id="rId1" Type="http://schemas.openxmlformats.org/officeDocument/2006/relationships/slideLayout" Target="../slideLayouts/slideLayout30.xml"/><Relationship Id="rId4" Type="http://schemas.openxmlformats.org/officeDocument/2006/relationships/slide" Target="slide386.xml"/></Relationships>
</file>

<file path=ppt/slides/_rels/slide18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9.xml"/><Relationship Id="rId1" Type="http://schemas.openxmlformats.org/officeDocument/2006/relationships/slideLayout" Target="../slideLayouts/slideLayout30.xml"/><Relationship Id="rId5" Type="http://schemas.openxmlformats.org/officeDocument/2006/relationships/hyperlink" Target="http://en.wikipedia.org/wiki/Date_rape" TargetMode="External"/><Relationship Id="rId4" Type="http://schemas.openxmlformats.org/officeDocument/2006/relationships/hyperlink" Target="http://www.ncjrs.gov/pdffiles1/jr000243c.pdf" TargetMode="External"/></Relationships>
</file>

<file path=ppt/slides/_rels/slide19.xml.rels><?xml version="1.0" encoding="UTF-8" standalone="yes"?>
<Relationships xmlns="http://schemas.openxmlformats.org/package/2006/relationships"><Relationship Id="rId8" Type="http://schemas.openxmlformats.org/officeDocument/2006/relationships/slide" Target="slide422.xml"/><Relationship Id="rId3" Type="http://schemas.openxmlformats.org/officeDocument/2006/relationships/image" Target="../media/image13.jpeg"/><Relationship Id="rId7" Type="http://schemas.openxmlformats.org/officeDocument/2006/relationships/slide" Target="slide481.xml"/><Relationship Id="rId2" Type="http://schemas.openxmlformats.org/officeDocument/2006/relationships/notesSlide" Target="../notesSlides/notesSlide19.xml"/><Relationship Id="rId1" Type="http://schemas.openxmlformats.org/officeDocument/2006/relationships/slideLayout" Target="../slideLayouts/slideLayout30.xml"/><Relationship Id="rId6" Type="http://schemas.openxmlformats.org/officeDocument/2006/relationships/slide" Target="slide464.xml"/><Relationship Id="rId5" Type="http://schemas.openxmlformats.org/officeDocument/2006/relationships/slide" Target="slide447.xml"/><Relationship Id="rId4"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9" Type="http://schemas.openxmlformats.org/officeDocument/2006/relationships/image" Target="../media/image1.jpeg"/></Relationships>
</file>

<file path=ppt/slides/_rels/slide19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0.xml"/><Relationship Id="rId1" Type="http://schemas.openxmlformats.org/officeDocument/2006/relationships/slideLayout" Target="../slideLayouts/slideLayout30.xml"/><Relationship Id="rId6" Type="http://schemas.openxmlformats.org/officeDocument/2006/relationships/hyperlink" Target="http://www.cops.usdoj.gov/pdf/e03021472.pdf" TargetMode="External"/><Relationship Id="rId5" Type="http://schemas.openxmlformats.org/officeDocument/2006/relationships/hyperlink" Target="http://en.wikipedia.org/wiki/Date_rape" TargetMode="External"/><Relationship Id="rId4" Type="http://schemas.openxmlformats.org/officeDocument/2006/relationships/hyperlink" Target="http://www.ncjrs.gov/pdffiles1/jr000243c.pdf" TargetMode="External"/></Relationships>
</file>

<file path=ppt/slides/_rels/slide19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1.xml"/><Relationship Id="rId1" Type="http://schemas.openxmlformats.org/officeDocument/2006/relationships/slideLayout" Target="../slideLayouts/slideLayout30.xml"/></Relationships>
</file>

<file path=ppt/slides/_rels/slide19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2.xml"/><Relationship Id="rId1" Type="http://schemas.openxmlformats.org/officeDocument/2006/relationships/slideLayout" Target="../slideLayouts/slideLayout30.xml"/></Relationships>
</file>

<file path=ppt/slides/_rels/slide19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3.xml"/><Relationship Id="rId1" Type="http://schemas.openxmlformats.org/officeDocument/2006/relationships/slideLayout" Target="../slideLayouts/slideLayout30.xml"/></Relationships>
</file>

<file path=ppt/slides/_rels/slide19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4.xml"/><Relationship Id="rId1" Type="http://schemas.openxmlformats.org/officeDocument/2006/relationships/slideLayout" Target="../slideLayouts/slideLayout30.xml"/></Relationships>
</file>

<file path=ppt/slides/_rels/slide19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5.xml"/><Relationship Id="rId1" Type="http://schemas.openxmlformats.org/officeDocument/2006/relationships/slideLayout" Target="../slideLayouts/slideLayout30.xml"/></Relationships>
</file>

<file path=ppt/slides/_rels/slide1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6.xml"/><Relationship Id="rId1" Type="http://schemas.openxmlformats.org/officeDocument/2006/relationships/slideLayout" Target="../slideLayouts/slideLayout30.xml"/><Relationship Id="rId4" Type="http://schemas.openxmlformats.org/officeDocument/2006/relationships/hyperlink" Target="https://www.wnd.com/2017/10/will-spacey-scandal-expose-gay-male-obsession-with-young-teens/" TargetMode="External"/></Relationships>
</file>

<file path=ppt/slides/_rels/slide19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7.xml"/><Relationship Id="rId1" Type="http://schemas.openxmlformats.org/officeDocument/2006/relationships/slideLayout" Target="../slideLayouts/slideLayout30.xml"/></Relationships>
</file>

<file path=ppt/slides/_rels/slide19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8.xml"/><Relationship Id="rId1" Type="http://schemas.openxmlformats.org/officeDocument/2006/relationships/slideLayout" Target="../slideLayouts/slideLayout30.xml"/></Relationships>
</file>

<file path=ppt/slides/_rels/slide19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9.xml"/><Relationship Id="rId1" Type="http://schemas.openxmlformats.org/officeDocument/2006/relationships/slideLayout" Target="../slideLayouts/slideLayout30.xml"/><Relationship Id="rId5" Type="http://schemas.openxmlformats.org/officeDocument/2006/relationships/hyperlink" Target="https://www.foxnews.com/politics/federal-judge-overturns-californias-same-sex-marriage-ban" TargetMode="External"/><Relationship Id="rId4" Type="http://schemas.openxmlformats.org/officeDocument/2006/relationships/hyperlink" Target="http://www.wnd.com/index.php?fa=PAGE.view&amp;pageId=283849" TargetMode="External"/></Relationships>
</file>

<file path=ppt/slides/_rels/slide2.xml.rels><?xml version="1.0" encoding="UTF-8" standalone="yes"?>
<Relationships xmlns="http://schemas.openxmlformats.org/package/2006/relationships"><Relationship Id="rId3" Type="http://schemas.openxmlformats.org/officeDocument/2006/relationships/hyperlink" Target="https://www.technologynetworks.com/neuroscience" TargetMode="External"/><Relationship Id="rId2" Type="http://schemas.openxmlformats.org/officeDocument/2006/relationships/notesSlide" Target="../notesSlides/notesSlide2.xml"/><Relationship Id="rId1" Type="http://schemas.openxmlformats.org/officeDocument/2006/relationships/slideLayout" Target="../slideLayouts/slideLayout32.xml"/><Relationship Id="rId6" Type="http://schemas.openxmlformats.org/officeDocument/2006/relationships/hyperlink" Target="http://www.zondervan.com/" TargetMode="External"/><Relationship Id="rId5" Type="http://schemas.openxmlformats.org/officeDocument/2006/relationships/hyperlink" Target="https://sidroth.org/television/tv-archives/jenny-weaver/" TargetMode="External"/><Relationship Id="rId4" Type="http://schemas.openxmlformats.org/officeDocument/2006/relationships/hyperlink" Target="https://www.theguardian.com/science/2015/nov/27/smoking-high-strength-cannabis-skunk-may-damage-nerves-brai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0.xml"/><Relationship Id="rId1" Type="http://schemas.openxmlformats.org/officeDocument/2006/relationships/slideLayout" Target="../slideLayouts/slideLayout30.xml"/></Relationships>
</file>

<file path=ppt/slides/_rels/slide20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00.xml"/><Relationship Id="rId1" Type="http://schemas.openxmlformats.org/officeDocument/2006/relationships/slideLayout" Target="../slideLayouts/slideLayout30.xml"/><Relationship Id="rId5" Type="http://schemas.openxmlformats.org/officeDocument/2006/relationships/hyperlink" Target="https://www.wnd.com/2017/10/will-spacey-scandal-expose-gay-male-obsession-with-young-teens/" TargetMode="External"/><Relationship Id="rId4" Type="http://schemas.openxmlformats.org/officeDocument/2006/relationships/hyperlink" Target="https://www.wnd.com/2019/03/dobson-dems-equality-bill-targets-christians/" TargetMode="External"/></Relationships>
</file>

<file path=ppt/slides/_rels/slide201.xml.rels><?xml version="1.0" encoding="UTF-8" standalone="yes"?>
<Relationships xmlns="http://schemas.openxmlformats.org/package/2006/relationships"><Relationship Id="rId8" Type="http://schemas.openxmlformats.org/officeDocument/2006/relationships/hyperlink" Target="https://putlocker9.ru/film/leaving-neverland-2019-1080p/watching.html" TargetMode="External"/><Relationship Id="rId13" Type="http://schemas.openxmlformats.org/officeDocument/2006/relationships/slide" Target="slide511.xml"/><Relationship Id="rId18" Type="http://schemas.openxmlformats.org/officeDocument/2006/relationships/hyperlink" Target="westernjournal.com/kevin-spacey-accuser-dies-one-day-spacey-suggests-killing-kindness-creepy-video/" TargetMode="External"/><Relationship Id="rId3" Type="http://schemas.openxmlformats.org/officeDocument/2006/relationships/image" Target="../media/image1.jpeg"/><Relationship Id="rId21" Type="http://schemas.openxmlformats.org/officeDocument/2006/relationships/slide" Target="slide195.xml"/><Relationship Id="rId7" Type="http://schemas.openxmlformats.org/officeDocument/2006/relationships/hyperlink" Target="https://www.nytimes.com/2017/10/05/us/harvey-weinstein-harassment-allegations.html" TargetMode="External"/><Relationship Id="rId12" Type="http://schemas.openxmlformats.org/officeDocument/2006/relationships/hyperlink" Target="https://www.nytimes.com/2018/08/30/business/media/ronan-farrow-weinstein-producer.html" TargetMode="External"/><Relationship Id="rId17" Type="http://schemas.openxmlformats.org/officeDocument/2006/relationships/hyperlink" Target="https://www.foxnews.com/entertainment/kevin-spaceys-brother-claims-actor-is-worse-than-his-nazi-rapist-father" TargetMode="External"/><Relationship Id="rId2" Type="http://schemas.openxmlformats.org/officeDocument/2006/relationships/notesSlide" Target="../notesSlides/notesSlide201.xml"/><Relationship Id="rId16" Type="http://schemas.openxmlformats.org/officeDocument/2006/relationships/hyperlink" Target="https://www.wsj.com/articles/kevin-spacey-to-be-arraigned-on-sexual-assault-allegations-11546857000" TargetMode="External"/><Relationship Id="rId20" Type="http://schemas.openxmlformats.org/officeDocument/2006/relationships/hyperlink" Target="https://www.wnd.com/2016/11/source-fbi-has-evidence-hillary-visited-orgy-island/" TargetMode="External"/><Relationship Id="rId1" Type="http://schemas.openxmlformats.org/officeDocument/2006/relationships/slideLayout" Target="../slideLayouts/slideLayout30.xml"/><Relationship Id="rId6" Type="http://schemas.openxmlformats.org/officeDocument/2006/relationships/slide" Target="slide375.xml"/><Relationship Id="rId11" Type="http://schemas.openxmlformats.org/officeDocument/2006/relationships/hyperlink" Target="https://www.theguardian.com/film/2018/feb/12/weinstein-lawsuit-attorney-general-says-we-have-never-seen-anything-as-despicable" TargetMode="External"/><Relationship Id="rId5" Type="http://schemas.openxmlformats.org/officeDocument/2006/relationships/slide" Target="slide347.xml"/><Relationship Id="rId15" Type="http://schemas.openxmlformats.org/officeDocument/2006/relationships/hyperlink" Target="https://www.thegatewaypundit.com/2020/07/jane-doe-says-willing-testify-epstein-pimp-ghislaine-maxwell-video/" TargetMode="External"/><Relationship Id="rId23" Type="http://schemas.openxmlformats.org/officeDocument/2006/relationships/slide" Target="slide545.xml"/><Relationship Id="rId10" Type="http://schemas.openxmlformats.org/officeDocument/2006/relationships/slide" Target="slide517.xml"/><Relationship Id="rId19" Type="http://schemas.openxmlformats.org/officeDocument/2006/relationships/hyperlink" Target="https://www.wnd.com/2017/10/will-spacey-scandal-expose-gay-male-obsession-with-young-teens/" TargetMode="External"/><Relationship Id="rId4" Type="http://schemas.openxmlformats.org/officeDocument/2006/relationships/slide" Target="slide351.xml"/><Relationship Id="rId9" Type="http://schemas.openxmlformats.org/officeDocument/2006/relationships/hyperlink" Target="https://www.youtube.com/watch?v=Q621t_9Pgrw" TargetMode="External"/><Relationship Id="rId14" Type="http://schemas.openxmlformats.org/officeDocument/2006/relationships/hyperlink" Target="thegatewaypundit.com/2020/07/jane-doe-says-willing-testify-epstein-pimp-ghislaine-maxwell-video" TargetMode="External"/><Relationship Id="rId22" Type="http://schemas.openxmlformats.org/officeDocument/2006/relationships/slide" Target="slide192.xml"/></Relationships>
</file>

<file path=ppt/slides/_rels/slide202.xml.rels><?xml version="1.0" encoding="UTF-8" standalone="yes"?>
<Relationships xmlns="http://schemas.openxmlformats.org/package/2006/relationships"><Relationship Id="rId8"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3" Type="http://schemas.openxmlformats.org/officeDocument/2006/relationships/hyperlink" Target="http://www.cnsnews.com/news/article/michael-w-chapman/san-francisco-s-gay-icon-larry-brinkin-guilty-felony-child-porn" TargetMode="External"/><Relationship Id="rId7" Type="http://schemas.openxmlformats.org/officeDocument/2006/relationships/hyperlink" Target="http://www.apa.org/pubs/journals/releases" TargetMode="External"/><Relationship Id="rId2" Type="http://schemas.openxmlformats.org/officeDocument/2006/relationships/notesSlide" Target="../notesSlides/notesSlide202.xml"/><Relationship Id="rId1" Type="http://schemas.openxmlformats.org/officeDocument/2006/relationships/slideLayout" Target="../slideLayouts/slideLayout30.xml"/><Relationship Id="rId6" Type="http://schemas.openxmlformats.org/officeDocument/2006/relationships/hyperlink" Target="http://www.wnd.com/2015/11/gay-rape-in-u-s-military-dont-ask-dont-tell/" TargetMode="External"/><Relationship Id="rId11" Type="http://schemas.openxmlformats.org/officeDocument/2006/relationships/image" Target="../media/image1.jpeg"/><Relationship Id="rId5" Type="http://schemas.openxmlformats.org/officeDocument/2006/relationships/hyperlink" Target="http://www.thenewatlantis.com/publications/executive-summary-sexuality-and-gender" TargetMode="External"/><Relationship Id="rId10" Type="http://schemas.openxmlformats.org/officeDocument/2006/relationships/hyperlink" Target="https://www.charismamag.com/spirit/revival/42450-breaking-the-chains-from-lgbt-to-freedom-in-christ" TargetMode="External"/><Relationship Id="rId4" Type="http://schemas.openxmlformats.org/officeDocument/2006/relationships/hyperlink" Target="http://www.wnd.com/2017/02/not-just-milo-child-sex-abuse-often-precedes-gay-lifestyle/" TargetMode="External"/><Relationship Id="rId9" Type="http://schemas.openxmlformats.org/officeDocument/2006/relationships/hyperlink" Target="https://www.wnd.com/2017/10/will-spacey-scandal-expose-gay-male-obsession-with-young-teens/" TargetMode="External"/></Relationships>
</file>

<file path=ppt/slides/_rels/slide203.xml.rels><?xml version="1.0" encoding="UTF-8" standalone="yes"?>
<Relationships xmlns="http://schemas.openxmlformats.org/package/2006/relationships"><Relationship Id="rId3" Type="http://schemas.openxmlformats.org/officeDocument/2006/relationships/hyperlink" Target="https://www.buzzfeednews.com/article/gavon/a-users-guide-to-smoking-pot-with-barack-obama" TargetMode="External"/><Relationship Id="rId2" Type="http://schemas.openxmlformats.org/officeDocument/2006/relationships/notesSlide" Target="../notesSlides/notesSlide203.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ajp.psychiatryonline.org/doi/10.1176/appi.ajp.2013.12070950" TargetMode="External"/><Relationship Id="rId4" Type="http://schemas.openxmlformats.org/officeDocument/2006/relationships/hyperlink" Target="http://www.cops.usdoj.gov/pdf/e03021472.pdf" TargetMode="External"/></Relationships>
</file>

<file path=ppt/slides/_rels/slide204.xml.rels><?xml version="1.0" encoding="UTF-8" standalone="yes"?>
<Relationships xmlns="http://schemas.openxmlformats.org/package/2006/relationships"><Relationship Id="rId3" Type="http://schemas.openxmlformats.org/officeDocument/2006/relationships/hyperlink" Target="http://www.wnd.com/2015/11/gay-rape-in-u-s-military-dont-ask-dont-tell/" TargetMode="External"/><Relationship Id="rId2" Type="http://schemas.openxmlformats.org/officeDocument/2006/relationships/notesSlide" Target="../notesSlides/notesSlide20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apa.org/pubs/journals/releases" TargetMode="External"/></Relationships>
</file>

<file path=ppt/slides/_rels/slide205.xml.rels><?xml version="1.0" encoding="UTF-8" standalone="yes"?>
<Relationships xmlns="http://schemas.openxmlformats.org/package/2006/relationships"><Relationship Id="rId3" Type="http://schemas.openxmlformats.org/officeDocument/2006/relationships/hyperlink" Target="http://www.wnd.com/2015/11/gay-rape-in-u-s-military-dont-ask-dont-tell/" TargetMode="External"/><Relationship Id="rId2" Type="http://schemas.openxmlformats.org/officeDocument/2006/relationships/notesSlide" Target="../notesSlides/notesSlide20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apa.org/pubs/journals/releases" TargetMode="External"/></Relationships>
</file>

<file path=ppt/slides/_rels/slide206.xml.rels><?xml version="1.0" encoding="UTF-8" standalone="yes"?>
<Relationships xmlns="http://schemas.openxmlformats.org/package/2006/relationships"><Relationship Id="rId3" Type="http://schemas.openxmlformats.org/officeDocument/2006/relationships/hyperlink" Target="http://www.wnd.com/2015/11/gay-rape-in-u-s-military-dont-ask-dont-tell/" TargetMode="External"/><Relationship Id="rId2" Type="http://schemas.openxmlformats.org/officeDocument/2006/relationships/notesSlide" Target="../notesSlides/notesSlide206.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apa.org/pubs/journals/releases" TargetMode="External"/></Relationships>
</file>

<file path=ppt/slides/_rels/slide207.xml.rels><?xml version="1.0" encoding="UTF-8" standalone="yes"?>
<Relationships xmlns="http://schemas.openxmlformats.org/package/2006/relationships"><Relationship Id="rId3" Type="http://schemas.openxmlformats.org/officeDocument/2006/relationships/hyperlink" Target="https://www.acpeds.org/the-college-speaks/position-statements/gender-ideology-harms-children" TargetMode="External"/><Relationship Id="rId2" Type="http://schemas.openxmlformats.org/officeDocument/2006/relationships/notesSlide" Target="../notesSlides/notesSlide207.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thenewatlantis.com/publications/executive-summary-sexuality-and-gender" TargetMode="External"/></Relationships>
</file>

<file path=ppt/slides/_rels/slide208.xml.rels><?xml version="1.0" encoding="UTF-8" standalone="yes"?>
<Relationships xmlns="http://schemas.openxmlformats.org/package/2006/relationships"><Relationship Id="rId3" Type="http://schemas.openxmlformats.org/officeDocument/2006/relationships/hyperlink" Target="http://www.thenewatlantis.com/publications/executive-summary-sexuality-and-gender" TargetMode="External"/><Relationship Id="rId2" Type="http://schemas.openxmlformats.org/officeDocument/2006/relationships/notesSlide" Target="../notesSlides/notesSlide20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09.xml.rels><?xml version="1.0" encoding="UTF-8" standalone="yes"?>
<Relationships xmlns="http://schemas.openxmlformats.org/package/2006/relationships"><Relationship Id="rId3" Type="http://schemas.openxmlformats.org/officeDocument/2006/relationships/hyperlink" Target="http://www.thenewatlantis.com/publications/executive-summary-sexuality-and-gender" TargetMode="External"/><Relationship Id="rId2" Type="http://schemas.openxmlformats.org/officeDocument/2006/relationships/notesSlide" Target="../notesSlides/notesSlide20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advbookstore.com/product-page/evolution-is-not-science-pb" TargetMode="External"/><Relationship Id="rId7" Type="http://schemas.openxmlformats.org/officeDocument/2006/relationships/hyperlink" Target="https://1drv.ms/w/s!Anf-8Dz4CZ5eiAFZLVHbPWX8Wkjp" TargetMode="External"/><Relationship Id="rId2" Type="http://schemas.openxmlformats.org/officeDocument/2006/relationships/notesSlide" Target="../notesSlides/notesSlide21.xml"/><Relationship Id="rId1" Type="http://schemas.openxmlformats.org/officeDocument/2006/relationships/slideLayout" Target="../slideLayouts/slideLayout32.xml"/><Relationship Id="rId6" Type="http://schemas.openxmlformats.org/officeDocument/2006/relationships/hyperlink" Target="https://onedrive.live.com/view.aspx?ref=button&amp;Bsrc=Share&amp;Bpub=SDX.SkyDrive&amp;resid=5E9E09F83CF0FE77!614&amp;cid=5e9e09f83cf0fe77&amp;app=PowerPoint&amp;authkey=!AoxX4USt5lOiMjY" TargetMode="External"/><Relationship Id="rId5" Type="http://schemas.openxmlformats.org/officeDocument/2006/relationships/hyperlink" Target="https://www.christianbook.com/evolution-not-science-expanded-4th-edition/jeff-woodward/9781597552806/pd/552806?dv=%7bdevice%7d&amp;en=bing-pla&amp;event=SHOP&amp;kw=ingram-100-150|552806&amp;p=1179517&amp;msclkid=a7f5b19e7dc6100217aceb6794d2f279&amp;utm_source=bing&amp;utm_medium=cpc&amp;utm_campaign=Shopping%20Main&amp;utm_term=1100502035217&amp;utm_content=s-ingram" TargetMode="External"/><Relationship Id="rId4" Type="http://schemas.openxmlformats.org/officeDocument/2006/relationships/hyperlink" Target="https://www.amazon.com/Evolution-Not-Science-Dismantling-Dead-ebook/dp/B00R3KU5M8/ref=sr_1_1?ie=UTF8&amp;qid=1526326784&amp;sr=8-1&amp;keywords=evolution+is+not+science+jeff+woodward" TargetMode="External"/><Relationship Id="rId9" Type="http://schemas.openxmlformats.org/officeDocument/2006/relationships/image" Target="../media/image14.png"/></Relationships>
</file>

<file path=ppt/slides/_rels/slide210.xml.rels><?xml version="1.0" encoding="UTF-8" standalone="yes"?>
<Relationships xmlns="http://schemas.openxmlformats.org/package/2006/relationships"><Relationship Id="rId3" Type="http://schemas.openxmlformats.org/officeDocument/2006/relationships/hyperlink" Target="https://www.conservapedia.com/Ex-homosexuals" TargetMode="External"/><Relationship Id="rId7" Type="http://schemas.openxmlformats.org/officeDocument/2006/relationships/image" Target="../media/image1.jpeg"/><Relationship Id="rId2" Type="http://schemas.openxmlformats.org/officeDocument/2006/relationships/notesSlide" Target="../notesSlides/notesSlide210.xml"/><Relationship Id="rId1" Type="http://schemas.openxmlformats.org/officeDocument/2006/relationships/slideLayout" Target="../slideLayouts/slideLayout30.xml"/><Relationship Id="rId6" Type="http://schemas.openxmlformats.org/officeDocument/2006/relationships/hyperlink" Target="https://www.kansascity.com/news/nation-world/national/article238998043.html" TargetMode="External"/><Relationship Id="rId5" Type="http://schemas.openxmlformats.org/officeDocument/2006/relationships/hyperlink" Target="https://en.wikipedia.org/wiki/Jeffrey_Dahmer" TargetMode="External"/><Relationship Id="rId4" Type="http://schemas.openxmlformats.org/officeDocument/2006/relationships/slide" Target="slide673.xml"/></Relationships>
</file>

<file path=ppt/slides/_rels/slide211.xml.rels><?xml version="1.0" encoding="UTF-8" standalone="yes"?>
<Relationships xmlns="http://schemas.openxmlformats.org/package/2006/relationships"><Relationship Id="rId3" Type="http://schemas.openxmlformats.org/officeDocument/2006/relationships/hyperlink" Target="https://ajp.psychiatryonline.org/doi/10.1176/appi.ajp.2013.12070950" TargetMode="External"/><Relationship Id="rId2" Type="http://schemas.openxmlformats.org/officeDocument/2006/relationships/notesSlide" Target="../notesSlides/notesSlide21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12.xml.rels><?xml version="1.0" encoding="UTF-8" standalone="yes"?>
<Relationships xmlns="http://schemas.openxmlformats.org/package/2006/relationships"><Relationship Id="rId26" Type="http://schemas.openxmlformats.org/officeDocument/2006/relationships/hyperlink" Target="http://en.wikipedia.org/wiki/Dian_Fossey" TargetMode="External"/><Relationship Id="rId21" Type="http://schemas.openxmlformats.org/officeDocument/2006/relationships/hyperlink" Target="http://www.politico.com/story/2013/05/franklin-graham-irs-targeting-91362.html" TargetMode="External"/><Relationship Id="rId42" Type="http://schemas.openxmlformats.org/officeDocument/2006/relationships/hyperlink" Target="file:///E:\Book%20Power%20Point%20&amp;amp;%20Word%20-%20Official%20Published%20Documents\%20http:\www.wnd.com\2013\12\blogging-gays-urge-murder-castration-of-christians\" TargetMode="External"/><Relationship Id="rId47" Type="http://schemas.openxmlformats.org/officeDocument/2006/relationships/hyperlink" Target="http://www.waronhumans.com/the-war-on-humans-documentary/" TargetMode="External"/><Relationship Id="rId63" Type="http://schemas.openxmlformats.org/officeDocument/2006/relationships/hyperlink" Target="https://en.wikipedia.org/wiki/Harry_Hay" TargetMode="External"/><Relationship Id="rId68" Type="http://schemas.openxmlformats.org/officeDocument/2006/relationships/hyperlink" Target="https://youtu.be/JDoxDi0YAf8" TargetMode="External"/><Relationship Id="rId84" Type="http://schemas.openxmlformats.org/officeDocument/2006/relationships/hyperlink" Target="https://vimeo.com/429726161" TargetMode="External"/><Relationship Id="rId16" Type="http://schemas.openxmlformats.org/officeDocument/2006/relationships/hyperlink" Target="http://www.wikipedia.org/wiki/Frederick_Douglass" TargetMode="External"/><Relationship Id="rId11" Type="http://schemas.openxmlformats.org/officeDocument/2006/relationships/hyperlink" Target="http://www.thesmokinggun.com/buster/sexual-assault/prayers-from-joe-paterno-647903" TargetMode="External"/><Relationship Id="rId32" Type="http://schemas.openxmlformats.org/officeDocument/2006/relationships/hyperlink" Target="http://www.abnsat.com/index.php/en/component/hwdvideoshare/viewvideo/1117/2011-shows/jihad-in-islam-61811-2" TargetMode="External"/><Relationship Id="rId37" Type="http://schemas.openxmlformats.org/officeDocument/2006/relationships/hyperlink" Target="http://www.ncbi.nlm.nih.gov/pmc/articles/PMC2274957/" TargetMode="External"/><Relationship Id="rId53" Type="http://schemas.openxmlformats.org/officeDocument/2006/relationships/hyperlink" Target="https://www.wnd.com/2018/01/meet-the-real-walter-cronkite/" TargetMode="External"/><Relationship Id="rId58" Type="http://schemas.openxmlformats.org/officeDocument/2006/relationships/hyperlink" Target="https://www.wnd.com/2017/10/will-spacey-scandal-expose-gay-male-obsession-with-young-teens/" TargetMode="External"/><Relationship Id="rId74" Type="http://schemas.openxmlformats.org/officeDocument/2006/relationships/hyperlink" Target="http://peterschweizer.com/books/secret-empires/" TargetMode="External"/><Relationship Id="rId79" Type="http://schemas.openxmlformats.org/officeDocument/2006/relationships/hyperlink" Target="https://www.thegatewaypundit.com/2020/09/black-lives-matter-founder-admits-not-just-marxist-beliefs-occultist-practices/" TargetMode="External"/><Relationship Id="rId5" Type="http://schemas.openxmlformats.org/officeDocument/2006/relationships/hyperlink" Target="http://www.ncjrs.gov/pdffiles1/jr000243c.pdf" TargetMode="External"/><Relationship Id="rId61" Type="http://schemas.openxmlformats.org/officeDocument/2006/relationships/hyperlink" Target="https://www.amazon.com/Order-Deaths-Head-Hitlers-Military/dp/0141390123" TargetMode="External"/><Relationship Id="rId82" Type="http://schemas.openxmlformats.org/officeDocument/2006/relationships/hyperlink" Target="https://www1.cbn.com/video/700club/2020/09/28/the-700-club-september-28-2020?show=700club" TargetMode="External"/><Relationship Id="rId19" Type="http://schemas.openxmlformats.org/officeDocument/2006/relationships/hyperlink" Target="http://en.wikipedia.org/wiki/Bleeding%20Kansas" TargetMode="External"/><Relationship Id="rId14" Type="http://schemas.openxmlformats.org/officeDocument/2006/relationships/hyperlink" Target="http://en.wikipedia.org/wiki/35th_Congress" TargetMode="External"/><Relationship Id="rId22" Type="http://schemas.openxmlformats.org/officeDocument/2006/relationships/hyperlink" Target="http://www.dailymail.co.uk/news/article-2325068/Documents-IRS-letters-harassing-conservative-groups-came-Washington-DC-headquarters-California-offices-despite-Inspector-Generals-focus-Cincinnati-employees.html" TargetMode="External"/><Relationship Id="rId27" Type="http://schemas.openxmlformats.org/officeDocument/2006/relationships/hyperlink" Target="http://nationalreview.com/corner/354801/e-mails-suggest-collusion-between-fec-irs-target-conservative-groups-eliana-johnson" TargetMode="External"/><Relationship Id="rId30" Type="http://schemas.openxmlformats.org/officeDocument/2006/relationships/hyperlink" Target="http://www.glennbeck.com/2012/04/17/the-scariest-farrakhan-audio-yet/" TargetMode="External"/><Relationship Id="rId35" Type="http://schemas.openxmlformats.org/officeDocument/2006/relationships/hyperlink" Target="http://www.youtube.com/watch?v=E_q5ZIM-FDI" TargetMode="External"/><Relationship Id="rId43" Type="http://schemas.openxmlformats.org/officeDocument/2006/relationships/hyperlink" Target="http://www.wnd.com/2013/12/ex-homosexuals-marriage-slammed-by-activists/?cat_orig=us" TargetMode="External"/><Relationship Id="rId48" Type="http://schemas.openxmlformats.org/officeDocument/2006/relationships/hyperlink" Target="http://www.foxnews.com/world/2014/02/22/drug-lord-el-chapo-guzman-captured-in-mexico-report-says/" TargetMode="External"/><Relationship Id="rId56"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64" Type="http://schemas.openxmlformats.org/officeDocument/2006/relationships/hyperlink" Target="https://www.dineshdsouza.com/films/hillarys-america/" TargetMode="External"/><Relationship Id="rId69" Type="http://schemas.openxmlformats.org/officeDocument/2006/relationships/hyperlink" Target="https://www.youtube.com/watch?v=Uj_8EI525F0" TargetMode="External"/><Relationship Id="rId77" Type="http://schemas.openxmlformats.org/officeDocument/2006/relationships/hyperlink" Target="https://duckduckgo.com/?t=ffab&amp;q=Agenda+2+Masters+of+Deceit&amp;atb=v1-1&amp;iax=videos&amp;ia=videos&amp;iai=https%3A%2F%2Fwww.youtube.com%2Fwatch%3Fv%3DaAGYu_Jp5mc" TargetMode="External"/><Relationship Id="rId8" Type="http://schemas.openxmlformats.org/officeDocument/2006/relationships/hyperlink" Target="http://www.sciencedaily.com/releases/2011/04/110405174833.htm" TargetMode="External"/><Relationship Id="rId51" Type="http://schemas.openxmlformats.org/officeDocument/2006/relationships/hyperlink" Target="http://www.cnsnews.com/news/article/michael-w-chapman/satanic-temple-gay-marriage-sacrament" TargetMode="External"/><Relationship Id="rId72" Type="http://schemas.openxmlformats.org/officeDocument/2006/relationships/hyperlink" Target="https://www.deathofanationmovie.com/" TargetMode="External"/><Relationship Id="rId80" Type="http://schemas.openxmlformats.org/officeDocument/2006/relationships/hyperlink" Target="https://www.fairviewbaptistedmond.org/archive/" TargetMode="External"/><Relationship Id="rId3" Type="http://schemas.openxmlformats.org/officeDocument/2006/relationships/hyperlink" Target="http://fathersforlife.org/gay_issues/gay_gene.htm" TargetMode="External"/><Relationship Id="rId12" Type="http://schemas.openxmlformats.org/officeDocument/2006/relationships/hyperlink" Target="http://www.cops.usdoj.gov/pdf/e03021472.pdf" TargetMode="External"/><Relationship Id="rId17" Type="http://schemas.openxmlformats.org/officeDocument/2006/relationships/hyperlink" Target="http://www.christianity.com/church/church-history/timeline/1801-1900/david-livingstone-11630461.html" TargetMode="External"/><Relationship Id="rId25" Type="http://schemas.openxmlformats.org/officeDocument/2006/relationships/hyperlink" Target="http://www.amazon.com/Ancestral-Passions-Leakey-Humankinds-Beginnings/dp/0684824701#reader_0684824701" TargetMode="External"/><Relationship Id="rId33" Type="http://schemas.openxmlformats.org/officeDocument/2006/relationships/hyperlink" Target="http://www.abnsat.com/index.php/en/component/hwdvideoshare/viewvideo/1123/2011-shows/jesus-and-muhammad-06-20-20113" TargetMode="External"/><Relationship Id="rId38" Type="http://schemas.openxmlformats.org/officeDocument/2006/relationships/hyperlink" Target="http://en.wikipedia.org/wiki/Darwin's_illness" TargetMode="External"/><Relationship Id="rId46" Type="http://schemas.openxmlformats.org/officeDocument/2006/relationships/hyperlink" Target="http://www.washingtonpost.com/blogs/post-politics/post/the-choom-gang-president-obamas-pot-smoking-high-school-days-detailed-in-maraniss-book/2012/05/25/gJQAwFqEqU_blog.html" TargetMode="External"/><Relationship Id="rId59" Type="http://schemas.openxmlformats.org/officeDocument/2006/relationships/hyperlink" Target="http://www.scottlively.net/tps/" TargetMode="External"/><Relationship Id="rId67" Type="http://schemas.openxmlformats.org/officeDocument/2006/relationships/hyperlink" Target="https://archive.org/stream/isbn_9781555831110#page/4/mode/2up" TargetMode="External"/><Relationship Id="rId20" Type="http://schemas.openxmlformats.org/officeDocument/2006/relationships/hyperlink" Target="http://www.ushistory.org/us/31e.asp" TargetMode="External"/><Relationship Id="rId41" Type="http://schemas.openxmlformats.org/officeDocument/2006/relationships/hyperlink" Target="http://www.cnsnews.com/news/article/james-beattie-and-michael-w-chapman/ben-carson-warns-socialized-medicine-keystone" TargetMode="External"/><Relationship Id="rId54" Type="http://schemas.openxmlformats.org/officeDocument/2006/relationships/hyperlink" Target="https://www.youtube.com/watch?v=I11L71PD3Lw" TargetMode="External"/><Relationship Id="rId62" Type="http://schemas.openxmlformats.org/officeDocument/2006/relationships/hyperlink" Target="https://sidroth.org/television/tv-archives/jenny-weaver/" TargetMode="External"/><Relationship Id="rId70" Type="http://schemas.openxmlformats.org/officeDocument/2006/relationships/hyperlink" Target="https://www.godtube.com/watch/?v=1BE29FNU" TargetMode="External"/><Relationship Id="rId75" Type="http://schemas.openxmlformats.org/officeDocument/2006/relationships/hyperlink" Target="https://www.wnd.com/2018/01/homosexuals-lash-out-at-prayer-as-ultimate-conversion-therapy/" TargetMode="External"/><Relationship Id="rId83" Type="http://schemas.openxmlformats.org/officeDocument/2006/relationships/hyperlink" Target="vimeo.com/429726161" TargetMode="External"/><Relationship Id="rId1" Type="http://schemas.openxmlformats.org/officeDocument/2006/relationships/slideLayout" Target="../slideLayouts/slideLayout50.xml"/><Relationship Id="rId6" Type="http://schemas.openxmlformats.org/officeDocument/2006/relationships/hyperlink" Target="http://wndbooks.wnd.com/sexual-sabotage/" TargetMode="External"/><Relationship Id="rId15" Type="http://schemas.openxmlformats.org/officeDocument/2006/relationships/hyperlink" Target="http://en.wikipedia.org/wiki/Religious_views_of_Adolf_Hitler#section_4" TargetMode="External"/><Relationship Id="rId23" Type="http://schemas.openxmlformats.org/officeDocument/2006/relationships/hyperlink" Target="http://www.dailycaller.com/2013/05/17/flashback-schumer-franken-urged-irs-to-target-tea-party-in-2012/thedailymail.html" TargetMode="External"/><Relationship Id="rId28" Type="http://schemas.openxmlformats.org/officeDocument/2006/relationships/hyperlink" Target="http://www.cbn.com/tv/1403094459001" TargetMode="External"/><Relationship Id="rId36" Type="http://schemas.openxmlformats.org/officeDocument/2006/relationships/hyperlink" Target="http://www.plosgenetics.org/article/info:doi/10.1371/journal.pgen.1000035" TargetMode="External"/><Relationship Id="rId49" Type="http://schemas.openxmlformats.org/officeDocument/2006/relationships/hyperlink" Target="http://www.dailymail.co.uk/news/article-2607166/Bryan-Singers-wild-pool-parties-met-sex-assault-accuser-home-Hollywood-power-player-jailed-sex-minors.html" TargetMode="External"/><Relationship Id="rId57" Type="http://schemas.openxmlformats.org/officeDocument/2006/relationships/hyperlink" Target="https://nationalpost.com/news/world/the-new-taboo-more-people-regret-sex-change-and-want-to-detransition-surgeon-says?fbclid=IwAR0H-0U_Usa4e11eHIe1DF-s4xH9ZEK4zWgBjKIwF9qQ1YfBc6Qf2l4ObQ8" TargetMode="External"/><Relationship Id="rId10" Type="http://schemas.openxmlformats.org/officeDocument/2006/relationships/hyperlink" Target="http://en.wikipedia.org/wiki/Penn_State_sex_abuse_scandal" TargetMode="External"/><Relationship Id="rId31" Type="http://schemas.openxmlformats.org/officeDocument/2006/relationships/hyperlink" Target="http://www.cbn.com/cbnnews/us/2011/september/ex-muslim-speaks-out-about-the-koran-dilemma/" TargetMode="External"/><Relationship Id="rId44" Type="http://schemas.openxmlformats.org/officeDocument/2006/relationships/hyperlink" Target="http://news.msn.com/us/obama-pot-is-not-more-dangerous-than-alcohol" TargetMode="External"/><Relationship Id="rId52" Type="http://schemas.openxmlformats.org/officeDocument/2006/relationships/hyperlink" Target="http://www.youtube.com/watch?v=ZAF2GPT_79Q" TargetMode="External"/><Relationship Id="rId60" Type="http://schemas.openxmlformats.org/officeDocument/2006/relationships/hyperlink" Target="https://en.wikipedia.org/wiki/Ernst_R%C3%B6hm" TargetMode="External"/><Relationship Id="rId65" Type="http://schemas.openxmlformats.org/officeDocument/2006/relationships/hyperlink" Target="https://dailycaller.com/2018/12/18/antifa-leader-violent-communist/" TargetMode="External"/><Relationship Id="rId73" Type="http://schemas.openxmlformats.org/officeDocument/2006/relationships/hyperlink" Target="https://www.theblaze.com/news/2017/05/01/antifa-group-behind-violent-riots-discovered-to-have-ties-to-pedophile-group" TargetMode="External"/><Relationship Id="rId78"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81" Type="http://schemas.openxmlformats.org/officeDocument/2006/relationships/hyperlink" Target="https://www.trevorloudon.com/books/" TargetMode="External"/><Relationship Id="rId4" Type="http://schemas.openxmlformats.org/officeDocument/2006/relationships/hyperlink" Target="http://www.wnd.com/index.php?fa=PAGE.view&amp;pageId=283849" TargetMode="External"/><Relationship Id="rId9" Type="http://schemas.openxmlformats.org/officeDocument/2006/relationships/hyperlink" Target="http://en.wikipedia.org/wiki/Date_rape" TargetMode="External"/><Relationship Id="rId13" Type="http://schemas.openxmlformats.org/officeDocument/2006/relationships/hyperlink" Target="http://www.wayofthemaster.com/articles/ray2006-11-14.html" TargetMode="External"/><Relationship Id="rId18" Type="http://schemas.openxmlformats.org/officeDocument/2006/relationships/hyperlink" Target="http://www.cbn.com/tv/2189892506001" TargetMode="External"/><Relationship Id="rId39" Type="http://schemas.openxmlformats.org/officeDocument/2006/relationships/hyperlink" Target="http://www.history.com/news/what-killed-charles-darwin" TargetMode="External"/><Relationship Id="rId34" Type="http://schemas.openxmlformats.org/officeDocument/2006/relationships/hyperlink" Target="https://www.youtube.com/watch?v=ANrR8xfCcEI" TargetMode="External"/><Relationship Id="rId50" Type="http://schemas.openxmlformats.org/officeDocument/2006/relationships/hyperlink" Target="http://en.wikipedia.org/wiki/Jeffrey_Dahmer" TargetMode="External"/><Relationship Id="rId55" Type="http://schemas.openxmlformats.org/officeDocument/2006/relationships/hyperlink" Target="https://www.amazon.com/Illustrated-Encyclopedia-Old-West/dp/0831765992" TargetMode="External"/><Relationship Id="rId76" Type="http://schemas.openxmlformats.org/officeDocument/2006/relationships/hyperlink" Target="https://www.wnd.com/2017/08/the-sex-pervert-as-anti-fascist/" TargetMode="External"/><Relationship Id="rId7" Type="http://schemas.openxmlformats.org/officeDocument/2006/relationships/hyperlink" Target="http://drjudithreisman.org/" TargetMode="External"/><Relationship Id="rId71" Type="http://schemas.openxmlformats.org/officeDocument/2006/relationships/hyperlink" Target="https://www1.cbn.com/700club/nicky-cruz-salvation-jungles-new-york" TargetMode="External"/><Relationship Id="rId2" Type="http://schemas.openxmlformats.org/officeDocument/2006/relationships/notesSlide" Target="../notesSlides/notesSlide212.xml"/><Relationship Id="rId29" Type="http://schemas.openxmlformats.org/officeDocument/2006/relationships/hyperlink" Target="duckduckgo.com/?t=ffab&amp;q=Kamal+Saleem+A+Muslim+Cries+Out+to+Jesus+CBN&amp;atb=v182-1&amp;iax=videos&amp;ia=videos&amp;iai=https:\\www.youtube.com\watch?v=gccio1vE41M" TargetMode="External"/><Relationship Id="rId24" Type="http://schemas.openxmlformats.org/officeDocument/2006/relationships/hyperlink" Target="http://www.cnsnews.com/news/article/cdc-nearly-50-us-adults-will-develop-at-least-one-mental-illness" TargetMode="External"/><Relationship Id="rId40" Type="http://schemas.openxmlformats.org/officeDocument/2006/relationships/hyperlink" Target="http://dailycaller.com/2013/09/29/top-mit-scientist-un-climate-report-is-hilariously-flawed/" TargetMode="External"/><Relationship Id="rId45" Type="http://schemas.openxmlformats.org/officeDocument/2006/relationships/hyperlink" Target="http://www.cnsnews.com/news/article/michael-w-chapman/san-francisco-s-gay-icon-larry-brinkin-guilty-felony-child-porn" TargetMode="External"/><Relationship Id="rId66" Type="http://schemas.openxmlformats.org/officeDocument/2006/relationships/hyperlink" Target="https://en.wikipedia.org/wiki/Henry_Gerber" TargetMode="External"/></Relationships>
</file>

<file path=ppt/slides/_rels/slide213.xml.rels><?xml version="1.0" encoding="UTF-8" standalone="yes"?>
<Relationships xmlns="http://schemas.openxmlformats.org/package/2006/relationships"><Relationship Id="rId3" Type="http://schemas.openxmlformats.org/officeDocument/2006/relationships/image" Target="../media/image45.jpeg"/><Relationship Id="rId7" Type="http://schemas.openxmlformats.org/officeDocument/2006/relationships/image" Target="../media/image18.png"/><Relationship Id="rId2" Type="http://schemas.openxmlformats.org/officeDocument/2006/relationships/notesSlide" Target="../notesSlides/notesSlide213.xml"/><Relationship Id="rId1" Type="http://schemas.openxmlformats.org/officeDocument/2006/relationships/slideLayout" Target="../slideLayouts/slideLayout30.xml"/><Relationship Id="rId6" Type="http://schemas.openxmlformats.org/officeDocument/2006/relationships/hyperlink" Target="https://www.lifesitenews.com/news/200-ex-lgbt-men-women-rally-to-show-freedom-theyve-found-in-following-jesus" TargetMode="External"/><Relationship Id="rId5" Type="http://schemas.openxmlformats.org/officeDocument/2006/relationships/image" Target="../media/image48.jpg"/><Relationship Id="rId4" Type="http://schemas.openxmlformats.org/officeDocument/2006/relationships/image" Target="../media/image1.jpeg"/></Relationships>
</file>

<file path=ppt/slides/_rels/slide21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1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biblegateway.com/passage/?search=I+Cor.+6:9-11&amp;version=NIV" TargetMode="External"/></Relationships>
</file>

<file path=ppt/slides/_rels/slide21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6.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slide" Target="slide185.xml"/></Relationships>
</file>

<file path=ppt/slides/_rels/slide2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7.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biblegateway.com/passage/?search=John+8:4-5,+10-11&amp;version=KJV" TargetMode="External"/><Relationship Id="rId4" Type="http://schemas.openxmlformats.org/officeDocument/2006/relationships/hyperlink" Target="https://www.biblegateway.com/passage/?search=I+Cor.+6:9-11&amp;version=NIV" TargetMode="External"/></Relationships>
</file>

<file path=ppt/slides/_rels/slide218.xml.rels><?xml version="1.0" encoding="UTF-8" standalone="yes"?>
<Relationships xmlns="http://schemas.openxmlformats.org/package/2006/relationships"><Relationship Id="rId13" Type="http://schemas.openxmlformats.org/officeDocument/2006/relationships/hyperlink" Target="http://www.wnd.com/2017/02/hollywood-film-shows-gays-do-go-straight/?cat_orig=diversions" TargetMode="External"/><Relationship Id="rId18" Type="http://schemas.openxmlformats.org/officeDocument/2006/relationships/hyperlink" Target="http://www.wnd.com/2015/11/gay-rape-in-u-s-military-dont-ask-dont-tell/" TargetMode="External"/><Relationship Id="rId26" Type="http://schemas.openxmlformats.org/officeDocument/2006/relationships/hyperlink" Target="https://www.conservapedia.com/Ex-homosexuals" TargetMode="External"/><Relationship Id="rId3" Type="http://schemas.openxmlformats.org/officeDocument/2006/relationships/image" Target="../media/image45.jpeg"/><Relationship Id="rId21" Type="http://schemas.openxmlformats.org/officeDocument/2006/relationships/hyperlink" Target="http://www.sciencedaily.com/releases/2013/06/130601133735.htm" TargetMode="External"/><Relationship Id="rId7" Type="http://schemas.openxmlformats.org/officeDocument/2006/relationships/hyperlink" Target="http://discovermagazine.com/2007/jun/born-gay" TargetMode="External"/><Relationship Id="rId12" Type="http://schemas.openxmlformats.org/officeDocument/2006/relationships/hyperlink" Target="http://www.dailymail.co.uk/news/article-2607166/Bryan-Singers-wild-pool-parties-met-sex-assault-accuser-home-Hollywood-power-player-jailed-sex-minors.html" TargetMode="External"/><Relationship Id="rId17" Type="http://schemas.openxmlformats.org/officeDocument/2006/relationships/hyperlink" Target="http://www.desiringgod.org/articles/the-dead-end-of-sexual-sin" TargetMode="External"/><Relationship Id="rId25" Type="http://schemas.openxmlformats.org/officeDocument/2006/relationships/hyperlink" Target="https://sidroth.org/television/tv-archives/jenny-weaver/" TargetMode="External"/><Relationship Id="rId33" Type="http://schemas.openxmlformats.org/officeDocument/2006/relationships/image" Target="../media/image1.jpeg"/><Relationship Id="rId2" Type="http://schemas.openxmlformats.org/officeDocument/2006/relationships/notesSlide" Target="../notesSlides/notesSlide218.xml"/><Relationship Id="rId16" Type="http://schemas.openxmlformats.org/officeDocument/2006/relationships/hyperlink" Target="http://www.thenewatlantis.com/publications/executive-summary-sexuality-and-gender" TargetMode="External"/><Relationship Id="rId20" Type="http://schemas.openxmlformats.org/officeDocument/2006/relationships/hyperlink" Target="http://www.apa.org/pubs/journals/releases" TargetMode="External"/><Relationship Id="rId29" Type="http://schemas.openxmlformats.org/officeDocument/2006/relationships/hyperlink" Target="https://rethinkingtheology.com/2016/05/03/homosexuality-religiously-mediated-change/" TargetMode="External"/><Relationship Id="rId1" Type="http://schemas.openxmlformats.org/officeDocument/2006/relationships/slideLayout" Target="../slideLayouts/slideLayout30.xml"/><Relationship Id="rId6" Type="http://schemas.openxmlformats.org/officeDocument/2006/relationships/hyperlink" Target="https://ajp.psychiatryonline.org/doi/10.1176/appi.ajp.2013.12070950" TargetMode="External"/><Relationship Id="rId11" Type="http://schemas.openxmlformats.org/officeDocument/2006/relationships/hyperlink" Target="http://www.wnd.com/2013/12/ex-homosexuals-marriage-slammed-by-activists/?cat_orig=us" TargetMode="External"/><Relationship Id="rId24" Type="http://schemas.openxmlformats.org/officeDocument/2006/relationships/hyperlink" Target="https://www.lifesitenews.com/news/200-ex-lgbt-men-women-rally-to-show-freedom-theyve-found-in-following-jesus" TargetMode="External"/><Relationship Id="rId32" Type="http://schemas.openxmlformats.org/officeDocument/2006/relationships/hyperlink" Target="https://www.wnd.com/2018/01/homosexuals-lash-out-at-prayer-as-ultimate-conversion-therapy/" TargetMode="External"/><Relationship Id="rId5" Type="http://schemas.openxmlformats.org/officeDocument/2006/relationships/hyperlink" Target="http://www.sciencedaily.com/releases/2011/02/110228163143.htm" TargetMode="External"/><Relationship Id="rId15" Type="http://schemas.openxmlformats.org/officeDocument/2006/relationships/hyperlink" Target="https://www.acpeds.org/the-college-speaks/position-statements/gender-ideology-harms-children" TargetMode="External"/><Relationship Id="rId2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8" Type="http://schemas.openxmlformats.org/officeDocument/2006/relationships/hyperlink" Target="https://www.conservapedia.com/Homosexuality_Statistics" TargetMode="External"/><Relationship Id="rId10" Type="http://schemas.openxmlformats.org/officeDocument/2006/relationships/hyperlink" Target="http://en.wikipedia.org/wiki/Date_rape" TargetMode="External"/><Relationship Id="rId19" Type="http://schemas.openxmlformats.org/officeDocument/2006/relationships/hyperlink" Target="https://www.wnd.com/2019/01/dozens-of-trans-regretters-now-out-of-the-closet/" TargetMode="External"/><Relationship Id="rId31" Type="http://schemas.openxmlformats.org/officeDocument/2006/relationships/hyperlink" Target="https://www.wnd.com/2019/11/ex-transgender-warns-caitlyn-jenner-takes-8-years/" TargetMode="External"/><Relationship Id="rId4" Type="http://schemas.openxmlformats.org/officeDocument/2006/relationships/hyperlink" Target="https://www.wnd.com/2019/01/masters-of-projection/" TargetMode="External"/><Relationship Id="rId9" Type="http://schemas.openxmlformats.org/officeDocument/2006/relationships/hyperlink" Target="http://www.ncjrs.gov/pdffiles1/jr000243c.pdf" TargetMode="External"/><Relationship Id="rId14" Type="http://schemas.openxmlformats.org/officeDocument/2006/relationships/hyperlink" Target="http://www.wnd.com/2017/02/not-just-milo-child-sex-abuse-often-precedes-gay-lifestyle/" TargetMode="External"/><Relationship Id="rId22"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7" Type="http://schemas.openxmlformats.org/officeDocument/2006/relationships/hyperlink" Target="https://www.researchgate.net/publication/15762814_Ex-Gays_Religiously_mediated_change_in_homosexuals" TargetMode="External"/><Relationship Id="rId30" Type="http://schemas.openxmlformats.org/officeDocument/2006/relationships/hyperlink" Target="http://www.scribd.com/doc/115507777/Journal-of-Human-Sexuality-Vol-1" TargetMode="External"/><Relationship Id="rId8" Type="http://schemas.openxmlformats.org/officeDocument/2006/relationships/hyperlink" Target="http://fathersforlife.org/gay_issues/gay_gene.htm" TargetMode="External"/></Relationships>
</file>

<file path=ppt/slides/_rels/slide219.xml.rels><?xml version="1.0" encoding="UTF-8" standalone="yes"?>
<Relationships xmlns="http://schemas.openxmlformats.org/package/2006/relationships"><Relationship Id="rId8" Type="http://schemas.openxmlformats.org/officeDocument/2006/relationships/hyperlink" Target="http://www.wnd.com/2017/02/hollywood-film-shows-gays-do-go-straight/?cat_orig=diversions" TargetMode="External"/><Relationship Id="rId13" Type="http://schemas.openxmlformats.org/officeDocument/2006/relationships/hyperlink" Target="https://www.foxnews.com/politics/house-approves-sweeping-bill-to-expand-gay-rights" TargetMode="External"/><Relationship Id="rId18" Type="http://schemas.openxmlformats.org/officeDocument/2006/relationships/hyperlink" Target="https://www.wnd.com/2020/01/meet-group-injured-ban-counseling-gayness/" TargetMode="External"/><Relationship Id="rId3" Type="http://schemas.openxmlformats.org/officeDocument/2006/relationships/image" Target="../media/image45.jpeg"/><Relationship Id="rId21" Type="http://schemas.openxmlformats.org/officeDocument/2006/relationships/hyperlink" Target="https://www.thegatewaypundit.com/2019/12/insane-lgbt-activist-keaton-hill-caught-on-film-assaulting-and-threatening-to-kill-black-conservative-at-sacramento-state-video/" TargetMode="External"/><Relationship Id="rId7" Type="http://schemas.openxmlformats.org/officeDocument/2006/relationships/hyperlink" Target="http://www.wnd.com/2013/12/ex-homosexuals-marriage-slammed-by-activists/?cat_orig=us" TargetMode="External"/><Relationship Id="rId12" Type="http://schemas.openxmlformats.org/officeDocument/2006/relationships/hyperlink" Target="https://www.washingtonexaminer.com/politics/the-godfather" TargetMode="External"/><Relationship Id="rId17" Type="http://schemas.openxmlformats.org/officeDocument/2006/relationships/hyperlink" Target="https://www.wnd.com/2020/01/university-relents-debate-transgenderism-will-now-include-sides/" TargetMode="External"/><Relationship Id="rId2" Type="http://schemas.openxmlformats.org/officeDocument/2006/relationships/notesSlide" Target="../notesSlides/notesSlide219.xml"/><Relationship Id="rId16" Type="http://schemas.openxmlformats.org/officeDocument/2006/relationships/hyperlink" Target="https://www1.cbn.com/cbnnews/cwn/2020/january/franklin-graham-event-canceled-because-he-views-gay-marriage-a-sin?utm_source=wnd&amp;utm_medium=wnd&amp;utm_campaign=syndicated" TargetMode="External"/><Relationship Id="rId20" Type="http://schemas.openxmlformats.org/officeDocument/2006/relationships/hyperlink" Target="https://www.theblaze.com/news/transgender-plaintiff-sues-former-employer-nike-for-exposure-to-incorrect-gender-pronouns?utm_source=sendpulse&amp;utm_medium=push&amp;utm_campaign=12118511?utm_source=wnd&amp;utm_medium=wnd&amp;utm_campaign=syndicated" TargetMode="External"/><Relationship Id="rId1" Type="http://schemas.openxmlformats.org/officeDocument/2006/relationships/slideLayout" Target="../slideLayouts/slideLayout30.xml"/><Relationship Id="rId6" Type="http://schemas.openxmlformats.org/officeDocument/2006/relationships/slide" Target="slide637.xml"/><Relationship Id="rId11" Type="http://schemas.openxmlformats.org/officeDocument/2006/relationships/hyperlink" Target="https://www.wnd.com/2019/06/google-fires-engineer-who-exposed-outrage-mobs/" TargetMode="External"/><Relationship Id="rId24" Type="http://schemas.openxmlformats.org/officeDocument/2006/relationships/image" Target="../media/image1.jpeg"/><Relationship Id="rId5" Type="http://schemas.openxmlformats.org/officeDocument/2006/relationships/hyperlink" Target="https://thehill.com/homenews/state-watch/437925-massachusetts-gop-governor-signs-bill-banning-gay-conversion-therapy" TargetMode="External"/><Relationship Id="rId15" Type="http://schemas.openxmlformats.org/officeDocument/2006/relationships/hyperlink" Target="https://www.insidehighered.com/news/2017/02/23/trump-administration-reverses-title-ix-guidance-transgender-protections" TargetMode="External"/><Relationship Id="rId23" Type="http://schemas.openxmlformats.org/officeDocument/2006/relationships/hyperlink" Target="http://www.thenewatlantis.com/publications/executive-summary-sexuality-and-gender" TargetMode="External"/><Relationship Id="rId10" Type="http://schemas.openxmlformats.org/officeDocument/2006/relationships/hyperlink" Target="https://www.wnd.com/2019/08/google-insider-delivers-proof-of-bias-to-doj/" TargetMode="External"/><Relationship Id="rId19" Type="http://schemas.openxmlformats.org/officeDocument/2006/relationships/hyperlink" Target="https://www.wnd.com/2015/07/state-forbids-pastors-calling-homosexuality-sinful/" TargetMode="External"/><Relationship Id="rId4" Type="http://schemas.openxmlformats.org/officeDocument/2006/relationships/hyperlink" Target="https://www.wnd.com/2018/01/supremes-retreat-on-same-sex-marriage/" TargetMode="External"/><Relationship Id="rId9" Type="http://schemas.openxmlformats.org/officeDocument/2006/relationships/hyperlink" Target="https://www.lifesitenews.com/news/200-ex-lgbt-men-women-rally-to-show-freedom-theyve-found-in-following-jesus" TargetMode="External"/><Relationship Id="rId14" Type="http://schemas.openxmlformats.org/officeDocument/2006/relationships/hyperlink" Target="https://www.wnd.com/2018/01/homosexuals-lash-out-at-prayer-as-ultimate-conversion-therapy/" TargetMode="External"/><Relationship Id="rId22" Type="http://schemas.openxmlformats.org/officeDocument/2006/relationships/hyperlink" Target="https://www.wnd.com/2019/12/lgbtq-activists-send-funeral-directors-pastors-home/"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1drv.ms/p/s!Anf-8Dz4CZ5eiyySzq5DWfoky855" TargetMode="External"/><Relationship Id="rId2" Type="http://schemas.openxmlformats.org/officeDocument/2006/relationships/notesSlide" Target="../notesSlides/notesSlide22.xml"/><Relationship Id="rId1" Type="http://schemas.openxmlformats.org/officeDocument/2006/relationships/slideLayout" Target="../slideLayouts/slideLayout32.xml"/><Relationship Id="rId6" Type="http://schemas.openxmlformats.org/officeDocument/2006/relationships/image" Target="../media/image15.png"/><Relationship Id="rId5" Type="http://schemas.openxmlformats.org/officeDocument/2006/relationships/image" Target="../media/image1.jpeg"/><Relationship Id="rId4" Type="http://schemas.openxmlformats.org/officeDocument/2006/relationships/hyperlink" Target="https://www.advbookstore.com/product-page/evolution-is-not-science-pb" TargetMode="External"/></Relationships>
</file>

<file path=ppt/slides/_rels/slide220.xml.rels><?xml version="1.0" encoding="UTF-8" standalone="yes"?>
<Relationships xmlns="http://schemas.openxmlformats.org/package/2006/relationships"><Relationship Id="rId8" Type="http://schemas.openxmlformats.org/officeDocument/2006/relationships/hyperlink" Target="http://www.wnd.com/2013/12/ex-homosexuals-marriage-slammed-by-activists/?cat_orig=us" TargetMode="External"/><Relationship Id="rId13" Type="http://schemas.openxmlformats.org/officeDocument/2006/relationships/hyperlink" Target="http://www.thenewatlantis.com/publications/executive-summary-sexuality-and-gender" TargetMode="External"/><Relationship Id="rId18"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6" Type="http://schemas.openxmlformats.org/officeDocument/2006/relationships/hyperlink" Target="https://rethinkingtheology.com/2016/05/03/homosexuality-religiously-mediated-change/" TargetMode="External"/><Relationship Id="rId3" Type="http://schemas.openxmlformats.org/officeDocument/2006/relationships/image" Target="../media/image45.jpeg"/><Relationship Id="rId21" Type="http://schemas.openxmlformats.org/officeDocument/2006/relationships/hyperlink" Target="https://www.lifesitenews.com/news/200-ex-lgbt-men-women-rally-to-show-freedom-theyve-found-in-following-jesus" TargetMode="External"/><Relationship Id="rId7" Type="http://schemas.openxmlformats.org/officeDocument/2006/relationships/hyperlink" Target="http://en.wikipedia.org/wiki/Date_rape" TargetMode="External"/><Relationship Id="rId12" Type="http://schemas.openxmlformats.org/officeDocument/2006/relationships/hyperlink" Target="https://www.acpeds.org/the-college-speaks/position-statements/gender-ideology-harms-children" TargetMode="External"/><Relationship Id="rId17" Type="http://schemas.openxmlformats.org/officeDocument/2006/relationships/hyperlink" Target="http://www.apa.org/pubs/journals/releases" TargetMode="External"/><Relationship Id="rId25" Type="http://schemas.openxmlformats.org/officeDocument/2006/relationships/hyperlink" Target="https://www.conservapedia.com/Homosexuality_Statistics" TargetMode="External"/><Relationship Id="rId2" Type="http://schemas.openxmlformats.org/officeDocument/2006/relationships/notesSlide" Target="../notesSlides/notesSlide220.xml"/><Relationship Id="rId16" Type="http://schemas.openxmlformats.org/officeDocument/2006/relationships/hyperlink" Target="https://www.wnd.com/2019/01/dozens-of-trans-regretters-now-out-of-the-closet/" TargetMode="External"/><Relationship Id="rId20" Type="http://schemas.openxmlformats.org/officeDocument/2006/relationships/hyperlink" Target="https://ajp.psychiatryonline.org/doi/10.1176/appi.ajp.2013.12070950" TargetMode="External"/><Relationship Id="rId29" Type="http://schemas.openxmlformats.org/officeDocument/2006/relationships/hyperlink" Target="https://www.wnd.com/2018/01/homosexuals-lash-out-at-prayer-as-ultimate-conversion-therapy/" TargetMode="External"/><Relationship Id="rId1" Type="http://schemas.openxmlformats.org/officeDocument/2006/relationships/slideLayout" Target="../slideLayouts/slideLayout30.xml"/><Relationship Id="rId6" Type="http://schemas.openxmlformats.org/officeDocument/2006/relationships/hyperlink" Target="http://www.ncjrs.gov/pdffiles1/jr000243c.pdf" TargetMode="External"/><Relationship Id="rId11" Type="http://schemas.openxmlformats.org/officeDocument/2006/relationships/hyperlink" Target="http://www.wnd.com/2017/02/not-just-milo-child-sex-abuse-often-precedes-gay-lifestyle/" TargetMode="External"/><Relationship Id="rId24" Type="http://schemas.openxmlformats.org/officeDocument/2006/relationships/hyperlink" Target="https://www.researchgate.net/publication/15762814_Ex-Gays_Religiously_mediated_change_in_homosexuals" TargetMode="External"/><Relationship Id="rId5" Type="http://schemas.openxmlformats.org/officeDocument/2006/relationships/hyperlink" Target="http://fathersforlife.org/gay_issues/gay_gene.htm" TargetMode="External"/><Relationship Id="rId15" Type="http://schemas.openxmlformats.org/officeDocument/2006/relationships/hyperlink" Target="http://www.wnd.com/2015/11/gay-rape-in-u-s-military-dont-ask-dont-tell/" TargetMode="External"/><Relationship Id="rId23" Type="http://schemas.openxmlformats.org/officeDocument/2006/relationships/hyperlink" Target="https://www.conservapedia.com/Ex-homosexuals" TargetMode="External"/><Relationship Id="rId28" Type="http://schemas.openxmlformats.org/officeDocument/2006/relationships/hyperlink" Target="https://www.wnd.com/2019/11/ex-transgender-warns-caitlyn-jenner-takes-8-years/" TargetMode="External"/><Relationship Id="rId10" Type="http://schemas.openxmlformats.org/officeDocument/2006/relationships/hyperlink" Target="http://www.wnd.com/2017/02/hollywood-film-shows-gays-do-go-straight/?cat_orig=diversions" TargetMode="External"/><Relationship Id="rId19" Type="http://schemas.openxmlformats.org/officeDocument/2006/relationships/hyperlink" Target="https://nationalpost.com/news/world/the-new-taboo-more-people-regret-sex-change-and-want-to-detransition-surgeon-says?fbclid=IwAR0H-0U_Usa4e11eHIe1DF-s4xH9ZEK4zWgBjKIwF9qQ1YfBc6Qf2l4ObQ8" TargetMode="External"/><Relationship Id="rId4" Type="http://schemas.openxmlformats.org/officeDocument/2006/relationships/hyperlink" Target="http://discovermagazine.com/2007/jun/born-gay" TargetMode="External"/><Relationship Id="rId9" Type="http://schemas.openxmlformats.org/officeDocument/2006/relationships/hyperlink" Target="http://www.dailymail.co.uk/news/article-2607166/Bryan-Singers-wild-pool-parties-met-sex-assault-accuser-home-Hollywood-power-player-jailed-sex-minors.html" TargetMode="External"/><Relationship Id="rId14" Type="http://schemas.openxmlformats.org/officeDocument/2006/relationships/hyperlink" Target="http://www.desiringgod.org/articles/the-dead-end-of-sexual-sin" TargetMode="External"/><Relationship Id="rId22" Type="http://schemas.openxmlformats.org/officeDocument/2006/relationships/hyperlink" Target="https://sidroth.org/television/tv-archives/jenny-weaver/" TargetMode="External"/><Relationship Id="rId27" Type="http://schemas.openxmlformats.org/officeDocument/2006/relationships/hyperlink" Target="http://www.scribd.com/doc/115507777/Journal-of-Human-Sexuality-Vol-1" TargetMode="External"/><Relationship Id="rId30" Type="http://schemas.openxmlformats.org/officeDocument/2006/relationships/image" Target="../media/image1.jpeg"/></Relationships>
</file>

<file path=ppt/slides/_rels/slide221.xml.rels><?xml version="1.0" encoding="UTF-8" standalone="yes"?>
<Relationships xmlns="http://schemas.openxmlformats.org/package/2006/relationships"><Relationship Id="rId8" Type="http://schemas.openxmlformats.org/officeDocument/2006/relationships/hyperlink" Target="https://www.youtube.com/watch?v=D1bCwLM3uIM&amp;feature=youtu.be" TargetMode="External"/><Relationship Id="rId3" Type="http://schemas.openxmlformats.org/officeDocument/2006/relationships/image" Target="../media/image45.jpeg"/><Relationship Id="rId7" Type="http://schemas.openxmlformats.org/officeDocument/2006/relationships/hyperlink" Target="https://www.lifesitenews.com/news/200-ex-lgbt-men-women-rally-to-show-freedom-theyve-found-in-following-jesus" TargetMode="External"/><Relationship Id="rId2" Type="http://schemas.openxmlformats.org/officeDocument/2006/relationships/notesSlide" Target="../notesSlides/notesSlide221.xml"/><Relationship Id="rId1" Type="http://schemas.openxmlformats.org/officeDocument/2006/relationships/slideLayout" Target="../slideLayouts/slideLayout30.xml"/><Relationship Id="rId6" Type="http://schemas.openxmlformats.org/officeDocument/2006/relationships/image" Target="../media/image48.jpg"/><Relationship Id="rId5" Type="http://schemas.openxmlformats.org/officeDocument/2006/relationships/hyperlink" Target="https://youtu.be/D1bCwLM3uIM" TargetMode="External"/><Relationship Id="rId4" Type="http://schemas.openxmlformats.org/officeDocument/2006/relationships/image" Target="../media/image1.jpeg"/><Relationship Id="rId9" Type="http://schemas.openxmlformats.org/officeDocument/2006/relationships/image" Target="../media/image18.png"/></Relationships>
</file>

<file path=ppt/slides/_rels/slide22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2.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wnd.com/2019/05/look-at-this-they-say-we-dont-exist/" TargetMode="External"/><Relationship Id="rId4" Type="http://schemas.openxmlformats.org/officeDocument/2006/relationships/hyperlink" Target="https://en.wikipedia.org/wiki/Orlando_nightclub_shooting"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3.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lifesitenews.com/news/200-ex-lgbt-men-women-rally-to-show-freedom-theyve-found-in-following-jesus" TargetMode="External"/><Relationship Id="rId4" Type="http://schemas.openxmlformats.org/officeDocument/2006/relationships/hyperlink" Target="https://www.wnd.com/2019/05/look-at-this-they-say-we-dont-exist/" TargetMode="External"/></Relationships>
</file>

<file path=ppt/slides/_rels/slide22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charismamag.com/spirit/revival/42450-breaking-the-chains-from-lgbt-to-freedom-in-christ" TargetMode="External"/></Relationships>
</file>

<file path=ppt/slides/_rels/slide22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charismamag.com/spirit/revival/42450-breaking-the-chains-from-lgbt-to-freedom-in-christ"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6.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charismamag.com/spirit/revival/42450-breaking-the-chains-from-lgbt-to-freedom-in-christ" TargetMode="External"/></Relationships>
</file>

<file path=ppt/slides/_rels/slide22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7.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charismamag.com/spirit/revival/42450-breaking-the-chains-from-lgbt-to-freedom-in-christ" TargetMode="External"/></Relationships>
</file>

<file path=ppt/slides/_rels/slide22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2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9.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www.wnd.com/2017/02/hollywood-film-shows-gays-do-go-straight/?cat_orig=diversions" TargetMode="External"/><Relationship Id="rId4" Type="http://schemas.openxmlformats.org/officeDocument/2006/relationships/hyperlink" Target="http://www.wnd.com/2013/12/ex-homosexuals-marriage-slammed-by-activists/?cat_orig=us"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3.xml"/><Relationship Id="rId1" Type="http://schemas.openxmlformats.org/officeDocument/2006/relationships/slideLayout" Target="../slideLayouts/slideLayout32.xml"/></Relationships>
</file>

<file path=ppt/slides/_rels/slide230.xml.rels><?xml version="1.0" encoding="UTF-8" standalone="yes"?>
<Relationships xmlns="http://schemas.openxmlformats.org/package/2006/relationships"><Relationship Id="rId3" Type="http://schemas.openxmlformats.org/officeDocument/2006/relationships/image" Target="../media/image45.jpeg"/><Relationship Id="rId7" Type="http://schemas.openxmlformats.org/officeDocument/2006/relationships/image" Target="../media/image18.png"/><Relationship Id="rId2" Type="http://schemas.openxmlformats.org/officeDocument/2006/relationships/notesSlide" Target="../notesSlides/notesSlide230.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image" Target="../media/image49.jpeg"/><Relationship Id="rId4" Type="http://schemas.openxmlformats.org/officeDocument/2006/relationships/hyperlink" Target="http://www.wnd.com/2013/12/ex-homosexuals-marriage-slammed-by-activists/?cat_orig=us" TargetMode="External"/></Relationships>
</file>

<file path=ppt/slides/_rels/slide231.xml.rels><?xml version="1.0" encoding="UTF-8" standalone="yes"?>
<Relationships xmlns="http://schemas.openxmlformats.org/package/2006/relationships"><Relationship Id="rId8" Type="http://schemas.openxmlformats.org/officeDocument/2006/relationships/hyperlink" Target="http://www.wnd.com/2013/12/ex-homosexuals-marriage-slammed-by-activists/?cat_orig=us" TargetMode="External"/><Relationship Id="rId13" Type="http://schemas.openxmlformats.org/officeDocument/2006/relationships/hyperlink" Target="http://www.thenewatlantis.com/publications/executive-summary-sexuality-and-gender" TargetMode="External"/><Relationship Id="rId18"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6" Type="http://schemas.openxmlformats.org/officeDocument/2006/relationships/hyperlink" Target="https://rethinkingtheology.com/2016/05/03/homosexuality-religiously-mediated-change/" TargetMode="External"/><Relationship Id="rId3" Type="http://schemas.openxmlformats.org/officeDocument/2006/relationships/image" Target="../media/image45.jpeg"/><Relationship Id="rId21" Type="http://schemas.openxmlformats.org/officeDocument/2006/relationships/hyperlink" Target="https://www.lifesitenews.com/news/200-ex-lgbt-men-women-rally-to-show-freedom-theyve-found-in-following-jesus" TargetMode="External"/><Relationship Id="rId7" Type="http://schemas.openxmlformats.org/officeDocument/2006/relationships/hyperlink" Target="http://en.wikipedia.org/wiki/Date_rape" TargetMode="External"/><Relationship Id="rId12" Type="http://schemas.openxmlformats.org/officeDocument/2006/relationships/hyperlink" Target="https://www.acpeds.org/the-college-speaks/position-statements/gender-ideology-harms-children" TargetMode="External"/><Relationship Id="rId17" Type="http://schemas.openxmlformats.org/officeDocument/2006/relationships/hyperlink" Target="http://www.apa.org/pubs/journals/releases" TargetMode="External"/><Relationship Id="rId25" Type="http://schemas.openxmlformats.org/officeDocument/2006/relationships/hyperlink" Target="https://www.conservapedia.com/Homosexuality_Statistics" TargetMode="External"/><Relationship Id="rId2" Type="http://schemas.openxmlformats.org/officeDocument/2006/relationships/notesSlide" Target="../notesSlides/notesSlide231.xml"/><Relationship Id="rId16" Type="http://schemas.openxmlformats.org/officeDocument/2006/relationships/hyperlink" Target="https://www.wnd.com/2019/01/dozens-of-trans-regretters-now-out-of-the-closet/" TargetMode="External"/><Relationship Id="rId20" Type="http://schemas.openxmlformats.org/officeDocument/2006/relationships/hyperlink" Target="https://ajp.psychiatryonline.org/doi/10.1176/appi.ajp.2013.12070950" TargetMode="External"/><Relationship Id="rId29" Type="http://schemas.openxmlformats.org/officeDocument/2006/relationships/hyperlink" Target="https://www.wnd.com/2018/01/homosexuals-lash-out-at-prayer-as-ultimate-conversion-therapy/" TargetMode="External"/><Relationship Id="rId1" Type="http://schemas.openxmlformats.org/officeDocument/2006/relationships/slideLayout" Target="../slideLayouts/slideLayout30.xml"/><Relationship Id="rId6" Type="http://schemas.openxmlformats.org/officeDocument/2006/relationships/hyperlink" Target="http://www.ncjrs.gov/pdffiles1/jr000243c.pdf" TargetMode="External"/><Relationship Id="rId11" Type="http://schemas.openxmlformats.org/officeDocument/2006/relationships/hyperlink" Target="http://www.wnd.com/2017/02/not-just-milo-child-sex-abuse-often-precedes-gay-lifestyle/" TargetMode="External"/><Relationship Id="rId24" Type="http://schemas.openxmlformats.org/officeDocument/2006/relationships/hyperlink" Target="https://www.researchgate.net/publication/15762814_Ex-Gays_Religiously_mediated_change_in_homosexuals" TargetMode="External"/><Relationship Id="rId5" Type="http://schemas.openxmlformats.org/officeDocument/2006/relationships/hyperlink" Target="http://discovermagazine.com/2007/jun/born-gay" TargetMode="External"/><Relationship Id="rId15" Type="http://schemas.openxmlformats.org/officeDocument/2006/relationships/hyperlink" Target="http://www.wnd.com/2015/11/gay-rape-in-u-s-military-dont-ask-dont-tell/" TargetMode="External"/><Relationship Id="rId23" Type="http://schemas.openxmlformats.org/officeDocument/2006/relationships/hyperlink" Target="https://www.conservapedia.com/Ex-homosexuals" TargetMode="External"/><Relationship Id="rId28" Type="http://schemas.openxmlformats.org/officeDocument/2006/relationships/hyperlink" Target="https://www.wnd.com/2019/11/ex-transgender-warns-caitlyn-jenner-takes-8-years/" TargetMode="External"/><Relationship Id="rId10" Type="http://schemas.openxmlformats.org/officeDocument/2006/relationships/hyperlink" Target="http://www.wnd.com/2017/02/hollywood-film-shows-gays-do-go-straight/?cat_orig=diversions" TargetMode="External"/><Relationship Id="rId19" Type="http://schemas.openxmlformats.org/officeDocument/2006/relationships/hyperlink" Target="https://nationalpost.com/news/world/the-new-taboo-more-people-regret-sex-change-and-want-to-detransition-surgeon-says?fbclid=IwAR0H-0U_Usa4e11eHIe1DF-s4xH9ZEK4zWgBjKIwF9qQ1YfBc6Qf2l4ObQ8" TargetMode="External"/><Relationship Id="rId4" Type="http://schemas.openxmlformats.org/officeDocument/2006/relationships/hyperlink" Target="http://fathersforlife.org/gay_issues/gay_gene.htm" TargetMode="External"/><Relationship Id="rId9" Type="http://schemas.openxmlformats.org/officeDocument/2006/relationships/hyperlink" Target="http://www.dailymail.co.uk/news/article-2607166/Bryan-Singers-wild-pool-parties-met-sex-assault-accuser-home-Hollywood-power-player-jailed-sex-minors.html" TargetMode="External"/><Relationship Id="rId14" Type="http://schemas.openxmlformats.org/officeDocument/2006/relationships/hyperlink" Target="http://www.desiringgod.org/articles/the-dead-end-of-sexual-sin" TargetMode="External"/><Relationship Id="rId22" Type="http://schemas.openxmlformats.org/officeDocument/2006/relationships/hyperlink" Target="https://sidroth.org/television/tv-archives/jenny-weaver/" TargetMode="External"/><Relationship Id="rId27" Type="http://schemas.openxmlformats.org/officeDocument/2006/relationships/hyperlink" Target="http://www.scribd.com/doc/115507777/Journal-of-Human-Sexuality-Vol-1" TargetMode="External"/><Relationship Id="rId30" Type="http://schemas.openxmlformats.org/officeDocument/2006/relationships/image" Target="../media/image1.jpeg"/></Relationships>
</file>

<file path=ppt/slides/_rels/slide23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3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45.jpeg"/><Relationship Id="rId7" Type="http://schemas.openxmlformats.org/officeDocument/2006/relationships/image" Target="../media/image1.jpeg"/><Relationship Id="rId2" Type="http://schemas.openxmlformats.org/officeDocument/2006/relationships/notesSlide" Target="../notesSlides/notesSlide233.xml"/><Relationship Id="rId1" Type="http://schemas.openxmlformats.org/officeDocument/2006/relationships/slideLayout" Target="../slideLayouts/slideLayout30.xml"/><Relationship Id="rId6" Type="http://schemas.openxmlformats.org/officeDocument/2006/relationships/hyperlink" Target="http://rosariabutterfield.com/" TargetMode="External"/><Relationship Id="rId5" Type="http://schemas.openxmlformats.org/officeDocument/2006/relationships/image" Target="../media/image50.jpeg"/><Relationship Id="rId4" Type="http://schemas.openxmlformats.org/officeDocument/2006/relationships/hyperlink" Target="http://www.desiringgod.org/articles/the-dead-end-of-sexual-sin#modal-628-1" TargetMode="External"/></Relationships>
</file>

<file path=ppt/slides/_rels/slide23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desiringgod.org/articles/the-dead-end-of-sexual-sin" TargetMode="External"/></Relationships>
</file>

<file path=ppt/slides/_rels/slide23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desiringgod.org/articles/the-dead-end-of-sexual-sin" TargetMode="External"/></Relationships>
</file>

<file path=ppt/slides/_rels/slide2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6.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desiringgod.org/articles/the-dead-end-of-sexual-sin" TargetMode="External"/></Relationships>
</file>

<file path=ppt/slides/_rels/slide23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7.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desiringgod.org/articles/the-dead-end-of-sexual-sin" TargetMode="External"/></Relationships>
</file>

<file path=ppt/slides/_rels/slide23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8.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desiringgod.org/articles/the-dead-end-of-sexual-sin" TargetMode="External"/></Relationships>
</file>

<file path=ppt/slides/_rels/slide239.xml.rels><?xml version="1.0" encoding="UTF-8" standalone="yes"?>
<Relationships xmlns="http://schemas.openxmlformats.org/package/2006/relationships"><Relationship Id="rId8" Type="http://schemas.openxmlformats.org/officeDocument/2006/relationships/hyperlink" Target="http://www.wnd.com/2013/12/ex-homosexuals-marriage-slammed-by-activists/?cat_orig=us" TargetMode="External"/><Relationship Id="rId13" Type="http://schemas.openxmlformats.org/officeDocument/2006/relationships/hyperlink" Target="http://www.thenewatlantis.com/publications/executive-summary-sexuality-and-gender" TargetMode="External"/><Relationship Id="rId18"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6" Type="http://schemas.openxmlformats.org/officeDocument/2006/relationships/hyperlink" Target="https://rethinkingtheology.com/2016/05/03/homosexuality-religiously-mediated-change/" TargetMode="External"/><Relationship Id="rId3" Type="http://schemas.openxmlformats.org/officeDocument/2006/relationships/image" Target="../media/image45.jpeg"/><Relationship Id="rId21" Type="http://schemas.openxmlformats.org/officeDocument/2006/relationships/hyperlink" Target="https://www.lifesitenews.com/news/200-ex-lgbt-men-women-rally-to-show-freedom-theyve-found-in-following-jesus" TargetMode="External"/><Relationship Id="rId7" Type="http://schemas.openxmlformats.org/officeDocument/2006/relationships/hyperlink" Target="http://en.wikipedia.org/wiki/Date_rape" TargetMode="External"/><Relationship Id="rId12" Type="http://schemas.openxmlformats.org/officeDocument/2006/relationships/hyperlink" Target="https://www.acpeds.org/the-college-speaks/position-statements/gender-ideology-harms-children" TargetMode="External"/><Relationship Id="rId17" Type="http://schemas.openxmlformats.org/officeDocument/2006/relationships/hyperlink" Target="http://www.apa.org/pubs/journals/releases" TargetMode="External"/><Relationship Id="rId25" Type="http://schemas.openxmlformats.org/officeDocument/2006/relationships/hyperlink" Target="https://www.conservapedia.com/Homosexuality_Statistics" TargetMode="External"/><Relationship Id="rId2" Type="http://schemas.openxmlformats.org/officeDocument/2006/relationships/notesSlide" Target="../notesSlides/notesSlide239.xml"/><Relationship Id="rId16" Type="http://schemas.openxmlformats.org/officeDocument/2006/relationships/hyperlink" Target="https://www.wnd.com/2019/01/dozens-of-trans-regretters-now-out-of-the-closet/" TargetMode="External"/><Relationship Id="rId20" Type="http://schemas.openxmlformats.org/officeDocument/2006/relationships/hyperlink" Target="https://ajp.psychiatryonline.org/doi/10.1176/appi.ajp.2013.12070950" TargetMode="External"/><Relationship Id="rId29" Type="http://schemas.openxmlformats.org/officeDocument/2006/relationships/hyperlink" Target="https://www.wnd.com/2018/01/homosexuals-lash-out-at-prayer-as-ultimate-conversion-therapy/" TargetMode="External"/><Relationship Id="rId1" Type="http://schemas.openxmlformats.org/officeDocument/2006/relationships/slideLayout" Target="../slideLayouts/slideLayout30.xml"/><Relationship Id="rId6" Type="http://schemas.openxmlformats.org/officeDocument/2006/relationships/hyperlink" Target="http://www.ncjrs.gov/pdffiles1/jr000243c.pdf" TargetMode="External"/><Relationship Id="rId11" Type="http://schemas.openxmlformats.org/officeDocument/2006/relationships/hyperlink" Target="http://www.wnd.com/2017/02/not-just-milo-child-sex-abuse-often-precedes-gay-lifestyle/" TargetMode="External"/><Relationship Id="rId24" Type="http://schemas.openxmlformats.org/officeDocument/2006/relationships/hyperlink" Target="https://www.researchgate.net/publication/15762814_Ex-Gays_Religiously_mediated_change_in_homosexuals" TargetMode="External"/><Relationship Id="rId5" Type="http://schemas.openxmlformats.org/officeDocument/2006/relationships/hyperlink" Target="http://fathersforlife.org/gay_issues/gay_gene.htm" TargetMode="External"/><Relationship Id="rId15" Type="http://schemas.openxmlformats.org/officeDocument/2006/relationships/hyperlink" Target="http://www.wnd.com/2015/11/gay-rape-in-u-s-military-dont-ask-dont-tell/" TargetMode="External"/><Relationship Id="rId23" Type="http://schemas.openxmlformats.org/officeDocument/2006/relationships/hyperlink" Target="https://www.conservapedia.com/Ex-homosexuals" TargetMode="External"/><Relationship Id="rId28" Type="http://schemas.openxmlformats.org/officeDocument/2006/relationships/hyperlink" Target="https://www.wnd.com/2019/11/ex-transgender-warns-caitlyn-jenner-takes-8-years/" TargetMode="External"/><Relationship Id="rId10" Type="http://schemas.openxmlformats.org/officeDocument/2006/relationships/hyperlink" Target="http://www.wnd.com/2017/02/hollywood-film-shows-gays-do-go-straight/?cat_orig=diversions" TargetMode="External"/><Relationship Id="rId19" Type="http://schemas.openxmlformats.org/officeDocument/2006/relationships/hyperlink" Target="https://nationalpost.com/news/world/the-new-taboo-more-people-regret-sex-change-and-want-to-detransition-surgeon-says?fbclid=IwAR0H-0U_Usa4e11eHIe1DF-s4xH9ZEK4zWgBjKIwF9qQ1YfBc6Qf2l4ObQ8" TargetMode="External"/><Relationship Id="rId4" Type="http://schemas.openxmlformats.org/officeDocument/2006/relationships/hyperlink" Target="http://discovermagazine.com/2007/jun/born-gay" TargetMode="External"/><Relationship Id="rId9" Type="http://schemas.openxmlformats.org/officeDocument/2006/relationships/hyperlink" Target="http://www.dailymail.co.uk/news/article-2607166/Bryan-Singers-wild-pool-parties-met-sex-assault-accuser-home-Hollywood-power-player-jailed-sex-minors.html" TargetMode="External"/><Relationship Id="rId14" Type="http://schemas.openxmlformats.org/officeDocument/2006/relationships/hyperlink" Target="http://www.desiringgod.org/articles/the-dead-end-of-sexual-sin" TargetMode="External"/><Relationship Id="rId22" Type="http://schemas.openxmlformats.org/officeDocument/2006/relationships/hyperlink" Target="https://sidroth.org/television/tv-archives/jenny-weaver/" TargetMode="External"/><Relationship Id="rId27" Type="http://schemas.openxmlformats.org/officeDocument/2006/relationships/hyperlink" Target="http://www.scribd.com/doc/115507777/Journal-of-Human-Sexuality-Vol-1" TargetMode="External"/><Relationship Id="rId30" Type="http://schemas.openxmlformats.org/officeDocument/2006/relationships/image" Target="../media/image1.jpeg"/></Relationships>
</file>

<file path=ppt/slides/_rels/slide2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4.xml"/><Relationship Id="rId1" Type="http://schemas.openxmlformats.org/officeDocument/2006/relationships/slideLayout" Target="../slideLayouts/slideLayout32.xml"/></Relationships>
</file>

<file path=ppt/slides/_rels/slide240.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45.jpeg"/><Relationship Id="rId7" Type="http://schemas.openxmlformats.org/officeDocument/2006/relationships/hyperlink" Target="http://www.scribd.com/doc/115507777/Journal-of-Human-Sexuality-Vol-1" TargetMode="External"/><Relationship Id="rId2" Type="http://schemas.openxmlformats.org/officeDocument/2006/relationships/notesSlide" Target="../notesSlides/notesSlide240.xml"/><Relationship Id="rId1" Type="http://schemas.openxmlformats.org/officeDocument/2006/relationships/slideLayout" Target="../slideLayouts/slideLayout30.xml"/><Relationship Id="rId6" Type="http://schemas.openxmlformats.org/officeDocument/2006/relationships/hyperlink" Target="https://rethinkingtheology.com/2016/05/03/homosexuality-religiously-mediated-change/" TargetMode="External"/><Relationship Id="rId5" Type="http://schemas.openxmlformats.org/officeDocument/2006/relationships/hyperlink" Target="https://www.conservapedia.com/Homosexuality_Statistics" TargetMode="External"/><Relationship Id="rId4" Type="http://schemas.openxmlformats.org/officeDocument/2006/relationships/hyperlink" Target="https://www.researchgate.net/publication/15762814_Ex-Gays_Religiously_mediated_change_in_homosexuals" TargetMode="External"/></Relationships>
</file>

<file path=ppt/slides/_rels/slide24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1.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fathersforlife.org/dale/change4.html" TargetMode="External"/><Relationship Id="rId4" Type="http://schemas.openxmlformats.org/officeDocument/2006/relationships/hyperlink" Target="https://rethinkingtheology.com/2016/05/03/homosexuality-religiously-mediated-change/" TargetMode="External"/></Relationships>
</file>

<file path=ppt/slides/_rels/slide24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2.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rethinkingtheology.com/2016/05/03/homosexuality-religiously-mediated-change/" TargetMode="External"/></Relationships>
</file>

<file path=ppt/slides/_rels/slide2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3.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fathersforlife.org/dale/change4.html" TargetMode="External"/></Relationships>
</file>

<file path=ppt/slides/_rels/slide24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advbookstore.com/product-page/evolution-is-not-science-pb" TargetMode="External"/></Relationships>
</file>

<file path=ppt/slides/_rels/slide24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46.xml.rels><?xml version="1.0" encoding="UTF-8" standalone="yes"?>
<Relationships xmlns="http://schemas.openxmlformats.org/package/2006/relationships"><Relationship Id="rId3" Type="http://schemas.openxmlformats.org/officeDocument/2006/relationships/image" Target="../media/image45.jpeg"/><Relationship Id="rId7" Type="http://schemas.openxmlformats.org/officeDocument/2006/relationships/image" Target="../media/image1.jpeg"/><Relationship Id="rId2" Type="http://schemas.openxmlformats.org/officeDocument/2006/relationships/notesSlide" Target="../notesSlides/notesSlide246.xml"/><Relationship Id="rId1" Type="http://schemas.openxmlformats.org/officeDocument/2006/relationships/slideLayout" Target="../slideLayouts/slideLayout30.xml"/><Relationship Id="rId6" Type="http://schemas.openxmlformats.org/officeDocument/2006/relationships/hyperlink" Target="https://www.biblegateway.com/passage/?search=John+8:34&amp;version=NIV" TargetMode="External"/><Relationship Id="rId5" Type="http://schemas.openxmlformats.org/officeDocument/2006/relationships/hyperlink" Target="https://www.biblegateway.com/passage/?search=John+8:44&amp;version=KJV" TargetMode="External"/><Relationship Id="rId4" Type="http://schemas.openxmlformats.org/officeDocument/2006/relationships/hyperlink" Target="https://www.biblegateway.com/passage/?search=leviticus%2018:22&amp;version=NKJV" TargetMode="External"/></Relationships>
</file>

<file path=ppt/slides/_rels/slide24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4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4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4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49.xml.rels><?xml version="1.0" encoding="UTF-8" standalone="yes"?>
<Relationships xmlns="http://schemas.openxmlformats.org/package/2006/relationships"><Relationship Id="rId8" Type="http://schemas.openxmlformats.org/officeDocument/2006/relationships/hyperlink" Target="http://www.sciencedaily.com/releases/2013/06/130601133735.htm" TargetMode="External"/><Relationship Id="rId3" Type="http://schemas.openxmlformats.org/officeDocument/2006/relationships/image" Target="../media/image51.jpeg"/><Relationship Id="rId7" Type="http://schemas.openxmlformats.org/officeDocument/2006/relationships/hyperlink" Target="https://www.drugabuse.gov/publications/research-reports/cocaine/what-are-effects-maternal-cocaine-use" TargetMode="External"/><Relationship Id="rId2" Type="http://schemas.openxmlformats.org/officeDocument/2006/relationships/notesSlide" Target="../notesSlides/notesSlide249.xml"/><Relationship Id="rId1" Type="http://schemas.openxmlformats.org/officeDocument/2006/relationships/slideLayout" Target="../slideLayouts/slideLayout30.xml"/><Relationship Id="rId6" Type="http://schemas.openxmlformats.org/officeDocument/2006/relationships/hyperlink" Target="http://www.medicalnewstoday.com/articles/310534.php" TargetMode="External"/><Relationship Id="rId5" Type="http://schemas.openxmlformats.org/officeDocument/2006/relationships/hyperlink" Target="http://www.sciencedaily.com/releases/2011/04/110405174833.htm" TargetMode="External"/><Relationship Id="rId10" Type="http://schemas.openxmlformats.org/officeDocument/2006/relationships/hyperlink" Target="http://www.foxnews.com/health/2014/04/15/casual-marijuana-use-linked-with-brain-abnormalities-study-finds.html" TargetMode="External"/><Relationship Id="rId4" Type="http://schemas.openxmlformats.org/officeDocument/2006/relationships/image" Target="../media/image1.jpeg"/><Relationship Id="rId9" Type="http://schemas.openxmlformats.org/officeDocument/2006/relationships/hyperlink" Target="https://psychcentral.com/lib/cannabis-may-cause-schizophrenia-like-brain-changes/"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5.xml"/><Relationship Id="rId1" Type="http://schemas.openxmlformats.org/officeDocument/2006/relationships/slideLayout" Target="../slideLayouts/slideLayout32.xml"/></Relationships>
</file>

<file path=ppt/slides/_rels/slide25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5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1.xml"/><Relationship Id="rId1" Type="http://schemas.openxmlformats.org/officeDocument/2006/relationships/slideLayout" Target="../slideLayouts/slideLayout30.xml"/><Relationship Id="rId5" Type="http://schemas.openxmlformats.org/officeDocument/2006/relationships/hyperlink" Target="http://www.sciencedaily.com/releases/2011/02/110228163143.htm" TargetMode="External"/><Relationship Id="rId4" Type="http://schemas.openxmlformats.org/officeDocument/2006/relationships/image" Target="../media/image1.jpeg"/></Relationships>
</file>

<file path=ppt/slides/_rels/slide25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5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3.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5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55.xml"/><Relationship Id="rId1" Type="http://schemas.openxmlformats.org/officeDocument/2006/relationships/slideLayout" Target="../slideLayouts/slideLayout30.xml"/><Relationship Id="rId5" Type="http://schemas.openxmlformats.org/officeDocument/2006/relationships/slide" Target="slide550.xml"/><Relationship Id="rId4" Type="http://schemas.openxmlformats.org/officeDocument/2006/relationships/image" Target="../media/image1.jpeg"/></Relationships>
</file>

<file path=ppt/slides/_rels/slide256.xml.rels><?xml version="1.0" encoding="UTF-8" standalone="yes"?>
<Relationships xmlns="http://schemas.openxmlformats.org/package/2006/relationships"><Relationship Id="rId3" Type="http://schemas.openxmlformats.org/officeDocument/2006/relationships/hyperlink" Target="https://www.biblegateway.com/passage/?search=Deuteronomy+22:5&amp;version=NIV" TargetMode="External"/><Relationship Id="rId2" Type="http://schemas.openxmlformats.org/officeDocument/2006/relationships/notesSlide" Target="../notesSlides/notesSlide25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acpeds.org/the-college-speaks/position-statements/gender-ideology-harms-children" TargetMode="External"/></Relationships>
</file>

<file path=ppt/slides/_rels/slide257.xml.rels><?xml version="1.0" encoding="UTF-8" standalone="yes"?>
<Relationships xmlns="http://schemas.openxmlformats.org/package/2006/relationships"><Relationship Id="rId3" Type="http://schemas.openxmlformats.org/officeDocument/2006/relationships/hyperlink" Target="http://www.wnd.com/2019/08/powerful-chemicals-given-to-kids-to-make-them-transition/" TargetMode="External"/><Relationship Id="rId2" Type="http://schemas.openxmlformats.org/officeDocument/2006/relationships/notesSlide" Target="../notesSlides/notesSlide25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58.xml.rels><?xml version="1.0" encoding="UTF-8" standalone="yes"?>
<Relationships xmlns="http://schemas.openxmlformats.org/package/2006/relationships"><Relationship Id="rId3" Type="http://schemas.openxmlformats.org/officeDocument/2006/relationships/hyperlink" Target="http://www.wnd.com/2019/08/powerful-chemicals-given-to-kids-to-make-them-transition/" TargetMode="External"/><Relationship Id="rId2" Type="http://schemas.openxmlformats.org/officeDocument/2006/relationships/notesSlide" Target="../notesSlides/notesSlide25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59.xml.rels><?xml version="1.0" encoding="UTF-8" standalone="yes"?>
<Relationships xmlns="http://schemas.openxmlformats.org/package/2006/relationships"><Relationship Id="rId3" Type="http://schemas.openxmlformats.org/officeDocument/2006/relationships/hyperlink" Target="http://www.wnd.com/2019/08/powerful-chemicals-given-to-kids-to-make-them-transition/" TargetMode="External"/><Relationship Id="rId2" Type="http://schemas.openxmlformats.org/officeDocument/2006/relationships/notesSlide" Target="../notesSlides/notesSlide25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6.xml"/><Relationship Id="rId1" Type="http://schemas.openxmlformats.org/officeDocument/2006/relationships/slideLayout" Target="../slideLayouts/slideLayout50.xml"/><Relationship Id="rId4" Type="http://schemas.openxmlformats.org/officeDocument/2006/relationships/image" Target="../media/image1.jpeg"/></Relationships>
</file>

<file path=ppt/slides/_rels/slide260.xml.rels><?xml version="1.0" encoding="UTF-8" standalone="yes"?>
<Relationships xmlns="http://schemas.openxmlformats.org/package/2006/relationships"><Relationship Id="rId3" Type="http://schemas.openxmlformats.org/officeDocument/2006/relationships/hyperlink" Target="http://www.wnd.com/2019/08/powerful-chemicals-given-to-kids-to-make-them-transition/" TargetMode="External"/><Relationship Id="rId2" Type="http://schemas.openxmlformats.org/officeDocument/2006/relationships/notesSlide" Target="../notesSlides/notesSlide26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1.xml.rels><?xml version="1.0" encoding="UTF-8" standalone="yes"?>
<Relationships xmlns="http://schemas.openxmlformats.org/package/2006/relationships"><Relationship Id="rId3" Type="http://schemas.openxmlformats.org/officeDocument/2006/relationships/hyperlink" Target="https://www.acpeds.org/the-college-speaks/position-statements/gender-ideology-harms-children" TargetMode="External"/><Relationship Id="rId2" Type="http://schemas.openxmlformats.org/officeDocument/2006/relationships/notesSlide" Target="../notesSlides/notesSlide26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2.xml.rels><?xml version="1.0" encoding="UTF-8" standalone="yes"?>
<Relationships xmlns="http://schemas.openxmlformats.org/package/2006/relationships"><Relationship Id="rId3" Type="http://schemas.openxmlformats.org/officeDocument/2006/relationships/hyperlink" Target="https://www.acpeds.org/the-college-speaks/position-statements/gender-ideology-harms-children" TargetMode="External"/><Relationship Id="rId2" Type="http://schemas.openxmlformats.org/officeDocument/2006/relationships/notesSlide" Target="../notesSlides/notesSlide26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3.xml.rels><?xml version="1.0" encoding="UTF-8" standalone="yes"?>
<Relationships xmlns="http://schemas.openxmlformats.org/package/2006/relationships"><Relationship Id="rId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 Type="http://schemas.openxmlformats.org/officeDocument/2006/relationships/notesSlide" Target="../notesSlides/notesSlide26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4.xml.rels><?xml version="1.0" encoding="UTF-8" standalone="yes"?>
<Relationships xmlns="http://schemas.openxmlformats.org/package/2006/relationships"><Relationship Id="rId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 Type="http://schemas.openxmlformats.org/officeDocument/2006/relationships/notesSlide" Target="../notesSlides/notesSlide264.xml"/><Relationship Id="rId1" Type="http://schemas.openxmlformats.org/officeDocument/2006/relationships/slideLayout" Target="../slideLayouts/slideLayout48.xml"/><Relationship Id="rId5" Type="http://schemas.openxmlformats.org/officeDocument/2006/relationships/image" Target="../media/image52.png"/><Relationship Id="rId4" Type="http://schemas.openxmlformats.org/officeDocument/2006/relationships/image" Target="../media/image1.jpeg"/></Relationships>
</file>

<file path=ppt/slides/_rels/slide265.xml.rels><?xml version="1.0" encoding="UTF-8" standalone="yes"?>
<Relationships xmlns="http://schemas.openxmlformats.org/package/2006/relationships"><Relationship Id="rId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 Type="http://schemas.openxmlformats.org/officeDocument/2006/relationships/notesSlide" Target="../notesSlides/notesSlide26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6.xml.rels><?xml version="1.0" encoding="UTF-8" standalone="yes"?>
<Relationships xmlns="http://schemas.openxmlformats.org/package/2006/relationships"><Relationship Id="rId3" Type="http://schemas.openxmlformats.org/officeDocument/2006/relationships/hyperlink" Target="https://thefederalist.com/2019/03/21/new-evidence-indicates-cross-sex-hormones-trigger-major-heart-problems/" TargetMode="External"/><Relationship Id="rId2" Type="http://schemas.openxmlformats.org/officeDocument/2006/relationships/notesSlide" Target="../notesSlides/notesSlide26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7.xml.rels><?xml version="1.0" encoding="UTF-8" standalone="yes"?>
<Relationships xmlns="http://schemas.openxmlformats.org/package/2006/relationships"><Relationship Id="rId3" Type="http://schemas.openxmlformats.org/officeDocument/2006/relationships/hyperlink" Target="https://thefederalist.com/2019/03/21/new-evidence-indicates-cross-sex-hormones-trigger-major-heart-problems/" TargetMode="External"/><Relationship Id="rId2" Type="http://schemas.openxmlformats.org/officeDocument/2006/relationships/notesSlide" Target="../notesSlides/notesSlide26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8.xml.rels><?xml version="1.0" encoding="UTF-8" standalone="yes"?>
<Relationships xmlns="http://schemas.openxmlformats.org/package/2006/relationships"><Relationship Id="rId3" Type="http://schemas.openxmlformats.org/officeDocument/2006/relationships/hyperlink" Target="https://thefederalist.com/2019/03/21/new-evidence-indicates-cross-sex-hormones-trigger-major-heart-problems/" TargetMode="External"/><Relationship Id="rId2" Type="http://schemas.openxmlformats.org/officeDocument/2006/relationships/notesSlide" Target="../notesSlides/notesSlide26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69.xml.rels><?xml version="1.0" encoding="UTF-8" standalone="yes"?>
<Relationships xmlns="http://schemas.openxmlformats.org/package/2006/relationships"><Relationship Id="rId3" Type="http://schemas.openxmlformats.org/officeDocument/2006/relationships/hyperlink" Target="http://www.thenewatlantis.com/publications/executive-summary-sexuality-and-gender" TargetMode="External"/><Relationship Id="rId2" Type="http://schemas.openxmlformats.org/officeDocument/2006/relationships/notesSlide" Target="../notesSlides/notesSlide26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7.xml"/><Relationship Id="rId1" Type="http://schemas.openxmlformats.org/officeDocument/2006/relationships/slideLayout" Target="../slideLayouts/slideLayout48.xml"/><Relationship Id="rId6" Type="http://schemas.openxmlformats.org/officeDocument/2006/relationships/image" Target="../media/image18.png"/><Relationship Id="rId5" Type="http://schemas.openxmlformats.org/officeDocument/2006/relationships/image" Target="../media/image1.jpeg"/><Relationship Id="rId4" Type="http://schemas.openxmlformats.org/officeDocument/2006/relationships/image" Target="../media/image17.jpg"/></Relationships>
</file>

<file path=ppt/slides/_rels/slide270.xml.rels><?xml version="1.0" encoding="UTF-8" standalone="yes"?>
<Relationships xmlns="http://schemas.openxmlformats.org/package/2006/relationships"><Relationship Id="rId3" Type="http://schemas.openxmlformats.org/officeDocument/2006/relationships/hyperlink" Target="https://thefederalist.com/2019/03/21/new-evidence-indicates-cross-sex-hormones-trigger-major-heart-problems/" TargetMode="External"/><Relationship Id="rId2" Type="http://schemas.openxmlformats.org/officeDocument/2006/relationships/notesSlide" Target="../notesSlides/notesSlide27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1.xml.rels><?xml version="1.0" encoding="UTF-8" standalone="yes"?>
<Relationships xmlns="http://schemas.openxmlformats.org/package/2006/relationships"><Relationship Id="rId3" Type="http://schemas.openxmlformats.org/officeDocument/2006/relationships/hyperlink" Target="https://www.washingtontimes.com/news/2018/feb/22/transgender-movement-rejected-growing-body-researc/" TargetMode="External"/><Relationship Id="rId2" Type="http://schemas.openxmlformats.org/officeDocument/2006/relationships/notesSlide" Target="../notesSlides/notesSlide27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2.xml.rels><?xml version="1.0" encoding="UTF-8" standalone="yes"?>
<Relationships xmlns="http://schemas.openxmlformats.org/package/2006/relationships"><Relationship Id="rId3" Type="http://schemas.openxmlformats.org/officeDocument/2006/relationships/hyperlink" Target="https://www.washingtontimes.com/news/2018/feb/22/transgender-movement-rejected-growing-body-researc/" TargetMode="External"/><Relationship Id="rId2" Type="http://schemas.openxmlformats.org/officeDocument/2006/relationships/notesSlide" Target="../notesSlides/notesSlide27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3.xml.rels><?xml version="1.0" encoding="UTF-8" standalone="yes"?>
<Relationships xmlns="http://schemas.openxmlformats.org/package/2006/relationships"><Relationship Id="rId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 Type="http://schemas.openxmlformats.org/officeDocument/2006/relationships/notesSlide" Target="../notesSlides/notesSlide27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4.xml.rels><?xml version="1.0" encoding="UTF-8" standalone="yes"?>
<Relationships xmlns="http://schemas.openxmlformats.org/package/2006/relationships"><Relationship Id="rId3" Type="http://schemas.openxmlformats.org/officeDocument/2006/relationships/hyperlink" Target="https://thehill.com/homenews/state-watch/437925-massachusetts-gop-governor-signs-bill-banning-gay-conversion-therapy" TargetMode="External"/><Relationship Id="rId2" Type="http://schemas.openxmlformats.org/officeDocument/2006/relationships/notesSlide" Target="../notesSlides/notesSlide274.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nationalpost.com/news/world/the-new-taboo-more-people-regret-sex-change-and-want-to-detransition-surgeon-says?fbclid=IwAR0H-0U_Usa4e11eHIe1DF-s4xH9ZEK4zWgBjKIwF9qQ1YfBc6Qf2l4ObQ8" TargetMode="External"/></Relationships>
</file>

<file path=ppt/slides/_rels/slide275.xml.rels><?xml version="1.0" encoding="UTF-8" standalone="yes"?>
<Relationships xmlns="http://schemas.openxmlformats.org/package/2006/relationships"><Relationship Id="rId3"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 Type="http://schemas.openxmlformats.org/officeDocument/2006/relationships/notesSlide" Target="../notesSlides/notesSlide27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7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76.xml"/><Relationship Id="rId1" Type="http://schemas.openxmlformats.org/officeDocument/2006/relationships/slideLayout" Target="../slideLayouts/slideLayout48.xml"/></Relationships>
</file>

<file path=ppt/slides/_rels/slide277.xml.rels><?xml version="1.0" encoding="UTF-8" standalone="yes"?>
<Relationships xmlns="http://schemas.openxmlformats.org/package/2006/relationships"><Relationship Id="rId3" Type="http://schemas.openxmlformats.org/officeDocument/2006/relationships/hyperlink" Target="https://www.wnd.com/2019/11/ex-transgender-warns-caitlyn-jenner-takes-8-years/" TargetMode="External"/><Relationship Id="rId2" Type="http://schemas.openxmlformats.org/officeDocument/2006/relationships/notesSlide" Target="../notesSlides/notesSlide277.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9/01/dozens-of-trans-regretters-now-out-of-the-closet/" TargetMode="External"/></Relationships>
</file>

<file path=ppt/slides/_rels/slide278.xml.rels><?xml version="1.0" encoding="UTF-8" standalone="yes"?>
<Relationships xmlns="http://schemas.openxmlformats.org/package/2006/relationships"><Relationship Id="rId3" Type="http://schemas.openxmlformats.org/officeDocument/2006/relationships/hyperlink" Target="https://www.wnd.com/2019/01/dozens-of-trans-regretters-now-out-of-the-closet/" TargetMode="External"/><Relationship Id="rId2" Type="http://schemas.openxmlformats.org/officeDocument/2006/relationships/notesSlide" Target="../notesSlides/notesSlide27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9/11/ex-transgender-warns-caitlyn-jenner-takes-8-years/" TargetMode="External"/></Relationships>
</file>

<file path=ppt/slides/_rels/slide279.xml.rels><?xml version="1.0" encoding="UTF-8" standalone="yes"?>
<Relationships xmlns="http://schemas.openxmlformats.org/package/2006/relationships"><Relationship Id="rId3" Type="http://schemas.openxmlformats.org/officeDocument/2006/relationships/hyperlink" Target="https://www.wnd.com/2019/01/dozens-of-trans-regretters-now-out-of-the-closet/" TargetMode="External"/><Relationship Id="rId2" Type="http://schemas.openxmlformats.org/officeDocument/2006/relationships/notesSlide" Target="../notesSlides/notesSlide279.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inhisimage.movie/" TargetMode="External"/><Relationship Id="rId4" Type="http://schemas.openxmlformats.org/officeDocument/2006/relationships/hyperlink" Target="inhisimage.movie"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77.xml"/><Relationship Id="rId4" Type="http://schemas.openxmlformats.org/officeDocument/2006/relationships/hyperlink" Target="https://www.biblegateway.com/passage/?search=1+Corinthians+6:2-3&amp;version=NIV" TargetMode="External"/></Relationships>
</file>

<file path=ppt/slides/_rels/slide280.xml.rels><?xml version="1.0" encoding="UTF-8" standalone="yes"?>
<Relationships xmlns="http://schemas.openxmlformats.org/package/2006/relationships"><Relationship Id="rId3" Type="http://schemas.openxmlformats.org/officeDocument/2006/relationships/hyperlink" Target="https://www.wnd.com/2019/01/dozens-of-trans-regretters-now-out-of-the-closet/" TargetMode="External"/><Relationship Id="rId2" Type="http://schemas.openxmlformats.org/officeDocument/2006/relationships/notesSlide" Target="../notesSlides/notesSlide28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81.xml.rels><?xml version="1.0" encoding="UTF-8" standalone="yes"?>
<Relationships xmlns="http://schemas.openxmlformats.org/package/2006/relationships"><Relationship Id="rId3" Type="http://schemas.openxmlformats.org/officeDocument/2006/relationships/hyperlink" Target="https://www.wnd.com/2019/01/dozens-of-trans-regretters-now-out-of-the-closet/" TargetMode="External"/><Relationship Id="rId2" Type="http://schemas.openxmlformats.org/officeDocument/2006/relationships/notesSlide" Target="../notesSlides/notesSlide281.xml"/><Relationship Id="rId1" Type="http://schemas.openxmlformats.org/officeDocument/2006/relationships/slideLayout" Target="../slideLayouts/slideLayout48.xml"/><Relationship Id="rId6" Type="http://schemas.openxmlformats.org/officeDocument/2006/relationships/image" Target="../media/image53.png"/><Relationship Id="rId5" Type="http://schemas.openxmlformats.org/officeDocument/2006/relationships/image" Target="../media/image18.png"/><Relationship Id="rId4" Type="http://schemas.openxmlformats.org/officeDocument/2006/relationships/image" Target="../media/image1.jpeg"/></Relationships>
</file>

<file path=ppt/slides/_rels/slide282.xml.rels><?xml version="1.0" encoding="UTF-8" standalone="yes"?>
<Relationships xmlns="http://schemas.openxmlformats.org/package/2006/relationships"><Relationship Id="rId3" Type="http://schemas.openxmlformats.org/officeDocument/2006/relationships/hyperlink" Target="https://www.frc.org/updatearticle/20190311/gender-game" TargetMode="External"/><Relationship Id="rId2" Type="http://schemas.openxmlformats.org/officeDocument/2006/relationships/notesSlide" Target="../notesSlides/notesSlide28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3.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3.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4.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5.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6.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7.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8.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8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8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89.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4" Type="http://schemas.openxmlformats.org/officeDocument/2006/relationships/image" Target="../media/image54.png"/></Relationships>
</file>

<file path=ppt/slides/_rels/slide2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290.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1.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1.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55.png"/><Relationship Id="rId4" Type="http://schemas.openxmlformats.org/officeDocument/2006/relationships/image" Target="../media/image1.jpeg"/></Relationships>
</file>

<file path=ppt/slides/_rels/slide292.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3.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3.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4.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5.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6.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29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7.xml.rels><?xml version="1.0" encoding="UTF-8" standalone="yes"?>
<Relationships xmlns="http://schemas.openxmlformats.org/package/2006/relationships"><Relationship Id="rId3" Type="http://schemas.openxmlformats.org/officeDocument/2006/relationships/hyperlink" Target="https://www.frc.org/updatearticle/20190311/gender-game" TargetMode="External"/><Relationship Id="rId2" Type="http://schemas.openxmlformats.org/officeDocument/2006/relationships/notesSlide" Target="../notesSlides/notesSlide29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29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98.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hyperlink" Target="https://www.frc.org/updatearticle/20190311/gender-game" TargetMode="External"/><Relationship Id="rId4" Type="http://schemas.openxmlformats.org/officeDocument/2006/relationships/image" Target="../media/image56.png"/></Relationships>
</file>

<file path=ppt/slides/_rels/slide299.xml.rels><?xml version="1.0" encoding="UTF-8" standalone="yes"?>
<Relationships xmlns="http://schemas.openxmlformats.org/package/2006/relationships"><Relationship Id="rId3" Type="http://schemas.openxmlformats.org/officeDocument/2006/relationships/hyperlink" Target="https://www.frc.org/updatearticle/20190311/gender-game" TargetMode="External"/><Relationship Id="rId2" Type="http://schemas.openxmlformats.org/officeDocument/2006/relationships/notesSlide" Target="../notesSlides/notesSlide29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image" Target="../media/image1.jpeg"/><Relationship Id="rId7" Type="http://schemas.openxmlformats.org/officeDocument/2006/relationships/slide" Target="slide61.xml"/><Relationship Id="rId2" Type="http://schemas.openxmlformats.org/officeDocument/2006/relationships/notesSlide" Target="../notesSlides/notesSlide3.xml"/><Relationship Id="rId1" Type="http://schemas.openxmlformats.org/officeDocument/2006/relationships/slideLayout" Target="../slideLayouts/slideLayout30.xml"/><Relationship Id="rId6" Type="http://schemas.openxmlformats.org/officeDocument/2006/relationships/slide" Target="slide27.xml"/><Relationship Id="rId5" Type="http://schemas.openxmlformats.org/officeDocument/2006/relationships/image" Target="../media/image4.png"/><Relationship Id="rId4" Type="http://schemas.openxmlformats.org/officeDocument/2006/relationships/slide" Target="slide22.xml"/><Relationship Id="rId9" Type="http://schemas.openxmlformats.org/officeDocument/2006/relationships/image" Target="../media/image7.PNG"/></Relationships>
</file>

<file path=ppt/slides/_rels/slide30.xml.rels><?xml version="1.0" encoding="UTF-8" standalone="yes"?>
<Relationships xmlns="http://schemas.openxmlformats.org/package/2006/relationships"><Relationship Id="rId8" Type="http://schemas.openxmlformats.org/officeDocument/2006/relationships/slide" Target="slide541.xml"/><Relationship Id="rId3" Type="http://schemas.openxmlformats.org/officeDocument/2006/relationships/image" Target="../media/image13.jpeg"/><Relationship Id="rId7" Type="http://schemas.openxmlformats.org/officeDocument/2006/relationships/slide" Target="slide530.xml"/><Relationship Id="rId12" Type="http://schemas.openxmlformats.org/officeDocument/2006/relationships/image" Target="../media/image1.jpeg"/><Relationship Id="rId2" Type="http://schemas.openxmlformats.org/officeDocument/2006/relationships/notesSlide" Target="../notesSlides/notesSlide30.xml"/><Relationship Id="rId1" Type="http://schemas.openxmlformats.org/officeDocument/2006/relationships/slideLayout" Target="../slideLayouts/slideLayout48.xml"/><Relationship Id="rId6" Type="http://schemas.openxmlformats.org/officeDocument/2006/relationships/slide" Target="slide474.xml"/><Relationship Id="rId11" Type="http://schemas.openxmlformats.org/officeDocument/2006/relationships/slide" Target="slide372.xml"/><Relationship Id="rId5" Type="http://schemas.openxmlformats.org/officeDocument/2006/relationships/slide" Target="slide461.xml"/><Relationship Id="rId10" Type="http://schemas.openxmlformats.org/officeDocument/2006/relationships/slide" Target="slide718.xml"/><Relationship Id="rId4" Type="http://schemas.openxmlformats.org/officeDocument/2006/relationships/slide" Target="slide390.xml"/><Relationship Id="rId9" Type="http://schemas.openxmlformats.org/officeDocument/2006/relationships/slide" Target="slide638.xml"/></Relationships>
</file>

<file path=ppt/slides/_rels/slide300.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30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1.xml.rels><?xml version="1.0" encoding="UTF-8" standalone="yes"?>
<Relationships xmlns="http://schemas.openxmlformats.org/package/2006/relationships"><Relationship Id="rId3" Type="http://schemas.openxmlformats.org/officeDocument/2006/relationships/hyperlink" Target="https://www.frc.org/updatearticle/20190311/gender-game" TargetMode="External"/><Relationship Id="rId2" Type="http://schemas.openxmlformats.org/officeDocument/2006/relationships/notesSlide" Target="../notesSlides/notesSlide30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2.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30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3.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303.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57.png"/><Relationship Id="rId4" Type="http://schemas.openxmlformats.org/officeDocument/2006/relationships/image" Target="../media/image1.jpeg"/></Relationships>
</file>

<file path=ppt/slides/_rels/slide304.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30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5.xml.rels><?xml version="1.0" encoding="UTF-8" standalone="yes"?>
<Relationships xmlns="http://schemas.openxmlformats.org/package/2006/relationships"><Relationship Id="rId3"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 Type="http://schemas.openxmlformats.org/officeDocument/2006/relationships/notesSlide" Target="../notesSlides/notesSlide30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6.xml.rels><?xml version="1.0" encoding="UTF-8" standalone="yes"?>
<Relationships xmlns="http://schemas.openxmlformats.org/package/2006/relationships"><Relationship Id="rId3" Type="http://schemas.openxmlformats.org/officeDocument/2006/relationships/hyperlink" Target="https://www.acpeds.org/the-college-speaks/position-statements/gender-ideology-harms-children" TargetMode="External"/><Relationship Id="rId2" Type="http://schemas.openxmlformats.org/officeDocument/2006/relationships/notesSlide" Target="../notesSlides/notesSlide30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0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07.xml"/><Relationship Id="rId1" Type="http://schemas.openxmlformats.org/officeDocument/2006/relationships/slideLayout" Target="../slideLayouts/slideLayout30.xml"/></Relationships>
</file>

<file path=ppt/slides/_rels/slide30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0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0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0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1.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duckduckgo.com/?t=ffab&amp;q=sid+roth+jesus+showed+me+2+november+surprise&amp;atb=v182-1&amp;iax=videos&amp;ia=videos&amp;iai=https%3A%2F%2Fwww.youtube.com%2Fwatch%3Fv%3D94xwDIsU5bM" TargetMode="External"/><Relationship Id="rId4" Type="http://schemas.openxmlformats.org/officeDocument/2006/relationships/slide" Target="slide377.xml"/></Relationships>
</file>

<file path=ppt/slides/_rels/slide31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slide" Target="slide773.xml"/><Relationship Id="rId4" Type="http://schemas.openxmlformats.org/officeDocument/2006/relationships/hyperlink" Target="https://www.wikitree.com/wiki/Woodward-37" TargetMode="External"/></Relationships>
</file>

<file path=ppt/slides/_rels/slide31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slide" Target="slide780.xml"/></Relationships>
</file>

<file path=ppt/slides/_rels/slide31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slide" Target="slide310.xml"/></Relationships>
</file>

<file path=ppt/slides/_rels/slide313.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1.jpeg"/><Relationship Id="rId2" Type="http://schemas.openxmlformats.org/officeDocument/2006/relationships/notesSlide" Target="../notesSlides/notesSlide313.xml"/><Relationship Id="rId1" Type="http://schemas.openxmlformats.org/officeDocument/2006/relationships/slideLayout" Target="../slideLayouts/slideLayout48.xml"/><Relationship Id="rId6" Type="http://schemas.openxmlformats.org/officeDocument/2006/relationships/slide" Target="slide216.xml"/><Relationship Id="rId5" Type="http://schemas.openxmlformats.org/officeDocument/2006/relationships/slide" Target="slide184.xml"/><Relationship Id="rId4" Type="http://schemas.openxmlformats.org/officeDocument/2006/relationships/slide" Target="slide179.xml"/></Relationships>
</file>

<file path=ppt/slides/_rels/slide314.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en.wikipedia.org/wiki/Demographics_of_sexual_orientation#United_States" TargetMode="External"/><Relationship Id="rId2" Type="http://schemas.openxmlformats.org/officeDocument/2006/relationships/notesSlide" Target="../notesSlides/notesSlide314.xml"/><Relationship Id="rId1" Type="http://schemas.openxmlformats.org/officeDocument/2006/relationships/slideLayout" Target="../slideLayouts/slideLayout48.xml"/><Relationship Id="rId6" Type="http://schemas.openxmlformats.org/officeDocument/2006/relationships/hyperlink" Target="https://link.springer.com/article/10.1007/s10508-016-0769-4" TargetMode="External"/><Relationship Id="rId5" Type="http://schemas.openxmlformats.org/officeDocument/2006/relationships/slide" Target="slide120.xml"/><Relationship Id="rId4" Type="http://schemas.openxmlformats.org/officeDocument/2006/relationships/slide" Target="slide310.xml"/></Relationships>
</file>

<file path=ppt/slides/_rels/slide31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1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fathersforlife.org/gay_issues/gay_gene.htm" TargetMode="External"/></Relationships>
</file>

<file path=ppt/slides/_rels/slide31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7.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slide" Target="slide27.xml"/></Relationships>
</file>

<file path=ppt/slides/_rels/slide318.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inhisimage.movie/" TargetMode="External"/><Relationship Id="rId2" Type="http://schemas.openxmlformats.org/officeDocument/2006/relationships/notesSlide" Target="../notesSlides/notesSlide318.xml"/><Relationship Id="rId1" Type="http://schemas.openxmlformats.org/officeDocument/2006/relationships/slideLayout" Target="../slideLayouts/slideLayout48.xml"/><Relationship Id="rId6" Type="http://schemas.openxmlformats.org/officeDocument/2006/relationships/hyperlink" Target="inhisimagemovie.com" TargetMode="External"/><Relationship Id="rId5" Type="http://schemas.openxmlformats.org/officeDocument/2006/relationships/hyperlink" Target="https://www.firststone.org/" TargetMode="External"/><Relationship Id="rId4" Type="http://schemas.openxmlformats.org/officeDocument/2006/relationships/slide" Target="slide277.xml"/></Relationships>
</file>

<file path=ppt/slides/_rels/slide31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9.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firststone.org/" TargetMode="External"/><Relationship Id="rId4" Type="http://schemas.openxmlformats.org/officeDocument/2006/relationships/hyperlink" Target="https://inhisimage.movie/"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biblegateway.com/passage/?search=1+Cor.+6:9-10&amp;version=NKJV" TargetMode="External"/><Relationship Id="rId3" Type="http://schemas.openxmlformats.org/officeDocument/2006/relationships/image" Target="../media/image13.jpeg"/><Relationship Id="rId7" Type="http://schemas.openxmlformats.org/officeDocument/2006/relationships/hyperlink" Target="https://www.biblegateway.com/passage/?search=1+Timothy+1:8-16&amp;version=NIV" TargetMode="External"/><Relationship Id="rId2" Type="http://schemas.openxmlformats.org/officeDocument/2006/relationships/notesSlide" Target="../notesSlides/notesSlide32.xml"/><Relationship Id="rId1" Type="http://schemas.openxmlformats.org/officeDocument/2006/relationships/slideLayout" Target="../slideLayouts/slideLayout48.xml"/><Relationship Id="rId6" Type="http://schemas.openxmlformats.org/officeDocument/2006/relationships/hyperlink" Target="https://www.biblegateway.com/passage/?search=Exodus+20&amp;version=NIV" TargetMode="External"/><Relationship Id="rId5" Type="http://schemas.openxmlformats.org/officeDocument/2006/relationships/hyperlink" Target="https://www.biblegateway.com/passage/?search=Deuteronomy+22:5&amp;version=NIV" TargetMode="External"/><Relationship Id="rId10" Type="http://schemas.openxmlformats.org/officeDocument/2006/relationships/image" Target="../media/image1.jpeg"/><Relationship Id="rId4" Type="http://schemas.openxmlformats.org/officeDocument/2006/relationships/hyperlink" Target="https://www.biblegateway.com/passage/?search=Proverbs+6:16-19&amp;version=NIV" TargetMode="External"/><Relationship Id="rId9" Type="http://schemas.openxmlformats.org/officeDocument/2006/relationships/hyperlink" Target="https://www.biblegateway.com/passage/?search=leviticus%2018:22&amp;version=NKJV" TargetMode="External"/></Relationships>
</file>

<file path=ppt/slides/_rels/slide320.xml.rels><?xml version="1.0" encoding="UTF-8" standalone="yes"?>
<Relationships xmlns="http://schemas.openxmlformats.org/package/2006/relationships"><Relationship Id="rId8" Type="http://schemas.openxmlformats.org/officeDocument/2006/relationships/hyperlink" Target="https://inhisimage.movie/" TargetMode="External"/><Relationship Id="rId3" Type="http://schemas.openxmlformats.org/officeDocument/2006/relationships/image" Target="../media/image58.jpeg"/><Relationship Id="rId7" Type="http://schemas.openxmlformats.org/officeDocument/2006/relationships/hyperlink" Target="inhisimagemovie.com" TargetMode="External"/><Relationship Id="rId2" Type="http://schemas.openxmlformats.org/officeDocument/2006/relationships/notesSlide" Target="../notesSlides/notesSlide320.xml"/><Relationship Id="rId1" Type="http://schemas.openxmlformats.org/officeDocument/2006/relationships/slideLayout" Target="../slideLayouts/slideLayout48.xml"/><Relationship Id="rId6" Type="http://schemas.openxmlformats.org/officeDocument/2006/relationships/image" Target="../media/image18.png"/><Relationship Id="rId5" Type="http://schemas.openxmlformats.org/officeDocument/2006/relationships/image" Target="../media/image59.jpeg"/><Relationship Id="rId4" Type="http://schemas.openxmlformats.org/officeDocument/2006/relationships/image" Target="../media/image1.jpeg"/></Relationships>
</file>

<file path=ppt/slides/_rels/slide321.xml.rels><?xml version="1.0" encoding="UTF-8" standalone="yes"?>
<Relationships xmlns="http://schemas.openxmlformats.org/package/2006/relationships"><Relationship Id="rId3" Type="http://schemas.openxmlformats.org/officeDocument/2006/relationships/hyperlink" Target="https://inhisimage.movie/" TargetMode="External"/><Relationship Id="rId2" Type="http://schemas.openxmlformats.org/officeDocument/2006/relationships/notesSlide" Target="../notesSlides/notesSlide32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firststone.org/" TargetMode="External"/></Relationships>
</file>

<file path=ppt/slides/_rels/slide32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2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2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2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christianbook.com/evolution-not-science-expanded-4th-edition/jeff-woodward/9781597552806/pd/552806?dv=%7bdevice%7d&amp;en=bing-pla&amp;event=SHOP&amp;kw=ingram-100-150|552806&amp;p=1179517&amp;msclkid=a7f5b19e7dc6100217aceb6794d2f279&amp;utm_source=bing&amp;utm_medium=cpc&amp;utm_campaign=Shopping%20Main&amp;utm_term=1100502035217&amp;utm_content=s-ingram" TargetMode="External"/></Relationships>
</file>

<file path=ppt/slides/_rels/slide32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24.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inhisimage.movie/" TargetMode="External"/><Relationship Id="rId4" Type="http://schemas.openxmlformats.org/officeDocument/2006/relationships/hyperlink" Target="https://www.firststone.org/" TargetMode="External"/></Relationships>
</file>

<file path=ppt/slides/_rels/slide32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2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26.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1.jpeg"/><Relationship Id="rId2" Type="http://schemas.openxmlformats.org/officeDocument/2006/relationships/notesSlide" Target="../notesSlides/notesSlide326.xml"/><Relationship Id="rId1" Type="http://schemas.openxmlformats.org/officeDocument/2006/relationships/slideLayout" Target="../slideLayouts/slideLayout48.xml"/><Relationship Id="rId6" Type="http://schemas.openxmlformats.org/officeDocument/2006/relationships/hyperlink" Target="https://inhisimage.movie/" TargetMode="External"/><Relationship Id="rId5" Type="http://schemas.openxmlformats.org/officeDocument/2006/relationships/hyperlink" Target="inhisimagemovie.com" TargetMode="External"/><Relationship Id="rId4" Type="http://schemas.openxmlformats.org/officeDocument/2006/relationships/hyperlink" Target="https://www.firststone.org/" TargetMode="External"/></Relationships>
</file>

<file path=ppt/slides/_rels/slide32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2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28.xml.rels><?xml version="1.0" encoding="UTF-8" standalone="yes"?>
<Relationships xmlns="http://schemas.openxmlformats.org/package/2006/relationships"><Relationship Id="rId8" Type="http://schemas.openxmlformats.org/officeDocument/2006/relationships/hyperlink" Target="https://inhisimage.movie/" TargetMode="External"/><Relationship Id="rId3" Type="http://schemas.openxmlformats.org/officeDocument/2006/relationships/image" Target="../media/image58.jpeg"/><Relationship Id="rId7" Type="http://schemas.openxmlformats.org/officeDocument/2006/relationships/hyperlink" Target="inhisimagemovie.com" TargetMode="External"/><Relationship Id="rId2" Type="http://schemas.openxmlformats.org/officeDocument/2006/relationships/notesSlide" Target="../notesSlides/notesSlide328.xml"/><Relationship Id="rId1" Type="http://schemas.openxmlformats.org/officeDocument/2006/relationships/slideLayout" Target="../slideLayouts/slideLayout48.xml"/><Relationship Id="rId6" Type="http://schemas.openxmlformats.org/officeDocument/2006/relationships/hyperlink" Target="https://www.firststone.org/" TargetMode="External"/><Relationship Id="rId5" Type="http://schemas.openxmlformats.org/officeDocument/2006/relationships/hyperlink" Target="firststone.org" TargetMode="External"/><Relationship Id="rId4" Type="http://schemas.openxmlformats.org/officeDocument/2006/relationships/slide" Target="slide277.xml"/><Relationship Id="rId9" Type="http://schemas.openxmlformats.org/officeDocument/2006/relationships/image" Target="../media/image1.jpeg"/></Relationships>
</file>

<file path=ppt/slides/_rels/slide329.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inhisimage.movie/" TargetMode="External"/><Relationship Id="rId2" Type="http://schemas.openxmlformats.org/officeDocument/2006/relationships/notesSlide" Target="../notesSlides/notesSlide329.xml"/><Relationship Id="rId1" Type="http://schemas.openxmlformats.org/officeDocument/2006/relationships/slideLayout" Target="../slideLayouts/slideLayout48.xml"/><Relationship Id="rId6" Type="http://schemas.openxmlformats.org/officeDocument/2006/relationships/hyperlink" Target="inhisimage.movie" TargetMode="External"/><Relationship Id="rId5" Type="http://schemas.openxmlformats.org/officeDocument/2006/relationships/hyperlink" Target="https://www.firststone.org/" TargetMode="External"/><Relationship Id="rId4" Type="http://schemas.openxmlformats.org/officeDocument/2006/relationships/hyperlink" Target="firststone.org"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13.jpeg"/><Relationship Id="rId7" Type="http://schemas.openxmlformats.org/officeDocument/2006/relationships/slide" Target="slide545.xml"/><Relationship Id="rId2" Type="http://schemas.openxmlformats.org/officeDocument/2006/relationships/notesSlide" Target="../notesSlides/notesSlide33.xml"/><Relationship Id="rId1" Type="http://schemas.openxmlformats.org/officeDocument/2006/relationships/slideLayout" Target="../slideLayouts/slideLayout48.xml"/><Relationship Id="rId6" Type="http://schemas.openxmlformats.org/officeDocument/2006/relationships/slide" Target="slide541.xml"/><Relationship Id="rId5" Type="http://schemas.openxmlformats.org/officeDocument/2006/relationships/slide" Target="slide348.xml"/><Relationship Id="rId4" Type="http://schemas.openxmlformats.org/officeDocument/2006/relationships/slide" Target="slide609.xml"/></Relationships>
</file>

<file path=ppt/slides/_rels/slide330.xml.rels><?xml version="1.0" encoding="UTF-8" standalone="yes"?>
<Relationships xmlns="http://schemas.openxmlformats.org/package/2006/relationships"><Relationship Id="rId3" Type="http://schemas.openxmlformats.org/officeDocument/2006/relationships/slide" Target="slide749.xml"/><Relationship Id="rId2" Type="http://schemas.openxmlformats.org/officeDocument/2006/relationships/notesSlide" Target="../notesSlides/notesSlide33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slide" Target="slide735.xml"/><Relationship Id="rId4" Type="http://schemas.openxmlformats.org/officeDocument/2006/relationships/hyperlink" Target="https://www.amazon.com/Evolution-Not-Science-Dismantling-Dead-ebook/dp/B00R3KU5M8/ref=sr_1_1?ie=UTF8&amp;qid=1526326784&amp;sr=8-1&amp;keywords=evolution+is+not+science+jeff+woodward" TargetMode="External"/></Relationships>
</file>

<file path=ppt/slides/_rels/slide33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inhisimage.movie/" TargetMode="External"/><Relationship Id="rId2" Type="http://schemas.openxmlformats.org/officeDocument/2006/relationships/notesSlide" Target="../notesSlides/notesSlide331.xml"/><Relationship Id="rId1" Type="http://schemas.openxmlformats.org/officeDocument/2006/relationships/slideLayout" Target="../slideLayouts/slideLayout48.xml"/><Relationship Id="rId6" Type="http://schemas.openxmlformats.org/officeDocument/2006/relationships/hyperlink" Target="inhisimage.movie" TargetMode="External"/><Relationship Id="rId5" Type="http://schemas.openxmlformats.org/officeDocument/2006/relationships/hyperlink" Target="https://www.firststone.org/" TargetMode="External"/><Relationship Id="rId4" Type="http://schemas.openxmlformats.org/officeDocument/2006/relationships/hyperlink" Target="http://www.cbn.com/tv/2189892506001" TargetMode="External"/></Relationships>
</file>

<file path=ppt/slides/_rels/slide33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3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3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4.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www.scottlively.net/tps/" TargetMode="External"/><Relationship Id="rId4" Type="http://schemas.openxmlformats.org/officeDocument/2006/relationships/hyperlink" Target="https://www.ancient.eu/article/827/the-maccabean-revolt/" TargetMode="External"/></Relationships>
</file>

<file path=ppt/slides/_rels/slide33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5.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www.scottlively.net/tps/" TargetMode="External"/><Relationship Id="rId4" Type="http://schemas.openxmlformats.org/officeDocument/2006/relationships/hyperlink" Target="https://en.wikipedia.org/wiki/Abderus" TargetMode="External"/></Relationships>
</file>

<file path=ppt/slides/_rels/slide33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slide" Target="slide427.xml"/><Relationship Id="rId2" Type="http://schemas.openxmlformats.org/officeDocument/2006/relationships/notesSlide" Target="../notesSlides/notesSlide336.xml"/><Relationship Id="rId1" Type="http://schemas.openxmlformats.org/officeDocument/2006/relationships/slideLayout" Target="../slideLayouts/slideLayout48.xml"/><Relationship Id="rId6" Type="http://schemas.openxmlformats.org/officeDocument/2006/relationships/slide" Target="slide563.xml"/><Relationship Id="rId5" Type="http://schemas.openxmlformats.org/officeDocument/2006/relationships/slide" Target="slide647.xml"/><Relationship Id="rId4" Type="http://schemas.openxmlformats.org/officeDocument/2006/relationships/slide" Target="slide550.xml"/></Relationships>
</file>

<file path=ppt/slides/_rels/slide337.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1.jpeg"/><Relationship Id="rId2" Type="http://schemas.openxmlformats.org/officeDocument/2006/relationships/notesSlide" Target="../notesSlides/notesSlide337.xml"/><Relationship Id="rId1" Type="http://schemas.openxmlformats.org/officeDocument/2006/relationships/slideLayout" Target="../slideLayouts/slideLayout48.xml"/><Relationship Id="rId6" Type="http://schemas.openxmlformats.org/officeDocument/2006/relationships/hyperlink" Target="https://archive.org/stream/isbn_9781555831110#page/4/mode/2up" TargetMode="External"/><Relationship Id="rId5" Type="http://schemas.openxmlformats.org/officeDocument/2006/relationships/hyperlink" Target="https://en.wikipedia.org/wiki/Henry_Gerber" TargetMode="External"/><Relationship Id="rId4" Type="http://schemas.openxmlformats.org/officeDocument/2006/relationships/hyperlink" Target="https://www.wnd.com/2017/10/will-spacey-scandal-expose-gay-male-obsession-with-young-teens/" TargetMode="External"/></Relationships>
</file>

<file path=ppt/slides/_rels/slide33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38.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wnd.com/2017/10/will-spacey-scandal-expose-gay-male-obsession-with-young-teens/" TargetMode="External"/><Relationship Id="rId4" Type="http://schemas.openxmlformats.org/officeDocument/2006/relationships/hyperlink" Target="https://en.wikipedia.org/wiki/Henry_Gerber" TargetMode="External"/></Relationships>
</file>

<file path=ppt/slides/_rels/slide339.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1.jpeg"/><Relationship Id="rId2" Type="http://schemas.openxmlformats.org/officeDocument/2006/relationships/notesSlide" Target="../notesSlides/notesSlide339.xml"/><Relationship Id="rId1" Type="http://schemas.openxmlformats.org/officeDocument/2006/relationships/slideLayout" Target="../slideLayouts/slideLayout48.xml"/><Relationship Id="rId6" Type="http://schemas.openxmlformats.org/officeDocument/2006/relationships/hyperlink" Target="https://archive.org/stream/isbn_9781555831110#page/4/mode/2up" TargetMode="External"/><Relationship Id="rId5" Type="http://schemas.openxmlformats.org/officeDocument/2006/relationships/hyperlink" Target="https://en.wikipedia.org/wiki/Harry_Hay" TargetMode="External"/><Relationship Id="rId4" Type="http://schemas.openxmlformats.org/officeDocument/2006/relationships/hyperlink" Target="https://en.wikipedia.org/wiki/Wovoka" TargetMode="External"/></Relationships>
</file>

<file path=ppt/slides/_rels/slide34.xml.rels><?xml version="1.0" encoding="UTF-8" standalone="yes"?>
<Relationships xmlns="http://schemas.openxmlformats.org/package/2006/relationships"><Relationship Id="rId8" Type="http://schemas.openxmlformats.org/officeDocument/2006/relationships/hyperlink" Target="https://www.biblegateway.com/passage/?search=Jude+1:7&amp;version=NIV" TargetMode="External"/><Relationship Id="rId13" Type="http://schemas.openxmlformats.org/officeDocument/2006/relationships/hyperlink" Target="https://www.biblegateway.com/passage/?search=1+Timothy+1:8-16&amp;version=NIV" TargetMode="External"/><Relationship Id="rId3" Type="http://schemas.openxmlformats.org/officeDocument/2006/relationships/image" Target="../media/image13.jpeg"/><Relationship Id="rId7" Type="http://schemas.openxmlformats.org/officeDocument/2006/relationships/hyperlink" Target="https://www.biblegateway.com/passage/?search=Deuteronomy+22:5&amp;version=NIV" TargetMode="External"/><Relationship Id="rId12" Type="http://schemas.openxmlformats.org/officeDocument/2006/relationships/hyperlink" Target="https://www.biblegateway.com/passage/?search=1+Cor.+6:9-10&amp;version=NKJV" TargetMode="External"/><Relationship Id="rId17" Type="http://schemas.openxmlformats.org/officeDocument/2006/relationships/image" Target="../media/image1.jpeg"/><Relationship Id="rId2" Type="http://schemas.openxmlformats.org/officeDocument/2006/relationships/notesSlide" Target="../notesSlides/notesSlide34.xml"/><Relationship Id="rId16" Type="http://schemas.openxmlformats.org/officeDocument/2006/relationships/hyperlink" Target="https://www.biblegateway.com/passage/?search=Jude+1:6&amp;version=KJV" TargetMode="External"/><Relationship Id="rId1" Type="http://schemas.openxmlformats.org/officeDocument/2006/relationships/slideLayout" Target="../slideLayouts/slideLayout48.xml"/><Relationship Id="rId6" Type="http://schemas.openxmlformats.org/officeDocument/2006/relationships/hyperlink" Target="https://www.biblegateway.com/passage/?search=Luke+17:2&amp;version=NIV" TargetMode="External"/><Relationship Id="rId11" Type="http://schemas.openxmlformats.org/officeDocument/2006/relationships/hyperlink" Target="https://www.biblegateway.com/passage/?search=leviticus%2018:22&amp;version=NKJV" TargetMode="External"/><Relationship Id="rId5" Type="http://schemas.openxmlformats.org/officeDocument/2006/relationships/hyperlink" Target="https://www.biblegateway.com/passage/?search=Romans+1:+24-26&amp;version=NIV" TargetMode="External"/><Relationship Id="rId15" Type="http://schemas.openxmlformats.org/officeDocument/2006/relationships/hyperlink" Target="https://www.biblegateway.com/passage/?search=Revelation+11:15-19&amp;version=NIV" TargetMode="External"/><Relationship Id="rId10" Type="http://schemas.openxmlformats.org/officeDocument/2006/relationships/hyperlink" Target="https://www.biblegateway.com/passage/?search=Rev.++21:8&amp;version=NIV" TargetMode="External"/><Relationship Id="rId4" Type="http://schemas.openxmlformats.org/officeDocument/2006/relationships/hyperlink" Target="https://www.biblegateway.com/passage/?search=Hebrews+9:27&amp;version=NIV" TargetMode="External"/><Relationship Id="rId9" Type="http://schemas.openxmlformats.org/officeDocument/2006/relationships/hyperlink" Target="https://www.biblegateway.com/passage/?search=2+Timothy+3:6&amp;version=NIV" TargetMode="External"/><Relationship Id="rId14" Type="http://schemas.openxmlformats.org/officeDocument/2006/relationships/hyperlink" Target="https://www.biblegateway.com/passage/?search=Revelation+20:12-15&amp;version=KJV" TargetMode="External"/></Relationships>
</file>

<file path=ppt/slides/_rels/slide340.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www.theblaze.com/news/2017/05/01/antifa-group-behind-violent-riots-discovered-to-have-ties-to-pedophile-group" TargetMode="External"/><Relationship Id="rId2" Type="http://schemas.openxmlformats.org/officeDocument/2006/relationships/notesSlide" Target="../notesSlides/notesSlide340.xml"/><Relationship Id="rId1" Type="http://schemas.openxmlformats.org/officeDocument/2006/relationships/slideLayout" Target="../slideLayouts/slideLayout48.xml"/><Relationship Id="rId6" Type="http://schemas.openxmlformats.org/officeDocument/2006/relationships/hyperlink" Target="https://www.wnd.com/2017/10/will-spacey-scandal-expose-gay-male-obsession-with-young-teens/" TargetMode="External"/><Relationship Id="rId5" Type="http://schemas.openxmlformats.org/officeDocument/2006/relationships/hyperlink" Target="https://archive.org/stream/isbn_9781555831110#page/4/mode/2up" TargetMode="External"/><Relationship Id="rId4" Type="http://schemas.openxmlformats.org/officeDocument/2006/relationships/hyperlink" Target="https://en.wikipedia.org/wiki/Harry_Hay" TargetMode="External"/></Relationships>
</file>

<file path=ppt/slides/_rels/slide341.xml.rels><?xml version="1.0" encoding="UTF-8" standalone="yes"?>
<Relationships xmlns="http://schemas.openxmlformats.org/package/2006/relationships"><Relationship Id="rId8" Type="http://schemas.openxmlformats.org/officeDocument/2006/relationships/hyperlink" Target="https://en.wikipedia.org/wiki/Harry_Hay" TargetMode="External"/><Relationship Id="rId3" Type="http://schemas.openxmlformats.org/officeDocument/2006/relationships/image" Target="../media/image58.jpeg"/><Relationship Id="rId7" Type="http://schemas.openxmlformats.org/officeDocument/2006/relationships/hyperlink" Target="https://www.wnd.com/2017/10/will-spacey-scandal-expose-gay-male-obsession-with-young-teens/" TargetMode="External"/><Relationship Id="rId12" Type="http://schemas.openxmlformats.org/officeDocument/2006/relationships/image" Target="../media/image1.jpeg"/><Relationship Id="rId2" Type="http://schemas.openxmlformats.org/officeDocument/2006/relationships/notesSlide" Target="../notesSlides/notesSlide341.xml"/><Relationship Id="rId1" Type="http://schemas.openxmlformats.org/officeDocument/2006/relationships/slideLayout" Target="../slideLayouts/slideLayout48.xml"/><Relationship Id="rId6" Type="http://schemas.openxmlformats.org/officeDocument/2006/relationships/hyperlink" Target="https://en.wikipedia.org/wiki/Hollywood_Anti-Nazi_League" TargetMode="External"/><Relationship Id="rId11" Type="http://schemas.openxmlformats.org/officeDocument/2006/relationships/hyperlink" Target="https://en.wikipedia.org/wiki/Henry_Gerber" TargetMode="External"/><Relationship Id="rId5" Type="http://schemas.openxmlformats.org/officeDocument/2006/relationships/hyperlink" Target="https://en.wikipedia.org/wiki/Workers'_Alliance_of_America" TargetMode="External"/><Relationship Id="rId10" Type="http://schemas.openxmlformats.org/officeDocument/2006/relationships/slide" Target="slide656.xml"/><Relationship Id="rId4" Type="http://schemas.openxmlformats.org/officeDocument/2006/relationships/hyperlink" Target="https://en.wikipedia.org/wiki/Ordo_Templi_Orientis" TargetMode="External"/><Relationship Id="rId9" Type="http://schemas.openxmlformats.org/officeDocument/2006/relationships/hyperlink" Target="https://archive.org/stream/isbn_9781555831110#page/4/mode/2up" TargetMode="External"/></Relationships>
</file>

<file path=ppt/slides/_rels/slide342.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archive.org/stream/isbn_9781555831110#page/4/mode/2up" TargetMode="External"/><Relationship Id="rId2" Type="http://schemas.openxmlformats.org/officeDocument/2006/relationships/notesSlide" Target="../notesSlides/notesSlide342.xml"/><Relationship Id="rId1" Type="http://schemas.openxmlformats.org/officeDocument/2006/relationships/slideLayout" Target="../slideLayouts/slideLayout48.xml"/><Relationship Id="rId6" Type="http://schemas.openxmlformats.org/officeDocument/2006/relationships/hyperlink" Target="https://en.wikipedia.org/wiki/Henry_Gerber" TargetMode="External"/><Relationship Id="rId5" Type="http://schemas.openxmlformats.org/officeDocument/2006/relationships/hyperlink" Target="https://en.wikipedia.org/wiki/Harry_Hay" TargetMode="External"/><Relationship Id="rId4" Type="http://schemas.openxmlformats.org/officeDocument/2006/relationships/hyperlink" Target="https://www.wnd.com/2017/10/will-spacey-scandal-expose-gay-male-obsession-with-young-teens/" TargetMode="External"/><Relationship Id="rId9" Type="http://schemas.openxmlformats.org/officeDocument/2006/relationships/image" Target="../media/image60.png"/></Relationships>
</file>

<file path=ppt/slides/_rels/slide343.xml.rels><?xml version="1.0" encoding="UTF-8" standalone="yes"?>
<Relationships xmlns="http://schemas.openxmlformats.org/package/2006/relationships"><Relationship Id="rId8" Type="http://schemas.openxmlformats.org/officeDocument/2006/relationships/slide" Target="slide288.xml"/><Relationship Id="rId13" Type="http://schemas.openxmlformats.org/officeDocument/2006/relationships/hyperlink" Target="http://www.wnd.com/2015/11/gay-rape-in-u-s-military-dont-ask-dont-tell/" TargetMode="External"/><Relationship Id="rId3" Type="http://schemas.openxmlformats.org/officeDocument/2006/relationships/image" Target="../media/image58.jpeg"/><Relationship Id="rId7" Type="http://schemas.openxmlformats.org/officeDocument/2006/relationships/slide" Target="slide648.xml"/><Relationship Id="rId12" Type="http://schemas.openxmlformats.org/officeDocument/2006/relationships/hyperlink" Target="http://www.thenewatlantis.com/publications/executive-summary-sexuality-and-gender" TargetMode="External"/><Relationship Id="rId17" Type="http://schemas.openxmlformats.org/officeDocument/2006/relationships/image" Target="../media/image1.jpeg"/><Relationship Id="rId2" Type="http://schemas.openxmlformats.org/officeDocument/2006/relationships/notesSlide" Target="../notesSlides/notesSlide343.xml"/><Relationship Id="rId16" Type="http://schemas.openxmlformats.org/officeDocument/2006/relationships/hyperlink" Target="https://www.charismamag.com/spirit/revival/42450-breaking-the-chains-from-lgbt-to-freedom-in-christ" TargetMode="External"/><Relationship Id="rId1" Type="http://schemas.openxmlformats.org/officeDocument/2006/relationships/slideLayout" Target="../slideLayouts/slideLayout48.xml"/><Relationship Id="rId6" Type="http://schemas.openxmlformats.org/officeDocument/2006/relationships/hyperlink" Target="https://www.theblaze.com/news/2017/05/01/antifa-group-behind-violent-riots-discovered-to-have-ties-to-pedophile-group" TargetMode="External"/><Relationship Id="rId11" Type="http://schemas.openxmlformats.org/officeDocument/2006/relationships/hyperlink" Target="http://www.wnd.com/2017/02/not-just-milo-child-sex-abuse-often-precedes-gay-lifestyle/" TargetMode="External"/><Relationship Id="rId5" Type="http://schemas.openxmlformats.org/officeDocument/2006/relationships/hyperlink" Target="https://en.wikipedia.org/wiki/Harry_Hay" TargetMode="External"/><Relationship Id="rId15"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10" Type="http://schemas.openxmlformats.org/officeDocument/2006/relationships/hyperlink" Target="http://www.cnsnews.com/news/article/michael-w-chapman/san-francisco-s-gay-icon-larry-brinkin-guilty-felony-child-porn" TargetMode="External"/><Relationship Id="rId4" Type="http://schemas.openxmlformats.org/officeDocument/2006/relationships/hyperlink" Target="https://www.wnd.com/2017/10/will-spacey-scandal-expose-gay-male-obsession-with-young-teens/" TargetMode="External"/><Relationship Id="rId9" Type="http://schemas.openxmlformats.org/officeDocument/2006/relationships/slide" Target="slide202.xml"/><Relationship Id="rId14" Type="http://schemas.openxmlformats.org/officeDocument/2006/relationships/hyperlink" Target="http://www.apa.org/pubs/journals/releases" TargetMode="External"/></Relationships>
</file>

<file path=ppt/slides/_rels/slide34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44.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theblaze.com/news/2017/05/01/antifa-group-behind-violent-riots-discovered-to-have-ties-to-pedophile-group" TargetMode="External"/><Relationship Id="rId4" Type="http://schemas.openxmlformats.org/officeDocument/2006/relationships/hyperlink" Target="https://www.wnd.com/2017/10/will-spacey-scandal-expose-gay-male-obsession-with-young-teens/" TargetMode="External"/></Relationships>
</file>

<file path=ppt/slides/_rels/slide3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45.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www.scottlively.net/" TargetMode="External"/><Relationship Id="rId4" Type="http://schemas.openxmlformats.org/officeDocument/2006/relationships/hyperlink" Target="https://www.wnd.com/2017/10/will-spacey-scandal-expose-gay-male-obsession-with-young-teens/" TargetMode="External"/></Relationships>
</file>

<file path=ppt/slides/_rels/slide34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46.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wnd.com/2017/10/will-spacey-scandal-expose-gay-male-obsession-with-young-teens/" TargetMode="External"/><Relationship Id="rId4" Type="http://schemas.openxmlformats.org/officeDocument/2006/relationships/hyperlink" Target="https://en.wikipedia.org/wiki/Ed_Murray_(Washington_politician)" TargetMode="External"/></Relationships>
</file>

<file path=ppt/slides/_rels/slide34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58.jpeg"/><Relationship Id="rId7" Type="http://schemas.openxmlformats.org/officeDocument/2006/relationships/image" Target="../media/image61.png"/><Relationship Id="rId2" Type="http://schemas.openxmlformats.org/officeDocument/2006/relationships/notesSlide" Target="../notesSlides/notesSlide347.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slide" Target="slide490.xml"/><Relationship Id="rId4" Type="http://schemas.openxmlformats.org/officeDocument/2006/relationships/slide" Target="slide494.xml"/></Relationships>
</file>

<file path=ppt/slides/_rels/slide3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4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7/10/will-spacey-scandal-expose-gay-male-obsession-with-young-teens/" TargetMode="External"/></Relationships>
</file>

<file path=ppt/slides/_rels/slide34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4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7/10/will-spacey-scandal-expose-gay-male-obsession-with-young-teens/"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5.xml"/><Relationship Id="rId1" Type="http://schemas.openxmlformats.org/officeDocument/2006/relationships/slideLayout" Target="../slideLayouts/slideLayout77.xml"/><Relationship Id="rId4" Type="http://schemas.openxmlformats.org/officeDocument/2006/relationships/hyperlink" Target="https://www.biblegateway.com/passage/?search=Deuteronomy+22:5&amp;version=NIV" TargetMode="External"/></Relationships>
</file>

<file path=ppt/slides/_rels/slide35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5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archive.org/stream/isbn_9781555831110#page/4/mode/2up" TargetMode="External"/><Relationship Id="rId4" Type="http://schemas.openxmlformats.org/officeDocument/2006/relationships/hyperlink" Target="https://en.wikipedia.org/wiki/Harry_Hay" TargetMode="External"/></Relationships>
</file>

<file path=ppt/slides/_rels/slide351.xml.rels><?xml version="1.0" encoding="UTF-8" standalone="yes"?>
<Relationships xmlns="http://schemas.openxmlformats.org/package/2006/relationships"><Relationship Id="rId8" Type="http://schemas.openxmlformats.org/officeDocument/2006/relationships/slide" Target="slide541.xml"/><Relationship Id="rId13" Type="http://schemas.openxmlformats.org/officeDocument/2006/relationships/slide" Target="slide530.xml"/><Relationship Id="rId1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slide" Target="slide375.xml"/><Relationship Id="rId12" Type="http://schemas.openxmlformats.org/officeDocument/2006/relationships/slide" Target="slide490.xml"/><Relationship Id="rId17" Type="http://schemas.openxmlformats.org/officeDocument/2006/relationships/hyperlink" Target="https://www.wnd.com/2018/01/homosexuals-lash-out-at-prayer-as-ultimate-conversion-therapy/" TargetMode="External"/><Relationship Id="rId2" Type="http://schemas.openxmlformats.org/officeDocument/2006/relationships/notesSlide" Target="../notesSlides/notesSlide351.xml"/><Relationship Id="rId16" Type="http://schemas.openxmlformats.org/officeDocument/2006/relationships/hyperlink" Target="https://variety.com/2015/biz/news/bryan-singer-michael-egan-sex-abuse-1201656874/" TargetMode="External"/><Relationship Id="rId1" Type="http://schemas.openxmlformats.org/officeDocument/2006/relationships/slideLayout" Target="../slideLayouts/slideLayout48.xml"/><Relationship Id="rId6" Type="http://schemas.openxmlformats.org/officeDocument/2006/relationships/slide" Target="slide545.xml"/><Relationship Id="rId11" Type="http://schemas.openxmlformats.org/officeDocument/2006/relationships/slide" Target="slide416.xml"/><Relationship Id="rId5" Type="http://schemas.openxmlformats.org/officeDocument/2006/relationships/slide" Target="slide229.xml"/><Relationship Id="rId15" Type="http://schemas.openxmlformats.org/officeDocument/2006/relationships/hyperlink" Target="http://www.dailymail.co.uk/news/article-2607166/Bryan-Singers-wild-pool-parties-met-sex-assault-accuser-home-Hollywood-power-player-jailed-sex-minors.html" TargetMode="External"/><Relationship Id="rId10" Type="http://schemas.openxmlformats.org/officeDocument/2006/relationships/slide" Target="slide76.xml"/><Relationship Id="rId4" Type="http://schemas.openxmlformats.org/officeDocument/2006/relationships/slide" Target="slide382.xml"/><Relationship Id="rId9" Type="http://schemas.openxmlformats.org/officeDocument/2006/relationships/slide" Target="slide640.xml"/><Relationship Id="rId14" Type="http://schemas.openxmlformats.org/officeDocument/2006/relationships/hyperlink" Target="http://www.wnd.com/2013/12/ex-homosexuals-marriage-slammed-by-activists/?cat_orig=us" TargetMode="External"/></Relationships>
</file>

<file path=ppt/slides/_rels/slide35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5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cops.usdoj.gov/pdf/e03021472.pdf" TargetMode="External"/></Relationships>
</file>

<file path=ppt/slides/_rels/slide353.xml.rels><?xml version="1.0" encoding="UTF-8" standalone="yes"?>
<Relationships xmlns="http://schemas.openxmlformats.org/package/2006/relationships"><Relationship Id="rId8" Type="http://schemas.openxmlformats.org/officeDocument/2006/relationships/hyperlink" Target="http://www.wnd.com/2017/02/not-just-milo-child-sex-abuse-often-precedes-gay-lifestyle/" TargetMode="External"/><Relationship Id="rId13" Type="http://schemas.openxmlformats.org/officeDocument/2006/relationships/hyperlink" Target="https://en.wikipedia.org/wiki/Sex_trafficking_in_the_United_States" TargetMode="External"/><Relationship Id="rId3" Type="http://schemas.openxmlformats.org/officeDocument/2006/relationships/image" Target="../media/image58.jpeg"/><Relationship Id="rId7" Type="http://schemas.openxmlformats.org/officeDocument/2006/relationships/hyperlink" Target="http://www.cops.usdoj.gov/pdf/e03021472.pdf" TargetMode="External"/><Relationship Id="rId12" Type="http://schemas.openxmlformats.org/officeDocument/2006/relationships/hyperlink" Target="https://humantraffickinghotline.org/sites/default/files/Polaris_National_Hotline_2018_Statistics_Fact_Sheet.pdf" TargetMode="External"/><Relationship Id="rId2" Type="http://schemas.openxmlformats.org/officeDocument/2006/relationships/notesSlide" Target="../notesSlides/notesSlide353.xml"/><Relationship Id="rId16"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hyperlink" Target="https://en.wikipedia.org/wiki/List_of_United_States_cities_by_crime_rate" TargetMode="External"/><Relationship Id="rId11" Type="http://schemas.openxmlformats.org/officeDocument/2006/relationships/hyperlink" Target="https://www.miamiherald.com/news/state/florida/article235247637.html" TargetMode="External"/><Relationship Id="rId5" Type="http://schemas.openxmlformats.org/officeDocument/2006/relationships/slide" Target="slide355.xml"/><Relationship Id="rId15" Type="http://schemas.openxmlformats.org/officeDocument/2006/relationships/hyperlink" Target="https://www.nytimes.com/2017/10/05/us/harvey-weinstein-harassment-allegations.html" TargetMode="External"/><Relationship Id="rId10" Type="http://schemas.openxmlformats.org/officeDocument/2006/relationships/hyperlink" Target="http://www.apa.org/pubs/journals/releases" TargetMode="External"/><Relationship Id="rId4" Type="http://schemas.openxmlformats.org/officeDocument/2006/relationships/slide" Target="slide334.xml"/><Relationship Id="rId9" Type="http://schemas.openxmlformats.org/officeDocument/2006/relationships/hyperlink" Target="http://www.wnd.com/2015/11/gay-rape-in-u-s-military-dont-ask-dont-tell/" TargetMode="External"/><Relationship Id="rId14" Type="http://schemas.openxmlformats.org/officeDocument/2006/relationships/hyperlink" Target="https://en.wikipedia.org/wiki/Human_trafficking_in_the_United_States#Sex_trafficking"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5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55.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slide" Target="slide511.xml"/><Relationship Id="rId2" Type="http://schemas.openxmlformats.org/officeDocument/2006/relationships/notesSlide" Target="../notesSlides/notesSlide355.xml"/><Relationship Id="rId1" Type="http://schemas.openxmlformats.org/officeDocument/2006/relationships/slideLayout" Target="../slideLayouts/slideLayout30.xml"/><Relationship Id="rId6" Type="http://schemas.openxmlformats.org/officeDocument/2006/relationships/slide" Target="slide490.xml"/><Relationship Id="rId5" Type="http://schemas.openxmlformats.org/officeDocument/2006/relationships/slide" Target="slide733.xml"/><Relationship Id="rId4" Type="http://schemas.openxmlformats.org/officeDocument/2006/relationships/slide" Target="slide586.xml"/></Relationships>
</file>

<file path=ppt/slides/_rels/slide356.xml.rels><?xml version="1.0" encoding="UTF-8" standalone="yes"?>
<Relationships xmlns="http://schemas.openxmlformats.org/package/2006/relationships"><Relationship Id="rId8" Type="http://schemas.openxmlformats.org/officeDocument/2006/relationships/hyperlink" Target="https://www.usatoday.com/story/life/books/2019/03/13/rosie-odonnell-sexual-abuse-father-book/3154028002/" TargetMode="External"/><Relationship Id="rId13"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www.wnd.com/2017/02/not-just-milo-child-sex-abuse-often-precedes-gay-lifestyle/" TargetMode="External"/><Relationship Id="rId12" Type="http://schemas.openxmlformats.org/officeDocument/2006/relationships/slide" Target="slide419.xml"/><Relationship Id="rId2" Type="http://schemas.openxmlformats.org/officeDocument/2006/relationships/notesSlide" Target="../notesSlides/notesSlide356.xml"/><Relationship Id="rId1" Type="http://schemas.openxmlformats.org/officeDocument/2006/relationships/slideLayout" Target="../slideLayouts/slideLayout30.xml"/><Relationship Id="rId6" Type="http://schemas.openxmlformats.org/officeDocument/2006/relationships/hyperlink" Target="https://www.latimes.com/local/lanow/la-me-ln-carrie-fisher-autopsy-report-20170619-story.html" TargetMode="External"/><Relationship Id="rId11" Type="http://schemas.openxmlformats.org/officeDocument/2006/relationships/hyperlink" Target="https://www.nytimes.com/2019/06/05/magazine/madonna-madame-x.html" TargetMode="External"/><Relationship Id="rId5" Type="http://schemas.openxmlformats.org/officeDocument/2006/relationships/hyperlink" Target="https://people.com/tv/ellen-degeneres-mom-statement-ex-husband-alleged-abuse/" TargetMode="External"/><Relationship Id="rId10" Type="http://schemas.openxmlformats.org/officeDocument/2006/relationships/hyperlink" Target="https://www.breitbart.com/entertainment/2019/06/08/nolte-dark-phoenix-godzilla-and-rocketman-take-a-dive-at-the-box-office/" TargetMode="External"/><Relationship Id="rId4" Type="http://schemas.openxmlformats.org/officeDocument/2006/relationships/hyperlink" Target="https://www.independent.co.uk/arts-entertainment/music/news/madonna-i-was-held-at-knifepoint-and-raped-8861064.html" TargetMode="External"/><Relationship Id="rId9" Type="http://schemas.openxmlformats.org/officeDocument/2006/relationships/hyperlink" Target="https://www.foxnews.com/entertainment/kevin-spaceys-brother-claims-actor-is-worse-than-his-nazi-rapist-father" TargetMode="External"/></Relationships>
</file>

<file path=ppt/slides/_rels/slide357.xml.rels><?xml version="1.0" encoding="UTF-8" standalone="yes"?>
<Relationships xmlns="http://schemas.openxmlformats.org/package/2006/relationships"><Relationship Id="rId8" Type="http://schemas.openxmlformats.org/officeDocument/2006/relationships/hyperlink" Target="http://www.wnd.com/2015/11/gay-rape-in-u-s-military-dont-ask-dont-tell/" TargetMode="External"/><Relationship Id="rId13"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www.thenewatlantis.com/publications/executive-summary-sexuality-and-gender" TargetMode="External"/><Relationship Id="rId12" Type="http://schemas.openxmlformats.org/officeDocument/2006/relationships/hyperlink" Target="https://www.charismamag.com/spirit/revival/42450-breaking-the-chains-from-lgbt-to-freedom-in-christ" TargetMode="External"/><Relationship Id="rId2" Type="http://schemas.openxmlformats.org/officeDocument/2006/relationships/notesSlide" Target="../notesSlides/notesSlide357.xml"/><Relationship Id="rId1" Type="http://schemas.openxmlformats.org/officeDocument/2006/relationships/slideLayout" Target="../slideLayouts/slideLayout30.xml"/><Relationship Id="rId6" Type="http://schemas.openxmlformats.org/officeDocument/2006/relationships/hyperlink" Target="http://www.cnsnews.com/news/article/michael-w-chapman/san-francisco-s-gay-icon-larry-brinkin-guilty-felony-child-porn" TargetMode="External"/><Relationship Id="rId11" Type="http://schemas.openxmlformats.org/officeDocument/2006/relationships/hyperlink" Target="https://www.wnd.com/2017/10/will-spacey-scandal-expose-gay-male-obsession-with-young-teens/" TargetMode="External"/><Relationship Id="rId5" Type="http://schemas.openxmlformats.org/officeDocument/2006/relationships/hyperlink" Target="http://americansfortruth.com/" TargetMode="External"/><Relationship Id="rId10"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4" Type="http://schemas.openxmlformats.org/officeDocument/2006/relationships/hyperlink" Target="http://www.wnd.com/2017/02/not-just-milo-child-sex-abuse-often-precedes-gay-lifestyle/" TargetMode="External"/><Relationship Id="rId9" Type="http://schemas.openxmlformats.org/officeDocument/2006/relationships/hyperlink" Target="http://www.apa.org/pubs/journals/releases" TargetMode="External"/></Relationships>
</file>

<file path=ppt/slides/_rels/slide35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58.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www.cnsnews.com/news/article/michael-w-chapman/san-francisco-s-gay-icon-larry-brinkin-guilty-felony-child-porn" TargetMode="External"/><Relationship Id="rId4" Type="http://schemas.openxmlformats.org/officeDocument/2006/relationships/hyperlink" Target="http://www.wnd.com/2017/02/not-just-milo-child-sex-abuse-often-precedes-gay-lifestyle/" TargetMode="External"/></Relationships>
</file>

<file path=ppt/slides/_rels/slide359.xml.rels><?xml version="1.0" encoding="UTF-8" standalone="yes"?>
<Relationships xmlns="http://schemas.openxmlformats.org/package/2006/relationships"><Relationship Id="rId8" Type="http://schemas.openxmlformats.org/officeDocument/2006/relationships/hyperlink" Target="http://www.dailymail.co.uk/news/article-2607166/Bryan-Singers-wild-pool-parties-met-sex-assault-accuser-home-Hollywood-power-player-jailed-sex-minors.html" TargetMode="External"/><Relationship Id="rId13" Type="http://schemas.openxmlformats.org/officeDocument/2006/relationships/hyperlink" Target="https://www.wnd.com/2019/01/dozens-of-trans-regretters-now-out-of-the-closet/" TargetMode="External"/><Relationship Id="rId18" Type="http://schemas.openxmlformats.org/officeDocument/2006/relationships/hyperlink" Target="http://www.scottlively.net/tps/" TargetMode="External"/><Relationship Id="rId3" Type="http://schemas.openxmlformats.org/officeDocument/2006/relationships/image" Target="../media/image58.jpeg"/><Relationship Id="rId7" Type="http://schemas.openxmlformats.org/officeDocument/2006/relationships/hyperlink" Target="http://www.cnsnews.com/news/article/michael-w-chapman/san-francisco-s-gay-icon-larry-brinkin-guilty-felony-child-porn" TargetMode="External"/><Relationship Id="rId12" Type="http://schemas.openxmlformats.org/officeDocument/2006/relationships/hyperlink" Target="http://www.apa.org/pubs/journals/releases" TargetMode="External"/><Relationship Id="rId17" Type="http://schemas.openxmlformats.org/officeDocument/2006/relationships/hyperlink" Target="http://www.scottlively.net/" TargetMode="External"/><Relationship Id="rId2" Type="http://schemas.openxmlformats.org/officeDocument/2006/relationships/notesSlide" Target="../notesSlides/notesSlide359.xml"/><Relationship Id="rId16" Type="http://schemas.openxmlformats.org/officeDocument/2006/relationships/hyperlink" Target="https://www.wnd.com/2017/10/will-spacey-scandal-expose-gay-male-obsession-with-young-teens/" TargetMode="External"/><Relationship Id="rId20" Type="http://schemas.openxmlformats.org/officeDocument/2006/relationships/image" Target="../media/image1.jpeg"/><Relationship Id="rId1" Type="http://schemas.openxmlformats.org/officeDocument/2006/relationships/slideLayout" Target="../slideLayouts/slideLayout30.xml"/><Relationship Id="rId6" Type="http://schemas.openxmlformats.org/officeDocument/2006/relationships/hyperlink" Target="http://en.wikipedia.org/wiki/Date_rape" TargetMode="External"/><Relationship Id="rId11" Type="http://schemas.openxmlformats.org/officeDocument/2006/relationships/hyperlink" Target="http://www.wnd.com/2015/11/gay-rape-in-u-s-military-dont-ask-dont-tell/" TargetMode="External"/><Relationship Id="rId5" Type="http://schemas.openxmlformats.org/officeDocument/2006/relationships/hyperlink" Target="http://www.ncjrs.gov/pdffiles1/jr000243c.pdf" TargetMode="External"/><Relationship Id="rId15" Type="http://schemas.openxmlformats.org/officeDocument/2006/relationships/hyperlink" Target="https://ajp.psychiatryonline.org/doi/10.1176/appi.ajp.2013.12070950" TargetMode="External"/><Relationship Id="rId10" Type="http://schemas.openxmlformats.org/officeDocument/2006/relationships/hyperlink" Target="https://www.acpeds.org/the-college-speaks/position-statements/gender-ideology-harms-children" TargetMode="External"/><Relationship Id="rId19" Type="http://schemas.openxmlformats.org/officeDocument/2006/relationships/hyperlink" Target="https://www.charismamag.com/spirit/revival/42450-breaking-the-chains-from-lgbt-to-freedom-in-christ" TargetMode="External"/><Relationship Id="rId4" Type="http://schemas.openxmlformats.org/officeDocument/2006/relationships/hyperlink" Target="http://www.thenewatlantis.com/publications/executive-summary-sexuality-and-gender" TargetMode="External"/><Relationship Id="rId9" Type="http://schemas.openxmlformats.org/officeDocument/2006/relationships/hyperlink" Target="http://www.wnd.com/2017/02/not-just-milo-child-sex-abuse-often-precedes-gay-lifestyle/" TargetMode="External"/><Relationship Id="rId14"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6.xml"/><Relationship Id="rId1" Type="http://schemas.openxmlformats.org/officeDocument/2006/relationships/slideLayout" Target="../slideLayouts/slideLayout77.xml"/><Relationship Id="rId4" Type="http://schemas.openxmlformats.org/officeDocument/2006/relationships/hyperlink" Target="https://www.biblegateway.com/passage/?search=leviticus%2018:22&amp;version=NKJV" TargetMode="External"/></Relationships>
</file>

<file path=ppt/slides/_rels/slide36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60.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www.apa.org/pubs/journals/releases" TargetMode="External"/><Relationship Id="rId4" Type="http://schemas.openxmlformats.org/officeDocument/2006/relationships/hyperlink" Target="http://www.wnd.com/2015/11/gay-rape-in-u-s-military-dont-ask-dont-tell/" TargetMode="External"/></Relationships>
</file>

<file path=ppt/slides/_rels/slide36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8.jpeg"/><Relationship Id="rId7" Type="http://schemas.openxmlformats.org/officeDocument/2006/relationships/hyperlink" Target="https://www.christianpost.com/news/pastor-jarrid-wilson-took-his-life-hours-after-officiating-funeral-of-christian-woman-who-took-her-own.html" TargetMode="External"/><Relationship Id="rId2" Type="http://schemas.openxmlformats.org/officeDocument/2006/relationships/notesSlide" Target="../notesSlides/notesSlide361.xml"/><Relationship Id="rId1" Type="http://schemas.openxmlformats.org/officeDocument/2006/relationships/slideLayout" Target="../slideLayouts/slideLayout48.xml"/><Relationship Id="rId6" Type="http://schemas.openxmlformats.org/officeDocument/2006/relationships/hyperlink" Target="https://www.10tv.com/article/doctor-church-youth-director-among-suspects-arrested-trafficking-online-child-sex-sting-2019" TargetMode="External"/><Relationship Id="rId5" Type="http://schemas.openxmlformats.org/officeDocument/2006/relationships/hyperlink" Target="http://www.fox29.com/news/police-florida-preacher-charged-with-raping-2-young-girls" TargetMode="External"/><Relationship Id="rId4" Type="http://schemas.openxmlformats.org/officeDocument/2006/relationships/hyperlink" Target="https://pittsburgh.cbslocal.com/2018/08/14/pennsylvania-diocese-sex-abuse-grand-jury-report-released/" TargetMode="External"/></Relationships>
</file>

<file path=ppt/slides/_rels/slide36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6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8/08/revealed-censored-common-denominator-in-most-clergy-sex-abuse/" TargetMode="External"/></Relationships>
</file>

<file path=ppt/slides/_rels/slide36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3.xml"/><Relationship Id="rId1" Type="http://schemas.openxmlformats.org/officeDocument/2006/relationships/slideLayout" Target="../slideLayouts/slideLayout48.xml"/></Relationships>
</file>

<file path=ppt/slides/_rels/slide3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4.xml"/><Relationship Id="rId1" Type="http://schemas.openxmlformats.org/officeDocument/2006/relationships/slideLayout" Target="../slideLayouts/slideLayout48.xml"/></Relationships>
</file>

<file path=ppt/slides/_rels/slide36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5.xml"/><Relationship Id="rId1" Type="http://schemas.openxmlformats.org/officeDocument/2006/relationships/slideLayout" Target="../slideLayouts/slideLayout48.xml"/></Relationships>
</file>

<file path=ppt/slides/_rels/slide36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6.xml"/><Relationship Id="rId1" Type="http://schemas.openxmlformats.org/officeDocument/2006/relationships/slideLayout" Target="../slideLayouts/slideLayout48.xml"/></Relationships>
</file>

<file path=ppt/slides/_rels/slide36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7.xml"/><Relationship Id="rId1" Type="http://schemas.openxmlformats.org/officeDocument/2006/relationships/slideLayout" Target="../slideLayouts/slideLayout48.xml"/></Relationships>
</file>

<file path=ppt/slides/_rels/slide36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8.xml"/><Relationship Id="rId1" Type="http://schemas.openxmlformats.org/officeDocument/2006/relationships/slideLayout" Target="../slideLayouts/slideLayout48.xml"/></Relationships>
</file>

<file path=ppt/slides/_rels/slide36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9.xml"/><Relationship Id="rId1" Type="http://schemas.openxmlformats.org/officeDocument/2006/relationships/slideLayout" Target="../slideLayouts/slideLayout48.xml"/></Relationships>
</file>

<file path=ppt/slides/_rels/slide3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7.xml"/><Relationship Id="rId1" Type="http://schemas.openxmlformats.org/officeDocument/2006/relationships/slideLayout" Target="../slideLayouts/slideLayout77.xml"/><Relationship Id="rId5" Type="http://schemas.openxmlformats.org/officeDocument/2006/relationships/hyperlink" Target="https://www.biblegateway.com/passage/?search=1+Cor.+6:9-10&amp;version=NKJV" TargetMode="External"/><Relationship Id="rId4" Type="http://schemas.openxmlformats.org/officeDocument/2006/relationships/hyperlink" Target="collinsdictionary.com/dictionary/english/sodomy" TargetMode="External"/></Relationships>
</file>

<file path=ppt/slides/_rels/slide3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70.xml"/><Relationship Id="rId1" Type="http://schemas.openxmlformats.org/officeDocument/2006/relationships/slideLayout" Target="../slideLayouts/slideLayout48.xml"/></Relationships>
</file>

<file path=ppt/slides/_rels/slide371.xml.rels><?xml version="1.0" encoding="UTF-8" standalone="yes"?>
<Relationships xmlns="http://schemas.openxmlformats.org/package/2006/relationships"><Relationship Id="rId8" Type="http://schemas.openxmlformats.org/officeDocument/2006/relationships/hyperlink" Target="http://www.dailymail.co.uk/news/article-2607166/Bryan-Singers-wild-pool-parties-met-sex-assault-accuser-home-Hollywood-power-player-jailed-sex-minors.html" TargetMode="External"/><Relationship Id="rId13" Type="http://schemas.openxmlformats.org/officeDocument/2006/relationships/hyperlink" Target="http://www.desiringgod.org/articles/the-dead-end-of-sexual-sin" TargetMode="External"/><Relationship Id="rId18" Type="http://schemas.openxmlformats.org/officeDocument/2006/relationships/hyperlink" Target="https://nationalpost.com/news/world/the-new-taboo-more-people-regret-sex-change-and-want-to-detransition-surgeon-says?fbclid=IwAR0H-0U_Usa4e11eHIe1DF-s4xH9ZEK4zWgBjKIwF9qQ1YfBc6Qf2l4ObQ8" TargetMode="External"/><Relationship Id="rId26" Type="http://schemas.openxmlformats.org/officeDocument/2006/relationships/hyperlink" Target="http://www.scribd.com/doc/115507777/Journal-of-Human-Sexuality-Vol-1" TargetMode="External"/><Relationship Id="rId3" Type="http://schemas.openxmlformats.org/officeDocument/2006/relationships/hyperlink" Target="http://discovermagazine.com/2007/jun/born-gay" TargetMode="External"/><Relationship Id="rId21" Type="http://schemas.openxmlformats.org/officeDocument/2006/relationships/hyperlink" Target="https://sidroth.org/television/tv-archives/jenny-weaver/" TargetMode="External"/><Relationship Id="rId7" Type="http://schemas.openxmlformats.org/officeDocument/2006/relationships/hyperlink" Target="http://www.wnd.com/2013/12/ex-homosexuals-marriage-slammed-by-activists/?cat_orig=us" TargetMode="External"/><Relationship Id="rId12" Type="http://schemas.openxmlformats.org/officeDocument/2006/relationships/hyperlink" Target="http://www.thenewatlantis.com/publications/executive-summary-sexuality-and-gender" TargetMode="External"/><Relationship Id="rId17"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5" Type="http://schemas.openxmlformats.org/officeDocument/2006/relationships/hyperlink" Target="https://rethinkingtheology.com/2016/05/03/homosexuality-religiously-mediated-change/" TargetMode="External"/><Relationship Id="rId2" Type="http://schemas.openxmlformats.org/officeDocument/2006/relationships/notesSlide" Target="../notesSlides/notesSlide371.xml"/><Relationship Id="rId16" Type="http://schemas.openxmlformats.org/officeDocument/2006/relationships/hyperlink" Target="http://www.apa.org/pubs/journals/releases" TargetMode="External"/><Relationship Id="rId20" Type="http://schemas.openxmlformats.org/officeDocument/2006/relationships/hyperlink" Target="https://www.lifesitenews.com/news/200-ex-lgbt-men-women-rally-to-show-freedom-theyve-found-in-following-jesus" TargetMode="External"/><Relationship Id="rId29"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hyperlink" Target="http://en.wikipedia.org/wiki/Date_rape" TargetMode="External"/><Relationship Id="rId11" Type="http://schemas.openxmlformats.org/officeDocument/2006/relationships/hyperlink" Target="https://www.acpeds.org/the-college-speaks/position-statements/gender-ideology-harms-children" TargetMode="External"/><Relationship Id="rId24" Type="http://schemas.openxmlformats.org/officeDocument/2006/relationships/hyperlink" Target="https://www.conservapedia.com/Homosexuality_Statistics" TargetMode="External"/><Relationship Id="rId5" Type="http://schemas.openxmlformats.org/officeDocument/2006/relationships/hyperlink" Target="http://www.ncjrs.gov/pdffiles1/jr000243c.pdf" TargetMode="External"/><Relationship Id="rId15" Type="http://schemas.openxmlformats.org/officeDocument/2006/relationships/hyperlink" Target="https://www.wnd.com/2019/01/dozens-of-trans-regretters-now-out-of-the-closet/" TargetMode="External"/><Relationship Id="rId23" Type="http://schemas.openxmlformats.org/officeDocument/2006/relationships/hyperlink" Target="https://www.researchgate.net/publication/15762814_Ex-Gays_Religiously_mediated_change_in_homosexuals" TargetMode="External"/><Relationship Id="rId28" Type="http://schemas.openxmlformats.org/officeDocument/2006/relationships/hyperlink" Target="https://www.wnd.com/2018/01/homosexuals-lash-out-at-prayer-as-ultimate-conversion-therapy/" TargetMode="External"/><Relationship Id="rId10" Type="http://schemas.openxmlformats.org/officeDocument/2006/relationships/hyperlink" Target="http://www.wnd.com/2017/02/not-just-milo-child-sex-abuse-often-precedes-gay-lifestyle/" TargetMode="External"/><Relationship Id="rId19" Type="http://schemas.openxmlformats.org/officeDocument/2006/relationships/hyperlink" Target="https://ajp.psychiatryonline.org/doi/10.1176/appi.ajp.2013.12070950" TargetMode="External"/><Relationship Id="rId4" Type="http://schemas.openxmlformats.org/officeDocument/2006/relationships/hyperlink" Target="http://fathersforlife.org/gay_issues/gay_gene.htm" TargetMode="External"/><Relationship Id="rId9" Type="http://schemas.openxmlformats.org/officeDocument/2006/relationships/hyperlink" Target="http://www.wnd.com/2017/02/hollywood-film-shows-gays-do-go-straight/?cat_orig=diversions" TargetMode="External"/><Relationship Id="rId14" Type="http://schemas.openxmlformats.org/officeDocument/2006/relationships/hyperlink" Target="http://www.wnd.com/2015/11/gay-rape-in-u-s-military-dont-ask-dont-tell/" TargetMode="External"/><Relationship Id="rId22" Type="http://schemas.openxmlformats.org/officeDocument/2006/relationships/hyperlink" Target="https://www.conservapedia.com/Ex-homosexuals" TargetMode="External"/><Relationship Id="rId27" Type="http://schemas.openxmlformats.org/officeDocument/2006/relationships/hyperlink" Target="https://www.wnd.com/2019/11/ex-transgender-warns-caitlyn-jenner-takes-8-years/" TargetMode="External"/></Relationships>
</file>

<file path=ppt/slides/_rels/slide37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72.xml"/><Relationship Id="rId1" Type="http://schemas.openxmlformats.org/officeDocument/2006/relationships/slideLayout" Target="../slideLayouts/slideLayout48.xml"/></Relationships>
</file>

<file path=ppt/slides/_rels/slide373.xml.rels><?xml version="1.0" encoding="UTF-8" standalone="yes"?>
<Relationships xmlns="http://schemas.openxmlformats.org/package/2006/relationships"><Relationship Id="rId3" Type="http://schemas.openxmlformats.org/officeDocument/2006/relationships/hyperlink" Target="https://www.wnd.com/2018/01/homosexuals-lash-out-at-prayer-as-ultimate-conversion-therapy/" TargetMode="External"/><Relationship Id="rId2" Type="http://schemas.openxmlformats.org/officeDocument/2006/relationships/notesSlide" Target="../notesSlides/notesSlide37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74.xml.rels><?xml version="1.0" encoding="UTF-8" standalone="yes"?>
<Relationships xmlns="http://schemas.openxmlformats.org/package/2006/relationships"><Relationship Id="rId3" Type="http://schemas.openxmlformats.org/officeDocument/2006/relationships/hyperlink" Target="https://www.wnd.com/2018/01/homosexuals-lash-out-at-prayer-as-ultimate-conversion-therapy/" TargetMode="External"/><Relationship Id="rId2" Type="http://schemas.openxmlformats.org/officeDocument/2006/relationships/notesSlide" Target="../notesSlides/notesSlide37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75.xml.rels><?xml version="1.0" encoding="UTF-8" standalone="yes"?>
<Relationships xmlns="http://schemas.openxmlformats.org/package/2006/relationships"><Relationship Id="rId3" Type="http://schemas.openxmlformats.org/officeDocument/2006/relationships/hyperlink" Target="https://www.wnd.com/2018/01/homosexuals-lash-out-at-prayer-as-ultimate-conversion-therapy/" TargetMode="External"/><Relationship Id="rId2" Type="http://schemas.openxmlformats.org/officeDocument/2006/relationships/notesSlide" Target="../notesSlides/notesSlide37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376.xml.rels><?xml version="1.0" encoding="UTF-8" standalone="yes"?>
<Relationships xmlns="http://schemas.openxmlformats.org/package/2006/relationships"><Relationship Id="rId8" Type="http://schemas.openxmlformats.org/officeDocument/2006/relationships/hyperlink" Target="http://www.wnd.com/2013/12/ex-homosexuals-marriage-slammed-by-activists/?cat_orig=us" TargetMode="External"/><Relationship Id="rId13" Type="http://schemas.openxmlformats.org/officeDocument/2006/relationships/hyperlink" Target="http://www.thenewatlantis.com/publications/executive-summary-sexuality-and-gender" TargetMode="External"/><Relationship Id="rId18"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26" Type="http://schemas.openxmlformats.org/officeDocument/2006/relationships/hyperlink" Target="https://rethinkingtheology.com/2016/05/03/homosexuality-religiously-mediated-change/" TargetMode="External"/><Relationship Id="rId3" Type="http://schemas.openxmlformats.org/officeDocument/2006/relationships/hyperlink" Target="http://www.sciencedaily.com/releases/2011/02/110228163143.htm" TargetMode="External"/><Relationship Id="rId21" Type="http://schemas.openxmlformats.org/officeDocument/2006/relationships/hyperlink" Target="https://www.lifesitenews.com/news/200-ex-lgbt-men-women-rally-to-show-freedom-theyve-found-in-following-jesus" TargetMode="External"/><Relationship Id="rId7" Type="http://schemas.openxmlformats.org/officeDocument/2006/relationships/hyperlink" Target="http://en.wikipedia.org/wiki/Date_rape" TargetMode="External"/><Relationship Id="rId12" Type="http://schemas.openxmlformats.org/officeDocument/2006/relationships/hyperlink" Target="https://www.acpeds.org/the-college-speaks/position-statements/gender-ideology-harms-children" TargetMode="External"/><Relationship Id="rId17" Type="http://schemas.openxmlformats.org/officeDocument/2006/relationships/hyperlink" Target="http://www.apa.org/pubs/journals/releases" TargetMode="External"/><Relationship Id="rId25" Type="http://schemas.openxmlformats.org/officeDocument/2006/relationships/hyperlink" Target="https://www.conservapedia.com/Homosexuality_Statistics" TargetMode="External"/><Relationship Id="rId2" Type="http://schemas.openxmlformats.org/officeDocument/2006/relationships/notesSlide" Target="../notesSlides/notesSlide376.xml"/><Relationship Id="rId16" Type="http://schemas.openxmlformats.org/officeDocument/2006/relationships/hyperlink" Target="https://www.wnd.com/2019/01/dozens-of-trans-regretters-now-out-of-the-closet/" TargetMode="External"/><Relationship Id="rId20" Type="http://schemas.openxmlformats.org/officeDocument/2006/relationships/hyperlink" Target="https://ajp.psychiatryonline.org/doi/10.1176/appi.ajp.2013.12070950" TargetMode="External"/><Relationship Id="rId29" Type="http://schemas.openxmlformats.org/officeDocument/2006/relationships/hyperlink" Target="https://www.wnd.com/2018/01/homosexuals-lash-out-at-prayer-as-ultimate-conversion-therapy/" TargetMode="External"/><Relationship Id="rId1" Type="http://schemas.openxmlformats.org/officeDocument/2006/relationships/slideLayout" Target="../slideLayouts/slideLayout48.xml"/><Relationship Id="rId6" Type="http://schemas.openxmlformats.org/officeDocument/2006/relationships/hyperlink" Target="http://www.ncjrs.gov/pdffiles1/jr000243c.pdf" TargetMode="External"/><Relationship Id="rId11" Type="http://schemas.openxmlformats.org/officeDocument/2006/relationships/hyperlink" Target="http://www.wnd.com/2017/02/not-just-milo-child-sex-abuse-often-precedes-gay-lifestyle/" TargetMode="External"/><Relationship Id="rId24" Type="http://schemas.openxmlformats.org/officeDocument/2006/relationships/hyperlink" Target="https://www.researchgate.net/publication/15762814_Ex-Gays_Religiously_mediated_change_in_homosexuals" TargetMode="External"/><Relationship Id="rId5" Type="http://schemas.openxmlformats.org/officeDocument/2006/relationships/hyperlink" Target="http://fathersforlife.org/gay_issues/gay_gene.htm" TargetMode="External"/><Relationship Id="rId15" Type="http://schemas.openxmlformats.org/officeDocument/2006/relationships/hyperlink" Target="http://www.wnd.com/2015/11/gay-rape-in-u-s-military-dont-ask-dont-tell/" TargetMode="External"/><Relationship Id="rId23" Type="http://schemas.openxmlformats.org/officeDocument/2006/relationships/hyperlink" Target="https://www.conservapedia.com/Ex-homosexuals" TargetMode="External"/><Relationship Id="rId28" Type="http://schemas.openxmlformats.org/officeDocument/2006/relationships/hyperlink" Target="https://www.wnd.com/2019/11/ex-transgender-warns-caitlyn-jenner-takes-8-years/" TargetMode="External"/><Relationship Id="rId10" Type="http://schemas.openxmlformats.org/officeDocument/2006/relationships/hyperlink" Target="http://www.wnd.com/2017/02/hollywood-film-shows-gays-do-go-straight/?cat_orig=diversions" TargetMode="External"/><Relationship Id="rId19" Type="http://schemas.openxmlformats.org/officeDocument/2006/relationships/hyperlink" Target="https://nationalpost.com/news/world/the-new-taboo-more-people-regret-sex-change-and-want-to-detransition-surgeon-says?fbclid=IwAR0H-0U_Usa4e11eHIe1DF-s4xH9ZEK4zWgBjKIwF9qQ1YfBc6Qf2l4ObQ8" TargetMode="External"/><Relationship Id="rId4" Type="http://schemas.openxmlformats.org/officeDocument/2006/relationships/hyperlink" Target="http://discovermagazine.com/2007/jun/born-gay" TargetMode="External"/><Relationship Id="rId9" Type="http://schemas.openxmlformats.org/officeDocument/2006/relationships/hyperlink" Target="http://www.dailymail.co.uk/news/article-2607166/Bryan-Singers-wild-pool-parties-met-sex-assault-accuser-home-Hollywood-power-player-jailed-sex-minors.html" TargetMode="External"/><Relationship Id="rId14" Type="http://schemas.openxmlformats.org/officeDocument/2006/relationships/hyperlink" Target="http://www.desiringgod.org/articles/the-dead-end-of-sexual-sin" TargetMode="External"/><Relationship Id="rId22" Type="http://schemas.openxmlformats.org/officeDocument/2006/relationships/hyperlink" Target="https://sidroth.org/television/tv-archives/jenny-weaver/" TargetMode="External"/><Relationship Id="rId27" Type="http://schemas.openxmlformats.org/officeDocument/2006/relationships/hyperlink" Target="http://www.scribd.com/doc/115507777/Journal-of-Human-Sexuality-Vol-1" TargetMode="External"/><Relationship Id="rId30" Type="http://schemas.openxmlformats.org/officeDocument/2006/relationships/image" Target="../media/image1.jpeg"/></Relationships>
</file>

<file path=ppt/slides/_rels/slide37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7.xml"/><Relationship Id="rId1" Type="http://schemas.openxmlformats.org/officeDocument/2006/relationships/slideLayout" Target="../slideLayouts/slideLayout30.xml"/><Relationship Id="rId5" Type="http://schemas.openxmlformats.org/officeDocument/2006/relationships/image" Target="../media/image18.png"/><Relationship Id="rId4" Type="http://schemas.openxmlformats.org/officeDocument/2006/relationships/image" Target="../media/image1.jpeg"/></Relationships>
</file>

<file path=ppt/slides/_rels/slide378.xml.rels><?xml version="1.0" encoding="UTF-8" standalone="yes"?>
<Relationships xmlns="http://schemas.openxmlformats.org/package/2006/relationships"><Relationship Id="rId8" Type="http://schemas.openxmlformats.org/officeDocument/2006/relationships/hyperlink" Target="https://www.biblegateway.com/passage/?search=2+Timothy+3:6&amp;version=NIV" TargetMode="External"/><Relationship Id="rId3" Type="http://schemas.openxmlformats.org/officeDocument/2006/relationships/hyperlink" Target="https://www.biblegateway.com/passage/?search=1+Cor.+6:+9-11&amp;version=NIV" TargetMode="External"/><Relationship Id="rId7" Type="http://schemas.openxmlformats.org/officeDocument/2006/relationships/hyperlink" Target="https://www.biblegateway.com/passage/?search=Jude+1:7&amp;version=NIV" TargetMode="External"/><Relationship Id="rId2" Type="http://schemas.openxmlformats.org/officeDocument/2006/relationships/notesSlide" Target="../notesSlides/notesSlide378.xml"/><Relationship Id="rId1" Type="http://schemas.openxmlformats.org/officeDocument/2006/relationships/slideLayout" Target="../slideLayouts/slideLayout30.xml"/><Relationship Id="rId6" Type="http://schemas.openxmlformats.org/officeDocument/2006/relationships/hyperlink" Target="https://www.biblegateway.com/passage/?search=Deuteronomy+22:5&amp;version=NIV" TargetMode="External"/><Relationship Id="rId5" Type="http://schemas.openxmlformats.org/officeDocument/2006/relationships/hyperlink" Target="https://www.biblegateway.com/passage/?search=Luke+17:2&amp;version=NIV" TargetMode="External"/><Relationship Id="rId10" Type="http://schemas.openxmlformats.org/officeDocument/2006/relationships/image" Target="../media/image1.jpeg"/><Relationship Id="rId4" Type="http://schemas.openxmlformats.org/officeDocument/2006/relationships/hyperlink" Target="https://www.biblegateway.com/passage/?search=Romans+1:+24-26&amp;version=NIV" TargetMode="External"/><Relationship Id="rId9" Type="http://schemas.openxmlformats.org/officeDocument/2006/relationships/hyperlink" Target="https://www.biblegateway.com/passage/?search=Lev.+18:22&amp;version=NIV" TargetMode="External"/></Relationships>
</file>

<file path=ppt/slides/_rels/slide379.xml.rels><?xml version="1.0" encoding="UTF-8" standalone="yes"?>
<Relationships xmlns="http://schemas.openxmlformats.org/package/2006/relationships"><Relationship Id="rId3" Type="http://schemas.openxmlformats.org/officeDocument/2006/relationships/hyperlink" Target="http://www.dailymail.co.uk/news/article-2607166/Bryan-Singers-wild-pool-parties-met-sex-assault-accuser-home-Hollywood-power-player-jailed-sex-minors.html" TargetMode="External"/><Relationship Id="rId2" Type="http://schemas.openxmlformats.org/officeDocument/2006/relationships/notesSlide" Target="../notesSlides/notesSlide37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8.xml"/><Relationship Id="rId1" Type="http://schemas.openxmlformats.org/officeDocument/2006/relationships/slideLayout" Target="../slideLayouts/slideLayout77.xml"/><Relationship Id="rId4" Type="http://schemas.openxmlformats.org/officeDocument/2006/relationships/hyperlink" Target="https://www.biblegateway.com/passage/?search=1+Timothy+1:8-16&amp;version=NIV" TargetMode="External"/></Relationships>
</file>

<file path=ppt/slides/_rels/slide380.xml.rels><?xml version="1.0" encoding="UTF-8" standalone="yes"?>
<Relationships xmlns="http://schemas.openxmlformats.org/package/2006/relationships"><Relationship Id="rId3" Type="http://schemas.openxmlformats.org/officeDocument/2006/relationships/hyperlink" Target="http://www.dailymail.co.uk/news/article-2607166/Bryan-Singers-wild-pool-parties-met-sex-assault-accuser-home-Hollywood-power-player-jailed-sex-minors.html" TargetMode="External"/><Relationship Id="rId2" Type="http://schemas.openxmlformats.org/officeDocument/2006/relationships/notesSlide" Target="../notesSlides/notesSlide38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1.xml.rels><?xml version="1.0" encoding="UTF-8" standalone="yes"?>
<Relationships xmlns="http://schemas.openxmlformats.org/package/2006/relationships"><Relationship Id="rId3" Type="http://schemas.openxmlformats.org/officeDocument/2006/relationships/hyperlink" Target="http://www.dailymail.co.uk/news/article-2607166/Bryan-Singers-wild-pool-parties-met-sex-assault-accuser-home-Hollywood-power-player-jailed-sex-minors.html" TargetMode="External"/><Relationship Id="rId2" Type="http://schemas.openxmlformats.org/officeDocument/2006/relationships/notesSlide" Target="../notesSlides/notesSlide38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2.xml.rels><?xml version="1.0" encoding="UTF-8" standalone="yes"?>
<Relationships xmlns="http://schemas.openxmlformats.org/package/2006/relationships"><Relationship Id="rId3" Type="http://schemas.openxmlformats.org/officeDocument/2006/relationships/hyperlink" Target="https://variety.com/2015/biz/news/bryan-singer-michael-egan-sex-abuse-1201656874/" TargetMode="External"/><Relationship Id="rId2" Type="http://schemas.openxmlformats.org/officeDocument/2006/relationships/notesSlide" Target="../notesSlides/notesSlide382.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westernjournal.com/kevin-spacey-accuser-dies-one-day-spacey-suggests-killing-kindness-creepy-video/" TargetMode="External"/></Relationships>
</file>

<file path=ppt/slides/_rels/slide383.xml.rels><?xml version="1.0" encoding="UTF-8" standalone="yes"?>
<Relationships xmlns="http://schemas.openxmlformats.org/package/2006/relationships"><Relationship Id="rId3" Type="http://schemas.openxmlformats.org/officeDocument/2006/relationships/hyperlink" Target="https://www.biblegateway.com/passage/?search=John+8:34&amp;version=NIV" TargetMode="External"/><Relationship Id="rId2" Type="http://schemas.openxmlformats.org/officeDocument/2006/relationships/notesSlide" Target="../notesSlides/notesSlide383.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www.biblegateway.com/passage/?search=John+8:44&amp;version=KJV" TargetMode="External"/></Relationships>
</file>

<file path=ppt/slides/_rels/slide384.xml.rels><?xml version="1.0" encoding="UTF-8" standalone="yes"?>
<Relationships xmlns="http://schemas.openxmlformats.org/package/2006/relationships"><Relationship Id="rId3" Type="http://schemas.openxmlformats.org/officeDocument/2006/relationships/hyperlink" Target="http://www.cnsnews.com/news/article/michael-w-chapman/satanic-temple-gay-marriage-sacrament" TargetMode="External"/><Relationship Id="rId2" Type="http://schemas.openxmlformats.org/officeDocument/2006/relationships/notesSlide" Target="../notesSlides/notesSlide384.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5.xml.rels><?xml version="1.0" encoding="UTF-8" standalone="yes"?>
<Relationships xmlns="http://schemas.openxmlformats.org/package/2006/relationships"><Relationship Id="rId3" Type="http://schemas.openxmlformats.org/officeDocument/2006/relationships/hyperlink" Target="https://www.collinsdictionary.com/dictionary/english/sacrament" TargetMode="External"/><Relationship Id="rId2" Type="http://schemas.openxmlformats.org/officeDocument/2006/relationships/notesSlide" Target="../notesSlides/notesSlide38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cnsnews.com/news/article/michael-w-chapman/satanic-temple-gay-marriage-sacrament" TargetMode="External"/></Relationships>
</file>

<file path=ppt/slides/_rels/slide386.xml.rels><?xml version="1.0" encoding="UTF-8" standalone="yes"?>
<Relationships xmlns="http://schemas.openxmlformats.org/package/2006/relationships"><Relationship Id="rId3" Type="http://schemas.openxmlformats.org/officeDocument/2006/relationships/slide" Target="slide184.xml"/><Relationship Id="rId7" Type="http://schemas.openxmlformats.org/officeDocument/2006/relationships/image" Target="../media/image1.jpeg"/><Relationship Id="rId2" Type="http://schemas.openxmlformats.org/officeDocument/2006/relationships/notesSlide" Target="../notesSlides/notesSlide386.xml"/><Relationship Id="rId1" Type="http://schemas.openxmlformats.org/officeDocument/2006/relationships/slideLayout" Target="../slideLayouts/slideLayout30.xml"/><Relationship Id="rId6" Type="http://schemas.openxmlformats.org/officeDocument/2006/relationships/hyperlink" Target="http://www.cnsnews.com/news/article/michael-w-chapman/satanic-temple-gay-marriage-sacrament" TargetMode="External"/><Relationship Id="rId5" Type="http://schemas.openxmlformats.org/officeDocument/2006/relationships/hyperlink" Target="https://www.amazon.com/Evolution-Not-Science-Dismantling-Dead-ebook/dp/B00R3KU5M8/ref=sr_1_1?ie=UTF8&amp;qid=1494605263&amp;sr=8-1&amp;keywords=evolution+is+not+science" TargetMode="External"/><Relationship Id="rId4" Type="http://schemas.openxmlformats.org/officeDocument/2006/relationships/slide" Target="slide313.xml"/></Relationships>
</file>

<file path=ppt/slides/_rels/slide387.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8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8.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8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89.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89.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9.xml"/><Relationship Id="rId1" Type="http://schemas.openxmlformats.org/officeDocument/2006/relationships/slideLayout" Target="../slideLayouts/slideLayout77.xml"/><Relationship Id="rId5" Type="http://schemas.openxmlformats.org/officeDocument/2006/relationships/hyperlink" Target="https://www.biblegateway.com/passage/?search=1+Timothy+3:12&amp;version=KJV" TargetMode="External"/><Relationship Id="rId4" Type="http://schemas.openxmlformats.org/officeDocument/2006/relationships/hyperlink" Target="https://www.biblegateway.com/passage/?search=Matthew+19:4-6&amp;version=NIV" TargetMode="External"/></Relationships>
</file>

<file path=ppt/slides/_rels/slide390.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90.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1.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9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2.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9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3.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494605263&amp;sr=8-1&amp;keywords=evolution+is+not+science" TargetMode="External"/><Relationship Id="rId2" Type="http://schemas.openxmlformats.org/officeDocument/2006/relationships/notesSlide" Target="../notesSlides/notesSlide393.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4.xml.rels><?xml version="1.0" encoding="UTF-8" standalone="yes"?>
<Relationships xmlns="http://schemas.openxmlformats.org/package/2006/relationships"><Relationship Id="rId3" Type="http://schemas.openxmlformats.org/officeDocument/2006/relationships/slide" Target="slide388.xml"/><Relationship Id="rId2" Type="http://schemas.openxmlformats.org/officeDocument/2006/relationships/notesSlide" Target="../notesSlides/notesSlide394.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slide" Target="slide426.xml"/></Relationships>
</file>

<file path=ppt/slides/_rels/slide395.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526326784&amp;sr=8-1&amp;keywords=evolution+is+not+science+jeff+woodward" TargetMode="External"/><Relationship Id="rId2" Type="http://schemas.openxmlformats.org/officeDocument/2006/relationships/notesSlide" Target="../notesSlides/notesSlide395.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slide" Target="slide392.xml"/></Relationships>
</file>

<file path=ppt/slides/_rels/slide396.xml.rels><?xml version="1.0" encoding="UTF-8" standalone="yes"?>
<Relationships xmlns="http://schemas.openxmlformats.org/package/2006/relationships"><Relationship Id="rId3" Type="http://schemas.openxmlformats.org/officeDocument/2006/relationships/hyperlink" Target="https://www.focusonthefamily.com/episodes/broadcast/finding-god-on-the-streets-part-1-of-2/" TargetMode="External"/><Relationship Id="rId2" Type="http://schemas.openxmlformats.org/officeDocument/2006/relationships/notesSlide" Target="../notesSlides/notesSlide396.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7.xml.rels><?xml version="1.0" encoding="UTF-8" standalone="yes"?>
<Relationships xmlns="http://schemas.openxmlformats.org/package/2006/relationships"><Relationship Id="rId3" Type="http://schemas.openxmlformats.org/officeDocument/2006/relationships/hyperlink" Target="https://www.focusonthefamily.com/episodes/broadcast/finding-god-on-the-streets-part-2-of-2/" TargetMode="External"/><Relationship Id="rId2" Type="http://schemas.openxmlformats.org/officeDocument/2006/relationships/notesSlide" Target="../notesSlides/notesSlide397.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8.xml.rels><?xml version="1.0" encoding="UTF-8" standalone="yes"?>
<Relationships xmlns="http://schemas.openxmlformats.org/package/2006/relationships"><Relationship Id="rId3" Type="http://schemas.openxmlformats.org/officeDocument/2006/relationships/hyperlink" Target="https://www.focusonthefamily.com/episodes/broadcast/finding-god-on-the-streets-part-2-of-2/" TargetMode="External"/><Relationship Id="rId2" Type="http://schemas.openxmlformats.org/officeDocument/2006/relationships/notesSlide" Target="../notesSlides/notesSlide398.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399.xml.rels><?xml version="1.0" encoding="UTF-8" standalone="yes"?>
<Relationships xmlns="http://schemas.openxmlformats.org/package/2006/relationships"><Relationship Id="rId3" Type="http://schemas.openxmlformats.org/officeDocument/2006/relationships/hyperlink" Target="https://www.youtube.com/watch?v=8JAOfMv_Lhk" TargetMode="External"/><Relationship Id="rId2" Type="http://schemas.openxmlformats.org/officeDocument/2006/relationships/notesSlide" Target="../notesSlides/notesSlide399.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www1.cbn.com/video/700club/2020/09/28/the-700-club-september-28-2020?show=700club" TargetMode="External"/><Relationship Id="rId4" Type="http://schemas.openxmlformats.org/officeDocument/2006/relationships/hyperlink" Target="https://www1.cbn.com/discovering-real-life-after-gang-life" TargetMode="External"/></Relationships>
</file>

<file path=ppt/slides/_rels/slide4.xml.rels><?xml version="1.0" encoding="UTF-8" standalone="yes"?>
<Relationships xmlns="http://schemas.openxmlformats.org/package/2006/relationships"><Relationship Id="rId8" Type="http://schemas.openxmlformats.org/officeDocument/2006/relationships/slide" Target="slide123.xml"/><Relationship Id="rId3" Type="http://schemas.openxmlformats.org/officeDocument/2006/relationships/slide" Target="slide174.xml"/><Relationship Id="rId7" Type="http://schemas.openxmlformats.org/officeDocument/2006/relationships/slide" Target="slide202.xml"/><Relationship Id="rId2" Type="http://schemas.openxmlformats.org/officeDocument/2006/relationships/notesSlide" Target="../notesSlides/notesSlide4.xml"/><Relationship Id="rId1" Type="http://schemas.openxmlformats.org/officeDocument/2006/relationships/slideLayout" Target="../slideLayouts/slideLayout30.xml"/><Relationship Id="rId6" Type="http://schemas.openxmlformats.org/officeDocument/2006/relationships/slide" Target="slide177.xml"/><Relationship Id="rId5" Type="http://schemas.openxmlformats.org/officeDocument/2006/relationships/image" Target="../media/image1.jpeg"/><Relationship Id="rId4" Type="http://schemas.openxmlformats.org/officeDocument/2006/relationships/image" Target="../media/image4.png"/><Relationship Id="rId9"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0.xml"/><Relationship Id="rId1" Type="http://schemas.openxmlformats.org/officeDocument/2006/relationships/slideLayout" Target="../slideLayouts/slideLayout77.xml"/><Relationship Id="rId4" Type="http://schemas.openxmlformats.org/officeDocument/2006/relationships/hyperlink" Target="https://www.biblegateway.com/passage/?search=ephesians+4%3A29%2C+5%3A3-11&amp;version=NIV" TargetMode="External"/></Relationships>
</file>

<file path=ppt/slides/_rels/slide40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00.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image" Target="../media/image18.png"/></Relationships>
</file>

<file path=ppt/slides/_rels/slide401.xml.rels><?xml version="1.0" encoding="UTF-8" standalone="yes"?>
<Relationships xmlns="http://schemas.openxmlformats.org/package/2006/relationships"><Relationship Id="rId3" Type="http://schemas.openxmlformats.org/officeDocument/2006/relationships/hyperlink" Target="https://sidroth.org/television/tv-archives/jenny-weaver/" TargetMode="External"/><Relationship Id="rId2" Type="http://schemas.openxmlformats.org/officeDocument/2006/relationships/notesSlide" Target="../notesSlides/notesSlide40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youtube.com/watch?v=VUJr2yolxqc" TargetMode="External"/></Relationships>
</file>

<file path=ppt/slides/_rels/slide402.xml.rels><?xml version="1.0" encoding="UTF-8" standalone="yes"?>
<Relationships xmlns="http://schemas.openxmlformats.org/package/2006/relationships"><Relationship Id="rId3" Type="http://schemas.openxmlformats.org/officeDocument/2006/relationships/hyperlink" Target="https://sidroth.org/television/tv-archives/jenny-weaver/" TargetMode="External"/><Relationship Id="rId2" Type="http://schemas.openxmlformats.org/officeDocument/2006/relationships/notesSlide" Target="../notesSlides/notesSlide402.xml"/><Relationship Id="rId1" Type="http://schemas.openxmlformats.org/officeDocument/2006/relationships/slideLayout" Target="../slideLayouts/slideLayout48.xml"/><Relationship Id="rId6" Type="http://schemas.openxmlformats.org/officeDocument/2006/relationships/image" Target="../media/image63.png"/><Relationship Id="rId5" Type="http://schemas.openxmlformats.org/officeDocument/2006/relationships/image" Target="../media/image1.jpeg"/><Relationship Id="rId4" Type="http://schemas.openxmlformats.org/officeDocument/2006/relationships/hyperlink" Target="https://www.youtube.com/watch?v=VUJr2yolxqc" TargetMode="External"/></Relationships>
</file>

<file path=ppt/slides/_rels/slide403.xml.rels><?xml version="1.0" encoding="UTF-8" standalone="yes"?>
<Relationships xmlns="http://schemas.openxmlformats.org/package/2006/relationships"><Relationship Id="rId3" Type="http://schemas.openxmlformats.org/officeDocument/2006/relationships/hyperlink" Target="https://sidroth.org/television/tv-archives/jenny-weaver/" TargetMode="External"/><Relationship Id="rId7" Type="http://schemas.openxmlformats.org/officeDocument/2006/relationships/image" Target="../media/image64.png"/><Relationship Id="rId2" Type="http://schemas.openxmlformats.org/officeDocument/2006/relationships/notesSlide" Target="../notesSlides/notesSlide403.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jennyweaverworships.com/" TargetMode="External"/><Relationship Id="rId4" Type="http://schemas.openxmlformats.org/officeDocument/2006/relationships/hyperlink" Target="https://www.youtube.com/watch?v=VUJr2yolxqc" TargetMode="External"/></Relationships>
</file>

<file path=ppt/slides/_rels/slide404.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0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05.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05.xml"/><Relationship Id="rId1" Type="http://schemas.openxmlformats.org/officeDocument/2006/relationships/slideLayout" Target="../slideLayouts/slideLayout48.xml"/><Relationship Id="rId6" Type="http://schemas.openxmlformats.org/officeDocument/2006/relationships/image" Target="../media/image65.png"/><Relationship Id="rId5" Type="http://schemas.openxmlformats.org/officeDocument/2006/relationships/image" Target="../media/image1.jpeg"/><Relationship Id="rId4" Type="http://schemas.openxmlformats.org/officeDocument/2006/relationships/hyperlink" Target="https://www.godtube.com/watch/?v=1BE29FNU" TargetMode="External"/></Relationships>
</file>

<file path=ppt/slides/_rels/slide40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youtube.com/watch?v=JDoxDi0YAf8" TargetMode="External"/><Relationship Id="rId7" Type="http://schemas.openxmlformats.org/officeDocument/2006/relationships/hyperlink" Target="https://www.godtube.com/watch/?v=1BE29FNU" TargetMode="External"/><Relationship Id="rId2" Type="http://schemas.openxmlformats.org/officeDocument/2006/relationships/notesSlide" Target="../notesSlides/notesSlide406.xml"/><Relationship Id="rId1" Type="http://schemas.openxmlformats.org/officeDocument/2006/relationships/slideLayout" Target="../slideLayouts/slideLayout48.xml"/><Relationship Id="rId6" Type="http://schemas.openxmlformats.org/officeDocument/2006/relationships/hyperlink" Target="https://youtu.be/JDoxDi0YAf8" TargetMode="External"/><Relationship Id="rId5" Type="http://schemas.openxmlformats.org/officeDocument/2006/relationships/hyperlink" Target="https://en.wikipedia.org/wiki/The_Cross_and_the_Switchblade_(film)" TargetMode="External"/><Relationship Id="rId4" Type="http://schemas.openxmlformats.org/officeDocument/2006/relationships/hyperlink" Target="https://www.youtube.com/watch?v=I11L71PD3Lw" TargetMode="External"/></Relationships>
</file>

<file path=ppt/slides/_rels/slide407.xml.rels><?xml version="1.0" encoding="UTF-8" standalone="yes"?>
<Relationships xmlns="http://schemas.openxmlformats.org/package/2006/relationships"><Relationship Id="rId3" Type="http://schemas.openxmlformats.org/officeDocument/2006/relationships/hyperlink" Target="https://www.youtube.com/watch?v=Uj_8EI525F0" TargetMode="External"/><Relationship Id="rId2" Type="http://schemas.openxmlformats.org/officeDocument/2006/relationships/notesSlide" Target="../notesSlides/notesSlide40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08.xml.rels><?xml version="1.0" encoding="UTF-8" standalone="yes"?>
<Relationships xmlns="http://schemas.openxmlformats.org/package/2006/relationships"><Relationship Id="rId3" Type="http://schemas.openxmlformats.org/officeDocument/2006/relationships/hyperlink" Target="https://www.youtube.com/watch?v=Uj_8EI525F0" TargetMode="External"/><Relationship Id="rId2" Type="http://schemas.openxmlformats.org/officeDocument/2006/relationships/notesSlide" Target="../notesSlides/notesSlide408.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1.cbn.com/700club/nicky-cruz-salvation-jungles-new-york" TargetMode="External"/><Relationship Id="rId4" Type="http://schemas.openxmlformats.org/officeDocument/2006/relationships/hyperlink" Target="https://www.youtube.com/watch?v=I11L71PD3Lw" TargetMode="External"/></Relationships>
</file>

<file path=ppt/slides/_rels/slide409.xml.rels><?xml version="1.0" encoding="UTF-8" standalone="yes"?>
<Relationships xmlns="http://schemas.openxmlformats.org/package/2006/relationships"><Relationship Id="rId3" Type="http://schemas.openxmlformats.org/officeDocument/2006/relationships/hyperlink" Target="https://www.youtube.com/watch?v=MZVPcKXxa-Q" TargetMode="External"/><Relationship Id="rId2" Type="http://schemas.openxmlformats.org/officeDocument/2006/relationships/notesSlide" Target="../notesSlides/notesSlide409.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godtube.com/watch/?v=1BE29FNU" TargetMode="External"/><Relationship Id="rId4" Type="http://schemas.openxmlformats.org/officeDocument/2006/relationships/hyperlink" Target="https://www.youtube.com/watch?v=Uj_8EI525F0"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77.xml"/><Relationship Id="rId4" Type="http://schemas.openxmlformats.org/officeDocument/2006/relationships/hyperlink" Target="https://www.biblegateway.com/passage/?search=ephesians+4%3A29%2C+5%3A3-11&amp;version=NIV" TargetMode="External"/></Relationships>
</file>

<file path=ppt/slides/_rels/slide410.xml.rels><?xml version="1.0" encoding="UTF-8" standalone="yes"?>
<Relationships xmlns="http://schemas.openxmlformats.org/package/2006/relationships"><Relationship Id="rId3" Type="http://schemas.openxmlformats.org/officeDocument/2006/relationships/hyperlink" Target="https://youtu.be/JDoxDi0YAf8" TargetMode="External"/><Relationship Id="rId7" Type="http://schemas.openxmlformats.org/officeDocument/2006/relationships/image" Target="../media/image18.png"/><Relationship Id="rId2" Type="http://schemas.openxmlformats.org/officeDocument/2006/relationships/notesSlide" Target="../notesSlides/notesSlide41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image" Target="../media/image66.png"/><Relationship Id="rId4" Type="http://schemas.openxmlformats.org/officeDocument/2006/relationships/hyperlink" Target="https://www.youtube.com/watch?v=Uj_8EI525F0" TargetMode="External"/></Relationships>
</file>

<file path=ppt/slides/_rels/slide411.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1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godtube.com/watch/?v=1BE29FNU" TargetMode="External"/></Relationships>
</file>

<file path=ppt/slides/_rels/slide412.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1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godtube.com/watch/?v=1BE29FNU" TargetMode="External"/></Relationships>
</file>

<file path=ppt/slides/_rels/slide413.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1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ashingtonpost.com/news/post-politics/wp/2015/03/20/that-time-bill-and-hillary-clinton-went-to-a-voodoo-ceremony-in-haiti/?noredirect=on&amp;utm_term=.77058ac13282" TargetMode="External"/></Relationships>
</file>

<file path=ppt/slides/_rels/slide414.xml.rels><?xml version="1.0" encoding="UTF-8" standalone="yes"?>
<Relationships xmlns="http://schemas.openxmlformats.org/package/2006/relationships"><Relationship Id="rId8" Type="http://schemas.openxmlformats.org/officeDocument/2006/relationships/hyperlink" Target="https://www.wnd.com/2019/08/fbi-agreed-to-ignore-hillary-evidence-docs-reveal/" TargetMode="External"/><Relationship Id="rId3" Type="http://schemas.openxmlformats.org/officeDocument/2006/relationships/hyperlink" Target="https://www.dineshdsouza.com/films/hillarys-america/" TargetMode="External"/><Relationship Id="rId7" Type="http://schemas.openxmlformats.org/officeDocument/2006/relationships/hyperlink" Target="https://www.wnd.com/2017/06/emails-huma-abedin-did-russia-favors-for-clinton-foundation/" TargetMode="External"/><Relationship Id="rId12" Type="http://schemas.openxmlformats.org/officeDocument/2006/relationships/image" Target="../media/image1.jpeg"/><Relationship Id="rId2" Type="http://schemas.openxmlformats.org/officeDocument/2006/relationships/notesSlide" Target="../notesSlides/notesSlide414.xml"/><Relationship Id="rId1" Type="http://schemas.openxmlformats.org/officeDocument/2006/relationships/slideLayout" Target="../slideLayouts/slideLayout48.xml"/><Relationship Id="rId6" Type="http://schemas.openxmlformats.org/officeDocument/2006/relationships/hyperlink" Target="https://www.wnd.com/2016/02/bill-clintons-ex-mistress-sleeps-with-loaded-gun/" TargetMode="External"/><Relationship Id="rId11" Type="http://schemas.openxmlformats.org/officeDocument/2006/relationships/hyperlink" Target="https://www.washingtonpost.com/news/post-politics/wp/2015/03/20/that-time-bill-and-hillary-clinton-went-to-a-voodoo-ceremony-in-haiti/?noredirect=on&amp;utm_term=.77058ac13282" TargetMode="External"/><Relationship Id="rId5" Type="http://schemas.openxmlformats.org/officeDocument/2006/relationships/hyperlink" Target="http://www.wnd.com/2016/11/source-fbi-has-evidence-hillary-visited-orgy-island/" TargetMode="External"/><Relationship Id="rId10" Type="http://schemas.openxmlformats.org/officeDocument/2006/relationships/hyperlink" Target="https://www.wnd.com/2019/08/no-1-suspect-in-epsteins-death-the-clintons/" TargetMode="External"/><Relationship Id="rId4" Type="http://schemas.openxmlformats.org/officeDocument/2006/relationships/hyperlink" Target="https://www.wnd.com/2015/10/hillary-nightmare-gennifers-back/" TargetMode="External"/><Relationship Id="rId9" Type="http://schemas.openxmlformats.org/officeDocument/2006/relationships/slide" Target="slide721.xml"/></Relationships>
</file>

<file path=ppt/slides/_rels/slide415.xml.rels><?xml version="1.0" encoding="UTF-8" standalone="yes"?>
<Relationships xmlns="http://schemas.openxmlformats.org/package/2006/relationships"><Relationship Id="rId3" Type="http://schemas.openxmlformats.org/officeDocument/2006/relationships/hyperlink" Target="https://www.youtube.com/watch?v=I11L71PD3Lw" TargetMode="External"/><Relationship Id="rId2" Type="http://schemas.openxmlformats.org/officeDocument/2006/relationships/notesSlide" Target="../notesSlides/notesSlide41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16.xml.rels><?xml version="1.0" encoding="UTF-8" standalone="yes"?>
<Relationships xmlns="http://schemas.openxmlformats.org/package/2006/relationships"><Relationship Id="rId3" Type="http://schemas.openxmlformats.org/officeDocument/2006/relationships/hyperlink" Target="https://www.youtube.com/watch?v=AE0T_QR_20Q" TargetMode="External"/><Relationship Id="rId2" Type="http://schemas.openxmlformats.org/officeDocument/2006/relationships/notesSlide" Target="../notesSlides/notesSlide41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youtube.com/watch?v=NbqAcDDnb1Q" TargetMode="External"/></Relationships>
</file>

<file path=ppt/slides/_rels/slide41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17.xml"/><Relationship Id="rId1" Type="http://schemas.openxmlformats.org/officeDocument/2006/relationships/slideLayout" Target="../slideLayouts/slideLayout48.xml"/></Relationships>
</file>

<file path=ppt/slides/_rels/slide418.xml.rels><?xml version="1.0" encoding="UTF-8" standalone="yes"?>
<Relationships xmlns="http://schemas.openxmlformats.org/package/2006/relationships"><Relationship Id="rId26" Type="http://schemas.openxmlformats.org/officeDocument/2006/relationships/hyperlink" Target="http://en.wikipedia.org/wiki/Dian_Fossey" TargetMode="External"/><Relationship Id="rId21" Type="http://schemas.openxmlformats.org/officeDocument/2006/relationships/hyperlink" Target="http://www.politico.com/story/2013/05/franklin-graham-irs-targeting-91362.html" TargetMode="External"/><Relationship Id="rId42" Type="http://schemas.openxmlformats.org/officeDocument/2006/relationships/hyperlink" Target="file:///E:\Book%20Power%20Point%20&amp;amp;%20Word%20-%20Official%20Published%20Documents\%20http:\www.wnd.com\2013\12\blogging-gays-urge-murder-castration-of-christians\" TargetMode="External"/><Relationship Id="rId47" Type="http://schemas.openxmlformats.org/officeDocument/2006/relationships/hyperlink" Target="http://www.waronhumans.com/the-war-on-humans-documentary/" TargetMode="External"/><Relationship Id="rId63" Type="http://schemas.openxmlformats.org/officeDocument/2006/relationships/hyperlink" Target="https://en.wikipedia.org/wiki/Harry_Hay" TargetMode="External"/><Relationship Id="rId68" Type="http://schemas.openxmlformats.org/officeDocument/2006/relationships/hyperlink" Target="https://youtu.be/JDoxDi0YAf8" TargetMode="External"/><Relationship Id="rId84" Type="http://schemas.openxmlformats.org/officeDocument/2006/relationships/hyperlink" Target="https://vimeo.com/429726161" TargetMode="External"/><Relationship Id="rId16" Type="http://schemas.openxmlformats.org/officeDocument/2006/relationships/hyperlink" Target="http://www.wikipedia.org/wiki/Frederick_Douglass" TargetMode="External"/><Relationship Id="rId11" Type="http://schemas.openxmlformats.org/officeDocument/2006/relationships/hyperlink" Target="http://www.thesmokinggun.com/buster/sexual-assault/prayers-from-joe-paterno-647903" TargetMode="External"/><Relationship Id="rId32" Type="http://schemas.openxmlformats.org/officeDocument/2006/relationships/hyperlink" Target="http://www.abnsat.com/index.php/en/component/hwdvideoshare/viewvideo/1117/2011-shows/jihad-in-islam-61811-2" TargetMode="External"/><Relationship Id="rId37" Type="http://schemas.openxmlformats.org/officeDocument/2006/relationships/hyperlink" Target="http://www.ncbi.nlm.nih.gov/pmc/articles/PMC2274957/" TargetMode="External"/><Relationship Id="rId53" Type="http://schemas.openxmlformats.org/officeDocument/2006/relationships/hyperlink" Target="https://www.wnd.com/2018/01/meet-the-real-walter-cronkite/" TargetMode="External"/><Relationship Id="rId58" Type="http://schemas.openxmlformats.org/officeDocument/2006/relationships/hyperlink" Target="https://www.wnd.com/2017/10/will-spacey-scandal-expose-gay-male-obsession-with-young-teens/" TargetMode="External"/><Relationship Id="rId74" Type="http://schemas.openxmlformats.org/officeDocument/2006/relationships/hyperlink" Target="http://peterschweizer.com/books/secret-empires/" TargetMode="External"/><Relationship Id="rId79" Type="http://schemas.openxmlformats.org/officeDocument/2006/relationships/hyperlink" Target="https://www.thegatewaypundit.com/2020/09/black-lives-matter-founder-admits-not-just-marxist-beliefs-occultist-practices/" TargetMode="External"/><Relationship Id="rId5" Type="http://schemas.openxmlformats.org/officeDocument/2006/relationships/hyperlink" Target="http://www.ncjrs.gov/pdffiles1/jr000243c.pdf" TargetMode="External"/><Relationship Id="rId61" Type="http://schemas.openxmlformats.org/officeDocument/2006/relationships/hyperlink" Target="https://www.amazon.com/Order-Deaths-Head-Hitlers-Military/dp/0141390123" TargetMode="External"/><Relationship Id="rId82" Type="http://schemas.openxmlformats.org/officeDocument/2006/relationships/hyperlink" Target="https://www1.cbn.com/video/700club/2020/09/28/the-700-club-september-28-2020?show=700club" TargetMode="External"/><Relationship Id="rId19" Type="http://schemas.openxmlformats.org/officeDocument/2006/relationships/hyperlink" Target="http://en.wikipedia.org/wiki/Bleeding%20Kansas" TargetMode="External"/><Relationship Id="rId14" Type="http://schemas.openxmlformats.org/officeDocument/2006/relationships/hyperlink" Target="http://en.wikipedia.org/wiki/35th_Congress" TargetMode="External"/><Relationship Id="rId22" Type="http://schemas.openxmlformats.org/officeDocument/2006/relationships/hyperlink" Target="http://www.dailymail.co.uk/news/article-2325068/Documents-IRS-letters-harassing-conservative-groups-came-Washington-DC-headquarters-California-offices-despite-Inspector-Generals-focus-Cincinnati-employees.html" TargetMode="External"/><Relationship Id="rId27" Type="http://schemas.openxmlformats.org/officeDocument/2006/relationships/hyperlink" Target="http://nationalreview.com/corner/354801/e-mails-suggest-collusion-between-fec-irs-target-conservative-groups-eliana-johnson" TargetMode="External"/><Relationship Id="rId30" Type="http://schemas.openxmlformats.org/officeDocument/2006/relationships/hyperlink" Target="http://www.glennbeck.com/2012/04/17/the-scariest-farrakhan-audio-yet/" TargetMode="External"/><Relationship Id="rId35" Type="http://schemas.openxmlformats.org/officeDocument/2006/relationships/hyperlink" Target="http://www.youtube.com/watch?v=E_q5ZIM-FDI" TargetMode="External"/><Relationship Id="rId43" Type="http://schemas.openxmlformats.org/officeDocument/2006/relationships/hyperlink" Target="http://www.wnd.com/2013/12/ex-homosexuals-marriage-slammed-by-activists/?cat_orig=us" TargetMode="External"/><Relationship Id="rId48" Type="http://schemas.openxmlformats.org/officeDocument/2006/relationships/hyperlink" Target="http://www.foxnews.com/world/2014/02/22/drug-lord-el-chapo-guzman-captured-in-mexico-report-says/" TargetMode="External"/><Relationship Id="rId56"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64" Type="http://schemas.openxmlformats.org/officeDocument/2006/relationships/hyperlink" Target="https://www.dineshdsouza.com/films/hillarys-america/" TargetMode="External"/><Relationship Id="rId69" Type="http://schemas.openxmlformats.org/officeDocument/2006/relationships/hyperlink" Target="https://www.youtube.com/watch?v=Uj_8EI525F0" TargetMode="External"/><Relationship Id="rId77" Type="http://schemas.openxmlformats.org/officeDocument/2006/relationships/hyperlink" Target="https://duckduckgo.com/?t=ffab&amp;q=Agenda+2+Masters+of+Deceit&amp;atb=v1-1&amp;iax=videos&amp;ia=videos&amp;iai=https%3A%2F%2Fwww.youtube.com%2Fwatch%3Fv%3DaAGYu_Jp5mc" TargetMode="External"/><Relationship Id="rId8" Type="http://schemas.openxmlformats.org/officeDocument/2006/relationships/hyperlink" Target="http://www.sciencedaily.com/releases/2011/04/110405174833.htm" TargetMode="External"/><Relationship Id="rId51" Type="http://schemas.openxmlformats.org/officeDocument/2006/relationships/hyperlink" Target="http://www.cnsnews.com/news/article/michael-w-chapman/satanic-temple-gay-marriage-sacrament" TargetMode="External"/><Relationship Id="rId72" Type="http://schemas.openxmlformats.org/officeDocument/2006/relationships/hyperlink" Target="https://www.deathofanationmovie.com/" TargetMode="External"/><Relationship Id="rId80" Type="http://schemas.openxmlformats.org/officeDocument/2006/relationships/hyperlink" Target="https://www.fairviewbaptistedmond.org/archive/" TargetMode="External"/><Relationship Id="rId3" Type="http://schemas.openxmlformats.org/officeDocument/2006/relationships/hyperlink" Target="http://fathersforlife.org/gay_issues/gay_gene.htm" TargetMode="External"/><Relationship Id="rId12" Type="http://schemas.openxmlformats.org/officeDocument/2006/relationships/hyperlink" Target="http://www.cops.usdoj.gov/pdf/e03021472.pdf" TargetMode="External"/><Relationship Id="rId17" Type="http://schemas.openxmlformats.org/officeDocument/2006/relationships/hyperlink" Target="http://www.christianity.com/church/church-history/timeline/1801-1900/david-livingstone-11630461.html" TargetMode="External"/><Relationship Id="rId25" Type="http://schemas.openxmlformats.org/officeDocument/2006/relationships/hyperlink" Target="http://www.amazon.com/Ancestral-Passions-Leakey-Humankinds-Beginnings/dp/0684824701#reader_0684824701" TargetMode="External"/><Relationship Id="rId33" Type="http://schemas.openxmlformats.org/officeDocument/2006/relationships/hyperlink" Target="http://www.abnsat.com/index.php/en/component/hwdvideoshare/viewvideo/1123/2011-shows/jesus-and-muhammad-06-20-20113" TargetMode="External"/><Relationship Id="rId38" Type="http://schemas.openxmlformats.org/officeDocument/2006/relationships/hyperlink" Target="http://en.wikipedia.org/wiki/Darwin's_illness" TargetMode="External"/><Relationship Id="rId46" Type="http://schemas.openxmlformats.org/officeDocument/2006/relationships/hyperlink" Target="http://www.washingtonpost.com/blogs/post-politics/post/the-choom-gang-president-obamas-pot-smoking-high-school-days-detailed-in-maraniss-book/2012/05/25/gJQAwFqEqU_blog.html" TargetMode="External"/><Relationship Id="rId59" Type="http://schemas.openxmlformats.org/officeDocument/2006/relationships/hyperlink" Target="http://www.scottlively.net/tps/" TargetMode="External"/><Relationship Id="rId67" Type="http://schemas.openxmlformats.org/officeDocument/2006/relationships/hyperlink" Target="https://archive.org/stream/isbn_9781555831110#page/4/mode/2up" TargetMode="External"/><Relationship Id="rId20" Type="http://schemas.openxmlformats.org/officeDocument/2006/relationships/hyperlink" Target="http://www.ushistory.org/us/31e.asp" TargetMode="External"/><Relationship Id="rId41" Type="http://schemas.openxmlformats.org/officeDocument/2006/relationships/hyperlink" Target="http://www.cnsnews.com/news/article/james-beattie-and-michael-w-chapman/ben-carson-warns-socialized-medicine-keystone" TargetMode="External"/><Relationship Id="rId54" Type="http://schemas.openxmlformats.org/officeDocument/2006/relationships/hyperlink" Target="https://www.youtube.com/watch?v=I11L71PD3Lw" TargetMode="External"/><Relationship Id="rId62" Type="http://schemas.openxmlformats.org/officeDocument/2006/relationships/hyperlink" Target="https://sidroth.org/television/tv-archives/jenny-weaver/" TargetMode="External"/><Relationship Id="rId70" Type="http://schemas.openxmlformats.org/officeDocument/2006/relationships/hyperlink" Target="https://www.godtube.com/watch/?v=1BE29FNU" TargetMode="External"/><Relationship Id="rId75" Type="http://schemas.openxmlformats.org/officeDocument/2006/relationships/hyperlink" Target="https://www.wnd.com/2018/01/homosexuals-lash-out-at-prayer-as-ultimate-conversion-therapy/" TargetMode="External"/><Relationship Id="rId83" Type="http://schemas.openxmlformats.org/officeDocument/2006/relationships/hyperlink" Target="vimeo.com/429726161" TargetMode="External"/><Relationship Id="rId1" Type="http://schemas.openxmlformats.org/officeDocument/2006/relationships/slideLayout" Target="../slideLayouts/slideLayout32.xml"/><Relationship Id="rId6" Type="http://schemas.openxmlformats.org/officeDocument/2006/relationships/hyperlink" Target="http://wndbooks.wnd.com/sexual-sabotage/" TargetMode="External"/><Relationship Id="rId15" Type="http://schemas.openxmlformats.org/officeDocument/2006/relationships/hyperlink" Target="http://en.wikipedia.org/wiki/Religious_views_of_Adolf_Hitler#section_4" TargetMode="External"/><Relationship Id="rId23" Type="http://schemas.openxmlformats.org/officeDocument/2006/relationships/hyperlink" Target="http://www.dailycaller.com/2013/05/17/flashback-schumer-franken-urged-irs-to-target-tea-party-in-2012/thedailymail.html" TargetMode="External"/><Relationship Id="rId28" Type="http://schemas.openxmlformats.org/officeDocument/2006/relationships/hyperlink" Target="http://www.cbn.com/tv/1403094459001" TargetMode="External"/><Relationship Id="rId36" Type="http://schemas.openxmlformats.org/officeDocument/2006/relationships/hyperlink" Target="http://www.plosgenetics.org/article/info:doi/10.1371/journal.pgen.1000035" TargetMode="External"/><Relationship Id="rId49" Type="http://schemas.openxmlformats.org/officeDocument/2006/relationships/hyperlink" Target="http://www.dailymail.co.uk/news/article-2607166/Bryan-Singers-wild-pool-parties-met-sex-assault-accuser-home-Hollywood-power-player-jailed-sex-minors.html" TargetMode="External"/><Relationship Id="rId57" Type="http://schemas.openxmlformats.org/officeDocument/2006/relationships/hyperlink" Target="https://nationalpost.com/news/world/the-new-taboo-more-people-regret-sex-change-and-want-to-detransition-surgeon-says?fbclid=IwAR0H-0U_Usa4e11eHIe1DF-s4xH9ZEK4zWgBjKIwF9qQ1YfBc6Qf2l4ObQ8" TargetMode="External"/><Relationship Id="rId10" Type="http://schemas.openxmlformats.org/officeDocument/2006/relationships/hyperlink" Target="http://en.wikipedia.org/wiki/Penn_State_sex_abuse_scandal" TargetMode="External"/><Relationship Id="rId31" Type="http://schemas.openxmlformats.org/officeDocument/2006/relationships/hyperlink" Target="http://www.cbn.com/cbnnews/us/2011/september/ex-muslim-speaks-out-about-the-koran-dilemma/" TargetMode="External"/><Relationship Id="rId44" Type="http://schemas.openxmlformats.org/officeDocument/2006/relationships/hyperlink" Target="http://news.msn.com/us/obama-pot-is-not-more-dangerous-than-alcohol" TargetMode="External"/><Relationship Id="rId52" Type="http://schemas.openxmlformats.org/officeDocument/2006/relationships/hyperlink" Target="http://www.youtube.com/watch?v=ZAF2GPT_79Q" TargetMode="External"/><Relationship Id="rId60" Type="http://schemas.openxmlformats.org/officeDocument/2006/relationships/hyperlink" Target="https://en.wikipedia.org/wiki/Ernst_R%C3%B6hm" TargetMode="External"/><Relationship Id="rId65" Type="http://schemas.openxmlformats.org/officeDocument/2006/relationships/hyperlink" Target="https://dailycaller.com/2018/12/18/antifa-leader-violent-communist/" TargetMode="External"/><Relationship Id="rId73" Type="http://schemas.openxmlformats.org/officeDocument/2006/relationships/hyperlink" Target="https://www.theblaze.com/news/2017/05/01/antifa-group-behind-violent-riots-discovered-to-have-ties-to-pedophile-group" TargetMode="External"/><Relationship Id="rId78"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81" Type="http://schemas.openxmlformats.org/officeDocument/2006/relationships/hyperlink" Target="https://www.trevorloudon.com/books/" TargetMode="External"/><Relationship Id="rId4" Type="http://schemas.openxmlformats.org/officeDocument/2006/relationships/hyperlink" Target="http://www.wnd.com/index.php?fa=PAGE.view&amp;pageId=283849" TargetMode="External"/><Relationship Id="rId9" Type="http://schemas.openxmlformats.org/officeDocument/2006/relationships/hyperlink" Target="http://en.wikipedia.org/wiki/Date_rape" TargetMode="External"/><Relationship Id="rId13" Type="http://schemas.openxmlformats.org/officeDocument/2006/relationships/hyperlink" Target="http://www.wayofthemaster.com/articles/ray2006-11-14.html" TargetMode="External"/><Relationship Id="rId18" Type="http://schemas.openxmlformats.org/officeDocument/2006/relationships/hyperlink" Target="http://www.cbn.com/tv/2189892506001" TargetMode="External"/><Relationship Id="rId39" Type="http://schemas.openxmlformats.org/officeDocument/2006/relationships/hyperlink" Target="http://www.history.com/news/what-killed-charles-darwin" TargetMode="External"/><Relationship Id="rId34" Type="http://schemas.openxmlformats.org/officeDocument/2006/relationships/hyperlink" Target="https://www.youtube.com/watch?v=ANrR8xfCcEI" TargetMode="External"/><Relationship Id="rId50" Type="http://schemas.openxmlformats.org/officeDocument/2006/relationships/hyperlink" Target="http://en.wikipedia.org/wiki/Jeffrey_Dahmer" TargetMode="External"/><Relationship Id="rId55" Type="http://schemas.openxmlformats.org/officeDocument/2006/relationships/hyperlink" Target="https://www.amazon.com/Illustrated-Encyclopedia-Old-West/dp/0831765992" TargetMode="External"/><Relationship Id="rId76" Type="http://schemas.openxmlformats.org/officeDocument/2006/relationships/hyperlink" Target="https://www.wnd.com/2017/08/the-sex-pervert-as-anti-fascist/" TargetMode="External"/><Relationship Id="rId7" Type="http://schemas.openxmlformats.org/officeDocument/2006/relationships/hyperlink" Target="http://drjudithreisman.org/" TargetMode="External"/><Relationship Id="rId71" Type="http://schemas.openxmlformats.org/officeDocument/2006/relationships/hyperlink" Target="https://www1.cbn.com/700club/nicky-cruz-salvation-jungles-new-york" TargetMode="External"/><Relationship Id="rId2" Type="http://schemas.openxmlformats.org/officeDocument/2006/relationships/notesSlide" Target="../notesSlides/notesSlide418.xml"/><Relationship Id="rId29" Type="http://schemas.openxmlformats.org/officeDocument/2006/relationships/hyperlink" Target="duckduckgo.com/?t=ffab&amp;q=Kamal+Saleem+A+Muslim+Cries+Out+to+Jesus+CBN&amp;atb=v182-1&amp;iax=videos&amp;ia=videos&amp;iai=https:\\www.youtube.com\watch?v=gccio1vE41M" TargetMode="External"/><Relationship Id="rId24" Type="http://schemas.openxmlformats.org/officeDocument/2006/relationships/hyperlink" Target="http://www.cnsnews.com/news/article/cdc-nearly-50-us-adults-will-develop-at-least-one-mental-illness" TargetMode="External"/><Relationship Id="rId40" Type="http://schemas.openxmlformats.org/officeDocument/2006/relationships/hyperlink" Target="http://dailycaller.com/2013/09/29/top-mit-scientist-un-climate-report-is-hilariously-flawed/" TargetMode="External"/><Relationship Id="rId45" Type="http://schemas.openxmlformats.org/officeDocument/2006/relationships/hyperlink" Target="http://www.cnsnews.com/news/article/michael-w-chapman/san-francisco-s-gay-icon-larry-brinkin-guilty-felony-child-porn" TargetMode="External"/><Relationship Id="rId66" Type="http://schemas.openxmlformats.org/officeDocument/2006/relationships/hyperlink" Target="https://en.wikipedia.org/wiki/Henry_Gerber" TargetMode="External"/></Relationships>
</file>

<file path=ppt/slides/_rels/slide419.xml.rels><?xml version="1.0" encoding="UTF-8" standalone="yes"?>
<Relationships xmlns="http://schemas.openxmlformats.org/package/2006/relationships"><Relationship Id="rId3" Type="http://schemas.openxmlformats.org/officeDocument/2006/relationships/hyperlink" Target="http://thetruthwins.com/archives/the-fastest-growing-religion-in-america-is-witchcraft" TargetMode="External"/><Relationship Id="rId2" Type="http://schemas.openxmlformats.org/officeDocument/2006/relationships/notesSlide" Target="../notesSlides/notesSlide41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2.xml"/><Relationship Id="rId1" Type="http://schemas.openxmlformats.org/officeDocument/2006/relationships/slideLayout" Target="../slideLayouts/slideLayout77.xml"/><Relationship Id="rId4" Type="http://schemas.openxmlformats.org/officeDocument/2006/relationships/hyperlink" Target="https://www.biblegateway.com/passage/?search=Hosea+4%3A1-3&amp;version=NIV" TargetMode="External"/></Relationships>
</file>

<file path=ppt/slides/_rels/slide420.xml.rels><?xml version="1.0" encoding="UTF-8" standalone="yes"?>
<Relationships xmlns="http://schemas.openxmlformats.org/package/2006/relationships"><Relationship Id="rId3" Type="http://schemas.openxmlformats.org/officeDocument/2006/relationships/hyperlink" Target="https://www.wnd.com/2019/06/the-resurgence-of-the-feminist-witch/" TargetMode="External"/><Relationship Id="rId2" Type="http://schemas.openxmlformats.org/officeDocument/2006/relationships/notesSlide" Target="../notesSlides/notesSlide420.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1drv.ms/p/s!Anf-8Dz4CZ5eiyySzq5DWfoky855" TargetMode="External"/></Relationships>
</file>

<file path=ppt/slides/_rels/slide421.xml.rels><?xml version="1.0" encoding="UTF-8" standalone="yes"?>
<Relationships xmlns="http://schemas.openxmlformats.org/package/2006/relationships"><Relationship Id="rId3" Type="http://schemas.openxmlformats.org/officeDocument/2006/relationships/hyperlink" Target="https://www.wnd.com/2019/06/teen-vogue-is-teen-jezebel/" TargetMode="External"/><Relationship Id="rId2" Type="http://schemas.openxmlformats.org/officeDocument/2006/relationships/notesSlide" Target="../notesSlides/notesSlide42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22.xml.rels><?xml version="1.0" encoding="UTF-8" standalone="yes"?>
<Relationships xmlns="http://schemas.openxmlformats.org/package/2006/relationships"><Relationship Id="rId3" Type="http://schemas.openxmlformats.org/officeDocument/2006/relationships/hyperlink" Target="https://www.wnd.com/2019/06/teen-vogue-is-teen-jezebel/" TargetMode="External"/><Relationship Id="rId2" Type="http://schemas.openxmlformats.org/officeDocument/2006/relationships/notesSlide" Target="../notesSlides/notesSlide42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biblegateway.com/quicksearch/?quicksearch=jezebel&amp;qs_version=NIV" TargetMode="External"/></Relationships>
</file>

<file path=ppt/slides/_rels/slide4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23.xml"/><Relationship Id="rId1" Type="http://schemas.openxmlformats.org/officeDocument/2006/relationships/slideLayout" Target="../slideLayouts/slideLayout32.xml"/></Relationships>
</file>

<file path=ppt/slides/_rels/slide424.xml.rels><?xml version="1.0" encoding="UTF-8" standalone="yes"?>
<Relationships xmlns="http://schemas.openxmlformats.org/package/2006/relationships"><Relationship Id="rId8" Type="http://schemas.openxmlformats.org/officeDocument/2006/relationships/hyperlink" Target="http://www.theatlantic.com/politics/archive/2015/09/what-ever-happened-to-jeremiah-wright/406522/" TargetMode="External"/><Relationship Id="rId3" Type="http://schemas.openxmlformats.org/officeDocument/2006/relationships/slide" Target="slide502.xml"/><Relationship Id="rId7" Type="http://schemas.openxmlformats.org/officeDocument/2006/relationships/hyperlink" Target="https://www.youtube.com/watch?v=vtv6XUT-hno" TargetMode="External"/><Relationship Id="rId2" Type="http://schemas.openxmlformats.org/officeDocument/2006/relationships/notesSlide" Target="../notesSlides/notesSlide424.xml"/><Relationship Id="rId1" Type="http://schemas.openxmlformats.org/officeDocument/2006/relationships/slideLayout" Target="../slideLayouts/slideLayout32.xml"/><Relationship Id="rId6" Type="http://schemas.openxmlformats.org/officeDocument/2006/relationships/slide" Target="slide471.xml"/><Relationship Id="rId5" Type="http://schemas.openxmlformats.org/officeDocument/2006/relationships/slide" Target="slide633.xml"/><Relationship Id="rId4" Type="http://schemas.openxmlformats.org/officeDocument/2006/relationships/hyperlink" Target="https://www.wnd.com/2018/11/farrakhan-in-iran-death-to-america/" TargetMode="External"/><Relationship Id="rId9" Type="http://schemas.openxmlformats.org/officeDocument/2006/relationships/image" Target="../media/image1.jpeg"/></Relationships>
</file>

<file path=ppt/slides/_rels/slide425.xml.rels><?xml version="1.0" encoding="UTF-8" standalone="yes"?>
<Relationships xmlns="http://schemas.openxmlformats.org/package/2006/relationships"><Relationship Id="rId3" Type="http://schemas.openxmlformats.org/officeDocument/2006/relationships/hyperlink" Target="https://www.wnd.com/2019/10/climate-rebellion-founder-really-ending-idea-heterosexuality-normal/" TargetMode="External"/><Relationship Id="rId2" Type="http://schemas.openxmlformats.org/officeDocument/2006/relationships/notesSlide" Target="../notesSlides/notesSlide425.xml"/><Relationship Id="rId1" Type="http://schemas.openxmlformats.org/officeDocument/2006/relationships/slideLayout" Target="../slideLayouts/slideLayout32.xml"/><Relationship Id="rId5" Type="http://schemas.openxmlformats.org/officeDocument/2006/relationships/image" Target="../media/image1.jpeg"/><Relationship Id="rId4" Type="http://schemas.openxmlformats.org/officeDocument/2006/relationships/hyperlink" Target="https://www.wnd.com/2019/07/aoc-chief-admits-green-new-deal-about-socialism-not-climate/" TargetMode="External"/></Relationships>
</file>

<file path=ppt/slides/_rels/slide42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26.xml"/><Relationship Id="rId1" Type="http://schemas.openxmlformats.org/officeDocument/2006/relationships/slideLayout" Target="../slideLayouts/slideLayout32.xml"/><Relationship Id="rId5" Type="http://schemas.openxmlformats.org/officeDocument/2006/relationships/image" Target="../media/image68.jpg"/><Relationship Id="rId4" Type="http://schemas.openxmlformats.org/officeDocument/2006/relationships/hyperlink" Target="https://1drv.ms/p/s!Anf-8Dz4CZ5eiyySzq5DWfoky855" TargetMode="External"/></Relationships>
</file>

<file path=ppt/slides/_rels/slide427.xml.rels><?xml version="1.0" encoding="UTF-8" standalone="yes"?>
<Relationships xmlns="http://schemas.openxmlformats.org/package/2006/relationships"><Relationship Id="rId8" Type="http://schemas.openxmlformats.org/officeDocument/2006/relationships/hyperlink" Target="https://www.biblegateway.com/passage/?search=isaiah+24&amp;version=NIV" TargetMode="External"/><Relationship Id="rId3" Type="http://schemas.openxmlformats.org/officeDocument/2006/relationships/image" Target="../media/image69.png"/><Relationship Id="rId7" Type="http://schemas.openxmlformats.org/officeDocument/2006/relationships/hyperlink" Target="https://www.biblegateway.com/passage/?search=Isaiah+24:10-12&amp;version=NIV" TargetMode="External"/><Relationship Id="rId2" Type="http://schemas.openxmlformats.org/officeDocument/2006/relationships/notesSlide" Target="../notesSlides/notesSlide427.xml"/><Relationship Id="rId1" Type="http://schemas.openxmlformats.org/officeDocument/2006/relationships/slideLayout" Target="../slideLayouts/slideLayout48.xml"/><Relationship Id="rId6" Type="http://schemas.openxmlformats.org/officeDocument/2006/relationships/hyperlink" Target="https://www.biblegateway.com/passage/?search=isaiah+13:4-13&amp;version=NIV" TargetMode="External"/><Relationship Id="rId5" Type="http://schemas.openxmlformats.org/officeDocument/2006/relationships/hyperlink" Target="https://www.biblegateway.com/passage/?search=Matthew+24:38&amp;version=NIV" TargetMode="External"/><Relationship Id="rId4" Type="http://schemas.openxmlformats.org/officeDocument/2006/relationships/hyperlink" Target="https://www.biblegateway.com/passage/?search=1+Timothy+4:1-3&amp;version=KJV" TargetMode="External"/><Relationship Id="rId9" Type="http://schemas.openxmlformats.org/officeDocument/2006/relationships/hyperlink" Target="https://www.biblegateway.com/passage/?search=Revelation+16:3-6,10,20-21&amp;version=KJV" TargetMode="External"/></Relationships>
</file>

<file path=ppt/slides/_rels/slide428.xml.rels><?xml version="1.0" encoding="UTF-8" standalone="yes"?>
<Relationships xmlns="http://schemas.openxmlformats.org/package/2006/relationships"><Relationship Id="rId3" Type="http://schemas.openxmlformats.org/officeDocument/2006/relationships/hyperlink" Target="https://www.biblegateway.com/passage/?search=Isaiah+24:3-6,+19-20&amp;version=NIV" TargetMode="External"/><Relationship Id="rId7" Type="http://schemas.openxmlformats.org/officeDocument/2006/relationships/image" Target="../media/image1.jpeg"/><Relationship Id="rId2" Type="http://schemas.openxmlformats.org/officeDocument/2006/relationships/notesSlide" Target="../notesSlides/notesSlide428.xml"/><Relationship Id="rId1" Type="http://schemas.openxmlformats.org/officeDocument/2006/relationships/slideLayout" Target="../slideLayouts/slideLayout32.xml"/><Relationship Id="rId6" Type="http://schemas.openxmlformats.org/officeDocument/2006/relationships/hyperlink" Target="https://1drv.ms/p/s!Anf-8Dz4CZ5eiyySzq5DWfoky855" TargetMode="External"/><Relationship Id="rId5" Type="http://schemas.openxmlformats.org/officeDocument/2006/relationships/hyperlink" Target="https://www.biblegateway.com/passage/?search=Revelation+17:1,+19:2&amp;version=KJV" TargetMode="External"/><Relationship Id="rId4" Type="http://schemas.openxmlformats.org/officeDocument/2006/relationships/hyperlink" Target="https://www.biblegateway.com/passage/?search=Revelation+9:20&amp;version=NIV" TargetMode="External"/></Relationships>
</file>

<file path=ppt/slides/_rels/slide429.xml.rels><?xml version="1.0" encoding="UTF-8" standalone="yes"?>
<Relationships xmlns="http://schemas.openxmlformats.org/package/2006/relationships"><Relationship Id="rId3" Type="http://schemas.openxmlformats.org/officeDocument/2006/relationships/hyperlink" Target="https://www.biblegateway.com/passage/?search=II+Thess.+2:2-3&amp;version=KJV" TargetMode="External"/><Relationship Id="rId2" Type="http://schemas.openxmlformats.org/officeDocument/2006/relationships/notesSlide" Target="../notesSlides/notesSlide429.xml"/><Relationship Id="rId1" Type="http://schemas.openxmlformats.org/officeDocument/2006/relationships/slideLayout" Target="../slideLayouts/slideLayout32.xml"/><Relationship Id="rId4" Type="http://schemas.openxmlformats.org/officeDocument/2006/relationships/image" Target="../media/image1.jpeg"/></Relationships>
</file>

<file path=ppt/slides/_rels/slide4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3.xml"/><Relationship Id="rId1" Type="http://schemas.openxmlformats.org/officeDocument/2006/relationships/slideLayout" Target="../slideLayouts/slideLayout77.xml"/><Relationship Id="rId4" Type="http://schemas.openxmlformats.org/officeDocument/2006/relationships/hyperlink" Target="https://www.biblegateway.com/passage/?search=ephesians+4%3A29%2C+5%3A3-11&amp;version=NIV" TargetMode="External"/></Relationships>
</file>

<file path=ppt/slides/_rels/slide430.xml.rels><?xml version="1.0" encoding="UTF-8" standalone="yes"?>
<Relationships xmlns="http://schemas.openxmlformats.org/package/2006/relationships"><Relationship Id="rId3" Type="http://schemas.openxmlformats.org/officeDocument/2006/relationships/hyperlink" Target="https://www.nbcnews.com/news/world/attendance-plummeting-church-turns-new-solution-carnival-rides-n1046146" TargetMode="External"/><Relationship Id="rId7" Type="http://schemas.openxmlformats.org/officeDocument/2006/relationships/image" Target="../media/image1.jpeg"/><Relationship Id="rId2" Type="http://schemas.openxmlformats.org/officeDocument/2006/relationships/notesSlide" Target="../notesSlides/notesSlide430.xml"/><Relationship Id="rId1" Type="http://schemas.openxmlformats.org/officeDocument/2006/relationships/slideLayout" Target="../slideLayouts/slideLayout32.xml"/><Relationship Id="rId6" Type="http://schemas.openxmlformats.org/officeDocument/2006/relationships/hyperlink" Target="https://www.biblegateway.com/passage/?search=Matthew+24:12-13&amp;version=NIV" TargetMode="External"/><Relationship Id="rId5" Type="http://schemas.openxmlformats.org/officeDocument/2006/relationships/hyperlink" Target="https://www.biblegateway.com/passage/?search=Rev+2:7,17,+2:25-28,+3:5,+3:11,12,21&amp;version=NASB" TargetMode="External"/><Relationship Id="rId4" Type="http://schemas.openxmlformats.org/officeDocument/2006/relationships/hyperlink" Target="https://www.biblegateway.com/passage/?search=II+Thess.+2:2-3&amp;version=KJV" TargetMode="External"/></Relationships>
</file>

<file path=ppt/slides/_rels/slide43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31.xml"/><Relationship Id="rId1" Type="http://schemas.openxmlformats.org/officeDocument/2006/relationships/slideLayout" Target="../slideLayouts/slideLayout32.xml"/></Relationships>
</file>

<file path=ppt/slides/_rels/slide4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32.xml"/><Relationship Id="rId1" Type="http://schemas.openxmlformats.org/officeDocument/2006/relationships/slideLayout" Target="../slideLayouts/slideLayout77.xml"/><Relationship Id="rId4" Type="http://schemas.openxmlformats.org/officeDocument/2006/relationships/hyperlink" Target="https://www.biblegateway.com/passage/?search=Luke+17:28-32&amp;version=NIV" TargetMode="External"/></Relationships>
</file>

<file path=ppt/slides/_rels/slide4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33.xml"/><Relationship Id="rId1" Type="http://schemas.openxmlformats.org/officeDocument/2006/relationships/slideLayout" Target="../slideLayouts/slideLayout77.xml"/><Relationship Id="rId4" Type="http://schemas.openxmlformats.org/officeDocument/2006/relationships/hyperlink" Target="&#8220;It%20will%20be%20just%20like%20this%20on%20the%20day%20the%20Son%20of%20Man%20is%20revealed.%2031%20On%20that%20day%20no%20one%20who%20is%20on%20the%20housetop,%20with%20possessions%20inside,%20should%20go%20down%20to%20get%20them.%20Likewise,%20no%20one%20in%20the%20field%20should%20go%20back%20for%20anything.%2032%20Remember%20Lot&#8217;s%20wife!" TargetMode="External"/></Relationships>
</file>

<file path=ppt/slides/_rels/slide43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34.xml"/><Relationship Id="rId1" Type="http://schemas.openxmlformats.org/officeDocument/2006/relationships/slideLayout" Target="../slideLayouts/slideLayout48.xml"/></Relationships>
</file>

<file path=ppt/slides/_rels/slide435.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wnd.com/2018/03/richard-dawkins-overcome-taboo-on-cannibalism/" TargetMode="External"/><Relationship Id="rId7" Type="http://schemas.openxmlformats.org/officeDocument/2006/relationships/hyperlink" Target="http://www.youtube.com/watch?v=E_q5ZIM-FDI" TargetMode="External"/><Relationship Id="rId2" Type="http://schemas.openxmlformats.org/officeDocument/2006/relationships/notesSlide" Target="../notesSlides/notesSlide435.xml"/><Relationship Id="rId1" Type="http://schemas.openxmlformats.org/officeDocument/2006/relationships/slideLayout" Target="../slideLayouts/slideLayout48.xml"/><Relationship Id="rId6" Type="http://schemas.openxmlformats.org/officeDocument/2006/relationships/hyperlink" Target="https://www.frontpagemag.com/fpm/261705/islamic-rape-and-murder-christian-boys-raymond-ibrahim" TargetMode="External"/><Relationship Id="rId5" Type="http://schemas.openxmlformats.org/officeDocument/2006/relationships/hyperlink" Target="http://mobile.wnd.com/2018/04/scary-hot-new-drug-called-spirit-molecule/" TargetMode="External"/><Relationship Id="rId4" Type="http://schemas.openxmlformats.org/officeDocument/2006/relationships/hyperlink" Target="http://www.wnd.com/2018/02/hollywood-actress-jokes-about-eating-unborn-babies/#aX8EtUZmKABJlu7w.99" TargetMode="External"/></Relationships>
</file>

<file path=ppt/slides/_rels/slide436.xml.rels><?xml version="1.0" encoding="UTF-8" standalone="yes"?>
<Relationships xmlns="http://schemas.openxmlformats.org/package/2006/relationships"><Relationship Id="rId8" Type="http://schemas.openxmlformats.org/officeDocument/2006/relationships/hyperlink" Target="http://www.ncbi.nlm.nih.gov/pmc/articles/PMC2274957/" TargetMode="External"/><Relationship Id="rId3" Type="http://schemas.openxmlformats.org/officeDocument/2006/relationships/hyperlink" Target="https://www.wnd.com/2019/01/composting-humans-could-be-legal-in-2019/" TargetMode="External"/><Relationship Id="rId7" Type="http://schemas.openxmlformats.org/officeDocument/2006/relationships/hyperlink" Target="http://www.plosgenetics.org/article/info:doi/10.1371/journal.pgen.1000035" TargetMode="External"/><Relationship Id="rId2" Type="http://schemas.openxmlformats.org/officeDocument/2006/relationships/notesSlide" Target="../notesSlides/notesSlide436.xml"/><Relationship Id="rId1" Type="http://schemas.openxmlformats.org/officeDocument/2006/relationships/slideLayout" Target="../slideLayouts/slideLayout32.xml"/><Relationship Id="rId6" Type="http://schemas.openxmlformats.org/officeDocument/2006/relationships/slide" Target="slide64.xml"/><Relationship Id="rId5" Type="http://schemas.openxmlformats.org/officeDocument/2006/relationships/hyperlink" Target="http://www.wnd.com/2018/02/hollywood-actress-jokes-about-eating-unborn-babies/#aX8EtUZmKABJlu7w.99" TargetMode="External"/><Relationship Id="rId4" Type="http://schemas.openxmlformats.org/officeDocument/2006/relationships/hyperlink" Target="https://www.wnd.com/2018/03/richard-dawkins-overcome-taboo-on-cannibalism/" TargetMode="External"/><Relationship Id="rId9" Type="http://schemas.openxmlformats.org/officeDocument/2006/relationships/image" Target="../media/image1.jpeg"/></Relationships>
</file>

<file path=ppt/slides/_rels/slide437.xml.rels><?xml version="1.0" encoding="UTF-8" standalone="yes"?>
<Relationships xmlns="http://schemas.openxmlformats.org/package/2006/relationships"><Relationship Id="rId3" Type="http://schemas.openxmlformats.org/officeDocument/2006/relationships/hyperlink" Target="http://www.youtube.com/watch?v=RWcEYYj_-rg" TargetMode="External"/><Relationship Id="rId2" Type="http://schemas.openxmlformats.org/officeDocument/2006/relationships/notesSlide" Target="../notesSlides/notesSlide437.xml"/><Relationship Id="rId1" Type="http://schemas.openxmlformats.org/officeDocument/2006/relationships/slideLayout" Target="../slideLayouts/slideLayout32.xml"/><Relationship Id="rId6" Type="http://schemas.openxmlformats.org/officeDocument/2006/relationships/image" Target="../media/image1.jpeg"/><Relationship Id="rId5" Type="http://schemas.openxmlformats.org/officeDocument/2006/relationships/hyperlink" Target="https://www.wnd.com/2018/01/meet-the-real-walter-cronkite/" TargetMode="External"/><Relationship Id="rId4" Type="http://schemas.openxmlformats.org/officeDocument/2006/relationships/hyperlink" Target="http://www.waronhumans.com/the-war-on-humans-documentary/" TargetMode="External"/></Relationships>
</file>

<file path=ppt/slides/_rels/slide43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38.xml"/><Relationship Id="rId1" Type="http://schemas.openxmlformats.org/officeDocument/2006/relationships/slideLayout" Target="../slideLayouts/slideLayout32.xml"/></Relationships>
</file>

<file path=ppt/slides/_rels/slide439.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439.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slide" Target="slide541.xml"/><Relationship Id="rId4" Type="http://schemas.openxmlformats.org/officeDocument/2006/relationships/slide" Target="slide545.xml"/></Relationships>
</file>

<file path=ppt/slides/_rels/slide4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40.xml.rels><?xml version="1.0" encoding="UTF-8" standalone="yes"?>
<Relationships xmlns="http://schemas.openxmlformats.org/package/2006/relationships"><Relationship Id="rId8" Type="http://schemas.openxmlformats.org/officeDocument/2006/relationships/hyperlink" Target="https://duckduckgo.com/?t=ffab&amp;q=Agenda+2+Masters+of+Deceit&amp;atb=v1-1&amp;iax=videos&amp;ia=videos&amp;iai=https%3A%2F%2Fwww.youtube.com%2Fwatch%3Fv%3DaAGYu_Jp5mc" TargetMode="External"/><Relationship Id="rId13" Type="http://schemas.openxmlformats.org/officeDocument/2006/relationships/image" Target="../media/image1.jpeg"/><Relationship Id="rId3" Type="http://schemas.openxmlformats.org/officeDocument/2006/relationships/slide" Target="slide479.xml"/><Relationship Id="rId7" Type="http://schemas.openxmlformats.org/officeDocument/2006/relationships/hyperlink" Target="https://www.wnd.com/2020/01/biden-sided-soleimani-handing-iraq-iran/" TargetMode="External"/><Relationship Id="rId12" Type="http://schemas.openxmlformats.org/officeDocument/2006/relationships/hyperlink" Target="https://www.wnd.com/2019/06/expert-china-worse-30-years-after-tiananmen/" TargetMode="External"/><Relationship Id="rId2" Type="http://schemas.openxmlformats.org/officeDocument/2006/relationships/notesSlide" Target="../notesSlides/notesSlide440.xml"/><Relationship Id="rId1" Type="http://schemas.openxmlformats.org/officeDocument/2006/relationships/slideLayout" Target="../slideLayouts/slideLayout48.xml"/><Relationship Id="rId6" Type="http://schemas.openxmlformats.org/officeDocument/2006/relationships/hyperlink" Target="https://www.wnd.com/2020/01/biden-warren-sanders-issue-deplorable-responses-soleimani-strike/" TargetMode="External"/><Relationship Id="rId11" Type="http://schemas.openxmlformats.org/officeDocument/2006/relationships/hyperlink" Target="https://www.cnsnews.com/news/article/liam-sigler/pence-communist-china-has-persecuted-christians-buddhists-and-muslims" TargetMode="External"/><Relationship Id="rId5" Type="http://schemas.openxmlformats.org/officeDocument/2006/relationships/hyperlink" Target="https://www.wnd.com/2018/08/couple-out-to-disprove-evil-killed-by-isis/" TargetMode="External"/><Relationship Id="rId10" Type="http://schemas.openxmlformats.org/officeDocument/2006/relationships/hyperlink" Target="https://www.wnd.com/2019/11/male-chinese-relatives-placed-uyghur-homes-co-sleep-female-hosts/" TargetMode="External"/><Relationship Id="rId4" Type="http://schemas.openxmlformats.org/officeDocument/2006/relationships/hyperlink" Target="https://www.cnsnews.com/news/article/patrick-goodenough/two-million-uighurs-incarcerated-chinese-camps-islamic-bloc-silent" TargetMode="External"/><Relationship Id="rId9" Type="http://schemas.openxmlformats.org/officeDocument/2006/relationships/hyperlink" Target="https://www.youtube.com/watch?v=zdR-I35Ladk" TargetMode="External"/></Relationships>
</file>

<file path=ppt/slides/_rels/slide441.xml.rels><?xml version="1.0" encoding="UTF-8" standalone="yes"?>
<Relationships xmlns="http://schemas.openxmlformats.org/package/2006/relationships"><Relationship Id="rId3" Type="http://schemas.openxmlformats.org/officeDocument/2006/relationships/hyperlink" Target="https://www.cnsnews.com/news/article/liam-sigler/pence-communist-china-has-persecuted-christians-buddhists-and-muslims" TargetMode="External"/><Relationship Id="rId2" Type="http://schemas.openxmlformats.org/officeDocument/2006/relationships/notesSlide" Target="../notesSlides/notesSlide44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42.xml.rels><?xml version="1.0" encoding="UTF-8" standalone="yes"?>
<Relationships xmlns="http://schemas.openxmlformats.org/package/2006/relationships"><Relationship Id="rId3" Type="http://schemas.openxmlformats.org/officeDocument/2006/relationships/hyperlink" Target="https://www.cnsnews.com/news/article/liam-sigler/pence-communist-china-has-persecuted-christians-buddhists-and-muslims" TargetMode="External"/><Relationship Id="rId2" Type="http://schemas.openxmlformats.org/officeDocument/2006/relationships/notesSlide" Target="../notesSlides/notesSlide44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43.xml.rels><?xml version="1.0" encoding="UTF-8" standalone="yes"?>
<Relationships xmlns="http://schemas.openxmlformats.org/package/2006/relationships"><Relationship Id="rId3" Type="http://schemas.openxmlformats.org/officeDocument/2006/relationships/hyperlink" Target="https://www.youtube.com/watch?v=O8dGqVS_9zo" TargetMode="External"/><Relationship Id="rId2" Type="http://schemas.openxmlformats.org/officeDocument/2006/relationships/notesSlide" Target="../notesSlides/notesSlide44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youtube.com/watch?v=-awkYhtey50" TargetMode="External"/></Relationships>
</file>

<file path=ppt/slides/_rels/slide444.xml.rels><?xml version="1.0" encoding="UTF-8" standalone="yes"?>
<Relationships xmlns="http://schemas.openxmlformats.org/package/2006/relationships"><Relationship Id="rId3" Type="http://schemas.openxmlformats.org/officeDocument/2006/relationships/hyperlink" Target="https://duckduckgo.com/?t=ffab&amp;q=Agenda+2+Masters+of+Deceit&amp;atb=v1-1&amp;iax=videos&amp;ia=videos&amp;iai=https%3A%2F%2Fwww.youtube.com%2Fwatch%3Fv%3DaAGYu_Jp5mc" TargetMode="External"/><Relationship Id="rId2" Type="http://schemas.openxmlformats.org/officeDocument/2006/relationships/notesSlide" Target="../notesSlides/notesSlide44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445.xml.rels><?xml version="1.0" encoding="UTF-8" standalone="yes"?>
<Relationships xmlns="http://schemas.openxmlformats.org/package/2006/relationships"><Relationship Id="rId3" Type="http://schemas.openxmlformats.org/officeDocument/2006/relationships/hyperlink" Target="https://en.wikipedia.org/wiki/List_of_United_States_cities_by_crime_rate" TargetMode="External"/><Relationship Id="rId2" Type="http://schemas.openxmlformats.org/officeDocument/2006/relationships/notesSlide" Target="../notesSlides/notesSlide445.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youtube.com/watch?v=Gx76TtLYRwI" TargetMode="External"/></Relationships>
</file>

<file path=ppt/slides/_rels/slide446.xml.rels><?xml version="1.0" encoding="UTF-8" standalone="yes"?>
<Relationships xmlns="http://schemas.openxmlformats.org/package/2006/relationships"><Relationship Id="rId8" Type="http://schemas.openxmlformats.org/officeDocument/2006/relationships/slide" Target="slide478.xml"/><Relationship Id="rId3" Type="http://schemas.openxmlformats.org/officeDocument/2006/relationships/slide" Target="slide490.xml"/><Relationship Id="rId7" Type="http://schemas.openxmlformats.org/officeDocument/2006/relationships/slide" Target="slide471.xml"/><Relationship Id="rId12" Type="http://schemas.openxmlformats.org/officeDocument/2006/relationships/image" Target="../media/image1.jpeg"/><Relationship Id="rId2" Type="http://schemas.openxmlformats.org/officeDocument/2006/relationships/notesSlide" Target="../notesSlides/notesSlide446.xml"/><Relationship Id="rId1" Type="http://schemas.openxmlformats.org/officeDocument/2006/relationships/slideLayout" Target="../slideLayouts/slideLayout48.xml"/><Relationship Id="rId6" Type="http://schemas.openxmlformats.org/officeDocument/2006/relationships/slide" Target="slide447.xml"/><Relationship Id="rId11" Type="http://schemas.openxmlformats.org/officeDocument/2006/relationships/hyperlink" Target="https://www.nationalreview.com/2016/08/milwaukee-riots-extortion-bad-public-policy/" TargetMode="External"/><Relationship Id="rId5" Type="http://schemas.openxmlformats.org/officeDocument/2006/relationships/slide" Target="slide106.xml"/><Relationship Id="rId10" Type="http://schemas.openxmlformats.org/officeDocument/2006/relationships/hyperlink" Target="https://duckduckgo.com/?t=ffab&amp;q=Agenda+2+Masters+of+Deceit&amp;atb=v1-1&amp;iax=videos&amp;ia=videos&amp;iai=https%3A%2F%2Fwww.youtube.com%2Fwatch%3Fv%3DaAGYu_Jp5mc" TargetMode="External"/><Relationship Id="rId4" Type="http://schemas.openxmlformats.org/officeDocument/2006/relationships/slide" Target="slide353.xml"/><Relationship Id="rId9" Type="http://schemas.openxmlformats.org/officeDocument/2006/relationships/hyperlink" Target="http://www.wnd.com/2013/02/visions-of-jesus-appearing-to-muslims/" TargetMode="External"/></Relationships>
</file>

<file path=ppt/slides/_rels/slide447.xml.rels><?xml version="1.0" encoding="UTF-8" standalone="yes"?>
<Relationships xmlns="http://schemas.openxmlformats.org/package/2006/relationships"><Relationship Id="rId8" Type="http://schemas.openxmlformats.org/officeDocument/2006/relationships/hyperlink" Target="https://duckduckgo.com/?t=ffab&amp;q=Agenda+2+Masters+of+Deceit&amp;atb=v1-1&amp;iax=videos&amp;ia=videos&amp;iai=https%3A%2F%2Fwww.youtube.com%2Fwatch%3Fv%3DaAGYu_Jp5mc" TargetMode="External"/><Relationship Id="rId13" Type="http://schemas.openxmlformats.org/officeDocument/2006/relationships/hyperlink" Target="https://www.freep.com/story/news/local/michigan/wayne/2017/06/25/genital-cutting-victims-get-backlash-condemning-taboo-ritual/375712001/" TargetMode="External"/><Relationship Id="rId3" Type="http://schemas.openxmlformats.org/officeDocument/2006/relationships/slide" Target="slide479.xml"/><Relationship Id="rId7" Type="http://schemas.openxmlformats.org/officeDocument/2006/relationships/hyperlink" Target="http://www.youtube.com/watch?v=E_q5ZIM-FDI" TargetMode="External"/><Relationship Id="rId12" Type="http://schemas.openxmlformats.org/officeDocument/2006/relationships/hyperlink" Target="https://www.freep.com/story/news/local/michigan/2017/04/22/female-genital-mutilation-victims-michigan/100690792/" TargetMode="External"/><Relationship Id="rId2" Type="http://schemas.openxmlformats.org/officeDocument/2006/relationships/notesSlide" Target="../notesSlides/notesSlide447.xml"/><Relationship Id="rId1" Type="http://schemas.openxmlformats.org/officeDocument/2006/relationships/slideLayout" Target="../slideLayouts/slideLayout48.xml"/><Relationship Id="rId6" Type="http://schemas.openxmlformats.org/officeDocument/2006/relationships/hyperlink" Target="https://duckduckgo.com/?t=ffab&amp;q=Kamal+Saleem+A+Muslim+Cries+Out+to+Jesus+CBN&amp;atb=v182-1&amp;iax=videos&amp;ia=videos&amp;iai=https%3A%2F%2Fwww.youtube.com%2Fwatch%3Fv%3Dgccio1vE41M" TargetMode="External"/><Relationship Id="rId11" Type="http://schemas.openxmlformats.org/officeDocument/2006/relationships/hyperlink" Target="https://gellerreport.com/2017/04/american-media-covers-islamic-practice-female-genital-mutilation-fgm.html/" TargetMode="External"/><Relationship Id="rId5" Type="http://schemas.openxmlformats.org/officeDocument/2006/relationships/hyperlink" Target="http://www.wnd.com/2013/02/visions-of-jesus-appearing-to-muslims/" TargetMode="External"/><Relationship Id="rId15" Type="http://schemas.openxmlformats.org/officeDocument/2006/relationships/image" Target="../media/image1.jpeg"/><Relationship Id="rId10" Type="http://schemas.openxmlformats.org/officeDocument/2006/relationships/hyperlink" Target="https://www.cnsnews.com/blog/craig-bannister/rep-rashida-tlaib-we-need-political-revolution-completely-transform-america" TargetMode="External"/><Relationship Id="rId4" Type="http://schemas.openxmlformats.org/officeDocument/2006/relationships/slide" Target="slide471.xml"/><Relationship Id="rId9" Type="http://schemas.openxmlformats.org/officeDocument/2006/relationships/hyperlink" Target="https://www.nationalreview.com/2016/08/milwaukee-riots-extortion-bad-public-policy/" TargetMode="External"/><Relationship Id="rId14" Type="http://schemas.openxmlformats.org/officeDocument/2006/relationships/hyperlink" Target="https://gellerreport.com/2016/02/almost-70-million-more-women-than-previously-thought-are-estimated-to-have-undergone-fgm.html/" TargetMode="External"/></Relationships>
</file>

<file path=ppt/slides/_rels/slide448.xml.rels><?xml version="1.0" encoding="UTF-8" standalone="yes"?>
<Relationships xmlns="http://schemas.openxmlformats.org/package/2006/relationships"><Relationship Id="rId8" Type="http://schemas.openxmlformats.org/officeDocument/2006/relationships/hyperlink" Target="http://www.clintoncashbook.com/" TargetMode="External"/><Relationship Id="rId13" Type="http://schemas.openxmlformats.org/officeDocument/2006/relationships/hyperlink" Target="https://www.youtube.com/watch?v=JRmlcEBAiIs" TargetMode="External"/><Relationship Id="rId3" Type="http://schemas.openxmlformats.org/officeDocument/2006/relationships/hyperlink" Target="https://en.wikipedia.org/wiki/List_of_United_States_cities_by_crime_rate" TargetMode="External"/><Relationship Id="rId7" Type="http://schemas.openxmlformats.org/officeDocument/2006/relationships/hyperlink" Target="https://www.wnd.com/2016/08/bombshell-hillary-may-have-helped-russia-hack-u-s/" TargetMode="External"/><Relationship Id="rId12" Type="http://schemas.openxmlformats.org/officeDocument/2006/relationships/hyperlink" Target="https://www.wnd.com/2016/11/source-fbi-has-evidence-hillary-visited-orgy-island/" TargetMode="External"/><Relationship Id="rId2" Type="http://schemas.openxmlformats.org/officeDocument/2006/relationships/notesSlide" Target="../notesSlides/notesSlide448.xml"/><Relationship Id="rId1" Type="http://schemas.openxmlformats.org/officeDocument/2006/relationships/slideLayout" Target="../slideLayouts/slideLayout48.xml"/><Relationship Id="rId6" Type="http://schemas.openxmlformats.org/officeDocument/2006/relationships/hyperlink" Target="https://www.deathofanationmovie.com/" TargetMode="External"/><Relationship Id="rId11" Type="http://schemas.openxmlformats.org/officeDocument/2006/relationships/hyperlink" Target="https://www.wnd.com/2019/08/fbi-agreed-to-ignore-hillary-evidence-docs-reveal/" TargetMode="External"/><Relationship Id="rId5" Type="http://schemas.openxmlformats.org/officeDocument/2006/relationships/hyperlink" Target="https://www.dineshdsouza.com/films/hillarys-america/" TargetMode="External"/><Relationship Id="rId10" Type="http://schemas.openxmlformats.org/officeDocument/2006/relationships/hyperlink" Target="http://peterschweizer.com/books/secret-empires/" TargetMode="External"/><Relationship Id="rId4" Type="http://schemas.openxmlformats.org/officeDocument/2006/relationships/hyperlink" Target="https://www.audible.com/pd/Nonfiction/The-Marketing-of-Evil-Audiobook/B01DAN5ZVC?gclid=CMq6ttyr_NMCFY-BaQodniYNJg&amp;pcrid=158258695635&amp;cvo_pid=5075902449&amp;mkwid=DSATitle_dc&amp;pmt=b&amp;cvosrc=ppc+dynamic+search.google.97175169&amp;cvo_crid=158258695635&amp;pkw=&amp;source_code=GO1GB907OSH060513" TargetMode="External"/><Relationship Id="rId9" Type="http://schemas.openxmlformats.org/officeDocument/2006/relationships/hyperlink" Target="https://www.amazon.com/Partners-Crime-Clintons-Monetize-Personal/dp/1944229337" TargetMode="External"/><Relationship Id="rId14" Type="http://schemas.openxmlformats.org/officeDocument/2006/relationships/image" Target="../media/image1.jpeg"/></Relationships>
</file>

<file path=ppt/slides/_rels/slide449.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breitbart.com/middle-east/2015/10/15/obamas-ex-pastor-jeremiah-wright-jesus-palestinian/" TargetMode="External"/><Relationship Id="rId7" Type="http://schemas.openxmlformats.org/officeDocument/2006/relationships/hyperlink" Target="https://www.deathofanationmovie.com/" TargetMode="External"/><Relationship Id="rId2" Type="http://schemas.openxmlformats.org/officeDocument/2006/relationships/notesSlide" Target="../notesSlides/notesSlide449.xml"/><Relationship Id="rId1" Type="http://schemas.openxmlformats.org/officeDocument/2006/relationships/slideLayout" Target="../slideLayouts/slideLayout48.xml"/><Relationship Id="rId6" Type="http://schemas.openxmlformats.org/officeDocument/2006/relationships/hyperlink" Target="https://www.dineshdsouza.com/films/hillarys-america/" TargetMode="External"/><Relationship Id="rId5" Type="http://schemas.openxmlformats.org/officeDocument/2006/relationships/hyperlink" Target="http://www.youtube.com/watch?v=E_q5ZIM-FDI" TargetMode="External"/><Relationship Id="rId4" Type="http://schemas.openxmlformats.org/officeDocument/2006/relationships/hyperlink" Target="https://www.christianpost.com/news/iraqi-christian-burned-alive-by-isis-three-times-miraculously-survives-sees-jesus-in-vision.html"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5.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blegateway.com/passage/?search=Matthew+7:3-5&amp;version=NIV" TargetMode="External"/><Relationship Id="rId4" Type="http://schemas.openxmlformats.org/officeDocument/2006/relationships/hyperlink" Target="https://www.biblegateway.com/passage/?search=Matthew+7:1&amp;version=NIV" TargetMode="External"/></Relationships>
</file>

<file path=ppt/slides/_rels/slide45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50.xml"/><Relationship Id="rId1" Type="http://schemas.openxmlformats.org/officeDocument/2006/relationships/slideLayout" Target="../slideLayouts/slideLayout48.xml"/></Relationships>
</file>

<file path=ppt/slides/_rels/slide45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51.xml"/><Relationship Id="rId1" Type="http://schemas.openxmlformats.org/officeDocument/2006/relationships/slideLayout" Target="../slideLayouts/slideLayout48.xml"/></Relationships>
</file>

<file path=ppt/slides/_rels/slide45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52.xml"/><Relationship Id="rId1" Type="http://schemas.openxmlformats.org/officeDocument/2006/relationships/slideLayout" Target="../slideLayouts/slideLayout48.xml"/></Relationships>
</file>

<file path=ppt/slides/_rels/slide45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53.xml"/><Relationship Id="rId1" Type="http://schemas.openxmlformats.org/officeDocument/2006/relationships/slideLayout" Target="../slideLayouts/slideLayout48.xml"/></Relationships>
</file>

<file path=ppt/slides/_rels/slide454.xml.rels><?xml version="1.0" encoding="UTF-8" standalone="yes"?>
<Relationships xmlns="http://schemas.openxmlformats.org/package/2006/relationships"><Relationship Id="rId8" Type="http://schemas.openxmlformats.org/officeDocument/2006/relationships/hyperlink" Target="http://www.abnsat.com/index.php/en/component/hwdvideoshare/viewvideo/1123/2011-shows/jesus-and-muhammad-06-20-20113" TargetMode="External"/><Relationship Id="rId3" Type="http://schemas.openxmlformats.org/officeDocument/2006/relationships/hyperlink" Target="https://sidroth.org/television/tv-archives/isik-abla/" TargetMode="External"/><Relationship Id="rId7" Type="http://schemas.openxmlformats.org/officeDocument/2006/relationships/hyperlink" Target="http://thequrandilemma.com/about" TargetMode="External"/><Relationship Id="rId2" Type="http://schemas.openxmlformats.org/officeDocument/2006/relationships/notesSlide" Target="../notesSlides/notesSlide454.xml"/><Relationship Id="rId1" Type="http://schemas.openxmlformats.org/officeDocument/2006/relationships/slideLayout" Target="../slideLayouts/slideLayout48.xml"/><Relationship Id="rId6" Type="http://schemas.openxmlformats.org/officeDocument/2006/relationships/hyperlink" Target="http://www.cbn.com/cbnnews/us/2011/september/ex-muslim-speaks-out-about-the-koran-dilemma/" TargetMode="External"/><Relationship Id="rId11" Type="http://schemas.openxmlformats.org/officeDocument/2006/relationships/image" Target="../media/image1.jpeg"/><Relationship Id="rId5" Type="http://schemas.openxmlformats.org/officeDocument/2006/relationships/hyperlink" Target="http://www.hallindsey.com/" TargetMode="External"/><Relationship Id="rId10" Type="http://schemas.openxmlformats.org/officeDocument/2006/relationships/hyperlink" Target="http://www.aljazeera.com/news/middleeast/2014/07/iraq-christians-told-convert-face-death-2014718111040982432.html" TargetMode="External"/><Relationship Id="rId4" Type="http://schemas.openxmlformats.org/officeDocument/2006/relationships/hyperlink" Target="https://duckduckgo.com/?t=ffab&amp;q=Agenda+2+Masters+of+Deceit&amp;atb=v1-1&amp;iax=videos&amp;ia=videos&amp;iai=https%3A%2F%2Fwww.youtube.com%2Fwatch%3Fv%3DaAGYu_Jp5mc" TargetMode="External"/><Relationship Id="rId9" Type="http://schemas.openxmlformats.org/officeDocument/2006/relationships/hyperlink" Target="https://www.youtube.com/watch?v=ANrR8xfCcEI" TargetMode="External"/></Relationships>
</file>

<file path=ppt/slides/_rels/slide455.xml.rels><?xml version="1.0" encoding="UTF-8" standalone="yes"?>
<Relationships xmlns="http://schemas.openxmlformats.org/package/2006/relationships"><Relationship Id="rId3" Type="http://schemas.openxmlformats.org/officeDocument/2006/relationships/slide" Target="slide479.xml"/><Relationship Id="rId2" Type="http://schemas.openxmlformats.org/officeDocument/2006/relationships/notesSlide" Target="../notesSlides/notesSlide455.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youtube.com/watch?v=E_q5ZIM-FDI" TargetMode="External"/></Relationships>
</file>

<file path=ppt/slides/_rels/slide45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56.xml"/><Relationship Id="rId1" Type="http://schemas.openxmlformats.org/officeDocument/2006/relationships/slideLayout" Target="../slideLayouts/slideLayout48.xml"/></Relationships>
</file>

<file path=ppt/slides/_rels/slide457.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en.wikipedia.org/wiki/Race_and_crime_in_the_United_States" TargetMode="External"/><Relationship Id="rId7" Type="http://schemas.openxmlformats.org/officeDocument/2006/relationships/hyperlink" Target="https://www.cnsnews.com/news/article/cdc-nearly-50-us-adults-will-develop-least-one-mental-illness" TargetMode="External"/><Relationship Id="rId2" Type="http://schemas.openxmlformats.org/officeDocument/2006/relationships/notesSlide" Target="../notesSlides/notesSlide457.xml"/><Relationship Id="rId1" Type="http://schemas.openxmlformats.org/officeDocument/2006/relationships/slideLayout" Target="../slideLayouts/slideLayout48.xml"/><Relationship Id="rId6" Type="http://schemas.openxmlformats.org/officeDocument/2006/relationships/hyperlink" Target="http://www.youtube.com/watch?v=E_q5ZIM-FDI" TargetMode="External"/><Relationship Id="rId5" Type="http://schemas.openxmlformats.org/officeDocument/2006/relationships/hyperlink" Target="http://www.glennbeck.com/2012/04/17/the-scariest-farrakhan-audio-yet/" TargetMode="External"/><Relationship Id="rId4" Type="http://schemas.openxmlformats.org/officeDocument/2006/relationships/hyperlink" Target="http://www.aljazeera.com/news/middleeast/2014/07/iraq-christians-told-convert-face-death-2014718111040982432.html" TargetMode="External"/></Relationships>
</file>

<file path=ppt/slides/_rels/slide458.xml.rels><?xml version="1.0" encoding="UTF-8" standalone="yes"?>
<Relationships xmlns="http://schemas.openxmlformats.org/package/2006/relationships"><Relationship Id="rId3" Type="http://schemas.openxmlformats.org/officeDocument/2006/relationships/slide" Target="slide479.xml"/><Relationship Id="rId2" Type="http://schemas.openxmlformats.org/officeDocument/2006/relationships/notesSlide" Target="../notesSlides/notesSlide45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youtube.com/watch?v=E_q5ZIM-FDI" TargetMode="External"/></Relationships>
</file>

<file path=ppt/slides/_rels/slide459.xml.rels><?xml version="1.0" encoding="UTF-8" standalone="yes"?>
<Relationships xmlns="http://schemas.openxmlformats.org/package/2006/relationships"><Relationship Id="rId8" Type="http://schemas.openxmlformats.org/officeDocument/2006/relationships/hyperlink" Target="https://www.amazon.com/Evolution-Not-Science-Dismantling-Dead-ebook/dp/B00R3KU5M8/ref=sr_1_1?ie=UTF8&amp;qid=1526326784&amp;sr=8-1&amp;keywords=evolution+is+not+science+jeff+woodward" TargetMode="External"/><Relationship Id="rId3" Type="http://schemas.openxmlformats.org/officeDocument/2006/relationships/hyperlink" Target="https://livingstoneonline.org/about-this-site/livingstone-online-site-guide#losg4.1" TargetMode="External"/><Relationship Id="rId7" Type="http://schemas.openxmlformats.org/officeDocument/2006/relationships/hyperlink" Target="https://www.gutenberg.org/files/1039/1039-h/1039-h.htm#link2HCH0012" TargetMode="External"/><Relationship Id="rId2" Type="http://schemas.openxmlformats.org/officeDocument/2006/relationships/notesSlide" Target="../notesSlides/notesSlide459.xml"/><Relationship Id="rId1" Type="http://schemas.openxmlformats.org/officeDocument/2006/relationships/slideLayout" Target="../slideLayouts/slideLayout95.xml"/><Relationship Id="rId6" Type="http://schemas.openxmlformats.org/officeDocument/2006/relationships/hyperlink" Target="https://archive.org/details/mackayofugandami00yule" TargetMode="External"/><Relationship Id="rId5" Type="http://schemas.openxmlformats.org/officeDocument/2006/relationships/hyperlink" Target="http://www.travelbooksonline.com/africa/0008africapage340_250.html" TargetMode="External"/><Relationship Id="rId4" Type="http://schemas.openxmlformats.org/officeDocument/2006/relationships/hyperlink" Target="http://www.christianity.com/church/church-history/timeline/1801-1900/david-livingstone-11630461.html" TargetMode="External"/><Relationship Id="rId9" Type="http://schemas.openxmlformats.org/officeDocument/2006/relationships/image" Target="../media/image1.jpeg"/></Relationships>
</file>

<file path=ppt/slides/_rels/slide4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thenewatlantis.com/publications/executive-summary-sexuality-and-gender" TargetMode="External"/></Relationships>
</file>

<file path=ppt/slides/_rels/slide460.xml.rels><?xml version="1.0" encoding="UTF-8" standalone="yes"?>
<Relationships xmlns="http://schemas.openxmlformats.org/package/2006/relationships"><Relationship Id="rId3" Type="http://schemas.openxmlformats.org/officeDocument/2006/relationships/hyperlink" Target="https://livingstoneonline.org/about-this-site/livingstone-online-site-guide#losg4.1" TargetMode="External"/><Relationship Id="rId7" Type="http://schemas.openxmlformats.org/officeDocument/2006/relationships/image" Target="../media/image70.png"/><Relationship Id="rId2" Type="http://schemas.openxmlformats.org/officeDocument/2006/relationships/notesSlide" Target="../notesSlides/notesSlide460.xml"/><Relationship Id="rId1" Type="http://schemas.openxmlformats.org/officeDocument/2006/relationships/slideLayout" Target="../slideLayouts/slideLayout95.xml"/><Relationship Id="rId6" Type="http://schemas.openxmlformats.org/officeDocument/2006/relationships/image" Target="../media/image1.jpeg"/><Relationship Id="rId5" Type="http://schemas.openxmlformats.org/officeDocument/2006/relationships/hyperlink" Target="https://archive.org/details/mackayofugandami00yule" TargetMode="External"/><Relationship Id="rId4" Type="http://schemas.openxmlformats.org/officeDocument/2006/relationships/hyperlink" Target="https://www.gutenberg.org/files/1039/1039-h/1039-h.htm#link2HCH0012" TargetMode="External"/></Relationships>
</file>

<file path=ppt/slides/_rels/slide46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livingstoneonline.org/about-this-site/livingstone-online-site-guide#losg4.1" TargetMode="External"/><Relationship Id="rId7" Type="http://schemas.openxmlformats.org/officeDocument/2006/relationships/hyperlink" Target="https://www.gutenberg.org/files/1039/1039-h/1039-h.htm#link2HCH0012" TargetMode="External"/><Relationship Id="rId2" Type="http://schemas.openxmlformats.org/officeDocument/2006/relationships/notesSlide" Target="../notesSlides/notesSlide461.xml"/><Relationship Id="rId1" Type="http://schemas.openxmlformats.org/officeDocument/2006/relationships/slideLayout" Target="../slideLayouts/slideLayout95.xml"/><Relationship Id="rId6" Type="http://schemas.openxmlformats.org/officeDocument/2006/relationships/hyperlink" Target="https://archive.org/details/mackayofugandami00yule" TargetMode="External"/><Relationship Id="rId5" Type="http://schemas.openxmlformats.org/officeDocument/2006/relationships/hyperlink" Target="http://www.travelbooksonline.com/africa/0008africapage340_250.html" TargetMode="External"/><Relationship Id="rId4" Type="http://schemas.openxmlformats.org/officeDocument/2006/relationships/hyperlink" Target="http://www.christianity.com/church/church-history/timeline/1801-1900/david-livingstone-11630461.html" TargetMode="External"/></Relationships>
</file>

<file path=ppt/slides/_rels/slide46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62.xml"/><Relationship Id="rId1" Type="http://schemas.openxmlformats.org/officeDocument/2006/relationships/slideLayout" Target="../slideLayouts/slideLayout95.xml"/></Relationships>
</file>

<file path=ppt/slides/_rels/slide46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63.xml"/><Relationship Id="rId1" Type="http://schemas.openxmlformats.org/officeDocument/2006/relationships/slideLayout" Target="../slideLayouts/slideLayout95.xml"/><Relationship Id="rId6" Type="http://schemas.openxmlformats.org/officeDocument/2006/relationships/image" Target="../media/image71.png"/><Relationship Id="rId5" Type="http://schemas.openxmlformats.org/officeDocument/2006/relationships/hyperlink" Target="https://www.dailymotion.com/video/x3287xp" TargetMode="External"/><Relationship Id="rId4" Type="http://schemas.openxmlformats.org/officeDocument/2006/relationships/hyperlink" Target="https://www.youtube.com/watch?v=CDN7iQQtiRA" TargetMode="External"/></Relationships>
</file>

<file path=ppt/slides/_rels/slide464.xml.rels><?xml version="1.0" encoding="UTF-8" standalone="yes"?>
<Relationships xmlns="http://schemas.openxmlformats.org/package/2006/relationships"><Relationship Id="rId3" Type="http://schemas.openxmlformats.org/officeDocument/2006/relationships/hyperlink" Target="http://www.youtube.com/watch?v=iivFN4NarVQ" TargetMode="External"/><Relationship Id="rId7" Type="http://schemas.openxmlformats.org/officeDocument/2006/relationships/image" Target="../media/image1.jpeg"/><Relationship Id="rId2" Type="http://schemas.openxmlformats.org/officeDocument/2006/relationships/notesSlide" Target="../notesSlides/notesSlide464.xml"/><Relationship Id="rId1" Type="http://schemas.openxmlformats.org/officeDocument/2006/relationships/slideLayout" Target="../slideLayouts/slideLayout95.xml"/><Relationship Id="rId6" Type="http://schemas.openxmlformats.org/officeDocument/2006/relationships/hyperlink" Target="http://utc.iath.virginia.edu/uncletom/key/kyhp.html" TargetMode="External"/><Relationship Id="rId5" Type="http://schemas.openxmlformats.org/officeDocument/2006/relationships/hyperlink" Target="http://en.wikipedia.org/wiki/Uncle_Tom's_Cabin" TargetMode="External"/><Relationship Id="rId4" Type="http://schemas.openxmlformats.org/officeDocument/2006/relationships/hyperlink" Target="http://en.wikipedia.org/wiki/Harriet_Beecher_Stowe" TargetMode="External"/></Relationships>
</file>

<file path=ppt/slides/_rels/slide465.xml.rels><?xml version="1.0" encoding="UTF-8" standalone="yes"?>
<Relationships xmlns="http://schemas.openxmlformats.org/package/2006/relationships"><Relationship Id="rId3" Type="http://schemas.openxmlformats.org/officeDocument/2006/relationships/hyperlink" Target="http://www.youtube.com/watch?v=iivFN4NarVQ" TargetMode="External"/><Relationship Id="rId7" Type="http://schemas.openxmlformats.org/officeDocument/2006/relationships/image" Target="../media/image72.png"/><Relationship Id="rId2" Type="http://schemas.openxmlformats.org/officeDocument/2006/relationships/notesSlide" Target="../notesSlides/notesSlide465.xml"/><Relationship Id="rId1" Type="http://schemas.openxmlformats.org/officeDocument/2006/relationships/slideLayout" Target="../slideLayouts/slideLayout95.xml"/><Relationship Id="rId6" Type="http://schemas.openxmlformats.org/officeDocument/2006/relationships/image" Target="../media/image1.jpeg"/><Relationship Id="rId5" Type="http://schemas.openxmlformats.org/officeDocument/2006/relationships/hyperlink" Target="http://utc.iath.virginia.edu/uncletom/key/kyhp.html" TargetMode="External"/><Relationship Id="rId4" Type="http://schemas.openxmlformats.org/officeDocument/2006/relationships/hyperlink" Target="http://en.wikipedia.org/wiki/Uncle_Tom's_Cabin" TargetMode="External"/></Relationships>
</file>

<file path=ppt/slides/_rels/slide466.xml.rels><?xml version="1.0" encoding="UTF-8" standalone="yes"?>
<Relationships xmlns="http://schemas.openxmlformats.org/package/2006/relationships"><Relationship Id="rId3" Type="http://schemas.openxmlformats.org/officeDocument/2006/relationships/hyperlink" Target="https://www.gutenberg.org/files/23/23-h/23-h.htm" TargetMode="External"/><Relationship Id="rId7" Type="http://schemas.openxmlformats.org/officeDocument/2006/relationships/image" Target="../media/image73.png"/><Relationship Id="rId2" Type="http://schemas.openxmlformats.org/officeDocument/2006/relationships/notesSlide" Target="../notesSlides/notesSlide466.xml"/><Relationship Id="rId1" Type="http://schemas.openxmlformats.org/officeDocument/2006/relationships/slideLayout" Target="../slideLayouts/slideLayout95.xml"/><Relationship Id="rId6" Type="http://schemas.openxmlformats.org/officeDocument/2006/relationships/hyperlink" Target="http://www.wikipedia.org/wiki/Frederick_Douglass" TargetMode="External"/><Relationship Id="rId5" Type="http://schemas.openxmlformats.org/officeDocument/2006/relationships/image" Target="../media/image1.jpeg"/><Relationship Id="rId4" Type="http://schemas.openxmlformats.org/officeDocument/2006/relationships/hyperlink" Target="https://www.gutenberg.org/ebooks/23" TargetMode="External"/></Relationships>
</file>

<file path=ppt/slides/_rels/slide4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67.xml"/><Relationship Id="rId1" Type="http://schemas.openxmlformats.org/officeDocument/2006/relationships/slideLayout" Target="../slideLayouts/slideLayout77.xml"/><Relationship Id="rId4" Type="http://schemas.openxmlformats.org/officeDocument/2006/relationships/hyperlink" Target="https://www.biblegateway.com/passage/?search=Deuteronomy+24%3A7&amp;version=NIV" TargetMode="External"/></Relationships>
</file>

<file path=ppt/slides/_rels/slide468.xml.rels><?xml version="1.0" encoding="UTF-8" standalone="yes"?>
<Relationships xmlns="http://schemas.openxmlformats.org/package/2006/relationships"><Relationship Id="rId8" Type="http://schemas.openxmlformats.org/officeDocument/2006/relationships/hyperlink" Target="https://archive.org/details/mackayofugandami00yule" TargetMode="External"/><Relationship Id="rId3" Type="http://schemas.openxmlformats.org/officeDocument/2006/relationships/hyperlink" Target="https://en.wikipedia.org/wiki/Barbary_Wars" TargetMode="External"/><Relationship Id="rId7" Type="http://schemas.openxmlformats.org/officeDocument/2006/relationships/hyperlink" Target="http://www.travelbooksonline.com/africa/0008africapage340_250.html" TargetMode="External"/><Relationship Id="rId12" Type="http://schemas.openxmlformats.org/officeDocument/2006/relationships/image" Target="../media/image1.jpeg"/><Relationship Id="rId2" Type="http://schemas.openxmlformats.org/officeDocument/2006/relationships/notesSlide" Target="../notesSlides/notesSlide468.xml"/><Relationship Id="rId1" Type="http://schemas.openxmlformats.org/officeDocument/2006/relationships/slideLayout" Target="../slideLayouts/slideLayout95.xml"/><Relationship Id="rId6" Type="http://schemas.openxmlformats.org/officeDocument/2006/relationships/hyperlink" Target="http://www.christianity.com/church/church-history/timeline/1801-1900/david-livingstone-11630461.html" TargetMode="External"/><Relationship Id="rId11"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5" Type="http://schemas.openxmlformats.org/officeDocument/2006/relationships/hyperlink" Target="https://livingstoneonline.org/about-this-site/livingstone-online-site-guide#losg4.1" TargetMode="External"/><Relationship Id="rId10" Type="http://schemas.openxmlformats.org/officeDocument/2006/relationships/hyperlink" Target="https://duckduckgo.com/?t=ffab&amp;q=Agenda+2+Masters+of+Deceit&amp;atb=v1-1&amp;iax=videos&amp;ia=videos&amp;iai=https%3A%2F%2Fwww.youtube.com%2Fwatch%3Fv%3DaAGYu_Jp5mc" TargetMode="External"/><Relationship Id="rId4" Type="http://schemas.openxmlformats.org/officeDocument/2006/relationships/hyperlink" Target="https://en.wikipedia.org/wiki/Arab_slave_trade" TargetMode="External"/><Relationship Id="rId9" Type="http://schemas.openxmlformats.org/officeDocument/2006/relationships/hyperlink" Target="https://www.gutenberg.org/files/1039/1039-h/1039-h.htm#link2HCH0012" TargetMode="External"/></Relationships>
</file>

<file path=ppt/slides/_rels/slide46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69.xml"/><Relationship Id="rId1" Type="http://schemas.openxmlformats.org/officeDocument/2006/relationships/slideLayout" Target="../slideLayouts/slideLayout95.xml"/><Relationship Id="rId4" Type="http://schemas.openxmlformats.org/officeDocument/2006/relationships/hyperlink" Target="http://www.youtube.com/watch?v=ZAF2GPT_79Q"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7.xml"/><Relationship Id="rId1" Type="http://schemas.openxmlformats.org/officeDocument/2006/relationships/slideLayout" Target="../slideLayouts/slideLayout77.xml"/><Relationship Id="rId4" Type="http://schemas.openxmlformats.org/officeDocument/2006/relationships/hyperlink" Target="https://www.biblegateway.com/passage/?search=Revelation+20:12-15&amp;version=KJV" TargetMode="External"/></Relationships>
</file>

<file path=ppt/slides/_rels/slide470.xml.rels><?xml version="1.0" encoding="UTF-8" standalone="yes"?>
<Relationships xmlns="http://schemas.openxmlformats.org/package/2006/relationships"><Relationship Id="rId3" Type="http://schemas.openxmlformats.org/officeDocument/2006/relationships/hyperlink" Target="http://www.youtube.com/watch?v=E_q5ZIM-FDI" TargetMode="External"/><Relationship Id="rId7" Type="http://schemas.openxmlformats.org/officeDocument/2006/relationships/image" Target="../media/image1.jpeg"/><Relationship Id="rId2" Type="http://schemas.openxmlformats.org/officeDocument/2006/relationships/notesSlide" Target="../notesSlides/notesSlide470.xml"/><Relationship Id="rId1" Type="http://schemas.openxmlformats.org/officeDocument/2006/relationships/slideLayout" Target="../slideLayouts/slideLayout95.xml"/><Relationship Id="rId6" Type="http://schemas.openxmlformats.org/officeDocument/2006/relationships/hyperlink" Target="https://vimeo.com/429726161" TargetMode="External"/><Relationship Id="rId5" Type="http://schemas.openxmlformats.org/officeDocument/2006/relationships/hyperlink" Target="https://www.trevorloudon.com/books/" TargetMode="External"/><Relationship Id="rId4" Type="http://schemas.openxmlformats.org/officeDocument/2006/relationships/hyperlink" Target="https://www.fairviewbaptistedmond.org/archive/" TargetMode="External"/></Relationships>
</file>

<file path=ppt/slides/_rels/slide471.xml.rels><?xml version="1.0" encoding="UTF-8" standalone="yes"?>
<Relationships xmlns="http://schemas.openxmlformats.org/package/2006/relationships"><Relationship Id="rId3" Type="http://schemas.openxmlformats.org/officeDocument/2006/relationships/hyperlink" Target="https://www.nationalreview.com/2016/08/milwaukee-riots-extortion-bad-public-policy/" TargetMode="External"/><Relationship Id="rId2" Type="http://schemas.openxmlformats.org/officeDocument/2006/relationships/notesSlide" Target="../notesSlides/notesSlide471.xml"/><Relationship Id="rId1" Type="http://schemas.openxmlformats.org/officeDocument/2006/relationships/slideLayout" Target="../slideLayouts/slideLayout32.xml"/><Relationship Id="rId5" Type="http://schemas.openxmlformats.org/officeDocument/2006/relationships/image" Target="../media/image74.png"/><Relationship Id="rId4" Type="http://schemas.openxmlformats.org/officeDocument/2006/relationships/image" Target="../media/image1.jpeg"/></Relationships>
</file>

<file path=ppt/slides/_rels/slide472.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twitter.com/i/status/1302741208570236935" TargetMode="External"/><Relationship Id="rId7" Type="http://schemas.openxmlformats.org/officeDocument/2006/relationships/hyperlink" Target="https://twitter.com/i/status/1302786369643843585" TargetMode="External"/><Relationship Id="rId2" Type="http://schemas.openxmlformats.org/officeDocument/2006/relationships/notesSlide" Target="../notesSlides/notesSlide472.xml"/><Relationship Id="rId1" Type="http://schemas.openxmlformats.org/officeDocument/2006/relationships/slideLayout" Target="../slideLayouts/slideLayout32.xml"/><Relationship Id="rId6" Type="http://schemas.openxmlformats.org/officeDocument/2006/relationships/hyperlink" Target="https://twitter.com/i/status/1302380735425400833" TargetMode="External"/><Relationship Id="rId5" Type="http://schemas.openxmlformats.org/officeDocument/2006/relationships/hyperlink" Target="https://twitter.com/i/status/1299354720998490116" TargetMode="External"/><Relationship Id="rId4" Type="http://schemas.openxmlformats.org/officeDocument/2006/relationships/hyperlink" Target="https://twitter.com/i/status/1299936239680983041" TargetMode="External"/></Relationships>
</file>

<file path=ppt/slides/_rels/slide473.xml.rels><?xml version="1.0" encoding="UTF-8" standalone="yes"?>
<Relationships xmlns="http://schemas.openxmlformats.org/package/2006/relationships"><Relationship Id="rId3" Type="http://schemas.openxmlformats.org/officeDocument/2006/relationships/hyperlink" Target="https://twitter.com/i/status/1302022474629079042" TargetMode="External"/><Relationship Id="rId7" Type="http://schemas.openxmlformats.org/officeDocument/2006/relationships/image" Target="../media/image1.jpeg"/><Relationship Id="rId2" Type="http://schemas.openxmlformats.org/officeDocument/2006/relationships/notesSlide" Target="../notesSlides/notesSlide473.xml"/><Relationship Id="rId1" Type="http://schemas.openxmlformats.org/officeDocument/2006/relationships/slideLayout" Target="../slideLayouts/slideLayout32.xml"/><Relationship Id="rId6" Type="http://schemas.openxmlformats.org/officeDocument/2006/relationships/hyperlink" Target="https://www.dailywire.com/news/watch-protesters-burn-bibles-in-portland-rip-protective-boarding-off-buildings" TargetMode="External"/><Relationship Id="rId5" Type="http://schemas.openxmlformats.org/officeDocument/2006/relationships/hyperlink" Target="https://www.washingtonexaminer.com/news/graphic-video-of-portland-riots-prompts-fox-to-cut-away-from-white-house-briefing" TargetMode="External"/><Relationship Id="rId4" Type="http://schemas.openxmlformats.org/officeDocument/2006/relationships/hyperlink" Target="https://twitter.com/i/status/1302021842157305856" TargetMode="External"/></Relationships>
</file>

<file path=ppt/slides/_rels/slide474.xml.rels><?xml version="1.0" encoding="UTF-8" standalone="yes"?>
<Relationships xmlns="http://schemas.openxmlformats.org/package/2006/relationships"><Relationship Id="rId3" Type="http://schemas.openxmlformats.org/officeDocument/2006/relationships/hyperlink" Target="http://www.youtube.com/watch?v=E_q5ZIM-FDI" TargetMode="External"/><Relationship Id="rId2" Type="http://schemas.openxmlformats.org/officeDocument/2006/relationships/notesSlide" Target="../notesSlides/notesSlide474.xml"/><Relationship Id="rId1" Type="http://schemas.openxmlformats.org/officeDocument/2006/relationships/slideLayout" Target="../slideLayouts/slideLayout32.xml"/><Relationship Id="rId5" Type="http://schemas.openxmlformats.org/officeDocument/2006/relationships/image" Target="../media/image1.jpeg"/><Relationship Id="rId4" Type="http://schemas.openxmlformats.org/officeDocument/2006/relationships/hyperlink" Target="https://archive.org/details/mackayofugandami00yule" TargetMode="External"/></Relationships>
</file>

<file path=ppt/slides/_rels/slide475.xml.rels><?xml version="1.0" encoding="UTF-8" standalone="yes"?>
<Relationships xmlns="http://schemas.openxmlformats.org/package/2006/relationships"><Relationship Id="rId8" Type="http://schemas.openxmlformats.org/officeDocument/2006/relationships/hyperlink" Target="https://www.gutenberg.org/files/1039/1039-h/1039-h.htm#link2HCH0012" TargetMode="External"/><Relationship Id="rId3" Type="http://schemas.openxmlformats.org/officeDocument/2006/relationships/hyperlink" Target="http://www.youtube.com/watch?v=E_q5ZIM-FDI" TargetMode="External"/><Relationship Id="rId7" Type="http://schemas.openxmlformats.org/officeDocument/2006/relationships/hyperlink" Target="https://archive.org/details/mackayofugandami00yule" TargetMode="External"/><Relationship Id="rId2" Type="http://schemas.openxmlformats.org/officeDocument/2006/relationships/notesSlide" Target="../notesSlides/notesSlide475.xml"/><Relationship Id="rId1" Type="http://schemas.openxmlformats.org/officeDocument/2006/relationships/slideLayout" Target="../slideLayouts/slideLayout32.xml"/><Relationship Id="rId6" Type="http://schemas.openxmlformats.org/officeDocument/2006/relationships/hyperlink" Target="http://www.travelbooksonline.com/africa/0008africapage340_250.html" TargetMode="External"/><Relationship Id="rId5" Type="http://schemas.openxmlformats.org/officeDocument/2006/relationships/hyperlink" Target="http://www.christianity.com/church/church-history/timeline/1801-1900/david-livingstone-11630461.html" TargetMode="External"/><Relationship Id="rId4" Type="http://schemas.openxmlformats.org/officeDocument/2006/relationships/hyperlink" Target="https://livingstoneonline.org/about-this-site/livingstone-online-site-guide#losg4.1" TargetMode="External"/><Relationship Id="rId9" Type="http://schemas.openxmlformats.org/officeDocument/2006/relationships/image" Target="../media/image1.jpeg"/></Relationships>
</file>

<file path=ppt/slides/_rels/slide476.xml.rels><?xml version="1.0" encoding="UTF-8" standalone="yes"?>
<Relationships xmlns="http://schemas.openxmlformats.org/package/2006/relationships"><Relationship Id="rId3" Type="http://schemas.openxmlformats.org/officeDocument/2006/relationships/hyperlink" Target="https://livingstoneonline.org/about-this-site/livingstone-online-site-guide#losg4.1" TargetMode="External"/><Relationship Id="rId2" Type="http://schemas.openxmlformats.org/officeDocument/2006/relationships/notesSlide" Target="../notesSlides/notesSlide476.xml"/><Relationship Id="rId1" Type="http://schemas.openxmlformats.org/officeDocument/2006/relationships/slideLayout" Target="../slideLayouts/slideLayout32.xml"/><Relationship Id="rId6" Type="http://schemas.openxmlformats.org/officeDocument/2006/relationships/image" Target="../media/image1.jpeg"/><Relationship Id="rId5" Type="http://schemas.openxmlformats.org/officeDocument/2006/relationships/hyperlink" Target="http://www.youtube.com/watch?v=E_q5ZIM-FDI" TargetMode="External"/><Relationship Id="rId4" Type="http://schemas.openxmlformats.org/officeDocument/2006/relationships/hyperlink" Target="https://www.gutenberg.org/files/1039/1039-h/1039-h.htm#link2HCH0012" TargetMode="External"/></Relationships>
</file>

<file path=ppt/slides/_rels/slide477.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duckduckgo.com/?t=ffab&amp;q=Agenda+2+Masters+of+Deceit&amp;atb=v1-1&amp;iax=videos&amp;ia=videos&amp;iai=https%3A%2F%2Fwww.youtube.com%2Fwatch%3Fv%3DaAGYu_Jp5mc" TargetMode="External"/><Relationship Id="rId7" Type="http://schemas.openxmlformats.org/officeDocument/2006/relationships/hyperlink" Target="https://vimeo.com/429726161" TargetMode="External"/><Relationship Id="rId2" Type="http://schemas.openxmlformats.org/officeDocument/2006/relationships/notesSlide" Target="../notesSlides/notesSlide477.xml"/><Relationship Id="rId1" Type="http://schemas.openxmlformats.org/officeDocument/2006/relationships/slideLayout" Target="../slideLayouts/slideLayout32.xml"/><Relationship Id="rId6" Type="http://schemas.openxmlformats.org/officeDocument/2006/relationships/hyperlink" Target="https://www.trevorloudon.com/books/" TargetMode="External"/><Relationship Id="rId5" Type="http://schemas.openxmlformats.org/officeDocument/2006/relationships/hyperlink" Target="https://www.fairviewbaptistedmond.org/archive/" TargetMode="External"/><Relationship Id="rId4"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s>
</file>

<file path=ppt/slides/_rels/slide478.xml.rels><?xml version="1.0" encoding="UTF-8" standalone="yes"?>
<Relationships xmlns="http://schemas.openxmlformats.org/package/2006/relationships"><Relationship Id="rId8" Type="http://schemas.openxmlformats.org/officeDocument/2006/relationships/hyperlink" Target="http://www.aljazeera.com/news/middleeast/2014/07/iraq-christians-told-convert-face-death-2014718111040982432.html" TargetMode="External"/><Relationship Id="rId3" Type="http://schemas.openxmlformats.org/officeDocument/2006/relationships/hyperlink" Target="http://www.hallindsey.com/" TargetMode="External"/><Relationship Id="rId7" Type="http://schemas.openxmlformats.org/officeDocument/2006/relationships/hyperlink" Target="https://www.youtube.com/watch?v=ANrR8xfCcEI" TargetMode="External"/><Relationship Id="rId2" Type="http://schemas.openxmlformats.org/officeDocument/2006/relationships/notesSlide" Target="../notesSlides/notesSlide478.xml"/><Relationship Id="rId1" Type="http://schemas.openxmlformats.org/officeDocument/2006/relationships/slideLayout" Target="../slideLayouts/slideLayout32.xml"/><Relationship Id="rId6" Type="http://schemas.openxmlformats.org/officeDocument/2006/relationships/hyperlink" Target="http://www.abnsat.com/index.php/en/component/hwdvideoshare/viewvideo/1123/2011-shows/jesus-and-muhammad-06-20-20113" TargetMode="External"/><Relationship Id="rId5" Type="http://schemas.openxmlformats.org/officeDocument/2006/relationships/hyperlink" Target="http://thequrandilemma.com/about" TargetMode="External"/><Relationship Id="rId10" Type="http://schemas.openxmlformats.org/officeDocument/2006/relationships/image" Target="../media/image75.png"/><Relationship Id="rId4" Type="http://schemas.openxmlformats.org/officeDocument/2006/relationships/hyperlink" Target="http://www.cbn.com/cbnnews/us/2011/september/ex-muslim-speaks-out-about-the-koran-dilemma/" TargetMode="External"/><Relationship Id="rId9" Type="http://schemas.openxmlformats.org/officeDocument/2006/relationships/image" Target="../media/image1.jpeg"/></Relationships>
</file>

<file path=ppt/slides/_rels/slide479.xml.rels><?xml version="1.0" encoding="UTF-8" standalone="yes"?>
<Relationships xmlns="http://schemas.openxmlformats.org/package/2006/relationships"><Relationship Id="rId8" Type="http://schemas.openxmlformats.org/officeDocument/2006/relationships/hyperlink" Target="http://www.hallindsey.com/" TargetMode="External"/><Relationship Id="rId3" Type="http://schemas.openxmlformats.org/officeDocument/2006/relationships/hyperlink" Target="http://www.abnsat.com/index.php/en/component/hwdvideoshare/viewvideo/1123/2011-shows/jesus-and-muhammad-06-20-20113" TargetMode="External"/><Relationship Id="rId7" Type="http://schemas.openxmlformats.org/officeDocument/2006/relationships/hyperlink" Target="https://duckduckgo.com/?t=ffab&amp;q=Agenda+2+Masters+of+Deceit&amp;atb=v1-1&amp;iax=videos&amp;ia=videos&amp;iai=https%3A%2F%2Fwww.youtube.com%2Fwatch%3Fv%3DaAGYu_Jp5mc" TargetMode="External"/><Relationship Id="rId12" Type="http://schemas.openxmlformats.org/officeDocument/2006/relationships/image" Target="../media/image1.jpeg"/><Relationship Id="rId2" Type="http://schemas.openxmlformats.org/officeDocument/2006/relationships/notesSlide" Target="../notesSlides/notesSlide479.xml"/><Relationship Id="rId1" Type="http://schemas.openxmlformats.org/officeDocument/2006/relationships/slideLayout" Target="../slideLayouts/slideLayout32.xml"/><Relationship Id="rId6" Type="http://schemas.openxmlformats.org/officeDocument/2006/relationships/hyperlink" Target="http://www.youtube.com/watch?v=E_q5ZIM-FDI" TargetMode="External"/><Relationship Id="rId11" Type="http://schemas.openxmlformats.org/officeDocument/2006/relationships/hyperlink" Target="http://www.abnsat.com/index.php/en/component/hwdvideoshare/viewvideo/1117/2011-shows/jihad-in-islam-61811-2" TargetMode="External"/><Relationship Id="rId5" Type="http://schemas.openxmlformats.org/officeDocument/2006/relationships/hyperlink" Target="http://www.cbn.com/tv/1403094459001" TargetMode="External"/><Relationship Id="rId10" Type="http://schemas.openxmlformats.org/officeDocument/2006/relationships/hyperlink" Target="http://thequrandilemma.com/about" TargetMode="External"/><Relationship Id="rId4" Type="http://schemas.openxmlformats.org/officeDocument/2006/relationships/hyperlink" Target="https://www.youtube.com/watch?v=ANrR8xfCcEI" TargetMode="External"/><Relationship Id="rId9" Type="http://schemas.openxmlformats.org/officeDocument/2006/relationships/hyperlink" Target="http://www.cbn.com/cbnnews/us/2011/september/ex-muslim-speaks-out-about-the-koran-dilemma/"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8.xml"/><Relationship Id="rId1" Type="http://schemas.openxmlformats.org/officeDocument/2006/relationships/slideLayout" Target="../slideLayouts/slideLayout77.xml"/><Relationship Id="rId4" Type="http://schemas.openxmlformats.org/officeDocument/2006/relationships/hyperlink" Target="https://www.biblegateway.com/passage/?search=Rev.++21:8&amp;version=NIV" TargetMode="External"/></Relationships>
</file>

<file path=ppt/slides/_rels/slide480.xml.rels><?xml version="1.0" encoding="UTF-8" standalone="yes"?>
<Relationships xmlns="http://schemas.openxmlformats.org/package/2006/relationships"><Relationship Id="rId3" Type="http://schemas.openxmlformats.org/officeDocument/2006/relationships/hyperlink" Target="http://www.abnsat.com/index.php/en/component/hwdvideoshare/viewvideo/1117/2011-shows/jihad-in-islam-61811-2" TargetMode="External"/><Relationship Id="rId7" Type="http://schemas.openxmlformats.org/officeDocument/2006/relationships/image" Target="../media/image1.jpeg"/><Relationship Id="rId2" Type="http://schemas.openxmlformats.org/officeDocument/2006/relationships/notesSlide" Target="../notesSlides/notesSlide480.xml"/><Relationship Id="rId1" Type="http://schemas.openxmlformats.org/officeDocument/2006/relationships/slideLayout" Target="../slideLayouts/slideLayout32.xml"/><Relationship Id="rId6" Type="http://schemas.openxmlformats.org/officeDocument/2006/relationships/hyperlink" Target="https://www.youtube.com/watch?v=ANrR8xfCcEI" TargetMode="External"/><Relationship Id="rId5" Type="http://schemas.openxmlformats.org/officeDocument/2006/relationships/hyperlink" Target="http://www.abnsat.com/index.php/en/component/hwdvideoshare/viewvideo/1123/2011-shows/jesus-and-muhammad-06-20-20113" TargetMode="External"/><Relationship Id="rId4" Type="http://schemas.openxmlformats.org/officeDocument/2006/relationships/hyperlink" Target="http://www.hallindsey.com/" TargetMode="External"/></Relationships>
</file>

<file path=ppt/slides/_rels/slide481.xml.rels><?xml version="1.0" encoding="UTF-8" standalone="yes"?>
<Relationships xmlns="http://schemas.openxmlformats.org/package/2006/relationships"><Relationship Id="rId3" Type="http://schemas.openxmlformats.org/officeDocument/2006/relationships/hyperlink" Target="http://www.abnsat.com/index.php/en/component/hwdvideoshare/viewvideo/1123/2011-shows/jesus-and-muhammad-06-20-20113" TargetMode="External"/><Relationship Id="rId7" Type="http://schemas.openxmlformats.org/officeDocument/2006/relationships/image" Target="../media/image1.jpeg"/><Relationship Id="rId2" Type="http://schemas.openxmlformats.org/officeDocument/2006/relationships/notesSlide" Target="../notesSlides/notesSlide481.xml"/><Relationship Id="rId1" Type="http://schemas.openxmlformats.org/officeDocument/2006/relationships/slideLayout" Target="../slideLayouts/slideLayout32.xml"/><Relationship Id="rId6" Type="http://schemas.openxmlformats.org/officeDocument/2006/relationships/hyperlink" Target="http://www.youtube.com/watch?v=E_q5ZIM-FDI" TargetMode="External"/><Relationship Id="rId5" Type="http://schemas.openxmlformats.org/officeDocument/2006/relationships/hyperlink" Target="http://www.hallindsey.com/" TargetMode="External"/><Relationship Id="rId4" Type="http://schemas.openxmlformats.org/officeDocument/2006/relationships/hyperlink" Target="https://www.youtube.com/watch?v=ANrR8xfCcEI" TargetMode="External"/></Relationships>
</file>

<file path=ppt/slides/_rels/slide482.xml.rels><?xml version="1.0" encoding="UTF-8" standalone="yes"?>
<Relationships xmlns="http://schemas.openxmlformats.org/package/2006/relationships"><Relationship Id="rId3" Type="http://schemas.openxmlformats.org/officeDocument/2006/relationships/hyperlink" Target="http://www.cbn.com/cbnnews/us/2011/september/ex-muslim-speaks-out-about-the-koran-dilemma/" TargetMode="External"/><Relationship Id="rId2" Type="http://schemas.openxmlformats.org/officeDocument/2006/relationships/notesSlide" Target="../notesSlides/notesSlide482.xml"/><Relationship Id="rId1" Type="http://schemas.openxmlformats.org/officeDocument/2006/relationships/slideLayout" Target="../slideLayouts/slideLayout32.xml"/><Relationship Id="rId5" Type="http://schemas.openxmlformats.org/officeDocument/2006/relationships/image" Target="../media/image1.jpeg"/><Relationship Id="rId4" Type="http://schemas.openxmlformats.org/officeDocument/2006/relationships/hyperlink" Target="http://thequrandilemma.com/about" TargetMode="External"/></Relationships>
</file>

<file path=ppt/slides/_rels/slide48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83.xml"/><Relationship Id="rId1" Type="http://schemas.openxmlformats.org/officeDocument/2006/relationships/slideLayout" Target="../slideLayouts/slideLayout32.xml"/></Relationships>
</file>

<file path=ppt/slides/_rels/slide4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84.xml"/><Relationship Id="rId1" Type="http://schemas.openxmlformats.org/officeDocument/2006/relationships/slideLayout" Target="../slideLayouts/slideLayout32.xml"/></Relationships>
</file>

<file path=ppt/slides/_rels/slide485.xml.rels><?xml version="1.0" encoding="UTF-8" standalone="yes"?>
<Relationships xmlns="http://schemas.openxmlformats.org/package/2006/relationships"><Relationship Id="rId3" Type="http://schemas.openxmlformats.org/officeDocument/2006/relationships/hyperlink" Target="http://www.wnd.com/2013/02/visions-of-jesus-appearing-to-muslims/" TargetMode="External"/><Relationship Id="rId7" Type="http://schemas.openxmlformats.org/officeDocument/2006/relationships/hyperlink" Target="http://en.wikipedia.org/wiki/Ascension_of_Jesus" TargetMode="External"/><Relationship Id="rId2" Type="http://schemas.openxmlformats.org/officeDocument/2006/relationships/notesSlide" Target="../notesSlides/notesSlide485.xml"/><Relationship Id="rId1" Type="http://schemas.openxmlformats.org/officeDocument/2006/relationships/slideLayout" Target="../slideLayouts/slideLayout32.xml"/><Relationship Id="rId6" Type="http://schemas.openxmlformats.org/officeDocument/2006/relationships/image" Target="../media/image18.png"/><Relationship Id="rId5" Type="http://schemas.openxmlformats.org/officeDocument/2006/relationships/image" Target="../media/image76.png"/><Relationship Id="rId4" Type="http://schemas.openxmlformats.org/officeDocument/2006/relationships/image" Target="../media/image1.jpeg"/></Relationships>
</file>

<file path=ppt/slides/_rels/slide486.xml.rels><?xml version="1.0" encoding="UTF-8" standalone="yes"?>
<Relationships xmlns="http://schemas.openxmlformats.org/package/2006/relationships"><Relationship Id="rId3" Type="http://schemas.openxmlformats.org/officeDocument/2006/relationships/hyperlink" Target="https://www.youtube.com/watch?v=ANrR8xfCcEI" TargetMode="External"/><Relationship Id="rId2" Type="http://schemas.openxmlformats.org/officeDocument/2006/relationships/notesSlide" Target="../notesSlides/notesSlide486.xml"/><Relationship Id="rId1" Type="http://schemas.openxmlformats.org/officeDocument/2006/relationships/slideLayout" Target="../slideLayouts/slideLayout32.xml"/><Relationship Id="rId4" Type="http://schemas.openxmlformats.org/officeDocument/2006/relationships/image" Target="../media/image1.jpeg"/></Relationships>
</file>

<file path=ppt/slides/_rels/slide487.xml.rels><?xml version="1.0" encoding="UTF-8" standalone="yes"?>
<Relationships xmlns="http://schemas.openxmlformats.org/package/2006/relationships"><Relationship Id="rId3" Type="http://schemas.openxmlformats.org/officeDocument/2006/relationships/hyperlink" Target="https://www.youtube.com/watch?v=ANrR8xfCcEI" TargetMode="External"/><Relationship Id="rId2" Type="http://schemas.openxmlformats.org/officeDocument/2006/relationships/notesSlide" Target="../notesSlides/notesSlide487.xml"/><Relationship Id="rId1" Type="http://schemas.openxmlformats.org/officeDocument/2006/relationships/slideLayout" Target="../slideLayouts/slideLayout32.xml"/><Relationship Id="rId4" Type="http://schemas.openxmlformats.org/officeDocument/2006/relationships/image" Target="../media/image1.jpeg"/></Relationships>
</file>

<file path=ppt/slides/_rels/slide488.xml.rels><?xml version="1.0" encoding="UTF-8" standalone="yes"?>
<Relationships xmlns="http://schemas.openxmlformats.org/package/2006/relationships"><Relationship Id="rId3" Type="http://schemas.openxmlformats.org/officeDocument/2006/relationships/hyperlink" Target="http://www.wnd.com/2013/02/visions-of-jesus-appearing-to-muslims/" TargetMode="External"/><Relationship Id="rId2" Type="http://schemas.openxmlformats.org/officeDocument/2006/relationships/notesSlide" Target="../notesSlides/notesSlide488.xml"/><Relationship Id="rId1" Type="http://schemas.openxmlformats.org/officeDocument/2006/relationships/slideLayout" Target="../slideLayouts/slideLayout32.xml"/><Relationship Id="rId4" Type="http://schemas.openxmlformats.org/officeDocument/2006/relationships/image" Target="../media/image1.jpeg"/></Relationships>
</file>

<file path=ppt/slides/_rels/slide489.xml.rels><?xml version="1.0" encoding="UTF-8" standalone="yes"?>
<Relationships xmlns="http://schemas.openxmlformats.org/package/2006/relationships"><Relationship Id="rId3" Type="http://schemas.openxmlformats.org/officeDocument/2006/relationships/hyperlink" Target="http://www.wnd.com/2013/02/visions-of-jesus-appearing-to-muslims/" TargetMode="External"/><Relationship Id="rId7" Type="http://schemas.openxmlformats.org/officeDocument/2006/relationships/image" Target="../media/image1.jpeg"/><Relationship Id="rId2" Type="http://schemas.openxmlformats.org/officeDocument/2006/relationships/notesSlide" Target="../notesSlides/notesSlide489.xml"/><Relationship Id="rId1" Type="http://schemas.openxmlformats.org/officeDocument/2006/relationships/slideLayout" Target="../slideLayouts/slideLayout32.xml"/><Relationship Id="rId6" Type="http://schemas.openxmlformats.org/officeDocument/2006/relationships/hyperlink" Target="http://www.cbn.com/tv/1403094459001" TargetMode="External"/><Relationship Id="rId5" Type="http://schemas.openxmlformats.org/officeDocument/2006/relationships/hyperlink" Target="http://www.youtube.com/watch?v=E_q5ZIM-FDI" TargetMode="External"/><Relationship Id="rId4" Type="http://schemas.openxmlformats.org/officeDocument/2006/relationships/hyperlink" Target="http://www.youtube.com/watch?v=gccio1vE41M"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9.xml"/><Relationship Id="rId1" Type="http://schemas.openxmlformats.org/officeDocument/2006/relationships/slideLayout" Target="../slideLayouts/slideLayout77.xml"/><Relationship Id="rId4" Type="http://schemas.openxmlformats.org/officeDocument/2006/relationships/hyperlink" Target="https://www.biblegateway.com/passage/?search=Revelation+20:12-15&amp;version=KJV" TargetMode="External"/></Relationships>
</file>

<file path=ppt/slides/_rels/slide490.xml.rels><?xml version="1.0" encoding="UTF-8" standalone="yes"?>
<Relationships xmlns="http://schemas.openxmlformats.org/package/2006/relationships"><Relationship Id="rId13" Type="http://schemas.openxmlformats.org/officeDocument/2006/relationships/image" Target="../media/image77.jpg"/><Relationship Id="rId18" Type="http://schemas.openxmlformats.org/officeDocument/2006/relationships/hyperlink" Target="https://www.dineshdsouza.com/films/hillarys-america/" TargetMode="External"/><Relationship Id="rId26" Type="http://schemas.openxmlformats.org/officeDocument/2006/relationships/hyperlink" Target="https://www.buzzfeednews.com/article/gavon/a-users-guide-to-smoking-pot-with-barack-obama" TargetMode="External"/><Relationship Id="rId3" Type="http://schemas.openxmlformats.org/officeDocument/2006/relationships/hyperlink" Target="https://www.cnn.com/2015/06/26/politics/white-house-rainbow-marriage/index.html" TargetMode="External"/><Relationship Id="rId21" Type="http://schemas.openxmlformats.org/officeDocument/2006/relationships/hyperlink" Target="http://www.wnd.com/2016/07/hillary-clinton-saul-alinsky-ben-carson-and-lucifer/" TargetMode="External"/><Relationship Id="rId34" Type="http://schemas.openxmlformats.org/officeDocument/2006/relationships/image" Target="../media/image78.png"/><Relationship Id="rId7" Type="http://schemas.openxmlformats.org/officeDocument/2006/relationships/hyperlink" Target="https://www.wnd.com/2012/08/occidental-activist-i-thought-obama-was-gay/" TargetMode="External"/><Relationship Id="rId12" Type="http://schemas.openxmlformats.org/officeDocument/2006/relationships/hyperlink" Target="https://www.wnd.com/2017/12/christians-persecuted-in-more-ways-than-ever-before/" TargetMode="External"/><Relationship Id="rId17" Type="http://schemas.openxmlformats.org/officeDocument/2006/relationships/hyperlink" Target="https://www.wnd.com/2016/02/bill-clintons-ex-mistress-sleeps-with-loaded-gun/" TargetMode="External"/><Relationship Id="rId25" Type="http://schemas.openxmlformats.org/officeDocument/2006/relationships/hyperlink" Target="https://1drv.ms/p/s!Anf-8Dz4CZ5eh3nGoieMgABNDN5e" TargetMode="External"/><Relationship Id="rId33" Type="http://schemas.openxmlformats.org/officeDocument/2006/relationships/image" Target="../media/image18.png"/><Relationship Id="rId2" Type="http://schemas.openxmlformats.org/officeDocument/2006/relationships/notesSlide" Target="../notesSlides/notesSlide490.xml"/><Relationship Id="rId16" Type="http://schemas.openxmlformats.org/officeDocument/2006/relationships/hyperlink" Target="https://www.wnd.com/2015/10/hillary-nightmare-gennifers-back/" TargetMode="External"/><Relationship Id="rId20" Type="http://schemas.openxmlformats.org/officeDocument/2006/relationships/hyperlink" Target="https://www.washingtonpost.com/news/post-politics/wp/2015/03/20/that-time-bill-and-hillary-clinton-went-to-a-voodoo-ceremony-in-haiti/?noredirect=on&amp;utm_term=.77058ac13282" TargetMode="External"/><Relationship Id="rId29" Type="http://schemas.openxmlformats.org/officeDocument/2006/relationships/hyperlink" Target="http://www1.cbn.com/cbnnews/us/2017/may/former-obama-official-on-isis-murdering-christians-in-egypt-what-goes-around-comes-around" TargetMode="External"/><Relationship Id="rId1" Type="http://schemas.openxmlformats.org/officeDocument/2006/relationships/slideLayout" Target="../slideLayouts/slideLayout48.xml"/><Relationship Id="rId6" Type="http://schemas.openxmlformats.org/officeDocument/2006/relationships/hyperlink" Target="https://www.youtube.com/watch?v=vtv6XUT-hno" TargetMode="External"/><Relationship Id="rId11" Type="http://schemas.openxmlformats.org/officeDocument/2006/relationships/hyperlink" Target="https://www.wnd.com/2018/11/farrakhan-in-iran-death-to-america/" TargetMode="External"/><Relationship Id="rId24" Type="http://schemas.openxmlformats.org/officeDocument/2006/relationships/hyperlink" Target="https://wallbuilders.com/americas-biblically-hostile-u-s-president/" TargetMode="External"/><Relationship Id="rId32" Type="http://schemas.openxmlformats.org/officeDocument/2006/relationships/image" Target="../media/image1.jpeg"/><Relationship Id="rId5" Type="http://schemas.openxmlformats.org/officeDocument/2006/relationships/hyperlink" Target="https://www.wnd.com/2012/09/claim-obama-hid-gay-life-to-become-president/" TargetMode="External"/><Relationship Id="rId15" Type="http://schemas.openxmlformats.org/officeDocument/2006/relationships/hyperlink" Target="https://www.breitbart.com/politics/2015/11/22/exclusive-bill-rape-accuser-blasts-evil-hillary-shame-on-you/" TargetMode="External"/><Relationship Id="rId23" Type="http://schemas.openxmlformats.org/officeDocument/2006/relationships/hyperlink" Target="http://thefederalist.com/2019/02/05/14-years-becoming-transgender-teacher-says-mistake/" TargetMode="External"/><Relationship Id="rId28" Type="http://schemas.openxmlformats.org/officeDocument/2006/relationships/hyperlink" Target="https://www.wnd.com/2017/03/supremes-close-door-on-obamas-redefinition-of-sex/" TargetMode="External"/><Relationship Id="rId36" Type="http://schemas.openxmlformats.org/officeDocument/2006/relationships/image" Target="../media/image80.png"/><Relationship Id="rId10" Type="http://schemas.openxmlformats.org/officeDocument/2006/relationships/hyperlink" Target="https://www.wnd.com/2016/02/obama-picks-side-in-hail-satan-abortion-fight/" TargetMode="External"/><Relationship Id="rId19" Type="http://schemas.openxmlformats.org/officeDocument/2006/relationships/hyperlink" Target="https://www.wnd.com/2018/10/shocker-court-rules-unborn-baby-a-person/" TargetMode="External"/><Relationship Id="rId31" Type="http://schemas.openxmlformats.org/officeDocument/2006/relationships/hyperlink" Target="vimeo.com/429726161" TargetMode="External"/><Relationship Id="rId4" Type="http://schemas.openxmlformats.org/officeDocument/2006/relationships/hyperlink" Target="http://insider.foxnews.com/2018/01/27/obama-farrakhan-photo-dershowitz-says-he-would-not-support-him-if-he-knew-about-picture" TargetMode="External"/><Relationship Id="rId9" Type="http://schemas.openxmlformats.org/officeDocument/2006/relationships/hyperlink" Target="https://www.wnd.com/2012/10/trinity-church-members-reveal-obama-shocker/" TargetMode="External"/><Relationship Id="rId14" Type="http://schemas.openxmlformats.org/officeDocument/2006/relationships/hyperlink" Target="https://www.wnd.com/2016/11/source-fbi-has-evidence-hillary-visited-orgy-island/" TargetMode="External"/><Relationship Id="rId22" Type="http://schemas.openxmlformats.org/officeDocument/2006/relationships/hyperlink" Target="https://www.washingtonexaminer.com/politics/the-godfather" TargetMode="External"/><Relationship Id="rId27" Type="http://schemas.openxmlformats.org/officeDocument/2006/relationships/hyperlink" Target="https://dailycaller.com/2017/04/26/new-biography-young-obama-considered-gayness-amazon1/#ixzz4fOk4UgOW?utm_source=wnd&amp;utm_medium=wnd&amp;utm_campaign=syndicated" TargetMode="External"/><Relationship Id="rId30" Type="http://schemas.openxmlformats.org/officeDocument/2006/relationships/hyperlink" Target="https://www.infowars.com/photos-obama-wears-traditional-muslim-dress/" TargetMode="External"/><Relationship Id="rId35" Type="http://schemas.openxmlformats.org/officeDocument/2006/relationships/image" Target="../media/image79.png"/><Relationship Id="rId8" Type="http://schemas.openxmlformats.org/officeDocument/2006/relationships/hyperlink" Target="https://www.theblaze.com/news/2017/04/28/obamas-new-biography-reveals-that-he-considered-gayness-during-college" TargetMode="External"/></Relationships>
</file>

<file path=ppt/slides/_rels/slide49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91.xml"/><Relationship Id="rId1" Type="http://schemas.openxmlformats.org/officeDocument/2006/relationships/slideLayout" Target="../slideLayouts/slideLayout48.xml"/><Relationship Id="rId6" Type="http://schemas.openxmlformats.org/officeDocument/2006/relationships/hyperlink" Target="https://www.youtube.com/watch?v=vtv6XUT-hno" TargetMode="External"/><Relationship Id="rId5" Type="http://schemas.openxmlformats.org/officeDocument/2006/relationships/image" Target="../media/image1.jpeg"/><Relationship Id="rId4" Type="http://schemas.openxmlformats.org/officeDocument/2006/relationships/image" Target="../media/image18.png"/></Relationships>
</file>

<file path=ppt/slides/_rels/slide492.xml.rels><?xml version="1.0" encoding="UTF-8" standalone="yes"?>
<Relationships xmlns="http://schemas.openxmlformats.org/package/2006/relationships"><Relationship Id="rId8" Type="http://schemas.openxmlformats.org/officeDocument/2006/relationships/hyperlink" Target="https://www.lifesitenews.com/news/barack-obama-had-a-transgendered-nanny-in-indonesia" TargetMode="External"/><Relationship Id="rId3" Type="http://schemas.openxmlformats.org/officeDocument/2006/relationships/image" Target="../media/image58.jpeg"/><Relationship Id="rId7" Type="http://schemas.openxmlformats.org/officeDocument/2006/relationships/hyperlink" Target="https://www.amazon.com/Rising-Star-Making-Barack-Obama-ebook/dp/B01KFBO82E#reader_B01KFBO82E" TargetMode="External"/><Relationship Id="rId2" Type="http://schemas.openxmlformats.org/officeDocument/2006/relationships/notesSlide" Target="../notesSlides/notesSlide492.xml"/><Relationship Id="rId1" Type="http://schemas.openxmlformats.org/officeDocument/2006/relationships/slideLayout" Target="../slideLayouts/slideLayout48.xml"/><Relationship Id="rId6" Type="http://schemas.openxmlformats.org/officeDocument/2006/relationships/hyperlink" Target="https://www.nytimes.com/2010/11/09/world/asia/09indo.html" TargetMode="External"/><Relationship Id="rId5" Type="http://schemas.openxmlformats.org/officeDocument/2006/relationships/image" Target="../media/image1.jpeg"/><Relationship Id="rId4" Type="http://schemas.openxmlformats.org/officeDocument/2006/relationships/image" Target="../media/image18.png"/></Relationships>
</file>

<file path=ppt/slides/_rels/slide493.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hyperlink" Target="https://www.washingtonexaminer.com/politics/the-godfather" TargetMode="External"/><Relationship Id="rId2" Type="http://schemas.openxmlformats.org/officeDocument/2006/relationships/notesSlide" Target="../notesSlides/notesSlide493.xml"/><Relationship Id="rId1" Type="http://schemas.openxmlformats.org/officeDocument/2006/relationships/slideLayout" Target="../slideLayouts/slideLayout48.xml"/><Relationship Id="rId6" Type="http://schemas.openxmlformats.org/officeDocument/2006/relationships/hyperlink" Target="https://www.wnd.com/2012/08/occidental-activist-i-thought-obama-was-gay/" TargetMode="External"/><Relationship Id="rId5" Type="http://schemas.openxmlformats.org/officeDocument/2006/relationships/hyperlink" Target="https://www.youtube.com/watch?v=vtv6XUT-hno" TargetMode="External"/><Relationship Id="rId4" Type="http://schemas.openxmlformats.org/officeDocument/2006/relationships/image" Target="../media/image1.jpeg"/></Relationships>
</file>

<file path=ppt/slides/_rels/slide494.xml.rels><?xml version="1.0" encoding="UTF-8" standalone="yes"?>
<Relationships xmlns="http://schemas.openxmlformats.org/package/2006/relationships"><Relationship Id="rId8" Type="http://schemas.openxmlformats.org/officeDocument/2006/relationships/hyperlink" Target="theguardian.com/us-news/2017/may/07/obama-biography-stirs-controversy-with-tales-of-politics-sex-and-a-rising-star" TargetMode="External"/><Relationship Id="rId3" Type="http://schemas.openxmlformats.org/officeDocument/2006/relationships/image" Target="../media/image58.jpeg"/><Relationship Id="rId7" Type="http://schemas.openxmlformats.org/officeDocument/2006/relationships/hyperlink" Target="https://dailycaller.com/2017/04/26/new-biography-young-obama-considered-gayness-amazon1/#ixzz4fOk4UgOW?utm_source=wnd&amp;utm_medium=wnd&amp;utm_campaign=syndicated" TargetMode="External"/><Relationship Id="rId2" Type="http://schemas.openxmlformats.org/officeDocument/2006/relationships/notesSlide" Target="../notesSlides/notesSlide494.xml"/><Relationship Id="rId1" Type="http://schemas.openxmlformats.org/officeDocument/2006/relationships/slideLayout" Target="../slideLayouts/slideLayout48.xml"/><Relationship Id="rId6" Type="http://schemas.openxmlformats.org/officeDocument/2006/relationships/hyperlink" Target="https://www.youtube.com/watch?v=vtv6XUT-hno" TargetMode="External"/><Relationship Id="rId5" Type="http://schemas.openxmlformats.org/officeDocument/2006/relationships/image" Target="../media/image1.jpeg"/><Relationship Id="rId4" Type="http://schemas.openxmlformats.org/officeDocument/2006/relationships/image" Target="../media/image18.png"/><Relationship Id="rId9" Type="http://schemas.openxmlformats.org/officeDocument/2006/relationships/hyperlink" Target="https://www.amazon.com/Rising-Star-Making-Barack-Obama-ebook/dp/B01KFBO82E#reader_B01KFBO82E" TargetMode="External"/></Relationships>
</file>

<file path=ppt/slides/_rels/slide495.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hyperlink" Target="https://www.youtube.com/watch?v=vtv6XUT-hno" TargetMode="External"/><Relationship Id="rId2" Type="http://schemas.openxmlformats.org/officeDocument/2006/relationships/notesSlide" Target="../notesSlides/notesSlide495.xml"/><Relationship Id="rId1" Type="http://schemas.openxmlformats.org/officeDocument/2006/relationships/slideLayout" Target="../slideLayouts/slideLayout48.xml"/><Relationship Id="rId6" Type="http://schemas.openxmlformats.org/officeDocument/2006/relationships/slide" Target="slide61.xml"/><Relationship Id="rId5" Type="http://schemas.openxmlformats.org/officeDocument/2006/relationships/image" Target="../media/image1.jpeg"/><Relationship Id="rId4" Type="http://schemas.openxmlformats.org/officeDocument/2006/relationships/image" Target="../media/image18.png"/></Relationships>
</file>

<file path=ppt/slides/_rels/slide49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96.xml"/><Relationship Id="rId1" Type="http://schemas.openxmlformats.org/officeDocument/2006/relationships/slideLayout" Target="../slideLayouts/slideLayout48.xml"/><Relationship Id="rId6" Type="http://schemas.openxmlformats.org/officeDocument/2006/relationships/hyperlink" Target="https://www.wnd.com/2012/09/claim-obama-hid-gay-life-to-become-president/" TargetMode="External"/><Relationship Id="rId5" Type="http://schemas.openxmlformats.org/officeDocument/2006/relationships/hyperlink" Target="https://vimeo.com/429726161" TargetMode="External"/><Relationship Id="rId4" Type="http://schemas.openxmlformats.org/officeDocument/2006/relationships/image" Target="../media/image1.jpeg"/></Relationships>
</file>

<file path=ppt/slides/_rels/slide497.xml.rels><?xml version="1.0" encoding="UTF-8" standalone="yes"?>
<Relationships xmlns="http://schemas.openxmlformats.org/package/2006/relationships"><Relationship Id="rId8" Type="http://schemas.openxmlformats.org/officeDocument/2006/relationships/hyperlink" Target="trevorloudon.com/books/" TargetMode="External"/><Relationship Id="rId3" Type="http://schemas.openxmlformats.org/officeDocument/2006/relationships/image" Target="../media/image58.jpeg"/><Relationship Id="rId7" Type="http://schemas.openxmlformats.org/officeDocument/2006/relationships/hyperlink" Target="http://www.theatlantic.com/politics/archive/2015/09/what-ever-happened-to-jeremiah-wright/406522/" TargetMode="External"/><Relationship Id="rId2" Type="http://schemas.openxmlformats.org/officeDocument/2006/relationships/notesSlide" Target="../notesSlides/notesSlide497.xml"/><Relationship Id="rId1" Type="http://schemas.openxmlformats.org/officeDocument/2006/relationships/slideLayout" Target="../slideLayouts/slideLayout48.xml"/><Relationship Id="rId6" Type="http://schemas.openxmlformats.org/officeDocument/2006/relationships/hyperlink" Target="https://www.youtube.com/watch?v=vtv6XUT-hno" TargetMode="External"/><Relationship Id="rId5" Type="http://schemas.openxmlformats.org/officeDocument/2006/relationships/image" Target="../media/image1.jpeg"/><Relationship Id="rId4" Type="http://schemas.openxmlformats.org/officeDocument/2006/relationships/image" Target="../media/image18.png"/><Relationship Id="rId9" Type="http://schemas.openxmlformats.org/officeDocument/2006/relationships/hyperlink" Target="https://vimeo.com/429726161" TargetMode="External"/></Relationships>
</file>

<file path=ppt/slides/_rels/slide498.xml.rels><?xml version="1.0" encoding="UTF-8" standalone="yes"?>
<Relationships xmlns="http://schemas.openxmlformats.org/package/2006/relationships"><Relationship Id="rId8" Type="http://schemas.openxmlformats.org/officeDocument/2006/relationships/hyperlink" Target="https://en.wikipedia.org/wiki/Jeremiah_Wright" TargetMode="External"/><Relationship Id="rId3" Type="http://schemas.openxmlformats.org/officeDocument/2006/relationships/image" Target="../media/image58.jpeg"/><Relationship Id="rId7" Type="http://schemas.openxmlformats.org/officeDocument/2006/relationships/image" Target="../media/image1.jpeg"/><Relationship Id="rId2" Type="http://schemas.openxmlformats.org/officeDocument/2006/relationships/notesSlide" Target="../notesSlides/notesSlide498.xml"/><Relationship Id="rId1" Type="http://schemas.openxmlformats.org/officeDocument/2006/relationships/slideLayout" Target="../slideLayouts/slideLayout48.xml"/><Relationship Id="rId6" Type="http://schemas.openxmlformats.org/officeDocument/2006/relationships/image" Target="../media/image18.png"/><Relationship Id="rId5" Type="http://schemas.openxmlformats.org/officeDocument/2006/relationships/image" Target="../media/image81.jpg"/><Relationship Id="rId4" Type="http://schemas.openxmlformats.org/officeDocument/2006/relationships/hyperlink" Target="http://www.nbcnews.com/id/23634881/ns/politics-decision_08/t/controversial-minister-leaves-obama-campaign/" TargetMode="External"/><Relationship Id="rId9" Type="http://schemas.openxmlformats.org/officeDocument/2006/relationships/image" Target="../media/image82.jpg"/></Relationships>
</file>

<file path=ppt/slides/_rels/slide49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99.xml"/><Relationship Id="rId1" Type="http://schemas.openxmlformats.org/officeDocument/2006/relationships/slideLayout" Target="../slideLayouts/slideLayout48.xml"/><Relationship Id="rId5" Type="http://schemas.openxmlformats.org/officeDocument/2006/relationships/hyperlink" Target="https://www.wnd.com/2012/10/trinity-church-members-reveal-obama-shocker/" TargetMode="External"/><Relationship Id="rId4" Type="http://schemas.openxmlformats.org/officeDocument/2006/relationships/image" Target="../media/image1.jpeg"/></Relationships>
</file>

<file path=ppt/slides/_rels/slide5.xml.rels><?xml version="1.0" encoding="UTF-8" standalone="yes"?>
<Relationships xmlns="http://schemas.openxmlformats.org/package/2006/relationships"><Relationship Id="rId8" Type="http://schemas.openxmlformats.org/officeDocument/2006/relationships/slide" Target="slide308.xml"/><Relationship Id="rId3" Type="http://schemas.openxmlformats.org/officeDocument/2006/relationships/slide" Target="slide256.xml"/><Relationship Id="rId7" Type="http://schemas.openxmlformats.org/officeDocument/2006/relationships/slide" Target="slide213.xml"/><Relationship Id="rId2" Type="http://schemas.openxmlformats.org/officeDocument/2006/relationships/notesSlide" Target="../notesSlides/notesSlide5.xml"/><Relationship Id="rId1" Type="http://schemas.openxmlformats.org/officeDocument/2006/relationships/slideLayout" Target="../slideLayouts/slideLayout30.xml"/><Relationship Id="rId6" Type="http://schemas.openxmlformats.org/officeDocument/2006/relationships/slide" Target="slide247.xml"/><Relationship Id="rId5" Type="http://schemas.openxmlformats.org/officeDocument/2006/relationships/image" Target="../media/image1.jpeg"/><Relationship Id="rId4" Type="http://schemas.openxmlformats.org/officeDocument/2006/relationships/image" Target="../media/image4.pn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blegateway.com/passage/?search=Ezekiel+33:4-5&amp;version=NIV" TargetMode="External"/><Relationship Id="rId4" Type="http://schemas.openxmlformats.org/officeDocument/2006/relationships/hyperlink" Target="https://www.biblegateway.com/passage/?search=Ez.+3:18-21&amp;version=KJV" TargetMode="External"/></Relationships>
</file>

<file path=ppt/slides/_rels/slide500.xml.rels><?xml version="1.0" encoding="UTF-8" standalone="yes"?>
<Relationships xmlns="http://schemas.openxmlformats.org/package/2006/relationships"><Relationship Id="rId8" Type="http://schemas.openxmlformats.org/officeDocument/2006/relationships/slide" Target="slide414.xml"/><Relationship Id="rId3" Type="http://schemas.openxmlformats.org/officeDocument/2006/relationships/image" Target="../media/image58.jpeg"/><Relationship Id="rId7" Type="http://schemas.openxmlformats.org/officeDocument/2006/relationships/slide" Target="slide714.xml"/><Relationship Id="rId2" Type="http://schemas.openxmlformats.org/officeDocument/2006/relationships/notesSlide" Target="../notesSlides/notesSlide500.xml"/><Relationship Id="rId1" Type="http://schemas.openxmlformats.org/officeDocument/2006/relationships/slideLayout" Target="../slideLayouts/slideLayout48.xml"/><Relationship Id="rId6" Type="http://schemas.openxmlformats.org/officeDocument/2006/relationships/slide" Target="slide719.xml"/><Relationship Id="rId5" Type="http://schemas.openxmlformats.org/officeDocument/2006/relationships/hyperlink" Target="https://www.wnd.com/2012/10/trinity-church-members-reveal-obama-shocker/" TargetMode="External"/><Relationship Id="rId10" Type="http://schemas.openxmlformats.org/officeDocument/2006/relationships/slide" Target="slide647.xml"/><Relationship Id="rId4" Type="http://schemas.openxmlformats.org/officeDocument/2006/relationships/image" Target="../media/image1.jpeg"/><Relationship Id="rId9" Type="http://schemas.openxmlformats.org/officeDocument/2006/relationships/slide" Target="slide341.xml"/></Relationships>
</file>

<file path=ppt/slides/_rels/slide501.xml.rels><?xml version="1.0" encoding="UTF-8" standalone="yes"?>
<Relationships xmlns="http://schemas.openxmlformats.org/package/2006/relationships"><Relationship Id="rId8" Type="http://schemas.openxmlformats.org/officeDocument/2006/relationships/hyperlink" Target="https://www.amazon.com/Rising-Star-Making-Barack-Obama-ebook/dp/B01KFBO82E#reader_B01KFBO82E" TargetMode="External"/><Relationship Id="rId3" Type="http://schemas.openxmlformats.org/officeDocument/2006/relationships/image" Target="../media/image58.jpeg"/><Relationship Id="rId7" Type="http://schemas.openxmlformats.org/officeDocument/2006/relationships/hyperlink" Target="https://www.wnd.com/2012/08/occidental-activist-i-thought-obama-was-gay/" TargetMode="External"/><Relationship Id="rId2" Type="http://schemas.openxmlformats.org/officeDocument/2006/relationships/notesSlide" Target="../notesSlides/notesSlide501.xml"/><Relationship Id="rId1" Type="http://schemas.openxmlformats.org/officeDocument/2006/relationships/slideLayout" Target="../slideLayouts/slideLayout48.xml"/><Relationship Id="rId6" Type="http://schemas.openxmlformats.org/officeDocument/2006/relationships/hyperlink" Target="https://www.wnd.com/2012/09/claim-obama-hid-gay-life-to-become-president/" TargetMode="External"/><Relationship Id="rId5" Type="http://schemas.openxmlformats.org/officeDocument/2006/relationships/image" Target="../media/image1.jpeg"/><Relationship Id="rId10" Type="http://schemas.openxmlformats.org/officeDocument/2006/relationships/hyperlink" Target="theguardian.com/us-news/2017/may/07/obama-biography-stirs-controversy-with-tales-of-politics-sex-and-a-rising-star" TargetMode="External"/><Relationship Id="rId4" Type="http://schemas.openxmlformats.org/officeDocument/2006/relationships/image" Target="../media/image18.png"/><Relationship Id="rId9" Type="http://schemas.openxmlformats.org/officeDocument/2006/relationships/hyperlink" Target="https://www.theblaze.com/news/2017/04/28/obamas-new-biography-reveals-that-he-considered-gayness-during-college" TargetMode="External"/></Relationships>
</file>

<file path=ppt/slides/_rels/slide502.xml.rels><?xml version="1.0" encoding="UTF-8" standalone="yes"?>
<Relationships xmlns="http://schemas.openxmlformats.org/package/2006/relationships"><Relationship Id="rId8" Type="http://schemas.openxmlformats.org/officeDocument/2006/relationships/hyperlink" Target="thegatewaypundit.com/2019/12/insane-lgbt-activist-keaton-hill-caught-on-film-assaulting-and-threatening-to-kill-black-conservative-at-sacramento-state-video/" TargetMode="External"/><Relationship Id="rId3" Type="http://schemas.openxmlformats.org/officeDocument/2006/relationships/image" Target="../media/image58.jpeg"/><Relationship Id="rId7" Type="http://schemas.openxmlformats.org/officeDocument/2006/relationships/slide" Target="slide541.xml"/><Relationship Id="rId2" Type="http://schemas.openxmlformats.org/officeDocument/2006/relationships/notesSlide" Target="../notesSlides/notesSlide502.xml"/><Relationship Id="rId1" Type="http://schemas.openxmlformats.org/officeDocument/2006/relationships/slideLayout" Target="../slideLayouts/slideLayout48.xml"/><Relationship Id="rId6" Type="http://schemas.openxmlformats.org/officeDocument/2006/relationships/slide" Target="slide545.xml"/><Relationship Id="rId11" Type="http://schemas.openxmlformats.org/officeDocument/2006/relationships/image" Target="../media/image1.jpeg"/><Relationship Id="rId5" Type="http://schemas.openxmlformats.org/officeDocument/2006/relationships/hyperlink" Target="http://www.thegatewaypundit.com/2020/05/lee-smith-obamagate-began-obamas-iran-deal-domestic-spying-campaign-general-flynn-promised-publicize-obamas-secret-deals-iran/" TargetMode="External"/><Relationship Id="rId10" Type="http://schemas.openxmlformats.org/officeDocument/2006/relationships/slide" Target="slide647.xml"/><Relationship Id="rId4" Type="http://schemas.openxmlformats.org/officeDocument/2006/relationships/hyperlink" Target="https://www.youtube.com/watch?v=vtv6XUT-hno" TargetMode="External"/><Relationship Id="rId9" Type="http://schemas.openxmlformats.org/officeDocument/2006/relationships/hyperlink" Target="https://www.thegatewaypundit.com/2020/06/gofundme-launched-tgp-writer-cassandra-fairbanks-antifa-threats-home/" TargetMode="External"/></Relationships>
</file>

<file path=ppt/slides/_rels/slide503.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503.xml"/><Relationship Id="rId1" Type="http://schemas.openxmlformats.org/officeDocument/2006/relationships/slideLayout" Target="../slideLayouts/slideLayout48.xml"/><Relationship Id="rId5" Type="http://schemas.openxmlformats.org/officeDocument/2006/relationships/image" Target="../media/image83.png"/><Relationship Id="rId4" Type="http://schemas.openxmlformats.org/officeDocument/2006/relationships/image" Target="../media/image1.jpeg"/></Relationships>
</file>

<file path=ppt/slides/_rels/slide504.xml.rels><?xml version="1.0" encoding="UTF-8" standalone="yes"?>
<Relationships xmlns="http://schemas.openxmlformats.org/package/2006/relationships"><Relationship Id="rId8" Type="http://schemas.openxmlformats.org/officeDocument/2006/relationships/slide" Target="slide719.xml"/><Relationship Id="rId3" Type="http://schemas.openxmlformats.org/officeDocument/2006/relationships/image" Target="../media/image58.jpeg"/><Relationship Id="rId7" Type="http://schemas.openxmlformats.org/officeDocument/2006/relationships/slide" Target="slide341.xml"/><Relationship Id="rId12" Type="http://schemas.openxmlformats.org/officeDocument/2006/relationships/image" Target="../media/image1.jpeg"/><Relationship Id="rId2" Type="http://schemas.openxmlformats.org/officeDocument/2006/relationships/notesSlide" Target="../notesSlides/notesSlide504.xml"/><Relationship Id="rId1" Type="http://schemas.openxmlformats.org/officeDocument/2006/relationships/slideLayout" Target="../slideLayouts/slideLayout48.xml"/><Relationship Id="rId6" Type="http://schemas.openxmlformats.org/officeDocument/2006/relationships/slide" Target="slide414.xml"/><Relationship Id="rId11" Type="http://schemas.openxmlformats.org/officeDocument/2006/relationships/image" Target="../media/image18.png"/><Relationship Id="rId5" Type="http://schemas.openxmlformats.org/officeDocument/2006/relationships/hyperlink" Target="https://www.politico.com/story/2009/09/van-jones-resigns-amid-controversy-026797" TargetMode="External"/><Relationship Id="rId10" Type="http://schemas.openxmlformats.org/officeDocument/2006/relationships/image" Target="../media/image84.png"/><Relationship Id="rId4" Type="http://schemas.openxmlformats.org/officeDocument/2006/relationships/slide" Target="slide347.xml"/><Relationship Id="rId9" Type="http://schemas.openxmlformats.org/officeDocument/2006/relationships/slide" Target="slide647.xml"/></Relationships>
</file>

<file path=ppt/slides/_rels/slide505.xml.rels><?xml version="1.0" encoding="UTF-8" standalone="yes"?>
<Relationships xmlns="http://schemas.openxmlformats.org/package/2006/relationships"><Relationship Id="rId3" Type="http://schemas.openxmlformats.org/officeDocument/2006/relationships/hyperlink" Target="https://www.wnd.com/2016/07/hillary-clinton-saul-alinsky-ben-carson-and-lucifer/" TargetMode="External"/><Relationship Id="rId2" Type="http://schemas.openxmlformats.org/officeDocument/2006/relationships/notesSlide" Target="../notesSlides/notesSlide50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0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dineshdsouza.com/films/hillarys-america/" TargetMode="External"/><Relationship Id="rId7" Type="http://schemas.openxmlformats.org/officeDocument/2006/relationships/hyperlink" Target="https://www.youtube.com/watch?v=vtv6XUT-hno" TargetMode="External"/><Relationship Id="rId2" Type="http://schemas.openxmlformats.org/officeDocument/2006/relationships/notesSlide" Target="../notesSlides/notesSlide506.xml"/><Relationship Id="rId1" Type="http://schemas.openxmlformats.org/officeDocument/2006/relationships/slideLayout" Target="../slideLayouts/slideLayout48.xml"/><Relationship Id="rId6" Type="http://schemas.openxmlformats.org/officeDocument/2006/relationships/hyperlink" Target="https://www.wnd.com/2016/07/hillary-clinton-saul-alinsky-ben-carson-and-lucifer/" TargetMode="External"/><Relationship Id="rId5" Type="http://schemas.openxmlformats.org/officeDocument/2006/relationships/hyperlink" Target="https://www.washingtonexaminer.com/politics/the-godfather" TargetMode="External"/><Relationship Id="rId4" Type="http://schemas.openxmlformats.org/officeDocument/2006/relationships/hyperlink" Target="https://en.m.wikipedia.org/wiki/Saul_Alinsky" TargetMode="External"/></Relationships>
</file>

<file path=ppt/slides/_rels/slide507.xml.rels><?xml version="1.0" encoding="UTF-8" standalone="yes"?>
<Relationships xmlns="http://schemas.openxmlformats.org/package/2006/relationships"><Relationship Id="rId3" Type="http://schemas.openxmlformats.org/officeDocument/2006/relationships/hyperlink" Target="https://www.washingtonexaminer.com/politics/the-godfather" TargetMode="External"/><Relationship Id="rId2" Type="http://schemas.openxmlformats.org/officeDocument/2006/relationships/notesSlide" Target="../notesSlides/notesSlide50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08.xml.rels><?xml version="1.0" encoding="UTF-8" standalone="yes"?>
<Relationships xmlns="http://schemas.openxmlformats.org/package/2006/relationships"><Relationship Id="rId8" Type="http://schemas.openxmlformats.org/officeDocument/2006/relationships/hyperlink" Target="https://www.washingtonexaminer.com/politics/the-godfather" TargetMode="External"/><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7" Type="http://schemas.openxmlformats.org/officeDocument/2006/relationships/hyperlink" Target="https://en.m.wikipedia.org/wiki/Saul_Alinsky" TargetMode="External"/><Relationship Id="rId12" Type="http://schemas.openxmlformats.org/officeDocument/2006/relationships/image" Target="../media/image1.jpeg"/><Relationship Id="rId2" Type="http://schemas.openxmlformats.org/officeDocument/2006/relationships/notesSlide" Target="../notesSlides/notesSlide508.xml"/><Relationship Id="rId1" Type="http://schemas.openxmlformats.org/officeDocument/2006/relationships/slideLayout" Target="../slideLayouts/slideLayout48.xml"/><Relationship Id="rId6" Type="http://schemas.openxmlformats.org/officeDocument/2006/relationships/hyperlink" Target="https://www.dineshdsouza.com/films/hillarys-america/" TargetMode="External"/><Relationship Id="rId11" Type="http://schemas.openxmlformats.org/officeDocument/2006/relationships/hyperlink" Target="https://news.yahoo.com/hillary-clinton-saul-alinsky-letters-155526953.html" TargetMode="External"/><Relationship Id="rId5" Type="http://schemas.openxmlformats.org/officeDocument/2006/relationships/hyperlink" Target="https://vimeo.com/429726161" TargetMode="External"/><Relationship Id="rId10" Type="http://schemas.openxmlformats.org/officeDocument/2006/relationships/hyperlink" Target="https://www.youtube.com/watch?v=vtv6XUT-hno" TargetMode="External"/><Relationship Id="rId4" Type="http://schemas.openxmlformats.org/officeDocument/2006/relationships/hyperlink" Target="https://www.trevorloudon.com/books/" TargetMode="External"/><Relationship Id="rId9" Type="http://schemas.openxmlformats.org/officeDocument/2006/relationships/hyperlink" Target="https://www.wnd.com/2016/07/hillary-clinton-saul-alinsky-ben-carson-and-lucifer/" TargetMode="External"/></Relationships>
</file>

<file path=ppt/slides/_rels/slide509.xml.rels><?xml version="1.0" encoding="UTF-8" standalone="yes"?>
<Relationships xmlns="http://schemas.openxmlformats.org/package/2006/relationships"><Relationship Id="rId3" Type="http://schemas.openxmlformats.org/officeDocument/2006/relationships/hyperlink" Target="https://news.yahoo.com/hillary-clinton-saul-alinsky-letters-155526953.html" TargetMode="External"/><Relationship Id="rId2" Type="http://schemas.openxmlformats.org/officeDocument/2006/relationships/notesSlide" Target="../notesSlides/notesSlide50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news.yahoo.com/hillary-clinton-saul-alinsky-letters-155526953.html"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10.xml.rels><?xml version="1.0" encoding="UTF-8" standalone="yes"?>
<Relationships xmlns="http://schemas.openxmlformats.org/package/2006/relationships"><Relationship Id="rId8" Type="http://schemas.openxmlformats.org/officeDocument/2006/relationships/hyperlink" Target="https://www.youtube.com/watch?v=vtv6XUT-hno" TargetMode="External"/><Relationship Id="rId3" Type="http://schemas.openxmlformats.org/officeDocument/2006/relationships/hyperlink" Target="https://www.dineshdsouza.com/films/hillarys-america/" TargetMode="External"/><Relationship Id="rId7" Type="http://schemas.openxmlformats.org/officeDocument/2006/relationships/hyperlink" Target="https://www.wnd.com/2016/07/hillary-clinton-saul-alinsky-ben-carson-and-lucifer/" TargetMode="External"/><Relationship Id="rId2" Type="http://schemas.openxmlformats.org/officeDocument/2006/relationships/notesSlide" Target="../notesSlides/notesSlide510.xml"/><Relationship Id="rId1" Type="http://schemas.openxmlformats.org/officeDocument/2006/relationships/slideLayout" Target="../slideLayouts/slideLayout48.xml"/><Relationship Id="rId6" Type="http://schemas.openxmlformats.org/officeDocument/2006/relationships/hyperlink" Target="https://www.washingtonexaminer.com/politics/the-godfather" TargetMode="External"/><Relationship Id="rId5" Type="http://schemas.openxmlformats.org/officeDocument/2006/relationships/hyperlink" Target="https://en.m.wikipedia.org/wiki/Saul_Alinsky" TargetMode="External"/><Relationship Id="rId10" Type="http://schemas.openxmlformats.org/officeDocument/2006/relationships/image" Target="../media/image1.jpeg"/><Relationship Id="rId4" Type="http://schemas.openxmlformats.org/officeDocument/2006/relationships/hyperlink" Target="https://en.wikipedia.org/wiki/Hillary_Clinton#Early_life" TargetMode="External"/><Relationship Id="rId9" Type="http://schemas.openxmlformats.org/officeDocument/2006/relationships/hyperlink" Target="https://www.wnd.com/2016/02/bill-clintons-ex-mistress-sleeps-with-loaded-gun/" TargetMode="External"/></Relationships>
</file>

<file path=ppt/slides/_rels/slide511.xml.rels><?xml version="1.0" encoding="UTF-8" standalone="yes"?>
<Relationships xmlns="http://schemas.openxmlformats.org/package/2006/relationships"><Relationship Id="rId8" Type="http://schemas.openxmlformats.org/officeDocument/2006/relationships/hyperlink" Target="https://www.wnd.com/2016/02/bill-clintons-ex-mistress-sleeps-with-loaded-gun/" TargetMode="External"/><Relationship Id="rId3" Type="http://schemas.openxmlformats.org/officeDocument/2006/relationships/hyperlink" Target="https://www.wnd.com/2019/08/no-1-suspect-in-epsteins-death-the-clintons/" TargetMode="External"/><Relationship Id="rId7" Type="http://schemas.openxmlformats.org/officeDocument/2006/relationships/hyperlink" Target="https://www.westernjournal.com/medical-examiner-says-epsteins-autopsy-looks-like-homicidal-strangulation-suicide/" TargetMode="External"/><Relationship Id="rId2" Type="http://schemas.openxmlformats.org/officeDocument/2006/relationships/notesSlide" Target="../notesSlides/notesSlide511.xml"/><Relationship Id="rId1" Type="http://schemas.openxmlformats.org/officeDocument/2006/relationships/slideLayout" Target="../slideLayouts/slideLayout48.xml"/><Relationship Id="rId6" Type="http://schemas.openxmlformats.org/officeDocument/2006/relationships/hyperlink" Target="https://www.wnd.com/2017/06/2-potential-witnesses-in-dnc-rigging-lawsuit-both-died/" TargetMode="External"/><Relationship Id="rId5" Type="http://schemas.openxmlformats.org/officeDocument/2006/relationships/hyperlink" Target="wnd.com/2017/07/clinton-foundation-witness-found-dead/" TargetMode="External"/><Relationship Id="rId10" Type="http://schemas.openxmlformats.org/officeDocument/2006/relationships/image" Target="../media/image1.jpeg"/><Relationship Id="rId4" Type="http://schemas.openxmlformats.org/officeDocument/2006/relationships/hyperlink" Target="https://www.dineshdsouza.com/films/hillarys-america/" TargetMode="External"/><Relationship Id="rId9" Type="http://schemas.openxmlformats.org/officeDocument/2006/relationships/hyperlink" Target="https://www.wnd.com/2018/12/orgy-island-creep-clinton-pal-epstein-settles-before-sex-slaves-testify/" TargetMode="External"/></Relationships>
</file>

<file path=ppt/slides/_rels/slide512.xml.rels><?xml version="1.0" encoding="UTF-8" standalone="yes"?>
<Relationships xmlns="http://schemas.openxmlformats.org/package/2006/relationships"><Relationship Id="rId3" Type="http://schemas.openxmlformats.org/officeDocument/2006/relationships/hyperlink" Target="https://www.wnd.com/2019/08/no-1-suspect-in-epsteins-death-the-clintons/" TargetMode="External"/><Relationship Id="rId2" Type="http://schemas.openxmlformats.org/officeDocument/2006/relationships/notesSlide" Target="../notesSlides/notesSlide51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dineshdsouza.com/films/hillarys-america/" TargetMode="External"/></Relationships>
</file>

<file path=ppt/slides/_rels/slide513.xml.rels><?xml version="1.0" encoding="UTF-8" standalone="yes"?>
<Relationships xmlns="http://schemas.openxmlformats.org/package/2006/relationships"><Relationship Id="rId8" Type="http://schemas.openxmlformats.org/officeDocument/2006/relationships/hyperlink" Target="https://www.thegatewaypundit.com/2020/07/jane-doe-says-willing-testify-epstein-pimp-ghislaine-maxwell-video/" TargetMode="External"/><Relationship Id="rId3" Type="http://schemas.openxmlformats.org/officeDocument/2006/relationships/hyperlink" Target="https://www.wnd.com/2019/08/no-1-suspect-in-epsteins-death-the-clintons/" TargetMode="External"/><Relationship Id="rId7" Type="http://schemas.openxmlformats.org/officeDocument/2006/relationships/hyperlink" Target="thegatewaypundit.com/2020/07/jane-doe-says-willing-testify-epstein-pimp-ghislaine-maxwell-video" TargetMode="External"/><Relationship Id="rId2" Type="http://schemas.openxmlformats.org/officeDocument/2006/relationships/notesSlide" Target="../notesSlides/notesSlide513.xml"/><Relationship Id="rId1" Type="http://schemas.openxmlformats.org/officeDocument/2006/relationships/slideLayout" Target="../slideLayouts/slideLayout48.xml"/><Relationship Id="rId6" Type="http://schemas.openxmlformats.org/officeDocument/2006/relationships/hyperlink" Target="https://www.wnd.com/2018/12/orgy-island-creep-clinton-pal-epstein-settles-before-sex-slaves-testify/" TargetMode="External"/><Relationship Id="rId5" Type="http://schemas.openxmlformats.org/officeDocument/2006/relationships/hyperlink" Target="https://www.wnd.com/2016/11/source-fbi-has-evidence-hillary-visited-orgy-island/" TargetMode="External"/><Relationship Id="rId4" Type="http://schemas.openxmlformats.org/officeDocument/2006/relationships/hyperlink" Target="https://www.miamiherald.com/news/state/florida/article235247637.html" TargetMode="External"/><Relationship Id="rId9" Type="http://schemas.openxmlformats.org/officeDocument/2006/relationships/image" Target="../media/image1.jpeg"/></Relationships>
</file>

<file path=ppt/slides/_rels/slide514.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en.wikipedia.org/wiki/Sex_trafficking_in_the_United_States#Internet" TargetMode="External"/><Relationship Id="rId2" Type="http://schemas.openxmlformats.org/officeDocument/2006/relationships/notesSlide" Target="../notesSlides/notesSlide514.xml"/><Relationship Id="rId1" Type="http://schemas.openxmlformats.org/officeDocument/2006/relationships/slideLayout" Target="../slideLayouts/slideLayout12.xml"/><Relationship Id="rId6" Type="http://schemas.openxmlformats.org/officeDocument/2006/relationships/hyperlink" Target="https://en.wikipedia.org/wiki/Human_trafficking_in_the_United_States#Sex_trafficking" TargetMode="External"/><Relationship Id="rId5" Type="http://schemas.openxmlformats.org/officeDocument/2006/relationships/hyperlink" Target="https://en.wikipedia.org/wiki/Sex_trafficking_in_the_United_States" TargetMode="External"/><Relationship Id="rId4" Type="http://schemas.openxmlformats.org/officeDocument/2006/relationships/hyperlink" Target="https://humantraffickinghotline.org/sites/default/files/Polaris_National_Hotline_2018_Statistics_Fact_Sheet.pdf" TargetMode="External"/></Relationships>
</file>

<file path=ppt/slides/_rels/slide515.xml.rels><?xml version="1.0" encoding="UTF-8" standalone="yes"?>
<Relationships xmlns="http://schemas.openxmlformats.org/package/2006/relationships"><Relationship Id="rId8" Type="http://schemas.openxmlformats.org/officeDocument/2006/relationships/slide" Target="slide510.xml"/><Relationship Id="rId13" Type="http://schemas.openxmlformats.org/officeDocument/2006/relationships/hyperlink" Target="https://www.wnd.com/2019/08/no-1-suspect-in-epsteins-death-the-clintons/" TargetMode="External"/><Relationship Id="rId18" Type="http://schemas.openxmlformats.org/officeDocument/2006/relationships/hyperlink" Target="thegatewaypundit.com/2020/07/jane-doe-says-willing-testify-epstein-pimp-ghislaine-maxwell-video" TargetMode="External"/><Relationship Id="rId3" Type="http://schemas.openxmlformats.org/officeDocument/2006/relationships/image" Target="../media/image5.png"/><Relationship Id="rId7" Type="http://schemas.openxmlformats.org/officeDocument/2006/relationships/slide" Target="slide506.xml"/><Relationship Id="rId12" Type="http://schemas.openxmlformats.org/officeDocument/2006/relationships/slide" Target="slide511.xml"/><Relationship Id="rId17" Type="http://schemas.openxmlformats.org/officeDocument/2006/relationships/hyperlink" Target="westernjournal.com/kevin-spacey-accuser-dies-one-day-spacey-suggests-killing-kindness-creepy-video/" TargetMode="External"/><Relationship Id="rId2" Type="http://schemas.openxmlformats.org/officeDocument/2006/relationships/notesSlide" Target="../notesSlides/notesSlide515.xml"/><Relationship Id="rId16" Type="http://schemas.openxmlformats.org/officeDocument/2006/relationships/hyperlink" Target="https://www.wnd.com/2018/12/orgy-island-creep-clinton-pal-epstein-settles-before-sex-slaves-testify/" TargetMode="External"/><Relationship Id="rId20" Type="http://schemas.openxmlformats.org/officeDocument/2006/relationships/image" Target="../media/image1.jpeg"/><Relationship Id="rId1" Type="http://schemas.openxmlformats.org/officeDocument/2006/relationships/slideLayout" Target="../slideLayouts/slideLayout12.xml"/><Relationship Id="rId6" Type="http://schemas.openxmlformats.org/officeDocument/2006/relationships/slide" Target="slide505.xml"/><Relationship Id="rId11" Type="http://schemas.openxmlformats.org/officeDocument/2006/relationships/hyperlink" Target="https://www.wnd.com/2016/02/bill-clintons-ex-mistress-sleeps-with-loaded-gun/" TargetMode="External"/><Relationship Id="rId5" Type="http://schemas.openxmlformats.org/officeDocument/2006/relationships/slide" Target="slide490.xml"/><Relationship Id="rId15" Type="http://schemas.openxmlformats.org/officeDocument/2006/relationships/hyperlink" Target="https://www.wnd.com/2016/11/source-fbi-has-evidence-hillary-visited-orgy-island/" TargetMode="External"/><Relationship Id="rId10" Type="http://schemas.openxmlformats.org/officeDocument/2006/relationships/hyperlink" Target="http://www.theamericanmirror.com/video-high-fiving-hands-waving-hillary-dances-her-cares-away-at-wedding-in-india/" TargetMode="External"/><Relationship Id="rId19" Type="http://schemas.openxmlformats.org/officeDocument/2006/relationships/hyperlink" Target="https://www.thegatewaypundit.com/2020/07/jane-doe-says-willing-testify-epstein-pimp-ghislaine-maxwell-video/" TargetMode="External"/><Relationship Id="rId4" Type="http://schemas.openxmlformats.org/officeDocument/2006/relationships/hyperlink" Target="https://www.amazon.com/Evolution-Not-Science-Dismantling-Dead-ebook/dp/B00R3KU5M8/ref=sr_1_1?ie=UTF8&amp;qid=1526326784&amp;sr=8-1&amp;keywords=evolution+is+not+science+jeff+woodward" TargetMode="External"/><Relationship Id="rId9" Type="http://schemas.openxmlformats.org/officeDocument/2006/relationships/hyperlink" Target="https://www.wnd.com/2015/10/hillary-nightmare-gennifers-back/" TargetMode="External"/><Relationship Id="rId14" Type="http://schemas.openxmlformats.org/officeDocument/2006/relationships/hyperlink" Target="https://www.miamiherald.com/news/state/florida/article235247637.html" TargetMode="External"/></Relationships>
</file>

<file path=ppt/slides/_rels/slide51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86.png"/><Relationship Id="rId2" Type="http://schemas.openxmlformats.org/officeDocument/2006/relationships/notesSlide" Target="../notesSlides/notesSlide516.xml"/><Relationship Id="rId1"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image" Target="../media/image85.png"/><Relationship Id="rId4" Type="http://schemas.openxmlformats.org/officeDocument/2006/relationships/hyperlink" Target="westernjournal.com/kevin-spacey-accuser-dies-one-day-spacey-suggests-killing-kindness-creepy-video/" TargetMode="External"/></Relationships>
</file>

<file path=ppt/slides/_rels/slide517.xml.rels><?xml version="1.0" encoding="UTF-8" standalone="yes"?>
<Relationships xmlns="http://schemas.openxmlformats.org/package/2006/relationships"><Relationship Id="rId8" Type="http://schemas.openxmlformats.org/officeDocument/2006/relationships/hyperlink" Target="westernjournal.com/kevin-spacey-accuser-dies-one-day-spacey-suggests-killing-kindness-creepy-video/" TargetMode="External"/><Relationship Id="rId13"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www.nytimes.com/2017/10/05/us/harvey-weinstein-harassment-allegations.html" TargetMode="External"/><Relationship Id="rId12" Type="http://schemas.openxmlformats.org/officeDocument/2006/relationships/hyperlink" Target="https://www.nytimes.com/2018/08/30/business/media/ronan-farrow-weinstein-producer.html" TargetMode="External"/><Relationship Id="rId2" Type="http://schemas.openxmlformats.org/officeDocument/2006/relationships/notesSlide" Target="../notesSlides/notesSlide517.xml"/><Relationship Id="rId1" Type="http://schemas.openxmlformats.org/officeDocument/2006/relationships/slideLayout" Target="../slideLayouts/slideLayout12.xml"/><Relationship Id="rId6" Type="http://schemas.openxmlformats.org/officeDocument/2006/relationships/hyperlink" Target="https://en.wikipedia.org/wiki/Human_trafficking_in_the_United_States#Sex_trafficking" TargetMode="External"/><Relationship Id="rId11" Type="http://schemas.openxmlformats.org/officeDocument/2006/relationships/hyperlink" Target="https://www.theguardian.com/film/2018/feb/12/weinstein-lawsuit-attorney-general-says-we-have-never-seen-anything-as-despicable" TargetMode="External"/><Relationship Id="rId5" Type="http://schemas.openxmlformats.org/officeDocument/2006/relationships/hyperlink" Target="https://en.wikipedia.org/wiki/Sex_trafficking_in_the_United_States" TargetMode="External"/><Relationship Id="rId10" Type="http://schemas.openxmlformats.org/officeDocument/2006/relationships/hyperlink" Target="https://www.thegatewaypundit.com/2020/07/jane-doe-says-willing-testify-epstein-pimp-ghislaine-maxwell-video/" TargetMode="External"/><Relationship Id="rId4" Type="http://schemas.openxmlformats.org/officeDocument/2006/relationships/hyperlink" Target="https://humantraffickinghotline.org/sites/default/files/Polaris_National_Hotline_2018_Statistics_Fact_Sheet.pdf" TargetMode="External"/><Relationship Id="rId9" Type="http://schemas.openxmlformats.org/officeDocument/2006/relationships/hyperlink" Target="thegatewaypundit.com/2020/07/jane-doe-says-willing-testify-epstein-pimp-ghislaine-maxwell-video" TargetMode="External"/></Relationships>
</file>

<file path=ppt/slides/_rels/slide5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18.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thegatewaypundit.com/2020/07/jane-doe-says-willing-testify-epstein-pimp-ghislaine-maxwell-video/" TargetMode="External"/></Relationships>
</file>

<file path=ppt/slides/_rels/slide5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19.xml"/><Relationship Id="rId1"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hyperlink" Target="https://www.thegatewaypundit.com/2020/07/jane-doe-says-willing-testify-epstein-pimp-ghislaine-maxwell-video/" TargetMode="External"/><Relationship Id="rId4" Type="http://schemas.openxmlformats.org/officeDocument/2006/relationships/hyperlink" Target="thegatewaypundit.com/2020/07/jane-doe-says-willing-testify-epstein-pimp-ghislaine-maxwell-video" TargetMode="External"/></Relationships>
</file>

<file path=ppt/slides/_rels/slide52.xml.rels><?xml version="1.0" encoding="UTF-8" standalone="yes"?>
<Relationships xmlns="http://schemas.openxmlformats.org/package/2006/relationships"><Relationship Id="rId8" Type="http://schemas.openxmlformats.org/officeDocument/2006/relationships/hyperlink" Target="https://www.biblegateway.com/passage/?search=John+11:25&amp;version=NIV" TargetMode="External"/><Relationship Id="rId3" Type="http://schemas.openxmlformats.org/officeDocument/2006/relationships/image" Target="../media/image13.jpeg"/><Relationship Id="rId7" Type="http://schemas.openxmlformats.org/officeDocument/2006/relationships/hyperlink" Target="https://www.biblegateway.com/passage/?search=Acts+2:38&amp;version=NIV" TargetMode="External"/><Relationship Id="rId2" Type="http://schemas.openxmlformats.org/officeDocument/2006/relationships/notesSlide" Target="../notesSlides/notesSlide52.xml"/><Relationship Id="rId1" Type="http://schemas.openxmlformats.org/officeDocument/2006/relationships/slideLayout" Target="../slideLayouts/slideLayout48.xml"/><Relationship Id="rId6" Type="http://schemas.openxmlformats.org/officeDocument/2006/relationships/hyperlink" Target="https://www.biblegateway.com/passage/?search=1%20John+2:22&amp;version=NIV" TargetMode="External"/><Relationship Id="rId5" Type="http://schemas.openxmlformats.org/officeDocument/2006/relationships/hyperlink" Target="https://www.biblegateway.com/passage/?search=John+14:6&amp;version=NASB" TargetMode="External"/><Relationship Id="rId4" Type="http://schemas.openxmlformats.org/officeDocument/2006/relationships/hyperlink" Target="https://www.biblegateway.com/passage/?search=Rev.+3:14-16&amp;version=NIV" TargetMode="External"/><Relationship Id="rId9" Type="http://schemas.openxmlformats.org/officeDocument/2006/relationships/image" Target="../media/image1.jpeg"/></Relationships>
</file>

<file path=ppt/slides/_rels/slide520.xml.rels><?xml version="1.0" encoding="UTF-8" standalone="yes"?>
<Relationships xmlns="http://schemas.openxmlformats.org/package/2006/relationships"><Relationship Id="rId8" Type="http://schemas.openxmlformats.org/officeDocument/2006/relationships/hyperlink" Target="https://www.wnd.com/2018/08/woman-accusing-ellison-of-abuse-speaks-out/" TargetMode="External"/><Relationship Id="rId13" Type="http://schemas.openxmlformats.org/officeDocument/2006/relationships/image" Target="../media/image87.png"/><Relationship Id="rId3" Type="http://schemas.openxmlformats.org/officeDocument/2006/relationships/hyperlink" Target="en.wikipedia.org/wiki/List_of_United_States_cities_by_crime_rate" TargetMode="External"/><Relationship Id="rId7" Type="http://schemas.openxmlformats.org/officeDocument/2006/relationships/hyperlink" Target="https://freebeacon.com/politics/independent-committee-supporting-ellison-half-funded-alexander-soros/" TargetMode="External"/><Relationship Id="rId12" Type="http://schemas.openxmlformats.org/officeDocument/2006/relationships/image" Target="../media/image1.jpeg"/><Relationship Id="rId2" Type="http://schemas.openxmlformats.org/officeDocument/2006/relationships/notesSlide" Target="../notesSlides/notesSlide520.xml"/><Relationship Id="rId1" Type="http://schemas.openxmlformats.org/officeDocument/2006/relationships/slideLayout" Target="../slideLayouts/slideLayout48.xml"/><Relationship Id="rId6" Type="http://schemas.openxmlformats.org/officeDocument/2006/relationships/hyperlink" Target="https://gellerreport.com/2018/07/keith-ellison-attorney-general-minnesota.html" TargetMode="External"/><Relationship Id="rId11" Type="http://schemas.openxmlformats.org/officeDocument/2006/relationships/hyperlink" Target="https://twitter.com/realdonaldtrump/status/1267129644228247552" TargetMode="External"/><Relationship Id="rId5" Type="http://schemas.openxmlformats.org/officeDocument/2006/relationships/hyperlink" Target="https://pbs.twimg.com/media/DSpO0wSXcAMPvjw.jpg" TargetMode="External"/><Relationship Id="rId10" Type="http://schemas.openxmlformats.org/officeDocument/2006/relationships/hyperlink" Target="https://www.washingtonexaminer.com/weekly-standard/the-ellison-elision" TargetMode="External"/><Relationship Id="rId4" Type="http://schemas.openxmlformats.org/officeDocument/2006/relationships/hyperlink" Target="youtube.com/watch?v=Gx76TtLYRwI" TargetMode="External"/><Relationship Id="rId9" Type="http://schemas.openxmlformats.org/officeDocument/2006/relationships/hyperlink" Target="http://www.weeklystandard.com/louis-farrakhans-brfirst-congressman/article/13892" TargetMode="External"/></Relationships>
</file>

<file path=ppt/slides/_rels/slide521.xml.rels><?xml version="1.0" encoding="UTF-8" standalone="yes"?>
<Relationships xmlns="http://schemas.openxmlformats.org/package/2006/relationships"><Relationship Id="rId8" Type="http://schemas.openxmlformats.org/officeDocument/2006/relationships/hyperlink" Target="https://en.wikipedia.org/wiki/Jeremiah_Ellison" TargetMode="External"/><Relationship Id="rId13" Type="http://schemas.openxmlformats.org/officeDocument/2006/relationships/hyperlink" Target="https://en.wikipedia.org/wiki/George_Floyd_protests" TargetMode="External"/><Relationship Id="rId3" Type="http://schemas.openxmlformats.org/officeDocument/2006/relationships/image" Target="../media/image1.jpeg"/><Relationship Id="rId7" Type="http://schemas.openxmlformats.org/officeDocument/2006/relationships/hyperlink" Target="https://twitter.com/jeremiah4north/status/1267152043313172482?ref_src=twsrc%5Etfw" TargetMode="External"/><Relationship Id="rId12" Type="http://schemas.openxmlformats.org/officeDocument/2006/relationships/hyperlink" Target="https://fox6now.com/2020/05/30/violence-looting-erupts-in-milwaukee-in-wake-of-protests-to-remember-george-floyd/" TargetMode="External"/><Relationship Id="rId2" Type="http://schemas.openxmlformats.org/officeDocument/2006/relationships/notesSlide" Target="../notesSlides/notesSlide521.xml"/><Relationship Id="rId1" Type="http://schemas.openxmlformats.org/officeDocument/2006/relationships/slideLayout" Target="../slideLayouts/slideLayout48.xml"/><Relationship Id="rId6" Type="http://schemas.openxmlformats.org/officeDocument/2006/relationships/hyperlink" Target="https://en.wikipedia.org/wiki/Ilhan_Omar#Capitalism_and_socialism" TargetMode="External"/><Relationship Id="rId11" Type="http://schemas.openxmlformats.org/officeDocument/2006/relationships/hyperlink" Target="https://en.wikipedia.org/wiki/Medaria_Arradondo" TargetMode="External"/><Relationship Id="rId5" Type="http://schemas.openxmlformats.org/officeDocument/2006/relationships/slide" Target="slide574.xml"/><Relationship Id="rId15" Type="http://schemas.openxmlformats.org/officeDocument/2006/relationships/image" Target="../media/image18.png"/><Relationship Id="rId10" Type="http://schemas.openxmlformats.org/officeDocument/2006/relationships/hyperlink" Target="https://en.wikipedia.org/wiki/Jacob_Frey" TargetMode="External"/><Relationship Id="rId4" Type="http://schemas.openxmlformats.org/officeDocument/2006/relationships/slide" Target="slide575.xml"/><Relationship Id="rId9" Type="http://schemas.openxmlformats.org/officeDocument/2006/relationships/hyperlink" Target="https://en.wikipedia.org/wiki/Minneapolis_City_Council#Members,_2018%E2%80%9321" TargetMode="External"/><Relationship Id="rId14" Type="http://schemas.openxmlformats.org/officeDocument/2006/relationships/image" Target="../media/image88.png"/></Relationships>
</file>

<file path=ppt/slides/_rels/slide522.xml.rels><?xml version="1.0" encoding="UTF-8" standalone="yes"?>
<Relationships xmlns="http://schemas.openxmlformats.org/package/2006/relationships"><Relationship Id="rId13" Type="http://schemas.openxmlformats.org/officeDocument/2006/relationships/hyperlink" Target="https://www.trevorloudon.com/books/" TargetMode="External"/><Relationship Id="rId18" Type="http://schemas.openxmlformats.org/officeDocument/2006/relationships/hyperlink" Target="https://www.lifesitenews.com/news/200-ex-lgbt-men-women-rally-to-show-freedom-theyve-found-in-following-jesus" TargetMode="External"/><Relationship Id="rId26" Type="http://schemas.openxmlformats.org/officeDocument/2006/relationships/hyperlink" Target="https://www.wnd.com/2018/06/christian-baker-who-refused-to-do-same-sex-wedding-cake-wins/" TargetMode="External"/><Relationship Id="rId39" Type="http://schemas.openxmlformats.org/officeDocument/2006/relationships/hyperlink" Target="https://www.wnd.com/2019/01/masters-of-projection/" TargetMode="External"/><Relationship Id="rId21" Type="http://schemas.openxmlformats.org/officeDocument/2006/relationships/hyperlink" Target="https://www1.cbn.com/cbnnews/cwn/2020/january/franklin-graham-event-canceled-because-he-views-gay-marriage-a-sin?utm_source=wnd&amp;utm_medium=wnd&amp;utm_campaign=syndicated" TargetMode="External"/><Relationship Id="rId34" Type="http://schemas.openxmlformats.org/officeDocument/2006/relationships/hyperlink" Target="https://www.wnd.com/2019/08/google-insider-delivers-proof-of-bias-to-doj/" TargetMode="External"/><Relationship Id="rId42" Type="http://schemas.openxmlformats.org/officeDocument/2006/relationships/hyperlink" Target="https://en.wikipedia.org/wiki/Rashida_Tlaib" TargetMode="External"/><Relationship Id="rId7" Type="http://schemas.openxmlformats.org/officeDocument/2006/relationships/hyperlink" Target="https://www.kansascity.com/news/nation-world/national/article238998043.html" TargetMode="External"/><Relationship Id="rId2" Type="http://schemas.openxmlformats.org/officeDocument/2006/relationships/notesSlide" Target="../notesSlides/notesSlide522.xml"/><Relationship Id="rId16" Type="http://schemas.openxmlformats.org/officeDocument/2006/relationships/hyperlink" Target="http://www.wnd.com/2013/12/ex-homosexuals-marriage-slammed-by-activists/?cat_orig=us" TargetMode="External"/><Relationship Id="rId29" Type="http://schemas.openxmlformats.org/officeDocument/2006/relationships/hyperlink" Target="https://www.foxnews.com/politics/house-approves-sweeping-bill-to-expand-gay-rights" TargetMode="External"/><Relationship Id="rId1" Type="http://schemas.openxmlformats.org/officeDocument/2006/relationships/slideLayout" Target="../slideLayouts/slideLayout48.xml"/><Relationship Id="rId6" Type="http://schemas.openxmlformats.org/officeDocument/2006/relationships/hyperlink" Target="https://www.freep.com/story/news/local/michigan/2017/04/22/female-genital-mutilation-victims-michigan/100690792/" TargetMode="External"/><Relationship Id="rId11"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4" Type="http://schemas.openxmlformats.org/officeDocument/2006/relationships/slide" Target="slide490.xml"/><Relationship Id="rId32" Type="http://schemas.openxmlformats.org/officeDocument/2006/relationships/hyperlink" Target="https://www.youtube.com/watch?v=zdR-I35Ladk" TargetMode="External"/><Relationship Id="rId37" Type="http://schemas.openxmlformats.org/officeDocument/2006/relationships/hyperlink" Target="https://www.cnsnews.com/news/article/patrick-goodenough/detained-russian-opposition-leader-suffers-mysterious-ailment" TargetMode="External"/><Relationship Id="rId40" Type="http://schemas.openxmlformats.org/officeDocument/2006/relationships/slide" Target="slide684.xml"/><Relationship Id="rId45" Type="http://schemas.openxmlformats.org/officeDocument/2006/relationships/hyperlink" Target="https://www.cnsnews.com/commentary/tony-perkins/tony-perkins-if-equality-act-becomes-law-us-will-experience-catastrophic" TargetMode="External"/><Relationship Id="rId5" Type="http://schemas.openxmlformats.org/officeDocument/2006/relationships/hyperlink" Target="en.wikipedia.org/wiki/Jeffrey_Dahmer" TargetMode="External"/><Relationship Id="rId15" Type="http://schemas.openxmlformats.org/officeDocument/2006/relationships/hyperlink" Target="https://www.thegatewaypundit.com/2019/06/google-executives-go-into-hiding-and-delete-their-social-media-accounts-after-james-okeefes-latest-expose/" TargetMode="External"/><Relationship Id="rId23" Type="http://schemas.openxmlformats.org/officeDocument/2006/relationships/hyperlink" Target="https://www.wnd.com/2020/01/meet-group-injured-ban-counseling-gayness/" TargetMode="External"/><Relationship Id="rId28" Type="http://schemas.openxmlformats.org/officeDocument/2006/relationships/hyperlink" Target="https://www.washingtonexaminer.com/politics/the-godfather" TargetMode="External"/><Relationship Id="rId36" Type="http://schemas.openxmlformats.org/officeDocument/2006/relationships/hyperlink" Target="https://www.wnd.com/2019/12/lgbtq-activists-send-funeral-directors-pastors-home/" TargetMode="External"/><Relationship Id="rId10" Type="http://schemas.openxmlformats.org/officeDocument/2006/relationships/hyperlink" Target="https://duckduckgo.com/?t=ffab&amp;q=Agenda+2+Masters+of+Deceit&amp;atb=v1-1&amp;iax=videos&amp;ia=videos&amp;iai=https%3A%2F%2Fwww.youtube.com%2Fwatch%3Fv%3DaAGYu_Jp5mc" TargetMode="External"/><Relationship Id="rId19" Type="http://schemas.openxmlformats.org/officeDocument/2006/relationships/hyperlink" Target="https://www.insidehighered.com/news/2017/02/23/trump-administration-reverses-title-ix-guidance-transgender-protections" TargetMode="External"/><Relationship Id="rId31" Type="http://schemas.openxmlformats.org/officeDocument/2006/relationships/hyperlink" Target="https://www.theblaze.com/news/transgender-plaintiff-sues-former-employer-nike-for-exposure-to-incorrect-gender-pronouns?utm_source=sendpulse&amp;utm_medium=push&amp;utm_campaign=12118511?utm_source=wnd&amp;utm_medium=wnd&amp;utm_campaign=syndicated" TargetMode="External"/><Relationship Id="rId44" Type="http://schemas.openxmlformats.org/officeDocument/2006/relationships/slide" Target="slide647.xml"/><Relationship Id="rId4" Type="http://schemas.openxmlformats.org/officeDocument/2006/relationships/slide" Target="slide579.xml"/><Relationship Id="rId9" Type="http://schemas.openxmlformats.org/officeDocument/2006/relationships/hyperlink" Target="http://www.thegatewaypundit.com/2020/06/gofundme-launched-tgp-writer-cassandra-fairbanks-antifa-threats-home/" TargetMode="External"/><Relationship Id="rId14" Type="http://schemas.openxmlformats.org/officeDocument/2006/relationships/hyperlink" Target="https://vimeo.com/429726161" TargetMode="External"/><Relationship Id="rId22" Type="http://schemas.openxmlformats.org/officeDocument/2006/relationships/hyperlink" Target="https://www.wnd.com/2020/01/university-relents-debate-transgenderism-will-now-include-sides/" TargetMode="External"/><Relationship Id="rId27" Type="http://schemas.openxmlformats.org/officeDocument/2006/relationships/hyperlink" Target="https://www.wnd.com/2019/06/google-fires-engineer-who-exposed-outrage-mobs/" TargetMode="External"/><Relationship Id="rId30" Type="http://schemas.openxmlformats.org/officeDocument/2006/relationships/hyperlink" Target="https://www.wnd.com/2015/07/state-forbids-pastors-calling-homosexuality-sinful/" TargetMode="External"/><Relationship Id="rId35" Type="http://schemas.openxmlformats.org/officeDocument/2006/relationships/hyperlink" Target="https://www.wnd.com/2018/01/homosexuals-lash-out-at-prayer-as-ultimate-conversion-therapy/" TargetMode="External"/><Relationship Id="rId43" Type="http://schemas.openxmlformats.org/officeDocument/2006/relationships/hyperlink" Target="https://www.wnd.com/2019/03/aocs-democratic-socialists-chant-for-israels-destruction/" TargetMode="External"/><Relationship Id="rId8" Type="http://schemas.openxmlformats.org/officeDocument/2006/relationships/hyperlink" Target="https://www.thegatewaypundit.com/2019/12/insane-lgbt-activist-keaton-hill-caught-on-film-assaulting-and-threatening-to-kill-black-conservative-at-sacramento-state-video/" TargetMode="External"/><Relationship Id="rId3" Type="http://schemas.openxmlformats.org/officeDocument/2006/relationships/slide" Target="slide541.xml"/><Relationship Id="rId12" Type="http://schemas.openxmlformats.org/officeDocument/2006/relationships/hyperlink" Target="https://www.fairviewbaptistedmond.org/archive/" TargetMode="External"/><Relationship Id="rId17" Type="http://schemas.openxmlformats.org/officeDocument/2006/relationships/hyperlink" Target="http://www.wnd.com/2017/02/hollywood-film-shows-gays-do-go-straight/?cat_orig=diversions" TargetMode="External"/><Relationship Id="rId25" Type="http://schemas.openxmlformats.org/officeDocument/2006/relationships/hyperlink" Target="https://www.wnd.com/2020/01/new-racism-hatred-old-white-guys/" TargetMode="External"/><Relationship Id="rId33" Type="http://schemas.openxmlformats.org/officeDocument/2006/relationships/hyperlink" Target="https://www.wnd.com/2017/06/bat-wielding-student-gangs-terrorize-campus/" TargetMode="External"/><Relationship Id="rId38" Type="http://schemas.openxmlformats.org/officeDocument/2006/relationships/hyperlink" Target="https://www.foxnews.com/world/russian-journalist-investigating-corruption-gets-detained-on-drug-charges" TargetMode="External"/><Relationship Id="rId46" Type="http://schemas.openxmlformats.org/officeDocument/2006/relationships/image" Target="../media/image1.jpeg"/><Relationship Id="rId20" Type="http://schemas.openxmlformats.org/officeDocument/2006/relationships/hyperlink" Target="https://www.projectveritas.com/2019/06/11/tech-insider-blows-whistle-on-how-pinterest-listed-top-pro-life-site-as-porn-bible-verses-censored/" TargetMode="External"/><Relationship Id="rId41" Type="http://schemas.openxmlformats.org/officeDocument/2006/relationships/hyperlink" Target="https://www.wnd.com/2017/09/lgbt-activists-do-want-to-jail-christians/" TargetMode="External"/></Relationships>
</file>

<file path=ppt/slides/_rels/slide523.xml.rels><?xml version="1.0" encoding="UTF-8" standalone="yes"?>
<Relationships xmlns="http://schemas.openxmlformats.org/package/2006/relationships"><Relationship Id="rId8" Type="http://schemas.openxmlformats.org/officeDocument/2006/relationships/hyperlink" Target="https://www.wnd.com/2019/09/twitter-suspends-entire-leadership-team-latinos-trump/" TargetMode="External"/><Relationship Id="rId13" Type="http://schemas.openxmlformats.org/officeDocument/2006/relationships/image" Target="../media/image1.jpeg"/><Relationship Id="rId3" Type="http://schemas.openxmlformats.org/officeDocument/2006/relationships/hyperlink" Target="youtube.com/watch?v=zdR-135Ladk" TargetMode="External"/><Relationship Id="rId7" Type="http://schemas.openxmlformats.org/officeDocument/2006/relationships/hyperlink" Target="https://www.wnd.com/2019/08/google-insider-delivers-proof-of-bias-to-doj/" TargetMode="External"/><Relationship Id="rId12" Type="http://schemas.openxmlformats.org/officeDocument/2006/relationships/hyperlink" Target="https://www.wnd.com/2019/01/prof-faces-discipline-for-exposing-shoddy-grievance-studies-scholarship/" TargetMode="External"/><Relationship Id="rId2" Type="http://schemas.openxmlformats.org/officeDocument/2006/relationships/notesSlide" Target="../notesSlides/notesSlide523.xml"/><Relationship Id="rId1" Type="http://schemas.openxmlformats.org/officeDocument/2006/relationships/slideLayout" Target="../slideLayouts/slideLayout48.xml"/><Relationship Id="rId6" Type="http://schemas.openxmlformats.org/officeDocument/2006/relationships/hyperlink" Target="https://www.youtube.com/watch?v=HWNDRXKLodw" TargetMode="External"/><Relationship Id="rId11" Type="http://schemas.openxmlformats.org/officeDocument/2006/relationships/slide" Target="slide545.xml"/><Relationship Id="rId5" Type="http://schemas.openxmlformats.org/officeDocument/2006/relationships/hyperlink" Target="https://www.thegatewaypundit.com/2019/06/google-executives-go-into-hiding-and-delete-their-social-media-accounts-after-james-okeefes-latest-expose/" TargetMode="External"/><Relationship Id="rId10" Type="http://schemas.openxmlformats.org/officeDocument/2006/relationships/slide" Target="slide541.xml"/><Relationship Id="rId4" Type="http://schemas.openxmlformats.org/officeDocument/2006/relationships/hyperlink" Target="https://www.thegatewaypundit.com/2019/12/insane-lgbt-activist-keaton-hill-caught-on-film-assaulting-and-threatening-to-kill-black-conservative-at-sacramento-state-video/" TargetMode="External"/><Relationship Id="rId9" Type="http://schemas.openxmlformats.org/officeDocument/2006/relationships/hyperlink" Target="https://www.wnd.com/2018/12/facebook-backs-down-after-censoring-franklin-graham/" TargetMode="External"/></Relationships>
</file>

<file path=ppt/slides/_rels/slide524.xml.rels><?xml version="1.0" encoding="UTF-8" standalone="yes"?>
<Relationships xmlns="http://schemas.openxmlformats.org/package/2006/relationships"><Relationship Id="rId3" Type="http://schemas.openxmlformats.org/officeDocument/2006/relationships/hyperlink" Target="https://www.wnd.com/2019/08/google-insider-delivers-proof-of-bias-to-doj/" TargetMode="External"/><Relationship Id="rId2" Type="http://schemas.openxmlformats.org/officeDocument/2006/relationships/notesSlide" Target="../notesSlides/notesSlide52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25.xml.rels><?xml version="1.0" encoding="UTF-8" standalone="yes"?>
<Relationships xmlns="http://schemas.openxmlformats.org/package/2006/relationships"><Relationship Id="rId3" Type="http://schemas.openxmlformats.org/officeDocument/2006/relationships/hyperlink" Target="https://www.wnd.com/2019/08/google-insider-delivers-proof-of-bias-to-doj/" TargetMode="External"/><Relationship Id="rId2" Type="http://schemas.openxmlformats.org/officeDocument/2006/relationships/notesSlide" Target="../notesSlides/notesSlide52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26.xml.rels><?xml version="1.0" encoding="UTF-8" standalone="yes"?>
<Relationships xmlns="http://schemas.openxmlformats.org/package/2006/relationships"><Relationship Id="rId3" Type="http://schemas.openxmlformats.org/officeDocument/2006/relationships/hyperlink" Target="https://www.wnd.com/2019/08/google-insider-delivers-proof-of-bias-to-doj/" TargetMode="External"/><Relationship Id="rId2" Type="http://schemas.openxmlformats.org/officeDocument/2006/relationships/notesSlide" Target="../notesSlides/notesSlide52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9/06/google-fires-engineer-who-exposed-outrage-mobs/" TargetMode="External"/></Relationships>
</file>

<file path=ppt/slides/_rels/slide527.xml.rels><?xml version="1.0" encoding="UTF-8" standalone="yes"?>
<Relationships xmlns="http://schemas.openxmlformats.org/package/2006/relationships"><Relationship Id="rId8" Type="http://schemas.openxmlformats.org/officeDocument/2006/relationships/hyperlink" Target="https://www.bloomberg.com/opinion/articles/2019-06-09/is-amazon-alexa-always-listening-patent-means-it-may-be" TargetMode="External"/><Relationship Id="rId3" Type="http://schemas.openxmlformats.org/officeDocument/2006/relationships/hyperlink" Target="https://www.wnd.com/2019/06/google-fires-engineer-who-exposed-outrage-mobs/" TargetMode="External"/><Relationship Id="rId7" Type="http://schemas.openxmlformats.org/officeDocument/2006/relationships/hyperlink" Target="https://www.propublica.org/article/facebook-blocks-ad-transparency-tools" TargetMode="External"/><Relationship Id="rId2" Type="http://schemas.openxmlformats.org/officeDocument/2006/relationships/notesSlide" Target="../notesSlides/notesSlide527.xml"/><Relationship Id="rId1" Type="http://schemas.openxmlformats.org/officeDocument/2006/relationships/slideLayout" Target="../slideLayouts/slideLayout48.xml"/><Relationship Id="rId6" Type="http://schemas.openxmlformats.org/officeDocument/2006/relationships/hyperlink" Target="https://www.breitbart.com/tech/2019/01/14/report-amazon-ring-gave-employees-unrestricted-access-to-footage-of-customers-homes/" TargetMode="External"/><Relationship Id="rId5" Type="http://schemas.openxmlformats.org/officeDocument/2006/relationships/hyperlink" Target="https://www.projectveritas.com/2019/06/11/tech-insider-blows-whistle-on-how-pinterest-listed-top-pro-life-site-as-porn-bible-verses-censored/" TargetMode="External"/><Relationship Id="rId4" Type="http://schemas.openxmlformats.org/officeDocument/2006/relationships/hyperlink" Target="https://www.wnd.com/2019/08/google-insider-delivers-proof-of-bias-to-doj/" TargetMode="External"/><Relationship Id="rId9" Type="http://schemas.openxmlformats.org/officeDocument/2006/relationships/image" Target="../media/image1.jpeg"/></Relationships>
</file>

<file path=ppt/slides/_rels/slide528.xml.rels><?xml version="1.0" encoding="UTF-8" standalone="yes"?>
<Relationships xmlns="http://schemas.openxmlformats.org/package/2006/relationships"><Relationship Id="rId8" Type="http://schemas.openxmlformats.org/officeDocument/2006/relationships/hyperlink" Target="https://www.propublica.org/article/facebook-blocks-ad-transparency-tools" TargetMode="External"/><Relationship Id="rId3" Type="http://schemas.openxmlformats.org/officeDocument/2006/relationships/hyperlink" Target="https://www.scribd.com/document/384047775/Report-Facebook-Eliminates-93-of-Traffic-to-Top-Conservative-Websites" TargetMode="External"/><Relationship Id="rId7" Type="http://schemas.openxmlformats.org/officeDocument/2006/relationships/hyperlink" Target="https://www.breitbart.com/tech/2019/01/14/report-amazon-ring-gave-employees-unrestricted-access-to-footage-of-customers-homes/" TargetMode="External"/><Relationship Id="rId2" Type="http://schemas.openxmlformats.org/officeDocument/2006/relationships/notesSlide" Target="../notesSlides/notesSlide528.xml"/><Relationship Id="rId1" Type="http://schemas.openxmlformats.org/officeDocument/2006/relationships/slideLayout" Target="../slideLayouts/slideLayout48.xml"/><Relationship Id="rId6" Type="http://schemas.openxmlformats.org/officeDocument/2006/relationships/hyperlink" Target="https://www.projectveritas.com/2019/06/11/tech-insider-blows-whistle-on-how-pinterest-listed-top-pro-life-site-as-porn-bible-verses-censored/" TargetMode="External"/><Relationship Id="rId5" Type="http://schemas.openxmlformats.org/officeDocument/2006/relationships/hyperlink" Target="https://www.wnd.com/2019/06/google-fires-engineer-who-exposed-outrage-mobs/" TargetMode="External"/><Relationship Id="rId4" Type="http://schemas.openxmlformats.org/officeDocument/2006/relationships/hyperlink" Target="https://www.wnd.com/2019/08/google-insider-delivers-proof-of-bias-to-doj/" TargetMode="External"/><Relationship Id="rId9" Type="http://schemas.openxmlformats.org/officeDocument/2006/relationships/image" Target="../media/image1.jpeg"/></Relationships>
</file>

<file path=ppt/slides/_rels/slide529.xml.rels><?xml version="1.0" encoding="UTF-8" standalone="yes"?>
<Relationships xmlns="http://schemas.openxmlformats.org/package/2006/relationships"><Relationship Id="rId3" Type="http://schemas.openxmlformats.org/officeDocument/2006/relationships/hyperlink" Target="https://www.climatedepot.com/2015/12/06/greens-want-muzzle-on-climate-deniers-claim-climate-hustle-film-is-full-of-lies-and-misinformation-without-seeing-it-demand-un-revoke-credentials-warn-skeptics-may/" TargetMode="External"/><Relationship Id="rId2" Type="http://schemas.openxmlformats.org/officeDocument/2006/relationships/notesSlide" Target="../notesSlides/notesSlide52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3.xml"/><Relationship Id="rId1" Type="http://schemas.openxmlformats.org/officeDocument/2006/relationships/slideLayout" Target="../slideLayouts/slideLayout77.xml"/></Relationships>
</file>

<file path=ppt/slides/_rels/slide530.xml.rels><?xml version="1.0" encoding="UTF-8" standalone="yes"?>
<Relationships xmlns="http://schemas.openxmlformats.org/package/2006/relationships"><Relationship Id="rId13" Type="http://schemas.openxmlformats.org/officeDocument/2006/relationships/hyperlink" Target="https://www.wsj.com/articles/kevin-spacey-to-be-arraigned-on-sexual-assault-allegations-11546857000" TargetMode="External"/><Relationship Id="rId18" Type="http://schemas.openxmlformats.org/officeDocument/2006/relationships/hyperlink" Target="http://www.dailymail.co.uk/news/article-2607166/Bryan-Singers-wild-pool-parties-met-sex-assault-accuser-home-Hollywood-power-player-jailed-sex-minors.html" TargetMode="External"/><Relationship Id="rId26" Type="http://schemas.openxmlformats.org/officeDocument/2006/relationships/hyperlink" Target="http://time.com/4036006/tim-cook-coming-out-gay/" TargetMode="External"/><Relationship Id="rId21" Type="http://schemas.openxmlformats.org/officeDocument/2006/relationships/hyperlink" Target="https://www.wnd.com/2018/08/gay-duo-married-by-ginsburg-accused-of-raping-student/" TargetMode="External"/><Relationship Id="rId34" Type="http://schemas.openxmlformats.org/officeDocument/2006/relationships/hyperlink" Target="https://www.wnd.com/2018/08/the-long-tentacles-of-the-speech-code-cartel/" TargetMode="External"/><Relationship Id="rId7" Type="http://schemas.openxmlformats.org/officeDocument/2006/relationships/hyperlink" Target="http://www.wnd.com/2018/02/obama-artist-paints-black-women-holding-severed-white-heads/" TargetMode="External"/><Relationship Id="rId12" Type="http://schemas.openxmlformats.org/officeDocument/2006/relationships/hyperlink" Target="https://www.cnsnews.com/commentary/craig-bannister/does-view-think-pelosi-has-mental-illness-she-says-she-hears-dead-people" TargetMode="External"/><Relationship Id="rId17" Type="http://schemas.openxmlformats.org/officeDocument/2006/relationships/hyperlink" Target="http://www.wnd.com/2017/02/not-just-milo-child-sex-abuse-often-precedes-gay-lifestyle/" TargetMode="External"/><Relationship Id="rId25" Type="http://schemas.openxmlformats.org/officeDocument/2006/relationships/hyperlink" Target="https://www.wnd.com/2019/06/google-fires-engineer-who-exposed-outrage-mobs/" TargetMode="External"/><Relationship Id="rId33" Type="http://schemas.openxmlformats.org/officeDocument/2006/relationships/hyperlink" Target="https://www.wnd.com/2018/08/dsouza-antifa-the-real-brownshirts/" TargetMode="External"/><Relationship Id="rId2" Type="http://schemas.openxmlformats.org/officeDocument/2006/relationships/notesSlide" Target="../notesSlides/notesSlide530.xml"/><Relationship Id="rId16" Type="http://schemas.openxmlformats.org/officeDocument/2006/relationships/hyperlink" Target="https://putlocker9.ru/film/leaving-neverland-2019-1080p/watching.html" TargetMode="External"/><Relationship Id="rId20" Type="http://schemas.openxmlformats.org/officeDocument/2006/relationships/hyperlink" Target="variety.com/2015/biz/news/bryan-singer-michael-egan-sex-abuse-1201656874/" TargetMode="External"/><Relationship Id="rId29" Type="http://schemas.openxmlformats.org/officeDocument/2006/relationships/hyperlink" Target="https://www.cnsnews.com/blog/michael-w-chapman/number-witches-us-rise-may-outnumber-presbyterians" TargetMode="External"/><Relationship Id="rId1" Type="http://schemas.openxmlformats.org/officeDocument/2006/relationships/slideLayout" Target="../slideLayouts/slideLayout48.xml"/><Relationship Id="rId6" Type="http://schemas.openxmlformats.org/officeDocument/2006/relationships/hyperlink" Target="https://www.wnd.com/2012/10/obamas-ring-there-is-no-god-but-allah/" TargetMode="External"/><Relationship Id="rId11" Type="http://schemas.openxmlformats.org/officeDocument/2006/relationships/hyperlink" Target="https://www.wnd.com/2018/12/orgy-island-creep-clinton-pal-epstein-settles-before-sex-slaves-testify/" TargetMode="External"/><Relationship Id="rId24" Type="http://schemas.openxmlformats.org/officeDocument/2006/relationships/hyperlink" Target="https://www.wnd.com/2018/09/google-bias-begins-with-its-burning-man-chief/print" TargetMode="External"/><Relationship Id="rId32" Type="http://schemas.openxmlformats.org/officeDocument/2006/relationships/hyperlink" Target="https://en.wikipedia.org/wiki/George_Floyd_protests" TargetMode="External"/><Relationship Id="rId37" Type="http://schemas.openxmlformats.org/officeDocument/2006/relationships/image" Target="../media/image1.jpeg"/><Relationship Id="rId5" Type="http://schemas.openxmlformats.org/officeDocument/2006/relationships/hyperlink" Target="https://www.wnd.com/2016/02/obama-picks-side-in-hail-satan-abortion-fight/" TargetMode="External"/><Relationship Id="rId15" Type="http://schemas.openxmlformats.org/officeDocument/2006/relationships/hyperlink" Target="https://www.nytimes.com/2017/10/05/us/harvey-weinstein-harassment-allegations.html" TargetMode="External"/><Relationship Id="rId23" Type="http://schemas.openxmlformats.org/officeDocument/2006/relationships/hyperlink" Target="https://www.wnd.com/2018/01/burning-man-goes-gaga-for-gaia/" TargetMode="External"/><Relationship Id="rId28" Type="http://schemas.openxmlformats.org/officeDocument/2006/relationships/hyperlink" Target="https://www.projectveritas.com/2019/06/11/tech-insider-blows-whistle-on-how-pinterest-listed-top-pro-life-site-as-porn-bible-verses-censored/" TargetMode="External"/><Relationship Id="rId36" Type="http://schemas.openxmlformats.org/officeDocument/2006/relationships/hyperlink" Target="https://www.foxnews.com/politics/federal-judge-overturns-californias-same-sex-marriage-ban" TargetMode="External"/><Relationship Id="rId10" Type="http://schemas.openxmlformats.org/officeDocument/2006/relationships/hyperlink" Target="https://www.washingtontimes.com/news/2016/nov/4/wikileaks-john-podesta-invited-to-spirit-dinner-ho/" TargetMode="External"/><Relationship Id="rId19" Type="http://schemas.openxmlformats.org/officeDocument/2006/relationships/hyperlink" Target="http://www.cnsnews.com/news/article/michael-w-chapman/san-francisco-s-gay-icon-larry-brinkin-guilty-felony-child-porn" TargetMode="External"/><Relationship Id="rId31" Type="http://schemas.openxmlformats.org/officeDocument/2006/relationships/hyperlink" Target="https://www.wnd.com/2018/01/dncs-keith-ellison-lines-up-with-antifa-terrorists/" TargetMode="External"/><Relationship Id="rId4" Type="http://schemas.openxmlformats.org/officeDocument/2006/relationships/hyperlink" Target="https://www.cnsnews.com/blog/michael-w-chapman/pastor-begley-melania-trump-demanded-spiritual-cleansing-white-house-removal" TargetMode="External"/><Relationship Id="rId9" Type="http://schemas.openxmlformats.org/officeDocument/2006/relationships/hyperlink" Target="http://www.wnd.com/2016/07/hillary-clinton-saul-alinsky-ben-carson-and-lucifer/" TargetMode="External"/><Relationship Id="rId14" Type="http://schemas.openxmlformats.org/officeDocument/2006/relationships/hyperlink" Target="https://www.nytimes.com/2017/10/05/us/harvey-weinstein-harassment-allegations.html?smid=tw-nytimes&amp;smtyp=cur&amp;_r=0" TargetMode="External"/><Relationship Id="rId22" Type="http://schemas.openxmlformats.org/officeDocument/2006/relationships/hyperlink" Target="https://www.wnd.com/2018/08/mask-off-social-media-censor-king-revealed/" TargetMode="External"/><Relationship Id="rId27" Type="http://schemas.openxmlformats.org/officeDocument/2006/relationships/hyperlink" Target="https://www.wnd.com/2018/10/witches-use-facebook-to-promote-public-hex-on-kavanaugh/" TargetMode="External"/><Relationship Id="rId30" Type="http://schemas.openxmlformats.org/officeDocument/2006/relationships/hyperlink" Target="https://www.wnd.com/2018/01/antifa-revealed-free-expose-of-alt-left/" TargetMode="External"/><Relationship Id="rId35" Type="http://schemas.openxmlformats.org/officeDocument/2006/relationships/hyperlink" Target="https://www.wnd.com/2019/03/dobson-dems-equality-bill-targets-christians/" TargetMode="External"/><Relationship Id="rId8" Type="http://schemas.openxmlformats.org/officeDocument/2006/relationships/hyperlink" Target="https://www.wnd.com/2016/02/bill-clintons-ex-mistress-sleeps-with-loaded-gun/" TargetMode="External"/><Relationship Id="rId3" Type="http://schemas.openxmlformats.org/officeDocument/2006/relationships/hyperlink" Target="https://www.wnd.com/2012/09/claim-obama-hid-gay-life-to-become-president/" TargetMode="External"/></Relationships>
</file>

<file path=ppt/slides/_rels/slide531.xml.rels><?xml version="1.0" encoding="UTF-8" standalone="yes"?>
<Relationships xmlns="http://schemas.openxmlformats.org/package/2006/relationships"><Relationship Id="rId8" Type="http://schemas.openxmlformats.org/officeDocument/2006/relationships/hyperlink" Target="https://www.youtube.com/watch?v=Y68pEknYyCM" TargetMode="External"/><Relationship Id="rId13" Type="http://schemas.openxmlformats.org/officeDocument/2006/relationships/hyperlink" Target="https://gellerreport.com/2020/12/watch-dominion-employee-caught-on-video-downloading-data-on-usb-plugging-it-into-a-laptop-manipulating-data-and-then-palming-the-usb.html/" TargetMode="External"/><Relationship Id="rId3" Type="http://schemas.openxmlformats.org/officeDocument/2006/relationships/slide" Target="slide592.xml"/><Relationship Id="rId7" Type="http://schemas.openxmlformats.org/officeDocument/2006/relationships/hyperlink" Target="https://www.thegatewaypundit.com/2020/11/sidney-powell-kraken-released-michigan-georgia/" TargetMode="External"/><Relationship Id="rId12" Type="http://schemas.openxmlformats.org/officeDocument/2006/relationships/hyperlink" Target="https://www.thegatewaypundit.com/2020/12/dominion-trained-contractor-blows-michigan-hearing-re-scanning-counting-ballots-8-10-times-video/" TargetMode="External"/><Relationship Id="rId2" Type="http://schemas.openxmlformats.org/officeDocument/2006/relationships/notesSlide" Target="../notesSlides/notesSlide531.xml"/><Relationship Id="rId1" Type="http://schemas.openxmlformats.org/officeDocument/2006/relationships/slideLayout" Target="../slideLayouts/slideLayout48.xml"/><Relationship Id="rId6" Type="http://schemas.openxmlformats.org/officeDocument/2006/relationships/hyperlink" Target="https://www.thegatewaypundit.com/2020/11/happening-pennsylvania-state-legislature-files-resolution-disputes-statewide-2020-election-results/" TargetMode="External"/><Relationship Id="rId11" Type="http://schemas.openxmlformats.org/officeDocument/2006/relationships/hyperlink" Target="https://www.youtube.com/watch?v=Y68pEknYyCM&amp;app=desktop" TargetMode="External"/><Relationship Id="rId5" Type="http://schemas.openxmlformats.org/officeDocument/2006/relationships/hyperlink" Target="https://www.thegatewaypundit.com/2020/11/huge-corrupted-software-used-michigan-county-stole-6000-votes-trump-also-used-swing-states-uses-chinese-computer-parts-machines/" TargetMode="External"/><Relationship Id="rId15" Type="http://schemas.openxmlformats.org/officeDocument/2006/relationships/image" Target="../media/image1.jpeg"/><Relationship Id="rId10" Type="http://schemas.openxmlformats.org/officeDocument/2006/relationships/hyperlink" Target="https://www.thegatewaypundit.com/2020/12/china-connection-parent-company-dominion-voting-systems-received-400-million-ubs-bank-switzerland-75-owned-chinese-government/?utm_source=Parler&amp;utm_campaign=websitesharingbuttons" TargetMode="External"/><Relationship Id="rId4" Type="http://schemas.openxmlformats.org/officeDocument/2006/relationships/slide" Target="slide471.xml"/><Relationship Id="rId9" Type="http://schemas.openxmlformats.org/officeDocument/2006/relationships/hyperlink" Target="https://gellerreport.com/2020/12/watch-live-usps-whistleblowers-come-forward-driver-delivered-hundreds-of-thousands-of-completed-ballots-across-three-state-lines.html/" TargetMode="External"/><Relationship Id="rId14" Type="http://schemas.openxmlformats.org/officeDocument/2006/relationships/hyperlink" Target="https://www.thegatewaypundit.com/2020/12/unbelievable-mother-along-daughter-handled-counted-ballots-alone-hours-georgia-ruby-freeman-caught-running-batch-ballots-tabulator-three-times/" TargetMode="External"/></Relationships>
</file>

<file path=ppt/slides/_rels/slide532.xml.rels><?xml version="1.0" encoding="UTF-8" standalone="yes"?>
<Relationships xmlns="http://schemas.openxmlformats.org/package/2006/relationships"><Relationship Id="rId8" Type="http://schemas.openxmlformats.org/officeDocument/2006/relationships/hyperlink" Target="https://www.thegatewaypundit.com/2020/12/timing-large-georgia-ballot-dump-biden-appears-coincide-timing-mother-daughter-duos-election-fraud-scam/" TargetMode="External"/><Relationship Id="rId3" Type="http://schemas.openxmlformats.org/officeDocument/2006/relationships/hyperlink" Target="https://www.thegatewaypundit.com/2020/11/huge-corrupted-software-used-michigan-county-stole-6000-votes-trump-also-used-swing-states-uses-chinese-computer-parts-machines/" TargetMode="External"/><Relationship Id="rId7" Type="http://schemas.openxmlformats.org/officeDocument/2006/relationships/hyperlink" Target="https://www.thegatewaypundit.com/2020/12/breaking-huge-trump-team-dominion-machine-small-georgia-county-shows-votes-flipped-trump-biden/" TargetMode="External"/><Relationship Id="rId2" Type="http://schemas.openxmlformats.org/officeDocument/2006/relationships/notesSlide" Target="../notesSlides/notesSlide532.xml"/><Relationship Id="rId1" Type="http://schemas.openxmlformats.org/officeDocument/2006/relationships/slideLayout" Target="../slideLayouts/slideLayout48.xml"/><Relationship Id="rId6" Type="http://schemas.openxmlformats.org/officeDocument/2006/relationships/hyperlink" Target="https://www.youtube.com/watch?v=Y68pEknYyCM&amp;app=desktop" TargetMode="External"/><Relationship Id="rId11" Type="http://schemas.openxmlformats.org/officeDocument/2006/relationships/image" Target="../media/image1.jpeg"/><Relationship Id="rId5" Type="http://schemas.openxmlformats.org/officeDocument/2006/relationships/hyperlink" Target="https://www.thegatewaypundit.com/2020/11/former-nv-ag-bombshell-ai-computer-vision-experts-reveal-signature-verification-setting-200k-ballots-manually-lowered-40-video/" TargetMode="External"/><Relationship Id="rId10" Type="http://schemas.openxmlformats.org/officeDocument/2006/relationships/hyperlink" Target="https://www.thegatewaypundit.com/2020/12/pure-evil-democrat-operatives-michigan-georgia-tampered-military-ballots-filled-new-ones-100-marked-joe-biden/" TargetMode="External"/><Relationship Id="rId4" Type="http://schemas.openxmlformats.org/officeDocument/2006/relationships/hyperlink" Target="https://www.thegatewaypundit.com/2020/12/dominion-trained-contractor-blows-michigan-hearing-re-scanning-counting-ballots-8-10-times-video/" TargetMode="External"/><Relationship Id="rId9" Type="http://schemas.openxmlformats.org/officeDocument/2006/relationships/hyperlink" Target="https://www.thegatewaypundit.com/2020/12/trump-attorney-phil-kline-two-trailers-full-completed-ballots-delivered-pennsylvania-ny-one-november-4th-video/" TargetMode="External"/></Relationships>
</file>

<file path=ppt/slides/_rels/slide533.xml.rels><?xml version="1.0" encoding="UTF-8" standalone="yes"?>
<Relationships xmlns="http://schemas.openxmlformats.org/package/2006/relationships"><Relationship Id="rId3" Type="http://schemas.openxmlformats.org/officeDocument/2006/relationships/hyperlink" Target="https://www.thegatewaypundit.com/2020/11/not-dominion-prone-attack-china-iran-also-connected-pro-obama-entity-known-acorn/" TargetMode="External"/><Relationship Id="rId2" Type="http://schemas.openxmlformats.org/officeDocument/2006/relationships/notesSlide" Target="../notesSlides/notesSlide533.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sidroth.org/100-certainty-it-was-rigged/" TargetMode="External"/><Relationship Id="rId4" Type="http://schemas.openxmlformats.org/officeDocument/2006/relationships/hyperlink" Target="https://www.thegatewaypundit.com/2020/11/huge-one-many-heroes-uncovers-damning-evidence-regarding-potential-fraud-within-dominion-voting-machines/" TargetMode="External"/></Relationships>
</file>

<file path=ppt/slides/_rels/slide534.xml.rels><?xml version="1.0" encoding="UTF-8" standalone="yes"?>
<Relationships xmlns="http://schemas.openxmlformats.org/package/2006/relationships"><Relationship Id="rId3" Type="http://schemas.openxmlformats.org/officeDocument/2006/relationships/hyperlink" Target="https://www.youtube.com/watch?v=Y68pEknYyCM&amp;app=desktop" TargetMode="External"/><Relationship Id="rId2" Type="http://schemas.openxmlformats.org/officeDocument/2006/relationships/notesSlide" Target="../notesSlides/notesSlide534.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sidroth.org/100-certainty-it-was-rigged/" TargetMode="External"/></Relationships>
</file>

<file path=ppt/slides/_rels/slide535.xml.rels><?xml version="1.0" encoding="UTF-8" standalone="yes"?>
<Relationships xmlns="http://schemas.openxmlformats.org/package/2006/relationships"><Relationship Id="rId8" Type="http://schemas.openxmlformats.org/officeDocument/2006/relationships/hyperlink" Target="https://www.thegatewaypundit.com/2020/11/breaking-project-veritas-releases-shocking-recordings-federal-agents-trying-intimidate-usps-whistleblower-recanting-election-fraud-claim/" TargetMode="External"/><Relationship Id="rId3" Type="http://schemas.openxmlformats.org/officeDocument/2006/relationships/hyperlink" Target="https://www.thegatewaypundit.com/2020/11/not-dominion-prone-attack-china-iran-also-connected-pro-obama-entity-known-acorn/" TargetMode="External"/><Relationship Id="rId7" Type="http://schemas.openxmlformats.org/officeDocument/2006/relationships/hyperlink" Target="https://www.thegatewaypundit.com/2020/12/gen-flynn-election-witness-icu-witnesses-tires-slashed-house-broken-twice/" TargetMode="External"/><Relationship Id="rId2" Type="http://schemas.openxmlformats.org/officeDocument/2006/relationships/notesSlide" Target="../notesSlides/notesSlide535.xml"/><Relationship Id="rId1" Type="http://schemas.openxmlformats.org/officeDocument/2006/relationships/slideLayout" Target="../slideLayouts/slideLayout48.xml"/><Relationship Id="rId6" Type="http://schemas.openxmlformats.org/officeDocument/2006/relationships/hyperlink" Target="https://www.thegatewaypundit.com/2020/11/happening-pennsylvania-state-legislature-files-resolution-disputes-statewide-2020-election-results/" TargetMode="External"/><Relationship Id="rId5" Type="http://schemas.openxmlformats.org/officeDocument/2006/relationships/hyperlink" Target="https://theamericanreport.org/2020/10/31/biden-using-scorecard-and-the-hammer-to-steal-another-u-s-presidential-election-just-like-obama-and-biden-did-in-2012/" TargetMode="External"/><Relationship Id="rId4" Type="http://schemas.openxmlformats.org/officeDocument/2006/relationships/slide" Target="slide608.xml"/><Relationship Id="rId9" Type="http://schemas.openxmlformats.org/officeDocument/2006/relationships/image" Target="../media/image1.jpeg"/></Relationships>
</file>

<file path=ppt/slides/_rels/slide5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36.xml"/><Relationship Id="rId1" Type="http://schemas.openxmlformats.org/officeDocument/2006/relationships/slideLayout" Target="../slideLayouts/slideLayout48.xml"/></Relationships>
</file>

<file path=ppt/slides/_rels/slide53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37.xml"/><Relationship Id="rId1" Type="http://schemas.openxmlformats.org/officeDocument/2006/relationships/slideLayout" Target="../slideLayouts/slideLayout48.xml"/></Relationships>
</file>

<file path=ppt/slides/_rels/slide538.xml.rels><?xml version="1.0" encoding="UTF-8" standalone="yes"?>
<Relationships xmlns="http://schemas.openxmlformats.org/package/2006/relationships"><Relationship Id="rId8" Type="http://schemas.openxmlformats.org/officeDocument/2006/relationships/hyperlink" Target="https://www.breitbart.com/tech/2019/01/14/report-amazon-ring-gave-employees-unrestricted-access-to-footage-of-customers-homes/" TargetMode="External"/><Relationship Id="rId13" Type="http://schemas.openxmlformats.org/officeDocument/2006/relationships/hyperlink" Target="https://www.abc.net.au/news/2019-12-04/google-larry-page-sergey-brin-step-down-from-alphabet/11766300" TargetMode="External"/><Relationship Id="rId3" Type="http://schemas.openxmlformats.org/officeDocument/2006/relationships/hyperlink" Target="https://www.westernjournal.com/doj-plans-file-antitrust-lawsuit-google-even-without-dem-support/" TargetMode="External"/><Relationship Id="rId7" Type="http://schemas.openxmlformats.org/officeDocument/2006/relationships/hyperlink" Target="https://www.projectveritas.com/2019/06/11/tech-insider-blows-whistle-on-how-pinterest-listed-top-pro-life-site-as-porn-bible-verses-censored/" TargetMode="External"/><Relationship Id="rId12" Type="http://schemas.openxmlformats.org/officeDocument/2006/relationships/hyperlink" Target="http://time.com/4036006/tim-cook-coming-out-gay/" TargetMode="External"/><Relationship Id="rId17" Type="http://schemas.openxmlformats.org/officeDocument/2006/relationships/image" Target="../media/image1.jpeg"/><Relationship Id="rId2" Type="http://schemas.openxmlformats.org/officeDocument/2006/relationships/notesSlide" Target="../notesSlides/notesSlide538.xml"/><Relationship Id="rId16" Type="http://schemas.openxmlformats.org/officeDocument/2006/relationships/hyperlink" Target="https://www.bloomberg.com/opinion/articles/2020-01-14/google-enhances-privacy-and-perhaps-itself-at-the-same-time" TargetMode="External"/><Relationship Id="rId1" Type="http://schemas.openxmlformats.org/officeDocument/2006/relationships/slideLayout" Target="../slideLayouts/slideLayout48.xml"/><Relationship Id="rId6" Type="http://schemas.openxmlformats.org/officeDocument/2006/relationships/hyperlink" Target="https://www.wnd.com/2019/06/google-fires-engineer-who-exposed-outrage-mobs/" TargetMode="External"/><Relationship Id="rId11" Type="http://schemas.openxmlformats.org/officeDocument/2006/relationships/slide" Target="slide529.xml"/><Relationship Id="rId5" Type="http://schemas.openxmlformats.org/officeDocument/2006/relationships/hyperlink" Target="https://www.wnd.com/2019/08/google-insider-delivers-proof-of-bias-to-doj/" TargetMode="External"/><Relationship Id="rId15" Type="http://schemas.openxmlformats.org/officeDocument/2006/relationships/hyperlink" Target="https://www.wnd.com/2019/12/google-veterans-company-now-unrecognizable-opposite-founders-said-hoped/" TargetMode="External"/><Relationship Id="rId10" Type="http://schemas.openxmlformats.org/officeDocument/2006/relationships/hyperlink" Target="https://www1.cbn.com/cbnnews/cwn/2020/january/franklin-graham-event-canceled-because-he-views-gay-marriage-a-sin?utm_source=wnd&amp;utm_medium=wnd&amp;utm_campaign=syndicated" TargetMode="External"/><Relationship Id="rId4" Type="http://schemas.openxmlformats.org/officeDocument/2006/relationships/hyperlink" Target="https://www.scribd.com/document/384047775/Report-Facebook-Eliminates-93-of-Traffic-to-Top-Conservative-Websites" TargetMode="External"/><Relationship Id="rId9" Type="http://schemas.openxmlformats.org/officeDocument/2006/relationships/hyperlink" Target="https://www.propublica.org/article/facebook-blocks-ad-transparency-tools" TargetMode="External"/><Relationship Id="rId14" Type="http://schemas.openxmlformats.org/officeDocument/2006/relationships/hyperlink" Target="https://www.businessinsider.com/state-ag-expand-google-antitrust-probe-to-search-and-android-2019-11?op=1" TargetMode="External"/></Relationships>
</file>

<file path=ppt/slides/_rels/slide539.xml.rels><?xml version="1.0" encoding="UTF-8" standalone="yes"?>
<Relationships xmlns="http://schemas.openxmlformats.org/package/2006/relationships"><Relationship Id="rId3" Type="http://schemas.openxmlformats.org/officeDocument/2006/relationships/hyperlink" Target="https://rumble.com/vbmd13-fcc-commish-brendan-carr-says-its-time-on-section-230.html" TargetMode="External"/><Relationship Id="rId2" Type="http://schemas.openxmlformats.org/officeDocument/2006/relationships/notesSlide" Target="../notesSlides/notesSlide53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thegatewaypundit.com/2020/10/rich-tech-tyrants-eliminated-majority-conservative-content-platforms-insist-stripping-230-protections-harm-free-speech/"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4.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blegateway.com/passage/?search=Matthew+24:35&amp;version=NIV" TargetMode="External"/><Relationship Id="rId4" Type="http://schemas.openxmlformats.org/officeDocument/2006/relationships/hyperlink" Target="https://www.biblegateway.com/passage/?search=Galatians+1:8&amp;version=NIV" TargetMode="External"/></Relationships>
</file>

<file path=ppt/slides/_rels/slide540.xml.rels><?xml version="1.0" encoding="UTF-8" standalone="yes"?>
<Relationships xmlns="http://schemas.openxmlformats.org/package/2006/relationships"><Relationship Id="rId3" Type="http://schemas.openxmlformats.org/officeDocument/2006/relationships/hyperlink" Target="https://www.thegatewaypundit.com/2020/10/rich-tech-tyrants-eliminated-majority-conservative-content-platforms-insist-stripping-230-protections-harm-free-speech/" TargetMode="External"/><Relationship Id="rId2" Type="http://schemas.openxmlformats.org/officeDocument/2006/relationships/notesSlide" Target="../notesSlides/notesSlide54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41.xml.rels><?xml version="1.0" encoding="UTF-8" standalone="yes"?>
<Relationships xmlns="http://schemas.openxmlformats.org/package/2006/relationships"><Relationship Id="rId8" Type="http://schemas.openxmlformats.org/officeDocument/2006/relationships/hyperlink" Target="http://www.wnd.com/2017/02/hollywood-film-shows-gays-do-go-straight/?cat_orig=diversions" TargetMode="External"/><Relationship Id="rId13" Type="http://schemas.openxmlformats.org/officeDocument/2006/relationships/hyperlink" Target="https://www.washingtonexaminer.com/politics/the-godfather" TargetMode="External"/><Relationship Id="rId18" Type="http://schemas.openxmlformats.org/officeDocument/2006/relationships/hyperlink" Target="https://www.wnd.com/2020/01/university-relents-debate-transgenderism-will-now-include-sides/" TargetMode="External"/><Relationship Id="rId3" Type="http://schemas.openxmlformats.org/officeDocument/2006/relationships/slide" Target="slide375.xml"/><Relationship Id="rId21" Type="http://schemas.openxmlformats.org/officeDocument/2006/relationships/hyperlink" Target="https://www.theblaze.com/news/transgender-plaintiff-sues-former-employer-nike-for-exposure-to-incorrect-gender-pronouns?utm_source=sendpulse&amp;utm_medium=push&amp;utm_campaign=12118511?utm_source=wnd&amp;utm_medium=wnd&amp;utm_campaign=syndicated" TargetMode="External"/><Relationship Id="rId7" Type="http://schemas.openxmlformats.org/officeDocument/2006/relationships/hyperlink" Target="http://www.wnd.com/2013/12/ex-homosexuals-marriage-slammed-by-activists/?cat_orig=us" TargetMode="External"/><Relationship Id="rId12" Type="http://schemas.openxmlformats.org/officeDocument/2006/relationships/hyperlink" Target="https://www.wnd.com/2019/06/google-fires-engineer-who-exposed-outrage-mobs/" TargetMode="External"/><Relationship Id="rId17" Type="http://schemas.openxmlformats.org/officeDocument/2006/relationships/hyperlink" Target="https://www1.cbn.com/cbnnews/cwn/2020/january/franklin-graham-event-canceled-because-he-views-gay-marriage-a-sin?utm_source=wnd&amp;utm_medium=wnd&amp;utm_campaign=syndicated" TargetMode="External"/><Relationship Id="rId2" Type="http://schemas.openxmlformats.org/officeDocument/2006/relationships/notesSlide" Target="../notesSlides/notesSlide541.xml"/><Relationship Id="rId16" Type="http://schemas.openxmlformats.org/officeDocument/2006/relationships/hyperlink" Target="https://www.projectveritas.com/2019/06/11/tech-insider-blows-whistle-on-how-pinterest-listed-top-pro-life-site-as-porn-bible-verses-censored/" TargetMode="External"/><Relationship Id="rId20" Type="http://schemas.openxmlformats.org/officeDocument/2006/relationships/hyperlink" Target="https://www.wnd.com/2015/07/state-forbids-pastors-calling-homosexuality-sinful/" TargetMode="External"/><Relationship Id="rId1" Type="http://schemas.openxmlformats.org/officeDocument/2006/relationships/slideLayout" Target="../slideLayouts/slideLayout48.xml"/><Relationship Id="rId6" Type="http://schemas.openxmlformats.org/officeDocument/2006/relationships/hyperlink" Target="file:///E:\Book%20Power%20Point%20&amp;%20Word%20-%20Official%20Published%20Documents\California%20strong-arms%20churches%20to%20pay%20for%20abortions" TargetMode="External"/><Relationship Id="rId11" Type="http://schemas.openxmlformats.org/officeDocument/2006/relationships/hyperlink" Target="https://www.wnd.com/2019/08/google-insider-delivers-proof-of-bias-to-doj/" TargetMode="External"/><Relationship Id="rId24" Type="http://schemas.openxmlformats.org/officeDocument/2006/relationships/image" Target="../media/image1.jpeg"/><Relationship Id="rId5" Type="http://schemas.openxmlformats.org/officeDocument/2006/relationships/hyperlink" Target="https://www.climatedepot.com/2015/12/06/greens-want-muzzle-on-climate-deniers-claim-climate-hustle-film-is-full-of-lies-and-misinformation-without-seeing-it-demand-un-revoke-credentials-warn-skeptics-may/" TargetMode="External"/><Relationship Id="rId15" Type="http://schemas.openxmlformats.org/officeDocument/2006/relationships/hyperlink" Target="https://www.insidehighered.com/news/2017/02/23/trump-administration-reverses-title-ix-guidance-transgender-protections" TargetMode="External"/><Relationship Id="rId23" Type="http://schemas.openxmlformats.org/officeDocument/2006/relationships/hyperlink" Target="https://www.wnd.com/2019/12/lgbtq-activists-send-funeral-directors-pastors-home/" TargetMode="External"/><Relationship Id="rId10" Type="http://schemas.openxmlformats.org/officeDocument/2006/relationships/hyperlink" Target="https://www.wnd.com/2018/01/homosexuals-lash-out-at-prayer-as-ultimate-conversion-therapy/" TargetMode="External"/><Relationship Id="rId19" Type="http://schemas.openxmlformats.org/officeDocument/2006/relationships/hyperlink" Target="https://www.wnd.com/2020/01/meet-group-injured-ban-counseling-gayness/" TargetMode="External"/><Relationship Id="rId4" Type="http://schemas.openxmlformats.org/officeDocument/2006/relationships/hyperlink" Target="https://wallbuilders.com/americas-biblically-hostile-u-s-president/" TargetMode="External"/><Relationship Id="rId9" Type="http://schemas.openxmlformats.org/officeDocument/2006/relationships/hyperlink" Target="https://www.lifesitenews.com/news/200-ex-lgbt-men-women-rally-to-show-freedom-theyve-found-in-following-jesus" TargetMode="External"/><Relationship Id="rId14" Type="http://schemas.openxmlformats.org/officeDocument/2006/relationships/hyperlink" Target="https://www.foxnews.com/politics/house-approves-sweeping-bill-to-expand-gay-rights" TargetMode="External"/><Relationship Id="rId22" Type="http://schemas.openxmlformats.org/officeDocument/2006/relationships/hyperlink" Target="https://www.thegatewaypundit.com/2019/12/insane-lgbt-activist-keaton-hill-caught-on-film-assaulting-and-threatening-to-kill-black-conservative-at-sacramento-state-video/" TargetMode="External"/></Relationships>
</file>

<file path=ppt/slides/_rels/slide542.xml.rels><?xml version="1.0" encoding="UTF-8" standalone="yes"?>
<Relationships xmlns="http://schemas.openxmlformats.org/package/2006/relationships"><Relationship Id="rId8" Type="http://schemas.openxmlformats.org/officeDocument/2006/relationships/hyperlink" Target="https://www.newsmaxtv.com/" TargetMode="External"/><Relationship Id="rId13" Type="http://schemas.openxmlformats.org/officeDocument/2006/relationships/hyperlink" Target="https://www.wnd.com/" TargetMode="External"/><Relationship Id="rId18" Type="http://schemas.openxmlformats.org/officeDocument/2006/relationships/hyperlink" Target="https://www.fairviewbaptistedmond.org/archive/" TargetMode="External"/><Relationship Id="rId3" Type="http://schemas.openxmlformats.org/officeDocument/2006/relationships/hyperlink" Target="https://parler.com/auth/access" TargetMode="External"/><Relationship Id="rId21" Type="http://schemas.openxmlformats.org/officeDocument/2006/relationships/hyperlink" Target="https://www.theepochtimes.com/" TargetMode="External"/><Relationship Id="rId7" Type="http://schemas.openxmlformats.org/officeDocument/2006/relationships/hyperlink" Target="https://www.thegatewaypundit.com/" TargetMode="External"/><Relationship Id="rId12" Type="http://schemas.openxmlformats.org/officeDocument/2006/relationships/hyperlink" Target="https://www1.cbn.com/" TargetMode="External"/><Relationship Id="rId17" Type="http://schemas.openxmlformats.org/officeDocument/2006/relationships/hyperlink" Target="https://www.prageru.com/podcasts/" TargetMode="External"/><Relationship Id="rId2" Type="http://schemas.openxmlformats.org/officeDocument/2006/relationships/notesSlide" Target="../notesSlides/notesSlide542.xml"/><Relationship Id="rId16" Type="http://schemas.openxmlformats.org/officeDocument/2006/relationships/hyperlink" Target="https://wallbuilders.com/" TargetMode="External"/><Relationship Id="rId20" Type="http://schemas.openxmlformats.org/officeDocument/2006/relationships/hyperlink" Target="https://jashow.org/" TargetMode="External"/><Relationship Id="rId1" Type="http://schemas.openxmlformats.org/officeDocument/2006/relationships/slideLayout" Target="../slideLayouts/slideLayout48.xml"/><Relationship Id="rId6" Type="http://schemas.openxmlformats.org/officeDocument/2006/relationships/hyperlink" Target="https://www.microsoft.com/en-us/edge" TargetMode="External"/><Relationship Id="rId11" Type="http://schemas.openxmlformats.org/officeDocument/2006/relationships/hyperlink" Target="https://www.oneplace.com/ministries/understanding-the-times/" TargetMode="External"/><Relationship Id="rId24" Type="http://schemas.openxmlformats.org/officeDocument/2006/relationships/image" Target="../media/image1.jpeg"/><Relationship Id="rId5" Type="http://schemas.openxmlformats.org/officeDocument/2006/relationships/hyperlink" Target="https://duckduckgo.com/" TargetMode="External"/><Relationship Id="rId15" Type="http://schemas.openxmlformats.org/officeDocument/2006/relationships/hyperlink" Target="https://jaysekulowlive.org/" TargetMode="External"/><Relationship Id="rId23" Type="http://schemas.openxmlformats.org/officeDocument/2006/relationships/hyperlink" Target="https://reasons.org/" TargetMode="External"/><Relationship Id="rId10" Type="http://schemas.openxmlformats.org/officeDocument/2006/relationships/hyperlink" Target="https://www.rushlimbaugh.com/" TargetMode="External"/><Relationship Id="rId19" Type="http://schemas.openxmlformats.org/officeDocument/2006/relationships/hyperlink" Target="https://cnsnews.com/" TargetMode="External"/><Relationship Id="rId4" Type="http://schemas.openxmlformats.org/officeDocument/2006/relationships/hyperlink" Target="https://rumble.com/" TargetMode="External"/><Relationship Id="rId9" Type="http://schemas.openxmlformats.org/officeDocument/2006/relationships/hyperlink" Target="https://www.foxnews.com/shows/hannity" TargetMode="External"/><Relationship Id="rId14" Type="http://schemas.openxmlformats.org/officeDocument/2006/relationships/hyperlink" Target="https://sidroth.org/" TargetMode="External"/><Relationship Id="rId22" Type="http://schemas.openxmlformats.org/officeDocument/2006/relationships/hyperlink" Target="https://bottradionetwork.com/" TargetMode="External"/></Relationships>
</file>

<file path=ppt/slides/_rels/slide54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43.xml"/><Relationship Id="rId1" Type="http://schemas.openxmlformats.org/officeDocument/2006/relationships/slideLayout" Target="../slideLayouts/slideLayout48.xml"/></Relationships>
</file>

<file path=ppt/slides/_rels/slide5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44.xml"/><Relationship Id="rId1" Type="http://schemas.openxmlformats.org/officeDocument/2006/relationships/slideLayout" Target="../slideLayouts/slideLayout77.xml"/><Relationship Id="rId5" Type="http://schemas.openxmlformats.org/officeDocument/2006/relationships/hyperlink" Target="https://www.biblegateway.com/passage/?search=Mat.+5:43-44&amp;version=NKJV" TargetMode="External"/><Relationship Id="rId4" Type="http://schemas.openxmlformats.org/officeDocument/2006/relationships/hyperlink" Target="https://www.biblegateway.com/passage/?search=Mat.+11:6&amp;version=NKJV" TargetMode="External"/></Relationships>
</file>

<file path=ppt/slides/_rels/slide54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45.xml"/><Relationship Id="rId1" Type="http://schemas.openxmlformats.org/officeDocument/2006/relationships/slideLayout" Target="../slideLayouts/slideLayout48.xml"/></Relationships>
</file>

<file path=ppt/slides/_rels/slide546.xml.rels><?xml version="1.0" encoding="UTF-8" standalone="yes"?>
<Relationships xmlns="http://schemas.openxmlformats.org/package/2006/relationships"><Relationship Id="rId3" Type="http://schemas.openxmlformats.org/officeDocument/2006/relationships/hyperlink" Target="https://www.cnsnews.com/news/article/barbara-boland/pew-study-christians-are-world-s-most-oppressed-religious-group" TargetMode="External"/><Relationship Id="rId2" Type="http://schemas.openxmlformats.org/officeDocument/2006/relationships/notesSlide" Target="../notesSlides/notesSlide54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4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47.xml"/><Relationship Id="rId1" Type="http://schemas.openxmlformats.org/officeDocument/2006/relationships/slideLayout" Target="../slideLayouts/slideLayout48.xml"/></Relationships>
</file>

<file path=ppt/slides/_rels/slide548.xml.rels><?xml version="1.0" encoding="UTF-8" standalone="yes"?>
<Relationships xmlns="http://schemas.openxmlformats.org/package/2006/relationships"><Relationship Id="rId3" Type="http://schemas.openxmlformats.org/officeDocument/2006/relationships/slide" Target="slide404.xml"/><Relationship Id="rId2" Type="http://schemas.openxmlformats.org/officeDocument/2006/relationships/notesSlide" Target="../notesSlides/notesSlide54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biblegateway.com/passage/?search=Matthew+17:14-21&amp;version=KJV" TargetMode="External"/></Relationships>
</file>

<file path=ppt/slides/_rels/slide549.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54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5.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biblegateway.com/passage/?search=Rev.+22:18-19&amp;version=NIV" TargetMode="External"/></Relationships>
</file>

<file path=ppt/slides/_rels/slide5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50.xml"/><Relationship Id="rId1" Type="http://schemas.openxmlformats.org/officeDocument/2006/relationships/slideLayout" Target="../slideLayouts/slideLayout77.xml"/><Relationship Id="rId4" Type="http://schemas.openxmlformats.org/officeDocument/2006/relationships/hyperlink" Target="https://www.biblegateway.com/passage/?search=Genesis+19:4-11&amp;version=NIV" TargetMode="External"/></Relationships>
</file>

<file path=ppt/slides/_rels/slide5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51.xml"/><Relationship Id="rId1" Type="http://schemas.openxmlformats.org/officeDocument/2006/relationships/slideLayout" Target="../slideLayouts/slideLayout77.xml"/><Relationship Id="rId4" Type="http://schemas.openxmlformats.org/officeDocument/2006/relationships/hyperlink" Target="https://www.biblegateway.com/passage/?search=Genesis+19:4-11&amp;version=NIV" TargetMode="External"/></Relationships>
</file>

<file path=ppt/slides/_rels/slide55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52.xml"/><Relationship Id="rId1" Type="http://schemas.openxmlformats.org/officeDocument/2006/relationships/slideLayout" Target="../slideLayouts/slideLayout48.xml"/></Relationships>
</file>

<file path=ppt/slides/_rels/slide553.xml.rels><?xml version="1.0" encoding="UTF-8" standalone="yes"?>
<Relationships xmlns="http://schemas.openxmlformats.org/package/2006/relationships"><Relationship Id="rId3" Type="http://schemas.openxmlformats.org/officeDocument/2006/relationships/slide" Target="slide182.xml"/><Relationship Id="rId2" Type="http://schemas.openxmlformats.org/officeDocument/2006/relationships/notesSlide" Target="../notesSlides/notesSlide55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5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54.xml"/><Relationship Id="rId1" Type="http://schemas.openxmlformats.org/officeDocument/2006/relationships/slideLayout" Target="../slideLayouts/slideLayout48.xml"/></Relationships>
</file>

<file path=ppt/slides/_rels/slide555.xml.rels><?xml version="1.0" encoding="UTF-8" standalone="yes"?>
<Relationships xmlns="http://schemas.openxmlformats.org/package/2006/relationships"><Relationship Id="rId3" Type="http://schemas.openxmlformats.org/officeDocument/2006/relationships/hyperlink" Target="https://www.wnd.com/2017/09/lgbt-activists-do-want-to-jail-christians/" TargetMode="External"/><Relationship Id="rId2" Type="http://schemas.openxmlformats.org/officeDocument/2006/relationships/notesSlide" Target="../notesSlides/notesSlide555.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en.wikipedia.org/wiki/Dred_Scott" TargetMode="External"/></Relationships>
</file>

<file path=ppt/slides/_rels/slide556.xml.rels><?xml version="1.0" encoding="UTF-8" standalone="yes"?>
<Relationships xmlns="http://schemas.openxmlformats.org/package/2006/relationships"><Relationship Id="rId3" Type="http://schemas.openxmlformats.org/officeDocument/2006/relationships/hyperlink" Target="https://thehill.com/homenews/state-watch/437925-massachusetts-gop-governor-signs-bill-banning-gay-conversion-therapy" TargetMode="External"/><Relationship Id="rId7" Type="http://schemas.openxmlformats.org/officeDocument/2006/relationships/image" Target="../media/image1.jpeg"/><Relationship Id="rId2" Type="http://schemas.openxmlformats.org/officeDocument/2006/relationships/notesSlide" Target="../notesSlides/notesSlide556.xml"/><Relationship Id="rId1" Type="http://schemas.openxmlformats.org/officeDocument/2006/relationships/slideLayout" Target="../slideLayouts/slideLayout48.xml"/><Relationship Id="rId6" Type="http://schemas.openxmlformats.org/officeDocument/2006/relationships/slide" Target="slide545.xml"/><Relationship Id="rId5" Type="http://schemas.openxmlformats.org/officeDocument/2006/relationships/hyperlink" Target="https://www.frc.org/updatearticle/20190506/owe-canada" TargetMode="External"/><Relationship Id="rId4" Type="http://schemas.openxmlformats.org/officeDocument/2006/relationships/hyperlink" Target="https://www.foxnews.com/politics/house-approves-sweeping-bill-to-expand-gay-rights" TargetMode="External"/></Relationships>
</file>

<file path=ppt/slides/_rels/slide557.xml.rels><?xml version="1.0" encoding="UTF-8" standalone="yes"?>
<Relationships xmlns="http://schemas.openxmlformats.org/package/2006/relationships"><Relationship Id="rId8" Type="http://schemas.openxmlformats.org/officeDocument/2006/relationships/slide" Target="slide229.xml"/><Relationship Id="rId3" Type="http://schemas.openxmlformats.org/officeDocument/2006/relationships/slide" Target="slide392.xml"/><Relationship Id="rId7" Type="http://schemas.openxmlformats.org/officeDocument/2006/relationships/hyperlink" Target="https://duckduckgo.com/?t=ffab&amp;q=Kamal+Saleem+A+Muslim+Cries+Out+to+Jesus+CBN&amp;atb=v182-1&amp;iax=videos&amp;ia=videos&amp;iai=https%3A%2F%2Fwww.youtube.com%2Fwatch%3Fv%3Dgccio1vE41M" TargetMode="External"/><Relationship Id="rId12" Type="http://schemas.openxmlformats.org/officeDocument/2006/relationships/image" Target="../media/image1.jpeg"/><Relationship Id="rId2" Type="http://schemas.openxmlformats.org/officeDocument/2006/relationships/notesSlide" Target="../notesSlides/notesSlide557.xml"/><Relationship Id="rId1" Type="http://schemas.openxmlformats.org/officeDocument/2006/relationships/slideLayout" Target="../slideLayouts/slideLayout48.xml"/><Relationship Id="rId6" Type="http://schemas.openxmlformats.org/officeDocument/2006/relationships/slide" Target="slide412.xml"/><Relationship Id="rId11" Type="http://schemas.openxmlformats.org/officeDocument/2006/relationships/hyperlink" Target="http://www.youtube.com/watch?v=E_q5ZIM-FDI" TargetMode="External"/><Relationship Id="rId5" Type="http://schemas.openxmlformats.org/officeDocument/2006/relationships/slide" Target="slide647.xml"/><Relationship Id="rId10" Type="http://schemas.openxmlformats.org/officeDocument/2006/relationships/slide" Target="slide375.xml"/><Relationship Id="rId4" Type="http://schemas.openxmlformats.org/officeDocument/2006/relationships/slide" Target="slide351.xml"/><Relationship Id="rId9" Type="http://schemas.openxmlformats.org/officeDocument/2006/relationships/slide" Target="slide541.xml"/></Relationships>
</file>

<file path=ppt/slides/_rels/slide558.xml.rels><?xml version="1.0" encoding="UTF-8" standalone="yes"?>
<Relationships xmlns="http://schemas.openxmlformats.org/package/2006/relationships"><Relationship Id="rId8" Type="http://schemas.openxmlformats.org/officeDocument/2006/relationships/hyperlink" Target="https://www.freep.com/story/news/local/michigan/2017/04/22/female-genital-mutilation-victims-michigan/100690792/" TargetMode="External"/><Relationship Id="rId13" Type="http://schemas.openxmlformats.org/officeDocument/2006/relationships/slide" Target="slide386.xml"/><Relationship Id="rId3" Type="http://schemas.openxmlformats.org/officeDocument/2006/relationships/slide" Target="slide229.xml"/><Relationship Id="rId7" Type="http://schemas.openxmlformats.org/officeDocument/2006/relationships/slide" Target="slide412.xml"/><Relationship Id="rId12" Type="http://schemas.openxmlformats.org/officeDocument/2006/relationships/slide" Target="slide389.xml"/><Relationship Id="rId2" Type="http://schemas.openxmlformats.org/officeDocument/2006/relationships/notesSlide" Target="../notesSlides/notesSlide558.xml"/><Relationship Id="rId1" Type="http://schemas.openxmlformats.org/officeDocument/2006/relationships/slideLayout" Target="../slideLayouts/slideLayout48.xml"/><Relationship Id="rId6" Type="http://schemas.openxmlformats.org/officeDocument/2006/relationships/slide" Target="slide299.xml"/><Relationship Id="rId11" Type="http://schemas.openxmlformats.org/officeDocument/2006/relationships/slide" Target="slide392.xml"/><Relationship Id="rId5" Type="http://schemas.openxmlformats.org/officeDocument/2006/relationships/slide" Target="slide647.xml"/><Relationship Id="rId10" Type="http://schemas.openxmlformats.org/officeDocument/2006/relationships/slide" Target="slide382.xml"/><Relationship Id="rId4" Type="http://schemas.openxmlformats.org/officeDocument/2006/relationships/slide" Target="slide406.xml"/><Relationship Id="rId9" Type="http://schemas.openxmlformats.org/officeDocument/2006/relationships/hyperlink" Target="file:///C:\Users\Doreen\Desktop\duckduckgo.com\%3ft=ffab&amp;q=Kamal+Saleem+A+Muslim+Cries+Out+to+Jesus+CBN&amp;atb=v182-1&amp;iax=videos&amp;ia=videos&amp;iai=https:\www.youtube.com\watch%3fv=gccio1vE41M" TargetMode="External"/><Relationship Id="rId14" Type="http://schemas.openxmlformats.org/officeDocument/2006/relationships/image" Target="../media/image1.jpeg"/></Relationships>
</file>

<file path=ppt/slides/_rels/slide559.xml.rels><?xml version="1.0" encoding="UTF-8" standalone="yes"?>
<Relationships xmlns="http://schemas.openxmlformats.org/package/2006/relationships"><Relationship Id="rId8" Type="http://schemas.openxmlformats.org/officeDocument/2006/relationships/slide" Target="slide642.xml"/><Relationship Id="rId13" Type="http://schemas.openxmlformats.org/officeDocument/2006/relationships/hyperlink" Target="http://www.youtube.com/watch?v=E_q5ZIM-FDI" TargetMode="External"/><Relationship Id="rId3" Type="http://schemas.openxmlformats.org/officeDocument/2006/relationships/hyperlink" Target="https://www.wsj.com/articles/kevin-spacey-to-be-arraigned-on-sexual-assault-allegations-11546857000" TargetMode="External"/><Relationship Id="rId7" Type="http://schemas.openxmlformats.org/officeDocument/2006/relationships/hyperlink" Target="http://www.scottlively.net/tps/" TargetMode="External"/><Relationship Id="rId12" Type="http://schemas.openxmlformats.org/officeDocument/2006/relationships/hyperlink" Target="https://www.frontpagemag.com/fpm/261705/islamic-rape-and-murder-christian-boys-raymond-ibrahim" TargetMode="External"/><Relationship Id="rId17" Type="http://schemas.openxmlformats.org/officeDocument/2006/relationships/image" Target="../media/image1.jpeg"/><Relationship Id="rId2" Type="http://schemas.openxmlformats.org/officeDocument/2006/relationships/notesSlide" Target="../notesSlides/notesSlide559.xml"/><Relationship Id="rId16" Type="http://schemas.openxmlformats.org/officeDocument/2006/relationships/hyperlink" Target="https://www.bbc.com/news/world-middle-east-48333923" TargetMode="External"/><Relationship Id="rId1" Type="http://schemas.openxmlformats.org/officeDocument/2006/relationships/slideLayout" Target="../slideLayouts/slideLayout48.xml"/><Relationship Id="rId6" Type="http://schemas.openxmlformats.org/officeDocument/2006/relationships/hyperlink" Target="https://www.wnd.com/2017/10/will-spacey-scandal-expose-gay-male-obsession-with-young-teens/" TargetMode="External"/><Relationship Id="rId11" Type="http://schemas.openxmlformats.org/officeDocument/2006/relationships/hyperlink" Target="https://www.wnd.com/2018/08/dsouza-antifa-the-real-brownshirts/" TargetMode="External"/><Relationship Id="rId5" Type="http://schemas.openxmlformats.org/officeDocument/2006/relationships/hyperlink" Target="https://www.thenewatlantis.com/publications/executive-summary-sexuality-and-gender" TargetMode="External"/><Relationship Id="rId15" Type="http://schemas.openxmlformats.org/officeDocument/2006/relationships/hyperlink" Target="https://www.wnd.com/2018/12/foreign-leader-obama-guilty-of-facilitating-persecution-of-christians/" TargetMode="External"/><Relationship Id="rId10" Type="http://schemas.openxmlformats.org/officeDocument/2006/relationships/slide" Target="slide649.xml"/><Relationship Id="rId4" Type="http://schemas.openxmlformats.org/officeDocument/2006/relationships/hyperlink" Target="https://www.dailymail.co.uk/news/article-2607166/Bryan-Singers-wild-pool-parties-met-sex-assault-accuser-home-Hollywood-power-player-jailed-sex-minors.html" TargetMode="External"/><Relationship Id="rId9" Type="http://schemas.openxmlformats.org/officeDocument/2006/relationships/slide" Target="slide651.xml"/><Relationship Id="rId14" Type="http://schemas.openxmlformats.org/officeDocument/2006/relationships/hyperlink" Target="https://www.cnsnews.com/news/article/michael-w-chapman/british-mp-isis-genocide-2-year-old-boy-was-killed-ground-meat-and"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6.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blegateway.com/passage/?search=John+8:44&amp;version=KJV" TargetMode="External"/><Relationship Id="rId4" Type="http://schemas.openxmlformats.org/officeDocument/2006/relationships/slide" Target="slide377.xml"/></Relationships>
</file>

<file path=ppt/slides/_rels/slide560.xml.rels><?xml version="1.0" encoding="UTF-8" standalone="yes"?>
<Relationships xmlns="http://schemas.openxmlformats.org/package/2006/relationships"><Relationship Id="rId8" Type="http://schemas.openxmlformats.org/officeDocument/2006/relationships/hyperlink" Target="http://www.clintoncashbook.com/" TargetMode="External"/><Relationship Id="rId13" Type="http://schemas.openxmlformats.org/officeDocument/2006/relationships/hyperlink" Target="https://www.youtube.com/watch?v=JRmlcEBAiIs" TargetMode="External"/><Relationship Id="rId3" Type="http://schemas.openxmlformats.org/officeDocument/2006/relationships/hyperlink" Target="https://www.wnd.com/2019/01/masters-of-projection/" TargetMode="External"/><Relationship Id="rId7" Type="http://schemas.openxmlformats.org/officeDocument/2006/relationships/hyperlink" Target="https://www.wnd.com/2016/08/bombshell-hillary-may-have-helped-russia-hack-u-s/" TargetMode="External"/><Relationship Id="rId12" Type="http://schemas.openxmlformats.org/officeDocument/2006/relationships/hyperlink" Target="https://www.wnd.com/2016/11/source-fbi-has-evidence-hillary-visited-orgy-island/" TargetMode="External"/><Relationship Id="rId2" Type="http://schemas.openxmlformats.org/officeDocument/2006/relationships/notesSlide" Target="../notesSlides/notesSlide560.xml"/><Relationship Id="rId1" Type="http://schemas.openxmlformats.org/officeDocument/2006/relationships/slideLayout" Target="../slideLayouts/slideLayout48.xml"/><Relationship Id="rId6" Type="http://schemas.openxmlformats.org/officeDocument/2006/relationships/hyperlink" Target="https://www.deathofanationmovie.com/" TargetMode="External"/><Relationship Id="rId11" Type="http://schemas.openxmlformats.org/officeDocument/2006/relationships/hyperlink" Target="https://www.wnd.com/2019/08/fbi-agreed-to-ignore-hillary-evidence-docs-reveal/" TargetMode="External"/><Relationship Id="rId5" Type="http://schemas.openxmlformats.org/officeDocument/2006/relationships/hyperlink" Target="https://www.dineshdsouza.com/films/hillarys-america/" TargetMode="External"/><Relationship Id="rId10" Type="http://schemas.openxmlformats.org/officeDocument/2006/relationships/hyperlink" Target="http://peterschweizer.com/books/secret-empires/" TargetMode="External"/><Relationship Id="rId4" Type="http://schemas.openxmlformats.org/officeDocument/2006/relationships/hyperlink" Target="https://www.audible.com/pd/Nonfiction/The-Marketing-of-Evil-Audiobook/B01DAN5ZVC?gclid=CMq6ttyr_NMCFY-BaQodniYNJg&amp;pcrid=158258695635&amp;cvo_pid=5075902449&amp;mkwid=DSATitle_dc&amp;pmt=b&amp;cvosrc=ppc+dynamic+search.google.97175169&amp;cvo_crid=158258695635&amp;pkw=&amp;source_code=GO1GB907OSH060513" TargetMode="External"/><Relationship Id="rId9" Type="http://schemas.openxmlformats.org/officeDocument/2006/relationships/hyperlink" Target="https://www.amazon.com/Partners-Crime-Clintons-Monetize-Personal/dp/1944229337" TargetMode="External"/><Relationship Id="rId14" Type="http://schemas.openxmlformats.org/officeDocument/2006/relationships/image" Target="../media/image1.jpeg"/></Relationships>
</file>

<file path=ppt/slides/_rels/slide56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foxnews.com/us/president-obamas-ex-pastor-jeremiah-wright-jesus-was-a-palestinian" TargetMode="External"/><Relationship Id="rId7"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561.xml"/><Relationship Id="rId1" Type="http://schemas.openxmlformats.org/officeDocument/2006/relationships/slideLayout" Target="../slideLayouts/slideLayout48.xml"/><Relationship Id="rId6" Type="http://schemas.openxmlformats.org/officeDocument/2006/relationships/hyperlink" Target="http://www.wayofthemaster.com/articles/ray2006-11-14.html" TargetMode="External"/><Relationship Id="rId5" Type="http://schemas.openxmlformats.org/officeDocument/2006/relationships/hyperlink" Target="http://en.wikipedia.org/wiki/Werner_Von_Braun" TargetMode="External"/><Relationship Id="rId4" Type="http://schemas.openxmlformats.org/officeDocument/2006/relationships/hyperlink" Target="https://www.wnd.com/2018/11/farrakhan-in-iran-death-to-america/" TargetMode="External"/></Relationships>
</file>

<file path=ppt/slides/_rels/slide562.xml.rels><?xml version="1.0" encoding="UTF-8" standalone="yes"?>
<Relationships xmlns="http://schemas.openxmlformats.org/package/2006/relationships"><Relationship Id="rId8" Type="http://schemas.openxmlformats.org/officeDocument/2006/relationships/slide" Target="slide490.xml"/><Relationship Id="rId13" Type="http://schemas.openxmlformats.org/officeDocument/2006/relationships/hyperlink" Target="https://www.wnd.com/2018/06/christian-baker-who-refused-to-do-same-sex-wedding-cake-wins/" TargetMode="External"/><Relationship Id="rId3" Type="http://schemas.openxmlformats.org/officeDocument/2006/relationships/hyperlink" Target="https://www.christianpost.com/news/80-percent-of-persecuted-religious-believers-are-christians-british-govt-interim-report.html" TargetMode="External"/><Relationship Id="rId7" Type="http://schemas.openxmlformats.org/officeDocument/2006/relationships/slide" Target="slide596.xml"/><Relationship Id="rId12" Type="http://schemas.openxmlformats.org/officeDocument/2006/relationships/hyperlink" Target="https://www.thegatewaypundit.com/2019/06/google-executives-go-into-hiding-and-delete-their-social-media-accounts-after-james-okeefes-latest-expose/" TargetMode="External"/><Relationship Id="rId2" Type="http://schemas.openxmlformats.org/officeDocument/2006/relationships/notesSlide" Target="../notesSlides/notesSlide562.xml"/><Relationship Id="rId1" Type="http://schemas.openxmlformats.org/officeDocument/2006/relationships/slideLayout" Target="../slideLayouts/slideLayout48.xml"/><Relationship Id="rId6" Type="http://schemas.openxmlformats.org/officeDocument/2006/relationships/hyperlink" Target="https://www.frc.org/updatearticle/20190506/owe-canada" TargetMode="External"/><Relationship Id="rId11" Type="http://schemas.openxmlformats.org/officeDocument/2006/relationships/hyperlink" Target="https://www.wnd.com/2019/06/state-moves-to-take-over-christian-school/" TargetMode="External"/><Relationship Id="rId5" Type="http://schemas.openxmlformats.org/officeDocument/2006/relationships/hyperlink" Target="https://www.projectveritas.com/2019/06/11/tech-insider-blows-whistle-on-how-pinterest-listed-top-pro-life-site-as-porn-bible-verses-censored/" TargetMode="External"/><Relationship Id="rId15" Type="http://schemas.openxmlformats.org/officeDocument/2006/relationships/image" Target="../media/image1.jpeg"/><Relationship Id="rId10" Type="http://schemas.openxmlformats.org/officeDocument/2006/relationships/hyperlink" Target="https://www.wnd.com/2019/06/expert-china-worse-30-years-after-tiananmen/" TargetMode="External"/><Relationship Id="rId4" Type="http://schemas.openxmlformats.org/officeDocument/2006/relationships/hyperlink" Target="https://www.dineshdsouza.com/films/hillarys-america/" TargetMode="External"/><Relationship Id="rId9" Type="http://schemas.openxmlformats.org/officeDocument/2006/relationships/hyperlink" Target="https://en.wikipedia.org/wiki/Rashida_Tlaib" TargetMode="External"/><Relationship Id="rId14" Type="http://schemas.openxmlformats.org/officeDocument/2006/relationships/hyperlink" Target="http://en.wikipedia.org/wiki/Religious_views_of_Adolf_Hitler#section_4" TargetMode="External"/></Relationships>
</file>

<file path=ppt/slides/_rels/slide563.xml.rels><?xml version="1.0" encoding="UTF-8" standalone="yes"?>
<Relationships xmlns="http://schemas.openxmlformats.org/package/2006/relationships"><Relationship Id="rId3" Type="http://schemas.openxmlformats.org/officeDocument/2006/relationships/hyperlink" Target="http://www.wayofthemaster.com/articles/ray2006-11-14.html" TargetMode="External"/><Relationship Id="rId2" Type="http://schemas.openxmlformats.org/officeDocument/2006/relationships/notesSlide" Target="../notesSlides/notesSlide56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64.xml.rels><?xml version="1.0" encoding="UTF-8" standalone="yes"?>
<Relationships xmlns="http://schemas.openxmlformats.org/package/2006/relationships"><Relationship Id="rId3" Type="http://schemas.openxmlformats.org/officeDocument/2006/relationships/hyperlink" Target="http://en.wikipedia.org/wiki/Religious_views_of_Adolf_Hitler#section_4" TargetMode="External"/><Relationship Id="rId2" Type="http://schemas.openxmlformats.org/officeDocument/2006/relationships/notesSlide" Target="../notesSlides/notesSlide56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6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56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66.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56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67.xml.rels><?xml version="1.0" encoding="UTF-8" standalone="yes"?>
<Relationships xmlns="http://schemas.openxmlformats.org/package/2006/relationships"><Relationship Id="rId3" Type="http://schemas.openxmlformats.org/officeDocument/2006/relationships/hyperlink" Target="https://www.wnd.com/2017/08/the-sex-pervert-as-anti-fascist/" TargetMode="External"/><Relationship Id="rId2" Type="http://schemas.openxmlformats.org/officeDocument/2006/relationships/notesSlide" Target="../notesSlides/notesSlide56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68.xml.rels><?xml version="1.0" encoding="UTF-8" standalone="yes"?>
<Relationships xmlns="http://schemas.openxmlformats.org/package/2006/relationships"><Relationship Id="rId3"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56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7/08/the-sex-pervert-as-anti-fascist/" TargetMode="External"/></Relationships>
</file>

<file path=ppt/slides/_rels/slide569.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en.wikipedia.org/wiki/Amin_al-Husseini#Ties_with_the_Axis_Powers_during_World_War_II" TargetMode="External"/><Relationship Id="rId7" Type="http://schemas.openxmlformats.org/officeDocument/2006/relationships/hyperlink" Target="https://www.jpost.com/Diaspora/Antisemitism/Video-footage-shows-Grand-Mufti-of-Jerusalem-doing-Nazi-salute-with-Hitler-590585" TargetMode="External"/><Relationship Id="rId2" Type="http://schemas.openxmlformats.org/officeDocument/2006/relationships/notesSlide" Target="../notesSlides/notesSlide569.xml"/><Relationship Id="rId1" Type="http://schemas.openxmlformats.org/officeDocument/2006/relationships/slideLayout" Target="../slideLayouts/slideLayout48.xml"/><Relationship Id="rId6" Type="http://schemas.openxmlformats.org/officeDocument/2006/relationships/hyperlink" Target="https://en.wikipedia.org/wiki/Amin_al-Husseini#In_Nazi-occupied_Europe" TargetMode="External"/><Relationship Id="rId5" Type="http://schemas.openxmlformats.org/officeDocument/2006/relationships/hyperlink" Target="https://www.wnd.com/2019/02/hitlers-rise-to-power-eerie-echo-of-todays-left/?cat_orig=education" TargetMode="External"/><Relationship Id="rId4" Type="http://schemas.openxmlformats.org/officeDocument/2006/relationships/hyperlink" Target="https://twitter.com/americanzionism/status/1131674208625405953/video/1"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7.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biblegateway.com/passage/?search=Mat.+5:18-19&amp;version=NIV" TargetMode="External"/></Relationships>
</file>

<file path=ppt/slides/_rels/slide570.xml.rels><?xml version="1.0" encoding="UTF-8" standalone="yes"?>
<Relationships xmlns="http://schemas.openxmlformats.org/package/2006/relationships"><Relationship Id="rId3" Type="http://schemas.openxmlformats.org/officeDocument/2006/relationships/hyperlink" Target="https://youtu.be/Cy3aDIatrY0" TargetMode="External"/><Relationship Id="rId7" Type="http://schemas.openxmlformats.org/officeDocument/2006/relationships/image" Target="../media/image89.png"/><Relationship Id="rId2" Type="http://schemas.openxmlformats.org/officeDocument/2006/relationships/notesSlide" Target="../notesSlides/notesSlide57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youtu.be/Yyf3F8WqbC0" TargetMode="External"/><Relationship Id="rId4" Type="http://schemas.openxmlformats.org/officeDocument/2006/relationships/hyperlink" Target="https://duckduckgo.com/?t=ffab&amp;q=Grand+mufti+meeting+with+Hitler&amp;atb=v182-1&amp;iax=videos&amp;ia=videos&amp;iai=https%3A%2F%2Fwww.youtube.com%2Fwatch%3Fv%3D7E54Vd0h9BQ" TargetMode="External"/></Relationships>
</file>

<file path=ppt/slides/_rels/slide571.xml.rels><?xml version="1.0" encoding="UTF-8" standalone="yes"?>
<Relationships xmlns="http://schemas.openxmlformats.org/package/2006/relationships"><Relationship Id="rId3" Type="http://schemas.openxmlformats.org/officeDocument/2006/relationships/hyperlink" Target="https://youtu.be/Cy3aDIatrY0" TargetMode="External"/><Relationship Id="rId2" Type="http://schemas.openxmlformats.org/officeDocument/2006/relationships/notesSlide" Target="../notesSlides/notesSlide571.xml"/><Relationship Id="rId1" Type="http://schemas.openxmlformats.org/officeDocument/2006/relationships/slideLayout" Target="../slideLayouts/slideLayout48.xml"/><Relationship Id="rId5" Type="http://schemas.openxmlformats.org/officeDocument/2006/relationships/image" Target="../media/image90.png"/><Relationship Id="rId4" Type="http://schemas.openxmlformats.org/officeDocument/2006/relationships/image" Target="../media/image1.jpeg"/></Relationships>
</file>

<file path=ppt/slides/_rels/slide572.xml.rels><?xml version="1.0" encoding="UTF-8" standalone="yes"?>
<Relationships xmlns="http://schemas.openxmlformats.org/package/2006/relationships"><Relationship Id="rId3" Type="http://schemas.openxmlformats.org/officeDocument/2006/relationships/hyperlink" Target="https://en.wikipedia.org/wiki/Amin_al-Husseini#In_Nazi-occupied_Europe" TargetMode="External"/><Relationship Id="rId2" Type="http://schemas.openxmlformats.org/officeDocument/2006/relationships/notesSlide" Target="../notesSlides/notesSlide57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73.xml.rels><?xml version="1.0" encoding="UTF-8" standalone="yes"?>
<Relationships xmlns="http://schemas.openxmlformats.org/package/2006/relationships"><Relationship Id="rId3" Type="http://schemas.openxmlformats.org/officeDocument/2006/relationships/hyperlink" Target="https://youtu.be/Cy3aDIatrY0" TargetMode="External"/><Relationship Id="rId2" Type="http://schemas.openxmlformats.org/officeDocument/2006/relationships/notesSlide" Target="../notesSlides/notesSlide57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en.wikipedia.org/wiki/Amin_al-Husseini#In_Nazi-occupied_Europe" TargetMode="External"/></Relationships>
</file>

<file path=ppt/slides/_rels/slide574.xml.rels><?xml version="1.0" encoding="UTF-8" standalone="yes"?>
<Relationships xmlns="http://schemas.openxmlformats.org/package/2006/relationships"><Relationship Id="rId3"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57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75.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cnsnews.com/blog/craig-bannister/rep-rashida-tlaib-we-need-political-revolution-completely-transform-america" TargetMode="External"/><Relationship Id="rId7" Type="http://schemas.openxmlformats.org/officeDocument/2006/relationships/hyperlink" Target="https://en.wikipedia.org/wiki/Ilhan_Omar#Capitalism_and_socialism" TargetMode="External"/><Relationship Id="rId2" Type="http://schemas.openxmlformats.org/officeDocument/2006/relationships/notesSlide" Target="../notesSlides/notesSlide575.xml"/><Relationship Id="rId1" Type="http://schemas.openxmlformats.org/officeDocument/2006/relationships/slideLayout" Target="../slideLayouts/slideLayout48.xml"/><Relationship Id="rId6" Type="http://schemas.openxmlformats.org/officeDocument/2006/relationships/hyperlink" Target="https://www.cnsnews.com/news/article/patrick-goodenough/ocasio-cortez-celebrates-democratic-caucus-60-percent-queer-women" TargetMode="External"/><Relationship Id="rId5" Type="http://schemas.openxmlformats.org/officeDocument/2006/relationships/hyperlink" Target="https://en.wikipedia.org/wiki/Rashida_Tlaib" TargetMode="External"/><Relationship Id="rId4" Type="http://schemas.openxmlformats.org/officeDocument/2006/relationships/hyperlink" Target="https://vimeo.com/429726161" TargetMode="External"/><Relationship Id="rId9" Type="http://schemas.openxmlformats.org/officeDocument/2006/relationships/image" Target="../media/image91.png"/></Relationships>
</file>

<file path=ppt/slides/_rels/slide576.xml.rels><?xml version="1.0" encoding="UTF-8" standalone="yes"?>
<Relationships xmlns="http://schemas.openxmlformats.org/package/2006/relationships"><Relationship Id="rId8" Type="http://schemas.openxmlformats.org/officeDocument/2006/relationships/hyperlink" Target="https://www.wnd.com/2019/10/cory-booker-twists-old-testament-bible-verse-lgbt-agenda/" TargetMode="External"/><Relationship Id="rId13" Type="http://schemas.openxmlformats.org/officeDocument/2006/relationships/image" Target="../media/image1.jpeg"/><Relationship Id="rId3" Type="http://schemas.openxmlformats.org/officeDocument/2006/relationships/hyperlink" Target="http://www.theamericanmirror.com/video-high-fiving-hands-waving-hillary-dances-her-cares-away-at-wedding-in-india/" TargetMode="External"/><Relationship Id="rId7" Type="http://schemas.openxmlformats.org/officeDocument/2006/relationships/hyperlink" Target="https://www.washingtonblade.com/2017/10/25/kamala-harris-rises-as-lgbt-favorite-for-2020-theres-just-one-thing/" TargetMode="External"/><Relationship Id="rId12"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576.xml"/><Relationship Id="rId1" Type="http://schemas.openxmlformats.org/officeDocument/2006/relationships/slideLayout" Target="../slideLayouts/slideLayout48.xml"/><Relationship Id="rId6" Type="http://schemas.openxmlformats.org/officeDocument/2006/relationships/hyperlink" Target="https://www.wnd.com/2012/09/claim-obama-hid-gay-life-to-become-president/" TargetMode="External"/><Relationship Id="rId11" Type="http://schemas.openxmlformats.org/officeDocument/2006/relationships/hyperlink" Target="https://www.theblaze.com/news/2017/04/28/obamas-new-biography-reveals-that-he-considered-gayness-during-college" TargetMode="External"/><Relationship Id="rId5" Type="http://schemas.openxmlformats.org/officeDocument/2006/relationships/hyperlink" Target="https://www.wnd.com/2016/02/bill-clintons-ex-mistress-sleeps-with-loaded-gun/" TargetMode="External"/><Relationship Id="rId10" Type="http://schemas.openxmlformats.org/officeDocument/2006/relationships/hyperlink" Target="https://www.wnd.com/2012/08/occidental-activist-i-thought-obama-was-gay/" TargetMode="External"/><Relationship Id="rId4" Type="http://schemas.openxmlformats.org/officeDocument/2006/relationships/hyperlink" Target="https://www.wnd.com/2015/10/hillary-nightmare-gennifers-back/" TargetMode="External"/><Relationship Id="rId9" Type="http://schemas.openxmlformats.org/officeDocument/2006/relationships/hyperlink" Target="https://www.cnsnews.com/news/article/patrick-goodenough/ocasio-cortez-celebrates-democratic-caucus-60-percent-queer-women" TargetMode="External"/></Relationships>
</file>

<file path=ppt/slides/_rels/slide577.xml.rels><?xml version="1.0" encoding="UTF-8" standalone="yes"?>
<Relationships xmlns="http://schemas.openxmlformats.org/package/2006/relationships"><Relationship Id="rId8" Type="http://schemas.openxmlformats.org/officeDocument/2006/relationships/hyperlink" Target="https://www.amazon.com/Evolution-Not-Science-Dismantling-Dead-ebook/dp/B00R3KU5M8/ref=sr_1_1?ie=UTF8&amp;qid=1526326784&amp;sr=8-1&amp;keywords=evolution+is+not+science+jeff+woodward" TargetMode="External"/><Relationship Id="rId13" Type="http://schemas.openxmlformats.org/officeDocument/2006/relationships/hyperlink" Target="https://www.deathofanationmovie.com/" TargetMode="External"/><Relationship Id="rId18" Type="http://schemas.openxmlformats.org/officeDocument/2006/relationships/hyperlink" Target="https://www.youtube.com/watch?v=yWvLmb9jyM0" TargetMode="External"/><Relationship Id="rId3" Type="http://schemas.openxmlformats.org/officeDocument/2006/relationships/hyperlink" Target="https://www.dailywire.com/news/three-arrests-made-after-violent-antifa-riots-amanda-prestigiacomo" TargetMode="External"/><Relationship Id="rId21" Type="http://schemas.openxmlformats.org/officeDocument/2006/relationships/image" Target="../media/image94.png"/><Relationship Id="rId7" Type="http://schemas.openxmlformats.org/officeDocument/2006/relationships/image" Target="../media/image18.png"/><Relationship Id="rId12" Type="http://schemas.openxmlformats.org/officeDocument/2006/relationships/hyperlink" Target="https://www.wnd.com/2018/01/antifa-revealed-free-expose-of-alt-left/" TargetMode="External"/><Relationship Id="rId17" Type="http://schemas.openxmlformats.org/officeDocument/2006/relationships/hyperlink" Target="https://thefederalistpapers.org/us/fight-between-transgenders-and-feminists" TargetMode="External"/><Relationship Id="rId2" Type="http://schemas.openxmlformats.org/officeDocument/2006/relationships/notesSlide" Target="../notesSlides/notesSlide577.xml"/><Relationship Id="rId16" Type="http://schemas.openxmlformats.org/officeDocument/2006/relationships/hyperlink" Target="https://www.wnd.com/2019/05/8-of-america-is-pushing-us-to-civil-war/" TargetMode="External"/><Relationship Id="rId20" Type="http://schemas.openxmlformats.org/officeDocument/2006/relationships/image" Target="../media/image93.png"/><Relationship Id="rId1" Type="http://schemas.openxmlformats.org/officeDocument/2006/relationships/slideLayout" Target="../slideLayouts/slideLayout48.xml"/><Relationship Id="rId6" Type="http://schemas.openxmlformats.org/officeDocument/2006/relationships/hyperlink" Target="https://dailycaller.com/2017/09/01/public-school-teachers-behind-violent-antifa-group/" TargetMode="External"/><Relationship Id="rId11" Type="http://schemas.openxmlformats.org/officeDocument/2006/relationships/hyperlink" Target="http://www.scottlively.net/tps/" TargetMode="External"/><Relationship Id="rId5" Type="http://schemas.openxmlformats.org/officeDocument/2006/relationships/hyperlink" Target="https://dailycaller.com/2018/12/18/antifa-leader-violent-communist/" TargetMode="External"/><Relationship Id="rId15" Type="http://schemas.openxmlformats.org/officeDocument/2006/relationships/hyperlink" Target="https://www.wnd.com/2017/08/the-sex-pervert-as-anti-fascist/" TargetMode="External"/><Relationship Id="rId10" Type="http://schemas.openxmlformats.org/officeDocument/2006/relationships/hyperlink" Target="https://www.wnd.com/2017/10/will-spacey-scandal-expose-gay-male-obsession-with-young-teens/" TargetMode="External"/><Relationship Id="rId19" Type="http://schemas.openxmlformats.org/officeDocument/2006/relationships/image" Target="../media/image1.jpeg"/><Relationship Id="rId4" Type="http://schemas.openxmlformats.org/officeDocument/2006/relationships/image" Target="../media/image92.png"/><Relationship Id="rId9" Type="http://schemas.openxmlformats.org/officeDocument/2006/relationships/slide" Target="slide647.xml"/><Relationship Id="rId14" Type="http://schemas.openxmlformats.org/officeDocument/2006/relationships/hyperlink" Target="deathofanationmovie.com" TargetMode="External"/></Relationships>
</file>

<file path=ppt/slides/_rels/slide578.xml.rels><?xml version="1.0" encoding="UTF-8" standalone="yes"?>
<Relationships xmlns="http://schemas.openxmlformats.org/package/2006/relationships"><Relationship Id="rId8" Type="http://schemas.openxmlformats.org/officeDocument/2006/relationships/hyperlink" Target="https://www.wnd.com/2018/01/antifa-revealed-free-expose-of-alt-left/" TargetMode="External"/><Relationship Id="rId13" Type="http://schemas.openxmlformats.org/officeDocument/2006/relationships/hyperlink" Target="https://www.wnd.com/2017/08/the-sex-pervert-as-anti-fascist/" TargetMode="External"/><Relationship Id="rId18" Type="http://schemas.openxmlformats.org/officeDocument/2006/relationships/hyperlink" Target="https://www.fairviewbaptistedmond.org/archive/" TargetMode="External"/><Relationship Id="rId3" Type="http://schemas.openxmlformats.org/officeDocument/2006/relationships/slide" Target="slide647.xml"/><Relationship Id="rId21" Type="http://schemas.openxmlformats.org/officeDocument/2006/relationships/slide" Target="slide650.xml"/><Relationship Id="rId7" Type="http://schemas.openxmlformats.org/officeDocument/2006/relationships/hyperlink" Target="http://www.scottlively.net/tps/" TargetMode="External"/><Relationship Id="rId12" Type="http://schemas.openxmlformats.org/officeDocument/2006/relationships/hyperlink" Target="https://www.dailywire.com/news/three-arrests-made-after-violent-antifa-riots-amanda-prestigiacomo" TargetMode="External"/><Relationship Id="rId17"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578.xml"/><Relationship Id="rId16" Type="http://schemas.openxmlformats.org/officeDocument/2006/relationships/hyperlink" Target="https://www.youtube.com/watch?v=yWvLmb9jyM0" TargetMode="External"/><Relationship Id="rId20" Type="http://schemas.openxmlformats.org/officeDocument/2006/relationships/hyperlink" Target="https://vimeo.com/429726161" TargetMode="External"/><Relationship Id="rId1" Type="http://schemas.openxmlformats.org/officeDocument/2006/relationships/slideLayout" Target="../slideLayouts/slideLayout48.xml"/><Relationship Id="rId6" Type="http://schemas.openxmlformats.org/officeDocument/2006/relationships/hyperlink" Target="https://www.wnd.com/2017/10/will-spacey-scandal-expose-gay-male-obsession-with-young-teens/" TargetMode="External"/><Relationship Id="rId11" Type="http://schemas.openxmlformats.org/officeDocument/2006/relationships/hyperlink" Target="https://www.deathofanationmovie.com/" TargetMode="External"/><Relationship Id="rId24" Type="http://schemas.openxmlformats.org/officeDocument/2006/relationships/image" Target="../media/image95.png"/><Relationship Id="rId5" Type="http://schemas.openxmlformats.org/officeDocument/2006/relationships/slide" Target="slide648.xml"/><Relationship Id="rId15" Type="http://schemas.openxmlformats.org/officeDocument/2006/relationships/hyperlink" Target="https://thefederalistpapers.org/us/fight-between-transgenders-and-feminists" TargetMode="External"/><Relationship Id="rId23" Type="http://schemas.openxmlformats.org/officeDocument/2006/relationships/image" Target="../media/image1.jpeg"/><Relationship Id="rId10" Type="http://schemas.openxmlformats.org/officeDocument/2006/relationships/hyperlink" Target="https://dailycaller.com/2017/09/01/public-school-teachers-behind-violent-antifa-group/" TargetMode="External"/><Relationship Id="rId19" Type="http://schemas.openxmlformats.org/officeDocument/2006/relationships/hyperlink" Target="https://www.trevorloudon.com/books/" TargetMode="External"/><Relationship Id="rId4" Type="http://schemas.openxmlformats.org/officeDocument/2006/relationships/slide" Target="slide646.xml"/><Relationship Id="rId9" Type="http://schemas.openxmlformats.org/officeDocument/2006/relationships/hyperlink" Target="https://dailycaller.com/2018/12/18/antifa-leader-violent-communist/" TargetMode="External"/><Relationship Id="rId14" Type="http://schemas.openxmlformats.org/officeDocument/2006/relationships/hyperlink" Target="https://www.wnd.com/2019/05/8-of-america-is-pushing-us-to-civil-war/" TargetMode="External"/><Relationship Id="rId22" Type="http://schemas.openxmlformats.org/officeDocument/2006/relationships/slide" Target="slide661.xml"/></Relationships>
</file>

<file path=ppt/slides/_rels/slide579.xml.rels><?xml version="1.0" encoding="UTF-8" standalone="yes"?>
<Relationships xmlns="http://schemas.openxmlformats.org/package/2006/relationships"><Relationship Id="rId8" Type="http://schemas.openxmlformats.org/officeDocument/2006/relationships/hyperlink" Target="https://www.cbsnews.com/news/russian-indictment-2016-elections-rod-rosenstein-announcement-today-2018-02-16/" TargetMode="External"/><Relationship Id="rId13" Type="http://schemas.openxmlformats.org/officeDocument/2006/relationships/hyperlink" Target="https://dailycaller.com/2017/09/01/public-school-teachers-behind-violent-antifa-group/" TargetMode="External"/><Relationship Id="rId18" Type="http://schemas.openxmlformats.org/officeDocument/2006/relationships/hyperlink" Target="https://thefederalistpapers.org/us/fight-between-transgenders-and-feminists" TargetMode="External"/><Relationship Id="rId3" Type="http://schemas.openxmlformats.org/officeDocument/2006/relationships/hyperlink" Target="https://duckduckgo.com/?t=ffab&amp;q=Agenda+2+Masters+of+Deceit&amp;atb=v1-1&amp;iax=videos&amp;ia=videos&amp;iai=https%3A%2F%2Fwww.youtube.com%2Fwatch%3Fv%3DaAGYu_Jp5mc" TargetMode="External"/><Relationship Id="rId21" Type="http://schemas.openxmlformats.org/officeDocument/2006/relationships/image" Target="../media/image1.jpeg"/><Relationship Id="rId7" Type="http://schemas.openxmlformats.org/officeDocument/2006/relationships/hyperlink" Target="https://vimeo.com/429726161" TargetMode="External"/><Relationship Id="rId12" Type="http://schemas.openxmlformats.org/officeDocument/2006/relationships/hyperlink" Target="https://dailycaller.com/2018/12/18/antifa-leader-violent-communist/" TargetMode="External"/><Relationship Id="rId17" Type="http://schemas.openxmlformats.org/officeDocument/2006/relationships/hyperlink" Target="https://www.wnd.com/2019/05/8-of-america-is-pushing-us-to-civil-war/" TargetMode="External"/><Relationship Id="rId2" Type="http://schemas.openxmlformats.org/officeDocument/2006/relationships/notesSlide" Target="../notesSlides/notesSlide579.xml"/><Relationship Id="rId16" Type="http://schemas.openxmlformats.org/officeDocument/2006/relationships/hyperlink" Target="https://www.wnd.com/2017/08/the-sex-pervert-as-anti-fascist/" TargetMode="External"/><Relationship Id="rId20" Type="http://schemas.openxmlformats.org/officeDocument/2006/relationships/hyperlink" Target="deathofanationmovie.com" TargetMode="External"/><Relationship Id="rId1" Type="http://schemas.openxmlformats.org/officeDocument/2006/relationships/slideLayout" Target="../slideLayouts/slideLayout48.xml"/><Relationship Id="rId6" Type="http://schemas.openxmlformats.org/officeDocument/2006/relationships/hyperlink" Target="https://www.trevorloudon.com/books/" TargetMode="External"/><Relationship Id="rId11" Type="http://schemas.openxmlformats.org/officeDocument/2006/relationships/hyperlink" Target="https://www.wnd.com/2018/01/antifa-revealed-free-expose-of-alt-left/" TargetMode="External"/><Relationship Id="rId5" Type="http://schemas.openxmlformats.org/officeDocument/2006/relationships/hyperlink" Target="https://www.fairviewbaptistedmond.org/archive/" TargetMode="External"/><Relationship Id="rId15" Type="http://schemas.openxmlformats.org/officeDocument/2006/relationships/hyperlink" Target="https://www.dailywire.com/news/three-arrests-made-after-violent-antifa-riots-amanda-prestigiacomo" TargetMode="External"/><Relationship Id="rId10" Type="http://schemas.openxmlformats.org/officeDocument/2006/relationships/hyperlink" Target="http://www.scottlively.net/tps/" TargetMode="External"/><Relationship Id="rId19" Type="http://schemas.openxmlformats.org/officeDocument/2006/relationships/hyperlink" Target="https://www.youtube.com/watch?v=yWvLmb9jyM0" TargetMode="External"/><Relationship Id="rId4"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9" Type="http://schemas.openxmlformats.org/officeDocument/2006/relationships/hyperlink" Target="https://www.wnd.com/2017/10/will-spacey-scandal-expose-gay-male-obsession-with-young-teens/" TargetMode="External"/><Relationship Id="rId14" Type="http://schemas.openxmlformats.org/officeDocument/2006/relationships/hyperlink" Target="https://www.deathofanationmovie.com/" TargetMode="External"/></Relationships>
</file>

<file path=ppt/slides/_rels/slide5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8.xml"/><Relationship Id="rId1" Type="http://schemas.openxmlformats.org/officeDocument/2006/relationships/slideLayout" Target="../slideLayouts/slideLayout77.xml"/></Relationships>
</file>

<file path=ppt/slides/_rels/slide580.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hyperlink" Target="https://www.thegatewaypundit.com/2020/07/black-lives-matter-leader-toronto-believes-white-people-subhuman-calls-genetic-defects-begs-allah-help-not-kill-white-folks/" TargetMode="External"/><Relationship Id="rId7" Type="http://schemas.openxmlformats.org/officeDocument/2006/relationships/image" Target="../media/image96.png"/><Relationship Id="rId2" Type="http://schemas.openxmlformats.org/officeDocument/2006/relationships/notesSlide" Target="../notesSlides/notesSlide58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image" Target="../media/image18.png"/><Relationship Id="rId4" Type="http://schemas.openxmlformats.org/officeDocument/2006/relationships/hyperlink" Target="https://www.thegatewaypundit.com/2020/08/democrat-governor-mayor-urge-trump-not-visit-kenosha-violent-leftists-destroyed-city/" TargetMode="External"/></Relationships>
</file>

<file path=ppt/slides/_rels/slide581.xml.rels><?xml version="1.0" encoding="UTF-8" standalone="yes"?>
<Relationships xmlns="http://schemas.openxmlformats.org/package/2006/relationships"><Relationship Id="rId3" Type="http://schemas.openxmlformats.org/officeDocument/2006/relationships/hyperlink" Target="https://www.thegatewaypundit.com/2020/06/trained-marxist-black-lives-matter-co-founder-patrisse-cullors-goal-get-trump/" TargetMode="External"/><Relationship Id="rId2" Type="http://schemas.openxmlformats.org/officeDocument/2006/relationships/notesSlide" Target="../notesSlides/notesSlide58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82.xml.rels><?xml version="1.0" encoding="UTF-8" standalone="yes"?>
<Relationships xmlns="http://schemas.openxmlformats.org/package/2006/relationships"><Relationship Id="rId3" Type="http://schemas.openxmlformats.org/officeDocument/2006/relationships/hyperlink" Target="https://www.thegatewaypundit.com/2020/09/black-lives-matter-founder-admits-not-just-marxist-beliefs-occultist-practices/" TargetMode="External"/><Relationship Id="rId2" Type="http://schemas.openxmlformats.org/officeDocument/2006/relationships/notesSlide" Target="../notesSlides/notesSlide582.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image" Target="../media/image98.png"/><Relationship Id="rId4" Type="http://schemas.openxmlformats.org/officeDocument/2006/relationships/image" Target="../media/image18.png"/></Relationships>
</file>

<file path=ppt/slides/_rels/slide583.xml.rels><?xml version="1.0" encoding="UTF-8" standalone="yes"?>
<Relationships xmlns="http://schemas.openxmlformats.org/package/2006/relationships"><Relationship Id="rId3" Type="http://schemas.openxmlformats.org/officeDocument/2006/relationships/hyperlink" Target="https://www.fairviewbaptistedmond.org/archive/" TargetMode="External"/><Relationship Id="rId2" Type="http://schemas.openxmlformats.org/officeDocument/2006/relationships/notesSlide" Target="../notesSlides/notesSlide583.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thegatewaypundit.com/2020/09/evidence-mounts-blm-works-demons/" TargetMode="External"/><Relationship Id="rId4" Type="http://schemas.openxmlformats.org/officeDocument/2006/relationships/hyperlink" Target="https://www.thegatewaypundit.com/2020/09/black-lives-matter-founder-admits-not-just-marxist-beliefs-occultist-practices/" TargetMode="External"/></Relationships>
</file>

<file path=ppt/slides/_rels/slide584.xml.rels><?xml version="1.0" encoding="UTF-8" standalone="yes"?>
<Relationships xmlns="http://schemas.openxmlformats.org/package/2006/relationships"><Relationship Id="rId3" Type="http://schemas.openxmlformats.org/officeDocument/2006/relationships/hyperlink" Target="youtu.be/z-mTSsH3y_Y" TargetMode="External"/><Relationship Id="rId2" Type="http://schemas.openxmlformats.org/officeDocument/2006/relationships/notesSlide" Target="../notesSlides/notesSlide584.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youtube.com/watch?v=z-mTSsH3y_Y&amp;feature=youtu.be" TargetMode="External"/></Relationships>
</file>

<file path=ppt/slides/_rels/slide585.xml.rels><?xml version="1.0" encoding="UTF-8" standalone="yes"?>
<Relationships xmlns="http://schemas.openxmlformats.org/package/2006/relationships"><Relationship Id="rId3" Type="http://schemas.openxmlformats.org/officeDocument/2006/relationships/hyperlink" Target="https://www.youtube.com/watch?v=0YHs9jIH-oo" TargetMode="External"/><Relationship Id="rId2" Type="http://schemas.openxmlformats.org/officeDocument/2006/relationships/notesSlide" Target="../notesSlides/notesSlide585.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youtube.com/watch?v=z-mTSsH3y_Y&amp;feature=youtu.be" TargetMode="External"/><Relationship Id="rId4" Type="http://schemas.openxmlformats.org/officeDocument/2006/relationships/hyperlink" Target="youtu.be/z-mTSsH3y_Y" TargetMode="External"/></Relationships>
</file>

<file path=ppt/slides/_rels/slide586.xml.rels><?xml version="1.0" encoding="UTF-8" standalone="yes"?>
<Relationships xmlns="http://schemas.openxmlformats.org/package/2006/relationships"><Relationship Id="rId8" Type="http://schemas.openxmlformats.org/officeDocument/2006/relationships/slide" Target="slide356.xml"/><Relationship Id="rId13" Type="http://schemas.openxmlformats.org/officeDocument/2006/relationships/slide" Target="slide414.xml"/><Relationship Id="rId18" Type="http://schemas.openxmlformats.org/officeDocument/2006/relationships/image" Target="../media/image1.jpeg"/><Relationship Id="rId3" Type="http://schemas.openxmlformats.org/officeDocument/2006/relationships/hyperlink" Target="https://www.cnsnews.com/news/article/patrick-goodenough/ocasio-cortez-celebrates-democratic-caucus-60-percent-queer-women" TargetMode="External"/><Relationship Id="rId7" Type="http://schemas.openxmlformats.org/officeDocument/2006/relationships/slide" Target="slide406.xml"/><Relationship Id="rId12" Type="http://schemas.openxmlformats.org/officeDocument/2006/relationships/slide" Target="slide490.xml"/><Relationship Id="rId17" Type="http://schemas.openxmlformats.org/officeDocument/2006/relationships/hyperlink" Target="https://www.washingtonexaminer.com/politics/the-godfather" TargetMode="External"/><Relationship Id="rId2" Type="http://schemas.openxmlformats.org/officeDocument/2006/relationships/notesSlide" Target="../notesSlides/notesSlide586.xml"/><Relationship Id="rId16" Type="http://schemas.openxmlformats.org/officeDocument/2006/relationships/hyperlink" Target="https://www.dineshdsouza.com/films/hillarys-america/" TargetMode="External"/><Relationship Id="rId1" Type="http://schemas.openxmlformats.org/officeDocument/2006/relationships/slideLayout" Target="../slideLayouts/slideLayout48.xml"/><Relationship Id="rId6" Type="http://schemas.openxmlformats.org/officeDocument/2006/relationships/hyperlink" Target="https://en.wikipedia.org/wiki/Butch_and_femme" TargetMode="External"/><Relationship Id="rId11" Type="http://schemas.openxmlformats.org/officeDocument/2006/relationships/hyperlink" Target="https://dailycaller.com/2017/01/21/madonna-ive-thought-about-blowing-up-the-white-house/" TargetMode="External"/><Relationship Id="rId5" Type="http://schemas.openxmlformats.org/officeDocument/2006/relationships/hyperlink" Target="https://abcnews.go.com/US/wireStory/young-americans-embrace-socialism-miami-cubans-65179094" TargetMode="External"/><Relationship Id="rId15" Type="http://schemas.openxmlformats.org/officeDocument/2006/relationships/hyperlink" Target="https://www.wnd.com/2019/06/the-resurgence-of-the-feminist-witch/" TargetMode="External"/><Relationship Id="rId10" Type="http://schemas.openxmlformats.org/officeDocument/2006/relationships/hyperlink" Target="https://nam05.safelinks.protection.outlook.com/?url=https://1drv.ms/p/s!Anf-8Dz4CZ5eiyBTRb4gxqoGwFsH&amp;data=02|01||b67611954f5349c7040508d682129f00|84df9e7fe9f640afb435aaaaaaaaaaaa|1|0|636839413815048515&amp;sdata=slmZCF4I42Bjc2uaKvzHnsGyUcOBUuVhiNgjP4MeF9M%3D&amp;reserved=0" TargetMode="External"/><Relationship Id="rId19" Type="http://schemas.openxmlformats.org/officeDocument/2006/relationships/image" Target="../media/image99.png"/><Relationship Id="rId4" Type="http://schemas.openxmlformats.org/officeDocument/2006/relationships/hyperlink" Target="https://www.thewrap.com/madonna-feels-raped-by-her-new-york-times-profile/" TargetMode="External"/><Relationship Id="rId9" Type="http://schemas.openxmlformats.org/officeDocument/2006/relationships/hyperlink" Target="https://www.nytimes.com/2019/06/05/magazine/madonna-madame-x.html" TargetMode="External"/><Relationship Id="rId14" Type="http://schemas.openxmlformats.org/officeDocument/2006/relationships/hyperlink" Target="https://www.washingtonpost.com/news/post-politics/wp/2015/03/20/that-time-bill-and-hillary-clinton-went-to-a-voodoo-ceremony-in-haiti/?noredirect=on&amp;utm_term=.77058ac13282" TargetMode="External"/></Relationships>
</file>

<file path=ppt/slides/_rels/slide587.xml.rels><?xml version="1.0" encoding="UTF-8" standalone="yes"?>
<Relationships xmlns="http://schemas.openxmlformats.org/package/2006/relationships"><Relationship Id="rId8" Type="http://schemas.openxmlformats.org/officeDocument/2006/relationships/hyperlink" Target="https://www.trevorloudon.com/books/" TargetMode="External"/><Relationship Id="rId3" Type="http://schemas.openxmlformats.org/officeDocument/2006/relationships/slide" Target="slide356.xml"/><Relationship Id="rId7" Type="http://schemas.openxmlformats.org/officeDocument/2006/relationships/hyperlink" Target="https://www.fairviewbaptistedmond.org/archive/" TargetMode="External"/><Relationship Id="rId2" Type="http://schemas.openxmlformats.org/officeDocument/2006/relationships/notesSlide" Target="../notesSlides/notesSlide587.xml"/><Relationship Id="rId1" Type="http://schemas.openxmlformats.org/officeDocument/2006/relationships/slideLayout" Target="../slideLayouts/slideLayout48.xml"/><Relationship Id="rId6"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5" Type="http://schemas.openxmlformats.org/officeDocument/2006/relationships/hyperlink" Target="https://duckduckgo.com/?t=ffab&amp;q=Agenda+2+Masters+of+Deceit&amp;atb=v1-1&amp;iax=videos&amp;ia=videos&amp;iai=https%3A%2F%2Fwww.youtube.com%2Fwatch%3Fv%3DaAGYu_Jp5mc" TargetMode="External"/><Relationship Id="rId10" Type="http://schemas.openxmlformats.org/officeDocument/2006/relationships/image" Target="../media/image1.jpeg"/><Relationship Id="rId4" Type="http://schemas.openxmlformats.org/officeDocument/2006/relationships/hyperlink" Target="https://www.dineshdsouza.com/films/hillarys-america/" TargetMode="External"/><Relationship Id="rId9" Type="http://schemas.openxmlformats.org/officeDocument/2006/relationships/hyperlink" Target="https://vimeo.com/429726161" TargetMode="External"/></Relationships>
</file>

<file path=ppt/slides/_rels/slide588.xml.rels><?xml version="1.0" encoding="UTF-8" standalone="yes"?>
<Relationships xmlns="http://schemas.openxmlformats.org/package/2006/relationships"><Relationship Id="rId3" Type="http://schemas.openxmlformats.org/officeDocument/2006/relationships/slide" Target="slide27.xml"/><Relationship Id="rId2" Type="http://schemas.openxmlformats.org/officeDocument/2006/relationships/notesSlide" Target="../notesSlides/notesSlide58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1drv.ms/p/s!Anf-8Dz4CZ5eiyySzq5DWfoky855" TargetMode="External"/></Relationships>
</file>

<file path=ppt/slides/_rels/slide589.xml.rels><?xml version="1.0" encoding="UTF-8" standalone="yes"?>
<Relationships xmlns="http://schemas.openxmlformats.org/package/2006/relationships"><Relationship Id="rId8" Type="http://schemas.openxmlformats.org/officeDocument/2006/relationships/hyperlink" Target="http://www1.cbn.com/cbnnews/us/2017/may/former-obama-official-on-isis-murdering-christians-in-egypt-what-goes-around-comes-around" TargetMode="External"/><Relationship Id="rId3" Type="http://schemas.openxmlformats.org/officeDocument/2006/relationships/hyperlink" Target="http://insider.foxnews.com/2018/01/27/obama-farrakhan-photo-dershowitz-says-he-would-not-support-him-if-he-knew-about-picture" TargetMode="External"/><Relationship Id="rId7" Type="http://schemas.openxmlformats.org/officeDocument/2006/relationships/hyperlink" Target="https://www.wnd.com/2018/11/farrakhan-in-iran-death-to-america/" TargetMode="External"/><Relationship Id="rId12" Type="http://schemas.openxmlformats.org/officeDocument/2006/relationships/image" Target="../media/image1.jpeg"/><Relationship Id="rId2" Type="http://schemas.openxmlformats.org/officeDocument/2006/relationships/notesSlide" Target="../notesSlides/notesSlide589.xml"/><Relationship Id="rId1" Type="http://schemas.openxmlformats.org/officeDocument/2006/relationships/slideLayout" Target="../slideLayouts/slideLayout48.xml"/><Relationship Id="rId6" Type="http://schemas.openxmlformats.org/officeDocument/2006/relationships/hyperlink" Target="https://www.infowars.com/photos-obama-wears-traditional-muslim-dress/" TargetMode="External"/><Relationship Id="rId11" Type="http://schemas.openxmlformats.org/officeDocument/2006/relationships/hyperlink" Target="https://en.wikipedia.org/wiki/Amin_al-Husseini#In_Nazi-occupied_Europe" TargetMode="External"/><Relationship Id="rId5" Type="http://schemas.openxmlformats.org/officeDocument/2006/relationships/hyperlink" Target="https://www.dineshdsouza.com/films/hillarys-america/" TargetMode="External"/><Relationship Id="rId10" Type="http://schemas.openxmlformats.org/officeDocument/2006/relationships/hyperlink" Target="https://www.wnd.com/2019/02/hitlers-rise-to-power-eerie-echo-of-todays-left/?cat_orig=education" TargetMode="External"/><Relationship Id="rId4" Type="http://schemas.openxmlformats.org/officeDocument/2006/relationships/hyperlink" Target="https://www.wnd.com/2017/04/humas-kin-under-federal-fraud-investigation/" TargetMode="External"/><Relationship Id="rId9" Type="http://schemas.openxmlformats.org/officeDocument/2006/relationships/slide" Target="slide596.xml"/></Relationships>
</file>

<file path=ppt/slides/_rels/slide59.xml.rels><?xml version="1.0" encoding="UTF-8" standalone="yes"?>
<Relationships xmlns="http://schemas.openxmlformats.org/package/2006/relationships"><Relationship Id="rId8" Type="http://schemas.openxmlformats.org/officeDocument/2006/relationships/hyperlink" Target="https://www.foxnews.com/politics/house-approves-sweeping-bill-to-expand-gay-rights" TargetMode="External"/><Relationship Id="rId13" Type="http://schemas.openxmlformats.org/officeDocument/2006/relationships/hyperlink" Target="https://www1.cbn.com/cbnnews/cwn/2020/january/franklin-graham-event-canceled-because-he-views-gay-marriage-a-sin?utm_source=wnd&amp;utm_medium=wnd&amp;utm_campaign=syndicated" TargetMode="External"/><Relationship Id="rId18" Type="http://schemas.openxmlformats.org/officeDocument/2006/relationships/hyperlink" Target="https://www.thegatewaypundit.com/2019/12/insane-lgbt-activist-keaton-hill-caught-on-film-assaulting-and-threatening-to-kill-black-conservative-at-sacramento-state-video/" TargetMode="External"/><Relationship Id="rId3" Type="http://schemas.openxmlformats.org/officeDocument/2006/relationships/image" Target="../media/image13.jpeg"/><Relationship Id="rId21" Type="http://schemas.openxmlformats.org/officeDocument/2006/relationships/image" Target="../media/image1.jpeg"/><Relationship Id="rId7" Type="http://schemas.openxmlformats.org/officeDocument/2006/relationships/hyperlink" Target="https://www.washingtonexaminer.com/politics/the-godfather" TargetMode="External"/><Relationship Id="rId12" Type="http://schemas.openxmlformats.org/officeDocument/2006/relationships/hyperlink" Target="https://www.projectveritas.com/2019/06/11/tech-insider-blows-whistle-on-how-pinterest-listed-top-pro-life-site-as-porn-bible-verses-censored/" TargetMode="External"/><Relationship Id="rId17" Type="http://schemas.openxmlformats.org/officeDocument/2006/relationships/hyperlink" Target="https://www.theblaze.com/news/transgender-plaintiff-sues-former-employer-nike-for-exposure-to-incorrect-gender-pronouns?utm_source=sendpulse&amp;utm_medium=push&amp;utm_campaign=12118511?utm_source=wnd&amp;utm_medium=wnd&amp;utm_campaign=syndicated" TargetMode="External"/><Relationship Id="rId2" Type="http://schemas.openxmlformats.org/officeDocument/2006/relationships/notesSlide" Target="../notesSlides/notesSlide59.xml"/><Relationship Id="rId16" Type="http://schemas.openxmlformats.org/officeDocument/2006/relationships/hyperlink" Target="https://www.wnd.com/2015/07/state-forbids-pastors-calling-homosexuality-sinful/" TargetMode="External"/><Relationship Id="rId20" Type="http://schemas.openxmlformats.org/officeDocument/2006/relationships/hyperlink" Target="https://www.biblegateway.com/passage/?search=Mat.+10:14-15+&amp;version=NIV" TargetMode="External"/><Relationship Id="rId1" Type="http://schemas.openxmlformats.org/officeDocument/2006/relationships/slideLayout" Target="../slideLayouts/slideLayout48.xml"/><Relationship Id="rId6" Type="http://schemas.openxmlformats.org/officeDocument/2006/relationships/hyperlink" Target="https://www.wnd.com/2019/06/google-fires-engineer-who-exposed-outrage-mobs/" TargetMode="External"/><Relationship Id="rId11" Type="http://schemas.openxmlformats.org/officeDocument/2006/relationships/hyperlink" Target="https://www.wnd.com/2020/01/new-racism-hatred-old-white-guys/" TargetMode="External"/><Relationship Id="rId5" Type="http://schemas.openxmlformats.org/officeDocument/2006/relationships/hyperlink" Target="https://www.wnd.com/2019/08/google-insider-delivers-proof-of-bias-to-doj/" TargetMode="External"/><Relationship Id="rId15" Type="http://schemas.openxmlformats.org/officeDocument/2006/relationships/hyperlink" Target="https://www.wnd.com/2020/01/meet-group-injured-ban-counseling-gayness/" TargetMode="External"/><Relationship Id="rId10" Type="http://schemas.openxmlformats.org/officeDocument/2006/relationships/hyperlink" Target="https://www.insidehighered.com/news/2017/02/23/trump-administration-reverses-title-ix-guidance-transgender-protections" TargetMode="External"/><Relationship Id="rId19" Type="http://schemas.openxmlformats.org/officeDocument/2006/relationships/hyperlink" Target="https://www.wnd.com/2019/12/lgbtq-activists-send-funeral-directors-pastors-home/" TargetMode="External"/><Relationship Id="rId4" Type="http://schemas.openxmlformats.org/officeDocument/2006/relationships/hyperlink" Target="https://1drv.ms/p/s!Anf-8Dz4CZ5eiyySzq5DWfoky855" TargetMode="External"/><Relationship Id="rId9" Type="http://schemas.openxmlformats.org/officeDocument/2006/relationships/hyperlink" Target="https://www.wnd.com/2018/01/homosexuals-lash-out-at-prayer-as-ultimate-conversion-therapy/" TargetMode="External"/><Relationship Id="rId14" Type="http://schemas.openxmlformats.org/officeDocument/2006/relationships/hyperlink" Target="https://www.wnd.com/2020/01/university-relents-debate-transgenderism-will-now-include-sides/" TargetMode="External"/></Relationships>
</file>

<file path=ppt/slides/_rels/slide590.xml.rels><?xml version="1.0" encoding="UTF-8" standalone="yes"?>
<Relationships xmlns="http://schemas.openxmlformats.org/package/2006/relationships"><Relationship Id="rId3" Type="http://schemas.openxmlformats.org/officeDocument/2006/relationships/hyperlink" Target="https://www.wnd.com/2020/01/new-racism-hatred-old-white-guys/" TargetMode="External"/><Relationship Id="rId2" Type="http://schemas.openxmlformats.org/officeDocument/2006/relationships/notesSlide" Target="../notesSlides/notesSlide590.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9/09/michael-moores-kill-whitey-book-chapter-required-reading/" TargetMode="External"/></Relationships>
</file>

<file path=ppt/slides/_rels/slide591.xml.rels><?xml version="1.0" encoding="UTF-8" standalone="yes"?>
<Relationships xmlns="http://schemas.openxmlformats.org/package/2006/relationships"><Relationship Id="rId3" Type="http://schemas.openxmlformats.org/officeDocument/2006/relationships/hyperlink" Target="https://www.wnd.com/2020/01/new-racism-hatred-old-white-guys/" TargetMode="External"/><Relationship Id="rId2" Type="http://schemas.openxmlformats.org/officeDocument/2006/relationships/notesSlide" Target="../notesSlides/notesSlide59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592.xml.rels><?xml version="1.0" encoding="UTF-8" standalone="yes"?>
<Relationships xmlns="http://schemas.openxmlformats.org/package/2006/relationships"><Relationship Id="rId8" Type="http://schemas.openxmlformats.org/officeDocument/2006/relationships/hyperlink" Target="https://www.washingtonblade.com/2017/10/25/kamala-harris-rises-as-lgbt-favorite-for-2020-theres-just-one-thing/" TargetMode="External"/><Relationship Id="rId3" Type="http://schemas.openxmlformats.org/officeDocument/2006/relationships/hyperlink" Target="https://www.youtube.com/watch?v=Y0KmUYvk6EU" TargetMode="External"/><Relationship Id="rId7" Type="http://schemas.openxmlformats.org/officeDocument/2006/relationships/hyperlink" Target="https://www.cnsnews.com/news/article/susan-jones/harris-would-end-mass-incarceration-end-war-drugs-and-reform-policing" TargetMode="External"/><Relationship Id="rId2" Type="http://schemas.openxmlformats.org/officeDocument/2006/relationships/notesSlide" Target="../notesSlides/notesSlide592.xml"/><Relationship Id="rId1" Type="http://schemas.openxmlformats.org/officeDocument/2006/relationships/slideLayout" Target="../slideLayouts/slideLayout48.xml"/><Relationship Id="rId6" Type="http://schemas.openxmlformats.org/officeDocument/2006/relationships/hyperlink" Target="https://www.foxnews.com/politics/pete-buttigieg-incarceration-drug-possession" TargetMode="External"/><Relationship Id="rId11" Type="http://schemas.openxmlformats.org/officeDocument/2006/relationships/image" Target="../media/image1.jpeg"/><Relationship Id="rId5" Type="http://schemas.openxmlformats.org/officeDocument/2006/relationships/hyperlink" Target="https://www.trevorloudon.com/books/" TargetMode="External"/><Relationship Id="rId10" Type="http://schemas.openxmlformats.org/officeDocument/2006/relationships/hyperlink" Target="https://pbs.twimg.com/media/DSpO0wSXcAMPvjw.jpg" TargetMode="External"/><Relationship Id="rId4" Type="http://schemas.openxmlformats.org/officeDocument/2006/relationships/hyperlink" Target="https://vimeo.com/429726161" TargetMode="External"/><Relationship Id="rId9" Type="http://schemas.openxmlformats.org/officeDocument/2006/relationships/hyperlink" Target="https://www.wnd.com/2019/10/cory-booker-twists-old-testament-bible-verse-lgbt-agenda/" TargetMode="External"/></Relationships>
</file>

<file path=ppt/slides/_rels/slide593.xml.rels><?xml version="1.0" encoding="UTF-8" standalone="yes"?>
<Relationships xmlns="http://schemas.openxmlformats.org/package/2006/relationships"><Relationship Id="rId8" Type="http://schemas.openxmlformats.org/officeDocument/2006/relationships/hyperlink" Target="https://vimeo.com/429726161" TargetMode="External"/><Relationship Id="rId13" Type="http://schemas.openxmlformats.org/officeDocument/2006/relationships/hyperlink" Target="https://www.youtube.com/watch?v=ANrR8xfCcEI" TargetMode="External"/><Relationship Id="rId3" Type="http://schemas.openxmlformats.org/officeDocument/2006/relationships/hyperlink" Target="https://www.dineshdsouza.com/films/hillarys-america/" TargetMode="External"/><Relationship Id="rId7" Type="http://schemas.openxmlformats.org/officeDocument/2006/relationships/hyperlink" Target="https://www.trevorloudon.com/books/" TargetMode="External"/><Relationship Id="rId12" Type="http://schemas.openxmlformats.org/officeDocument/2006/relationships/hyperlink" Target="http://www.abnsat.com/index.php/en/component/hwdvideoshare/viewvideo/1123/2011-shows/jesus-and-muhammad-06-20-20113" TargetMode="External"/><Relationship Id="rId2" Type="http://schemas.openxmlformats.org/officeDocument/2006/relationships/notesSlide" Target="../notesSlides/notesSlide593.xml"/><Relationship Id="rId16"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hyperlink" Target="https://www.fairviewbaptistedmond.org/archive/" TargetMode="External"/><Relationship Id="rId11" Type="http://schemas.openxmlformats.org/officeDocument/2006/relationships/hyperlink" Target="http://www.abnsat.com/index.php/en/component/hwdvideoshare/viewvideo/1117/2011-shows/jihad-in-islam-61811-2" TargetMode="External"/><Relationship Id="rId5"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15" Type="http://schemas.openxmlformats.org/officeDocument/2006/relationships/hyperlink" Target="http://www.youtube.com/watch?v=E_q5ZIM-FDI" TargetMode="External"/><Relationship Id="rId10" Type="http://schemas.openxmlformats.org/officeDocument/2006/relationships/hyperlink" Target="http://www.cbn.com/cbnnews/us/2011/september/ex-muslim-speaks-out-about-the-koran-dilemma/" TargetMode="External"/><Relationship Id="rId4" Type="http://schemas.openxmlformats.org/officeDocument/2006/relationships/hyperlink" Target="https://www.youtube.com/watch?v=vtv6XUT-hno" TargetMode="External"/><Relationship Id="rId9" Type="http://schemas.openxmlformats.org/officeDocument/2006/relationships/hyperlink" Target="http://www.hallindsey.com/" TargetMode="External"/><Relationship Id="rId14" Type="http://schemas.openxmlformats.org/officeDocument/2006/relationships/hyperlink" Target="http://www.cbn.com/tv/1403094459001" TargetMode="External"/></Relationships>
</file>

<file path=ppt/slides/_rels/slide594.xml.rels><?xml version="1.0" encoding="UTF-8" standalone="yes"?>
<Relationships xmlns="http://schemas.openxmlformats.org/package/2006/relationships"><Relationship Id="rId8"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13" Type="http://schemas.openxmlformats.org/officeDocument/2006/relationships/image" Target="../media/image1.jpeg"/><Relationship Id="rId3" Type="http://schemas.openxmlformats.org/officeDocument/2006/relationships/hyperlink" Target="https://www.wnd.com/2019/11/male-chinese-relatives-placed-uyghur-homes-co-sleep-female-hosts/" TargetMode="External"/><Relationship Id="rId7" Type="http://schemas.openxmlformats.org/officeDocument/2006/relationships/hyperlink" Target="https://www.youtube.com/watch?v=vtv6XUT-hno" TargetMode="External"/><Relationship Id="rId12" Type="http://schemas.openxmlformats.org/officeDocument/2006/relationships/hyperlink" Target="https://www.youtube.com/watch?v=zdR-I35Ladk" TargetMode="External"/><Relationship Id="rId2" Type="http://schemas.openxmlformats.org/officeDocument/2006/relationships/notesSlide" Target="../notesSlides/notesSlide594.xml"/><Relationship Id="rId1" Type="http://schemas.openxmlformats.org/officeDocument/2006/relationships/slideLayout" Target="../slideLayouts/slideLayout48.xml"/><Relationship Id="rId6" Type="http://schemas.openxmlformats.org/officeDocument/2006/relationships/hyperlink" Target="https://www.dineshdsouza.com/films/hillarys-america/" TargetMode="External"/><Relationship Id="rId11" Type="http://schemas.openxmlformats.org/officeDocument/2006/relationships/hyperlink" Target="https://vimeo.com/429726161" TargetMode="External"/><Relationship Id="rId5" Type="http://schemas.openxmlformats.org/officeDocument/2006/relationships/hyperlink" Target="https://www.wnd.com/2019/06/expert-china-worse-30-years-after-tiananmen/" TargetMode="External"/><Relationship Id="rId10" Type="http://schemas.openxmlformats.org/officeDocument/2006/relationships/hyperlink" Target="https://www.trevorloudon.com/books/" TargetMode="External"/><Relationship Id="rId4" Type="http://schemas.openxmlformats.org/officeDocument/2006/relationships/hyperlink" Target="https://www.cnsnews.com/news/article/liam-sigler/pence-communist-china-has-persecuted-christians-buddhists-and-muslims" TargetMode="External"/><Relationship Id="rId9" Type="http://schemas.openxmlformats.org/officeDocument/2006/relationships/hyperlink" Target="https://www.fairviewbaptistedmond.org/archive/" TargetMode="External"/></Relationships>
</file>

<file path=ppt/slides/_rels/slide59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95.xml"/><Relationship Id="rId1" Type="http://schemas.openxmlformats.org/officeDocument/2006/relationships/slideLayout" Target="../slideLayouts/slideLayout48.xml"/><Relationship Id="rId4" Type="http://schemas.openxmlformats.org/officeDocument/2006/relationships/image" Target="../media/image100.png"/></Relationships>
</file>

<file path=ppt/slides/_rels/slide596.xml.rels><?xml version="1.0" encoding="UTF-8" standalone="yes"?>
<Relationships xmlns="http://schemas.openxmlformats.org/package/2006/relationships"><Relationship Id="rId3" Type="http://schemas.openxmlformats.org/officeDocument/2006/relationships/hyperlink" Target="https://www.cnsnews.com/news/article/barbara-boland/pew-study-christians-are-world-s-most-oppressed-religious-group" TargetMode="External"/><Relationship Id="rId2" Type="http://schemas.openxmlformats.org/officeDocument/2006/relationships/notesSlide" Target="../notesSlides/notesSlide596.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bc.com/news/world-middle-east-48333923" TargetMode="External"/><Relationship Id="rId4" Type="http://schemas.openxmlformats.org/officeDocument/2006/relationships/hyperlink" Target="https://www.christianpost.com/news/80-percent-of-persecuted-religious-believers-are-christians-british-govt-interim-report.html" TargetMode="External"/></Relationships>
</file>

<file path=ppt/slides/_rels/slide597.xml.rels><?xml version="1.0" encoding="UTF-8" standalone="yes"?>
<Relationships xmlns="http://schemas.openxmlformats.org/package/2006/relationships"><Relationship Id="rId26" Type="http://schemas.openxmlformats.org/officeDocument/2006/relationships/hyperlink" Target="http://en.wikipedia.org/wiki/Dian_Fossey" TargetMode="External"/><Relationship Id="rId21" Type="http://schemas.openxmlformats.org/officeDocument/2006/relationships/hyperlink" Target="http://www.politico.com/story/2013/05/franklin-graham-irs-targeting-91362.html" TargetMode="External"/><Relationship Id="rId42" Type="http://schemas.openxmlformats.org/officeDocument/2006/relationships/hyperlink" Target="file:///E:\Book%20Power%20Point%20&amp;amp;%20Word%20-%20Official%20Published%20Documents\%20http:\www.wnd.com\2013\12\blogging-gays-urge-murder-castration-of-christians\" TargetMode="External"/><Relationship Id="rId47" Type="http://schemas.openxmlformats.org/officeDocument/2006/relationships/hyperlink" Target="http://www.waronhumans.com/the-war-on-humans-documentary/" TargetMode="External"/><Relationship Id="rId63" Type="http://schemas.openxmlformats.org/officeDocument/2006/relationships/hyperlink" Target="https://en.wikipedia.org/wiki/Harry_Hay" TargetMode="External"/><Relationship Id="rId68" Type="http://schemas.openxmlformats.org/officeDocument/2006/relationships/hyperlink" Target="https://youtu.be/JDoxDi0YAf8" TargetMode="External"/><Relationship Id="rId84" Type="http://schemas.openxmlformats.org/officeDocument/2006/relationships/hyperlink" Target="https://vimeo.com/429726161" TargetMode="External"/><Relationship Id="rId16" Type="http://schemas.openxmlformats.org/officeDocument/2006/relationships/hyperlink" Target="http://www.wikipedia.org/wiki/Frederick_Douglass" TargetMode="External"/><Relationship Id="rId11" Type="http://schemas.openxmlformats.org/officeDocument/2006/relationships/hyperlink" Target="http://www.thesmokinggun.com/buster/sexual-assault/prayers-from-joe-paterno-647903" TargetMode="External"/><Relationship Id="rId32" Type="http://schemas.openxmlformats.org/officeDocument/2006/relationships/hyperlink" Target="http://www.abnsat.com/index.php/en/component/hwdvideoshare/viewvideo/1117/2011-shows/jihad-in-islam-61811-2" TargetMode="External"/><Relationship Id="rId37" Type="http://schemas.openxmlformats.org/officeDocument/2006/relationships/hyperlink" Target="http://www.ncbi.nlm.nih.gov/pmc/articles/PMC2274957/" TargetMode="External"/><Relationship Id="rId53" Type="http://schemas.openxmlformats.org/officeDocument/2006/relationships/hyperlink" Target="https://www.wnd.com/2018/01/meet-the-real-walter-cronkite/" TargetMode="External"/><Relationship Id="rId58" Type="http://schemas.openxmlformats.org/officeDocument/2006/relationships/hyperlink" Target="https://www.wnd.com/2017/10/will-spacey-scandal-expose-gay-male-obsession-with-young-teens/" TargetMode="External"/><Relationship Id="rId74" Type="http://schemas.openxmlformats.org/officeDocument/2006/relationships/hyperlink" Target="http://peterschweizer.com/books/secret-empires/" TargetMode="External"/><Relationship Id="rId79" Type="http://schemas.openxmlformats.org/officeDocument/2006/relationships/hyperlink" Target="https://www.thegatewaypundit.com/2020/09/black-lives-matter-founder-admits-not-just-marxist-beliefs-occultist-practices/" TargetMode="External"/><Relationship Id="rId5" Type="http://schemas.openxmlformats.org/officeDocument/2006/relationships/hyperlink" Target="http://www.ncjrs.gov/pdffiles1/jr000243c.pdf" TargetMode="External"/><Relationship Id="rId61" Type="http://schemas.openxmlformats.org/officeDocument/2006/relationships/hyperlink" Target="https://www.amazon.com/Order-Deaths-Head-Hitlers-Military/dp/0141390123" TargetMode="External"/><Relationship Id="rId82" Type="http://schemas.openxmlformats.org/officeDocument/2006/relationships/hyperlink" Target="https://www1.cbn.com/video/700club/2020/09/28/the-700-club-september-28-2020?show=700club" TargetMode="External"/><Relationship Id="rId19" Type="http://schemas.openxmlformats.org/officeDocument/2006/relationships/hyperlink" Target="http://en.wikipedia.org/wiki/Bleeding%20Kansas" TargetMode="External"/><Relationship Id="rId14" Type="http://schemas.openxmlformats.org/officeDocument/2006/relationships/hyperlink" Target="http://en.wikipedia.org/wiki/35th_Congress" TargetMode="External"/><Relationship Id="rId22" Type="http://schemas.openxmlformats.org/officeDocument/2006/relationships/hyperlink" Target="http://www.dailymail.co.uk/news/article-2325068/Documents-IRS-letters-harassing-conservative-groups-came-Washington-DC-headquarters-California-offices-despite-Inspector-Generals-focus-Cincinnati-employees.html" TargetMode="External"/><Relationship Id="rId27" Type="http://schemas.openxmlformats.org/officeDocument/2006/relationships/hyperlink" Target="http://nationalreview.com/corner/354801/e-mails-suggest-collusion-between-fec-irs-target-conservative-groups-eliana-johnson" TargetMode="External"/><Relationship Id="rId30" Type="http://schemas.openxmlformats.org/officeDocument/2006/relationships/hyperlink" Target="http://www.glennbeck.com/2012/04/17/the-scariest-farrakhan-audio-yet/" TargetMode="External"/><Relationship Id="rId35" Type="http://schemas.openxmlformats.org/officeDocument/2006/relationships/hyperlink" Target="http://www.youtube.com/watch?v=E_q5ZIM-FDI" TargetMode="External"/><Relationship Id="rId43" Type="http://schemas.openxmlformats.org/officeDocument/2006/relationships/hyperlink" Target="http://www.wnd.com/2013/12/ex-homosexuals-marriage-slammed-by-activists/?cat_orig=us" TargetMode="External"/><Relationship Id="rId48" Type="http://schemas.openxmlformats.org/officeDocument/2006/relationships/hyperlink" Target="http://www.foxnews.com/world/2014/02/22/drug-lord-el-chapo-guzman-captured-in-mexico-report-says/" TargetMode="External"/><Relationship Id="rId56"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64" Type="http://schemas.openxmlformats.org/officeDocument/2006/relationships/hyperlink" Target="https://www.dineshdsouza.com/films/hillarys-america/" TargetMode="External"/><Relationship Id="rId69" Type="http://schemas.openxmlformats.org/officeDocument/2006/relationships/hyperlink" Target="https://www.youtube.com/watch?v=Uj_8EI525F0" TargetMode="External"/><Relationship Id="rId77" Type="http://schemas.openxmlformats.org/officeDocument/2006/relationships/hyperlink" Target="https://duckduckgo.com/?t=ffab&amp;q=Agenda+2+Masters+of+Deceit&amp;atb=v1-1&amp;iax=videos&amp;ia=videos&amp;iai=https%3A%2F%2Fwww.youtube.com%2Fwatch%3Fv%3DaAGYu_Jp5mc" TargetMode="External"/><Relationship Id="rId8" Type="http://schemas.openxmlformats.org/officeDocument/2006/relationships/hyperlink" Target="http://www.sciencedaily.com/releases/2011/04/110405174833.htm" TargetMode="External"/><Relationship Id="rId51" Type="http://schemas.openxmlformats.org/officeDocument/2006/relationships/hyperlink" Target="http://www.cnsnews.com/news/article/michael-w-chapman/satanic-temple-gay-marriage-sacrament" TargetMode="External"/><Relationship Id="rId72" Type="http://schemas.openxmlformats.org/officeDocument/2006/relationships/hyperlink" Target="https://www.deathofanationmovie.com/" TargetMode="External"/><Relationship Id="rId80" Type="http://schemas.openxmlformats.org/officeDocument/2006/relationships/hyperlink" Target="https://www.fairviewbaptistedmond.org/archive/" TargetMode="External"/><Relationship Id="rId3" Type="http://schemas.openxmlformats.org/officeDocument/2006/relationships/hyperlink" Target="http://fathersforlife.org/gay_issues/gay_gene.htm" TargetMode="External"/><Relationship Id="rId12" Type="http://schemas.openxmlformats.org/officeDocument/2006/relationships/hyperlink" Target="http://www.cops.usdoj.gov/pdf/e03021472.pdf" TargetMode="External"/><Relationship Id="rId17" Type="http://schemas.openxmlformats.org/officeDocument/2006/relationships/hyperlink" Target="http://www.christianity.com/church/church-history/timeline/1801-1900/david-livingstone-11630461.html" TargetMode="External"/><Relationship Id="rId25" Type="http://schemas.openxmlformats.org/officeDocument/2006/relationships/hyperlink" Target="http://www.amazon.com/Ancestral-Passions-Leakey-Humankinds-Beginnings/dp/0684824701#reader_0684824701" TargetMode="External"/><Relationship Id="rId33" Type="http://schemas.openxmlformats.org/officeDocument/2006/relationships/hyperlink" Target="http://www.abnsat.com/index.php/en/component/hwdvideoshare/viewvideo/1123/2011-shows/jesus-and-muhammad-06-20-20113" TargetMode="External"/><Relationship Id="rId38" Type="http://schemas.openxmlformats.org/officeDocument/2006/relationships/hyperlink" Target="http://en.wikipedia.org/wiki/Darwin's_illness" TargetMode="External"/><Relationship Id="rId46" Type="http://schemas.openxmlformats.org/officeDocument/2006/relationships/hyperlink" Target="http://www.washingtonpost.com/blogs/post-politics/post/the-choom-gang-president-obamas-pot-smoking-high-school-days-detailed-in-maraniss-book/2012/05/25/gJQAwFqEqU_blog.html" TargetMode="External"/><Relationship Id="rId59" Type="http://schemas.openxmlformats.org/officeDocument/2006/relationships/hyperlink" Target="http://www.scottlively.net/tps/" TargetMode="External"/><Relationship Id="rId67" Type="http://schemas.openxmlformats.org/officeDocument/2006/relationships/hyperlink" Target="https://archive.org/stream/isbn_9781555831110#page/4/mode/2up" TargetMode="External"/><Relationship Id="rId20" Type="http://schemas.openxmlformats.org/officeDocument/2006/relationships/hyperlink" Target="http://www.ushistory.org/us/31e.asp" TargetMode="External"/><Relationship Id="rId41" Type="http://schemas.openxmlformats.org/officeDocument/2006/relationships/hyperlink" Target="http://www.cnsnews.com/news/article/james-beattie-and-michael-w-chapman/ben-carson-warns-socialized-medicine-keystone" TargetMode="External"/><Relationship Id="rId54" Type="http://schemas.openxmlformats.org/officeDocument/2006/relationships/hyperlink" Target="https://www.youtube.com/watch?v=I11L71PD3Lw" TargetMode="External"/><Relationship Id="rId62" Type="http://schemas.openxmlformats.org/officeDocument/2006/relationships/hyperlink" Target="https://sidroth.org/television/tv-archives/jenny-weaver/" TargetMode="External"/><Relationship Id="rId70" Type="http://schemas.openxmlformats.org/officeDocument/2006/relationships/hyperlink" Target="https://www.godtube.com/watch/?v=1BE29FNU" TargetMode="External"/><Relationship Id="rId75" Type="http://schemas.openxmlformats.org/officeDocument/2006/relationships/hyperlink" Target="https://www.wnd.com/2018/01/homosexuals-lash-out-at-prayer-as-ultimate-conversion-therapy/" TargetMode="External"/><Relationship Id="rId83" Type="http://schemas.openxmlformats.org/officeDocument/2006/relationships/hyperlink" Target="vimeo.com/429726161" TargetMode="External"/><Relationship Id="rId1" Type="http://schemas.openxmlformats.org/officeDocument/2006/relationships/slideLayout" Target="../slideLayouts/slideLayout32.xml"/><Relationship Id="rId6" Type="http://schemas.openxmlformats.org/officeDocument/2006/relationships/hyperlink" Target="http://wndbooks.wnd.com/sexual-sabotage/" TargetMode="External"/><Relationship Id="rId15" Type="http://schemas.openxmlformats.org/officeDocument/2006/relationships/hyperlink" Target="http://en.wikipedia.org/wiki/Religious_views_of_Adolf_Hitler#section_4" TargetMode="External"/><Relationship Id="rId23" Type="http://schemas.openxmlformats.org/officeDocument/2006/relationships/hyperlink" Target="http://www.dailycaller.com/2013/05/17/flashback-schumer-franken-urged-irs-to-target-tea-party-in-2012/thedailymail.html" TargetMode="External"/><Relationship Id="rId28" Type="http://schemas.openxmlformats.org/officeDocument/2006/relationships/hyperlink" Target="http://www.cbn.com/tv/1403094459001" TargetMode="External"/><Relationship Id="rId36" Type="http://schemas.openxmlformats.org/officeDocument/2006/relationships/hyperlink" Target="http://www.plosgenetics.org/article/info:doi/10.1371/journal.pgen.1000035" TargetMode="External"/><Relationship Id="rId49" Type="http://schemas.openxmlformats.org/officeDocument/2006/relationships/hyperlink" Target="http://www.dailymail.co.uk/news/article-2607166/Bryan-Singers-wild-pool-parties-met-sex-assault-accuser-home-Hollywood-power-player-jailed-sex-minors.html" TargetMode="External"/><Relationship Id="rId57" Type="http://schemas.openxmlformats.org/officeDocument/2006/relationships/hyperlink" Target="https://nationalpost.com/news/world/the-new-taboo-more-people-regret-sex-change-and-want-to-detransition-surgeon-says?fbclid=IwAR0H-0U_Usa4e11eHIe1DF-s4xH9ZEK4zWgBjKIwF9qQ1YfBc6Qf2l4ObQ8" TargetMode="External"/><Relationship Id="rId10" Type="http://schemas.openxmlformats.org/officeDocument/2006/relationships/hyperlink" Target="http://en.wikipedia.org/wiki/Penn_State_sex_abuse_scandal" TargetMode="External"/><Relationship Id="rId31" Type="http://schemas.openxmlformats.org/officeDocument/2006/relationships/hyperlink" Target="http://www.cbn.com/cbnnews/us/2011/september/ex-muslim-speaks-out-about-the-koran-dilemma/" TargetMode="External"/><Relationship Id="rId44" Type="http://schemas.openxmlformats.org/officeDocument/2006/relationships/hyperlink" Target="http://news.msn.com/us/obama-pot-is-not-more-dangerous-than-alcohol" TargetMode="External"/><Relationship Id="rId52" Type="http://schemas.openxmlformats.org/officeDocument/2006/relationships/hyperlink" Target="http://www.youtube.com/watch?v=ZAF2GPT_79Q" TargetMode="External"/><Relationship Id="rId60" Type="http://schemas.openxmlformats.org/officeDocument/2006/relationships/hyperlink" Target="https://en.wikipedia.org/wiki/Ernst_R%C3%B6hm" TargetMode="External"/><Relationship Id="rId65" Type="http://schemas.openxmlformats.org/officeDocument/2006/relationships/hyperlink" Target="https://dailycaller.com/2018/12/18/antifa-leader-violent-communist/" TargetMode="External"/><Relationship Id="rId73" Type="http://schemas.openxmlformats.org/officeDocument/2006/relationships/hyperlink" Target="https://www.theblaze.com/news/2017/05/01/antifa-group-behind-violent-riots-discovered-to-have-ties-to-pedophile-group" TargetMode="External"/><Relationship Id="rId78"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81" Type="http://schemas.openxmlformats.org/officeDocument/2006/relationships/hyperlink" Target="https://www.trevorloudon.com/books/" TargetMode="External"/><Relationship Id="rId4" Type="http://schemas.openxmlformats.org/officeDocument/2006/relationships/hyperlink" Target="http://www.wnd.com/index.php?fa=PAGE.view&amp;pageId=283849" TargetMode="External"/><Relationship Id="rId9" Type="http://schemas.openxmlformats.org/officeDocument/2006/relationships/hyperlink" Target="http://en.wikipedia.org/wiki/Date_rape" TargetMode="External"/><Relationship Id="rId13" Type="http://schemas.openxmlformats.org/officeDocument/2006/relationships/hyperlink" Target="http://www.wayofthemaster.com/articles/ray2006-11-14.html" TargetMode="External"/><Relationship Id="rId18" Type="http://schemas.openxmlformats.org/officeDocument/2006/relationships/hyperlink" Target="http://www.cbn.com/tv/2189892506001" TargetMode="External"/><Relationship Id="rId39" Type="http://schemas.openxmlformats.org/officeDocument/2006/relationships/hyperlink" Target="http://www.history.com/news/what-killed-charles-darwin" TargetMode="External"/><Relationship Id="rId34" Type="http://schemas.openxmlformats.org/officeDocument/2006/relationships/hyperlink" Target="https://www.youtube.com/watch?v=ANrR8xfCcEI" TargetMode="External"/><Relationship Id="rId50" Type="http://schemas.openxmlformats.org/officeDocument/2006/relationships/hyperlink" Target="http://en.wikipedia.org/wiki/Jeffrey_Dahmer" TargetMode="External"/><Relationship Id="rId55" Type="http://schemas.openxmlformats.org/officeDocument/2006/relationships/hyperlink" Target="https://www.amazon.com/Illustrated-Encyclopedia-Old-West/dp/0831765992" TargetMode="External"/><Relationship Id="rId76" Type="http://schemas.openxmlformats.org/officeDocument/2006/relationships/hyperlink" Target="https://www.wnd.com/2017/08/the-sex-pervert-as-anti-fascist/" TargetMode="External"/><Relationship Id="rId7" Type="http://schemas.openxmlformats.org/officeDocument/2006/relationships/hyperlink" Target="http://drjudithreisman.org/" TargetMode="External"/><Relationship Id="rId71" Type="http://schemas.openxmlformats.org/officeDocument/2006/relationships/hyperlink" Target="https://www1.cbn.com/700club/nicky-cruz-salvation-jungles-new-york" TargetMode="External"/><Relationship Id="rId2" Type="http://schemas.openxmlformats.org/officeDocument/2006/relationships/notesSlide" Target="../notesSlides/notesSlide597.xml"/><Relationship Id="rId29" Type="http://schemas.openxmlformats.org/officeDocument/2006/relationships/hyperlink" Target="duckduckgo.com/?t=ffab&amp;q=Kamal+Saleem+A+Muslim+Cries+Out+to+Jesus+CBN&amp;atb=v182-1&amp;iax=videos&amp;ia=videos&amp;iai=https:\\www.youtube.com\watch?v=gccio1vE41M" TargetMode="External"/><Relationship Id="rId24" Type="http://schemas.openxmlformats.org/officeDocument/2006/relationships/hyperlink" Target="http://www.cnsnews.com/news/article/cdc-nearly-50-us-adults-will-develop-at-least-one-mental-illness" TargetMode="External"/><Relationship Id="rId40" Type="http://schemas.openxmlformats.org/officeDocument/2006/relationships/hyperlink" Target="http://dailycaller.com/2013/09/29/top-mit-scientist-un-climate-report-is-hilariously-flawed/" TargetMode="External"/><Relationship Id="rId45" Type="http://schemas.openxmlformats.org/officeDocument/2006/relationships/hyperlink" Target="http://www.cnsnews.com/news/article/michael-w-chapman/san-francisco-s-gay-icon-larry-brinkin-guilty-felony-child-porn" TargetMode="External"/><Relationship Id="rId66" Type="http://schemas.openxmlformats.org/officeDocument/2006/relationships/hyperlink" Target="https://en.wikipedia.org/wiki/Henry_Gerber" TargetMode="External"/></Relationships>
</file>

<file path=ppt/slides/_rels/slide59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98.xml"/><Relationship Id="rId1" Type="http://schemas.openxmlformats.org/officeDocument/2006/relationships/slideLayout" Target="../slideLayouts/slideLayout48.xml"/></Relationships>
</file>

<file path=ppt/slides/_rels/slide599.xml.rels><?xml version="1.0" encoding="UTF-8" standalone="yes"?>
<Relationships xmlns="http://schemas.openxmlformats.org/package/2006/relationships"><Relationship Id="rId8" Type="http://schemas.openxmlformats.org/officeDocument/2006/relationships/slide" Target="slide659.xml"/><Relationship Id="rId13" Type="http://schemas.openxmlformats.org/officeDocument/2006/relationships/hyperlink" Target="https://www.yahoo.com/entertainment/mark-salling-reportedly-dead-apparent-181342858.html" TargetMode="External"/><Relationship Id="rId18" Type="http://schemas.openxmlformats.org/officeDocument/2006/relationships/slide" Target="slide565.xml"/><Relationship Id="rId3" Type="http://schemas.openxmlformats.org/officeDocument/2006/relationships/slide" Target="slide684.xml"/><Relationship Id="rId7" Type="http://schemas.openxmlformats.org/officeDocument/2006/relationships/slide" Target="slide668.xml"/><Relationship Id="rId12" Type="http://schemas.openxmlformats.org/officeDocument/2006/relationships/slide" Target="slide697.xml"/><Relationship Id="rId17" Type="http://schemas.openxmlformats.org/officeDocument/2006/relationships/slide" Target="slide561.xml"/><Relationship Id="rId2" Type="http://schemas.openxmlformats.org/officeDocument/2006/relationships/notesSlide" Target="../notesSlides/notesSlide599.xml"/><Relationship Id="rId16" Type="http://schemas.openxmlformats.org/officeDocument/2006/relationships/hyperlink" Target="https://www.wnd.com/2019/01/masters-of-projection/" TargetMode="External"/><Relationship Id="rId20"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slide" Target="slide702.xml"/><Relationship Id="rId11" Type="http://schemas.openxmlformats.org/officeDocument/2006/relationships/slide" Target="slide733.xml"/><Relationship Id="rId5" Type="http://schemas.openxmlformats.org/officeDocument/2006/relationships/slide" Target="slide673.xml"/><Relationship Id="rId15" Type="http://schemas.openxmlformats.org/officeDocument/2006/relationships/slide" Target="slide688.xml"/><Relationship Id="rId10" Type="http://schemas.openxmlformats.org/officeDocument/2006/relationships/slide" Target="slide671.xml"/><Relationship Id="rId19" Type="http://schemas.openxmlformats.org/officeDocument/2006/relationships/slide" Target="slide600.xml"/><Relationship Id="rId4" Type="http://schemas.openxmlformats.org/officeDocument/2006/relationships/slide" Target="slide693.xml"/><Relationship Id="rId9" Type="http://schemas.openxmlformats.org/officeDocument/2006/relationships/slide" Target="slide610.xml"/><Relationship Id="rId14" Type="http://schemas.openxmlformats.org/officeDocument/2006/relationships/slide" Target="slide645.xml"/></Relationships>
</file>

<file path=ppt/slides/_rels/slide6.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1.jpeg"/><Relationship Id="rId7" Type="http://schemas.openxmlformats.org/officeDocument/2006/relationships/slide" Target="slide439.xml"/><Relationship Id="rId2" Type="http://schemas.openxmlformats.org/officeDocument/2006/relationships/notesSlide" Target="../notesSlides/notesSlide6.xml"/><Relationship Id="rId1" Type="http://schemas.openxmlformats.org/officeDocument/2006/relationships/slideLayout" Target="../slideLayouts/slideLayout30.xml"/><Relationship Id="rId6" Type="http://schemas.openxmlformats.org/officeDocument/2006/relationships/slide" Target="slide423.xml"/><Relationship Id="rId5" Type="http://schemas.openxmlformats.org/officeDocument/2006/relationships/slide" Target="slide371.xml"/><Relationship Id="rId4" Type="http://schemas.openxmlformats.org/officeDocument/2006/relationships/slide" Target="slide377.xml"/></Relationships>
</file>

<file path=ppt/slides/_rels/slide60.xml.rels><?xml version="1.0" encoding="UTF-8" standalone="yes"?>
<Relationships xmlns="http://schemas.openxmlformats.org/package/2006/relationships"><Relationship Id="rId3" Type="http://schemas.openxmlformats.org/officeDocument/2006/relationships/image" Target="../media/image13.jpeg"/><Relationship Id="rId7" Type="http://schemas.openxmlformats.org/officeDocument/2006/relationships/image" Target="../media/image1.jpeg"/><Relationship Id="rId2" Type="http://schemas.openxmlformats.org/officeDocument/2006/relationships/notesSlide" Target="../notesSlides/notesSlide60.xml"/><Relationship Id="rId1" Type="http://schemas.openxmlformats.org/officeDocument/2006/relationships/slideLayout" Target="../slideLayouts/slideLayout48.xml"/><Relationship Id="rId6" Type="http://schemas.openxmlformats.org/officeDocument/2006/relationships/hyperlink" Target="https://en.wikipedia.org/wiki/Dispensationalism" TargetMode="External"/><Relationship Id="rId5" Type="http://schemas.openxmlformats.org/officeDocument/2006/relationships/hyperlink" Target="https://www.biblegateway.com/passage/?search=Hebrews+8:7-13,+9:6-15&amp;version=NASB" TargetMode="External"/><Relationship Id="rId4" Type="http://schemas.openxmlformats.org/officeDocument/2006/relationships/hyperlink" Target="https://en.wikipedia.org/wiki/Nicholas_of_Cusa" TargetMode="External"/></Relationships>
</file>

<file path=ppt/slides/_rels/slide600.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dineshdsouza.com/films/hillarys-america/" TargetMode="External"/><Relationship Id="rId7" Type="http://schemas.openxmlformats.org/officeDocument/2006/relationships/hyperlink" Target="https://www.youtube.com/watch?v=vtv6XUT-hno" TargetMode="External"/><Relationship Id="rId2" Type="http://schemas.openxmlformats.org/officeDocument/2006/relationships/notesSlide" Target="../notesSlides/notesSlide600.xml"/><Relationship Id="rId1" Type="http://schemas.openxmlformats.org/officeDocument/2006/relationships/slideLayout" Target="../slideLayouts/slideLayout48.xml"/><Relationship Id="rId6" Type="http://schemas.openxmlformats.org/officeDocument/2006/relationships/slide" Target="slide602.xml"/><Relationship Id="rId5" Type="http://schemas.openxmlformats.org/officeDocument/2006/relationships/hyperlink" Target="https://www.youtube.com/watch?v=ZiRLR25tiks" TargetMode="External"/><Relationship Id="rId4" Type="http://schemas.openxmlformats.org/officeDocument/2006/relationships/hyperlink" Target="https://www.deathofanationmovie.com/" TargetMode="External"/></Relationships>
</file>

<file path=ppt/slides/_rels/slide601.xml.rels><?xml version="1.0" encoding="UTF-8" standalone="yes"?>
<Relationships xmlns="http://schemas.openxmlformats.org/package/2006/relationships"><Relationship Id="rId8" Type="http://schemas.openxmlformats.org/officeDocument/2006/relationships/hyperlink" Target="http://www.explorationfilms.com/A_Nation_Adrift.php" TargetMode="External"/><Relationship Id="rId3" Type="http://schemas.openxmlformats.org/officeDocument/2006/relationships/hyperlink" Target="https://www.dineshdsouza.com/films/hillarys-america/" TargetMode="External"/><Relationship Id="rId7" Type="http://schemas.openxmlformats.org/officeDocument/2006/relationships/hyperlink" Target="http://www.youtube.com/watch?v=ZiRLR25tiks" TargetMode="External"/><Relationship Id="rId2" Type="http://schemas.openxmlformats.org/officeDocument/2006/relationships/notesSlide" Target="../notesSlides/notesSlide601.xml"/><Relationship Id="rId1" Type="http://schemas.openxmlformats.org/officeDocument/2006/relationships/slideLayout" Target="../slideLayouts/slideLayout48.xml"/><Relationship Id="rId6" Type="http://schemas.openxmlformats.org/officeDocument/2006/relationships/hyperlink" Target="http://www.youtube.com/watch?v=HWNDRXKLodw" TargetMode="External"/><Relationship Id="rId5" Type="http://schemas.openxmlformats.org/officeDocument/2006/relationships/hyperlink" Target="https://www.youtube.com/watch?v=ZiRLR25tiks" TargetMode="External"/><Relationship Id="rId4" Type="http://schemas.openxmlformats.org/officeDocument/2006/relationships/hyperlink" Target="https://www.deathofanationmovie.com/" TargetMode="External"/><Relationship Id="rId9" Type="http://schemas.openxmlformats.org/officeDocument/2006/relationships/image" Target="../media/image1.jpeg"/></Relationships>
</file>

<file path=ppt/slides/_rels/slide602.xml.rels><?xml version="1.0" encoding="UTF-8" standalone="yes"?>
<Relationships xmlns="http://schemas.openxmlformats.org/package/2006/relationships"><Relationship Id="rId3" Type="http://schemas.openxmlformats.org/officeDocument/2006/relationships/hyperlink" Target="https://www.youtube.com/watch?v=ZiRLR25tiks" TargetMode="External"/><Relationship Id="rId2" Type="http://schemas.openxmlformats.org/officeDocument/2006/relationships/notesSlide" Target="../notesSlides/notesSlide60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03.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biblegateway.com/passage/?search=Psalm+38:20&amp;version=NIV" TargetMode="External"/><Relationship Id="rId7"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603.xml"/><Relationship Id="rId1" Type="http://schemas.openxmlformats.org/officeDocument/2006/relationships/slideLayout" Target="../slideLayouts/slideLayout48.xml"/><Relationship Id="rId6" Type="http://schemas.openxmlformats.org/officeDocument/2006/relationships/hyperlink" Target="https://www.biblegateway.com/passage/?search=Revelation+12:7-12&amp;version=NIV" TargetMode="External"/><Relationship Id="rId5" Type="http://schemas.openxmlformats.org/officeDocument/2006/relationships/slide" Target="slide688.xml"/><Relationship Id="rId4" Type="http://schemas.openxmlformats.org/officeDocument/2006/relationships/hyperlink" Target="https://www.biblegateway.com/passage/?search=Romans+14:16&amp;version=NIV" TargetMode="External"/></Relationships>
</file>

<file path=ppt/slides/_rels/slide604.xml.rels><?xml version="1.0" encoding="UTF-8" standalone="yes"?>
<Relationships xmlns="http://schemas.openxmlformats.org/package/2006/relationships"><Relationship Id="rId8" Type="http://schemas.openxmlformats.org/officeDocument/2006/relationships/hyperlink" Target="https://en.wikipedia.org/wiki/World_War_II#Casualties_and_war_crimes" TargetMode="External"/><Relationship Id="rId13" Type="http://schemas.openxmlformats.org/officeDocument/2006/relationships/image" Target="../media/image1.jpeg"/><Relationship Id="rId3" Type="http://schemas.openxmlformats.org/officeDocument/2006/relationships/slide" Target="slide645.xml"/><Relationship Id="rId7" Type="http://schemas.openxmlformats.org/officeDocument/2006/relationships/hyperlink" Target="https://openlibrary.org/search?q=The+Hidden+Hitler&amp;mode=ebooks&amp;m=edit&amp;m=edit&amp;has_fulltext=true" TargetMode="External"/><Relationship Id="rId12" Type="http://schemas.openxmlformats.org/officeDocument/2006/relationships/hyperlink" Target="http://www.youtube.com/watch?v=qblCuWYFM9A" TargetMode="External"/><Relationship Id="rId2" Type="http://schemas.openxmlformats.org/officeDocument/2006/relationships/notesSlide" Target="../notesSlides/notesSlide604.xml"/><Relationship Id="rId1" Type="http://schemas.openxmlformats.org/officeDocument/2006/relationships/slideLayout" Target="../slideLayouts/slideLayout48.xml"/><Relationship Id="rId6" Type="http://schemas.openxmlformats.org/officeDocument/2006/relationships/hyperlink" Target="http://www.scottlively.net/tps/" TargetMode="External"/><Relationship Id="rId11" Type="http://schemas.openxmlformats.org/officeDocument/2006/relationships/hyperlink" Target="http://en.wikipedia.org/wiki/Abortion_in_the_United_States" TargetMode="External"/><Relationship Id="rId5" Type="http://schemas.openxmlformats.org/officeDocument/2006/relationships/slide" Target="slide686.xml"/><Relationship Id="rId10" Type="http://schemas.openxmlformats.org/officeDocument/2006/relationships/hyperlink" Target="https://www.cnsnews.com/news/article/patrick-goodenough/ocasio-cortez-celebrates-democratic-caucus-60-percent-queer-women" TargetMode="External"/><Relationship Id="rId4" Type="http://schemas.openxmlformats.org/officeDocument/2006/relationships/slide" Target="slide669.xml"/><Relationship Id="rId9" Type="http://schemas.openxmlformats.org/officeDocument/2006/relationships/hyperlink" Target="https://en.wikipedia.org/wiki/Cory_Booker" TargetMode="External"/></Relationships>
</file>

<file path=ppt/slides/_rels/slide60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05.xml"/><Relationship Id="rId1" Type="http://schemas.openxmlformats.org/officeDocument/2006/relationships/slideLayout" Target="../slideLayouts/slideLayout77.xml"/></Relationships>
</file>

<file path=ppt/slides/_rels/slide606.xml.rels><?xml version="1.0" encoding="UTF-8" standalone="yes"?>
<Relationships xmlns="http://schemas.openxmlformats.org/package/2006/relationships"><Relationship Id="rId8" Type="http://schemas.openxmlformats.org/officeDocument/2006/relationships/hyperlink" Target="https://www.dineshdsouza.com/films/hillarys-america/" TargetMode="External"/><Relationship Id="rId13" Type="http://schemas.openxmlformats.org/officeDocument/2006/relationships/slide" Target="slide562.xml"/><Relationship Id="rId3" Type="http://schemas.openxmlformats.org/officeDocument/2006/relationships/hyperlink" Target="https://metrovoicenews.com/nigerian-girl-refused-to-renounce-jesus-became-slave-for-life/#.XQ4uarj39mM.reddit" TargetMode="External"/><Relationship Id="rId7" Type="http://schemas.openxmlformats.org/officeDocument/2006/relationships/hyperlink" Target="http://www.scottlively.net/tps/" TargetMode="External"/><Relationship Id="rId12"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606.xml"/><Relationship Id="rId16"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hyperlink" Target="https://www.wnd.com/2019/02/hitlers-rise-to-power-eerie-echo-of-todays-left/" TargetMode="External"/><Relationship Id="rId11" Type="http://schemas.openxmlformats.org/officeDocument/2006/relationships/hyperlink" Target="https://www.breitbart.com/middle-east/2015/10/15/obamas-ex-pastor-jeremiah-wright-jesus-palestinian/" TargetMode="External"/><Relationship Id="rId5" Type="http://schemas.openxmlformats.org/officeDocument/2006/relationships/hyperlink" Target="https://www.wnd.com/2019/05/8-of-america-is-pushing-us-to-civil-war/" TargetMode="External"/><Relationship Id="rId15" Type="http://schemas.openxmlformats.org/officeDocument/2006/relationships/hyperlink" Target="https://en.wikipedia.org/wiki/World_War_II#/media/File:World_War_II_Casualties2.svg" TargetMode="External"/><Relationship Id="rId10" Type="http://schemas.openxmlformats.org/officeDocument/2006/relationships/hyperlink" Target="https://www.youtube.com/watch?v=ZiRLR25tiks" TargetMode="External"/><Relationship Id="rId4" Type="http://schemas.openxmlformats.org/officeDocument/2006/relationships/hyperlink" Target="https://www.bbc.com/news/world-middle-east-48333923" TargetMode="External"/><Relationship Id="rId9" Type="http://schemas.openxmlformats.org/officeDocument/2006/relationships/hyperlink" Target="https://www.deathofanationmovie.com/" TargetMode="External"/><Relationship Id="rId14" Type="http://schemas.openxmlformats.org/officeDocument/2006/relationships/slide" Target="slide565.xml"/></Relationships>
</file>

<file path=ppt/slides/_rels/slide607.xml.rels><?xml version="1.0" encoding="UTF-8" standalone="yes"?>
<Relationships xmlns="http://schemas.openxmlformats.org/package/2006/relationships"><Relationship Id="rId8" Type="http://schemas.openxmlformats.org/officeDocument/2006/relationships/hyperlink" Target="http://www.clintoncashbook.com/" TargetMode="External"/><Relationship Id="rId13" Type="http://schemas.openxmlformats.org/officeDocument/2006/relationships/hyperlink" Target="https://www.youtube.com/watch?v=zdR-I35Ladk" TargetMode="External"/><Relationship Id="rId3" Type="http://schemas.openxmlformats.org/officeDocument/2006/relationships/hyperlink" Target="https://www.youtube.com/watch?v=JRmlcEBAiIs" TargetMode="External"/><Relationship Id="rId7" Type="http://schemas.openxmlformats.org/officeDocument/2006/relationships/hyperlink" Target="https://www.wnd.com/2016/08/bombshell-hillary-may-have-helped-russia-hack-u-s/" TargetMode="External"/><Relationship Id="rId12" Type="http://schemas.openxmlformats.org/officeDocument/2006/relationships/hyperlink" Target="https://www.wnd.com/2016/11/source-fbi-has-evidence-hillary-visited-orgy-island/" TargetMode="External"/><Relationship Id="rId2" Type="http://schemas.openxmlformats.org/officeDocument/2006/relationships/notesSlide" Target="../notesSlides/notesSlide607.xml"/><Relationship Id="rId1" Type="http://schemas.openxmlformats.org/officeDocument/2006/relationships/slideLayout" Target="../slideLayouts/slideLayout48.xml"/><Relationship Id="rId6" Type="http://schemas.openxmlformats.org/officeDocument/2006/relationships/hyperlink" Target="https://www.deathofanationmovie.com/" TargetMode="External"/><Relationship Id="rId11" Type="http://schemas.openxmlformats.org/officeDocument/2006/relationships/hyperlink" Target="https://www.wnd.com/2019/08/fbi-agreed-to-ignore-hillary-evidence-docs-reveal/" TargetMode="External"/><Relationship Id="rId5" Type="http://schemas.openxmlformats.org/officeDocument/2006/relationships/hyperlink" Target="https://www.dineshdsouza.com/films/hillarys-america/" TargetMode="External"/><Relationship Id="rId10" Type="http://schemas.openxmlformats.org/officeDocument/2006/relationships/hyperlink" Target="http://peterschweizer.com/books/secret-empires/" TargetMode="External"/><Relationship Id="rId4" Type="http://schemas.openxmlformats.org/officeDocument/2006/relationships/hyperlink" Target="https://www.audible.com/pd/Nonfiction/The-Marketing-of-Evil-Audiobook/B01DAN5ZVC?gclid=CMq6ttyr_NMCFY-BaQodniYNJg&amp;pcrid=158258695635&amp;cvo_pid=5075902449&amp;mkwid=DSATitle_dc&amp;pmt=b&amp;cvosrc=ppc+dynamic+search.google.97175169&amp;cvo_crid=158258695635&amp;pkw=&amp;source_code=GO1GB907OSH060513" TargetMode="External"/><Relationship Id="rId9" Type="http://schemas.openxmlformats.org/officeDocument/2006/relationships/hyperlink" Target="https://www.amazon.com/Partners-Crime-Clintons-Monetize-Personal/dp/1944229337" TargetMode="External"/><Relationship Id="rId14" Type="http://schemas.openxmlformats.org/officeDocument/2006/relationships/image" Target="../media/image1.jpeg"/></Relationships>
</file>

<file path=ppt/slides/_rels/slide608.xml.rels><?xml version="1.0" encoding="UTF-8" standalone="yes"?>
<Relationships xmlns="http://schemas.openxmlformats.org/package/2006/relationships"><Relationship Id="rId3" Type="http://schemas.openxmlformats.org/officeDocument/2006/relationships/hyperlink" Target="https://spectator.org/john-brennan-misses-communist-russia/" TargetMode="External"/><Relationship Id="rId2" Type="http://schemas.openxmlformats.org/officeDocument/2006/relationships/notesSlide" Target="../notesSlides/notesSlide60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09.xml.rels><?xml version="1.0" encoding="UTF-8" standalone="yes"?>
<Relationships xmlns="http://schemas.openxmlformats.org/package/2006/relationships"><Relationship Id="rId8" Type="http://schemas.openxmlformats.org/officeDocument/2006/relationships/hyperlink" Target="https://en.wikipedia.org/wiki/Stonewall_riots" TargetMode="External"/><Relationship Id="rId3" Type="http://schemas.openxmlformats.org/officeDocument/2006/relationships/slide" Target="slide343.xml"/><Relationship Id="rId7" Type="http://schemas.openxmlformats.org/officeDocument/2006/relationships/hyperlink" Target="http://www.scottlively.net/" TargetMode="External"/><Relationship Id="rId2" Type="http://schemas.openxmlformats.org/officeDocument/2006/relationships/notesSlide" Target="../notesSlides/notesSlide609.xml"/><Relationship Id="rId1" Type="http://schemas.openxmlformats.org/officeDocument/2006/relationships/slideLayout" Target="../slideLayouts/slideLayout48.xml"/><Relationship Id="rId6" Type="http://schemas.openxmlformats.org/officeDocument/2006/relationships/hyperlink" Target="https://www.pbs.org/wgbh/americanexperience/features/stonewall-why-did-mafia-own-bar/" TargetMode="External"/><Relationship Id="rId5" Type="http://schemas.openxmlformats.org/officeDocument/2006/relationships/hyperlink" Target="https://www.wnd.com/2017/10/will-spacey-scandal-expose-gay-male-obsession-with-young-teens/" TargetMode="External"/><Relationship Id="rId4" Type="http://schemas.openxmlformats.org/officeDocument/2006/relationships/slide" Target="slide184.xml"/><Relationship Id="rId9" Type="http://schemas.openxmlformats.org/officeDocument/2006/relationships/image" Target="../media/image1.jpeg"/></Relationships>
</file>

<file path=ppt/slides/_rels/slide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1.xml"/><Relationship Id="rId1" Type="http://schemas.openxmlformats.org/officeDocument/2006/relationships/slideLayout" Target="../slideLayouts/slideLayout30.xml"/><Relationship Id="rId5" Type="http://schemas.openxmlformats.org/officeDocument/2006/relationships/image" Target="../media/image20.png"/><Relationship Id="rId4" Type="http://schemas.openxmlformats.org/officeDocument/2006/relationships/image" Target="../media/image1.jpeg"/></Relationships>
</file>

<file path=ppt/slides/_rels/slide610.xml.rels><?xml version="1.0" encoding="UTF-8" standalone="yes"?>
<Relationships xmlns="http://schemas.openxmlformats.org/package/2006/relationships"><Relationship Id="rId3"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61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11.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1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12.xml.rels><?xml version="1.0" encoding="UTF-8" standalone="yes"?>
<Relationships xmlns="http://schemas.openxmlformats.org/package/2006/relationships"><Relationship Id="rId8" Type="http://schemas.openxmlformats.org/officeDocument/2006/relationships/slide" Target="slide384.xml"/><Relationship Id="rId3" Type="http://schemas.openxmlformats.org/officeDocument/2006/relationships/hyperlink" Target="http://www.scottlively.net/tps/" TargetMode="External"/><Relationship Id="rId7" Type="http://schemas.openxmlformats.org/officeDocument/2006/relationships/hyperlink" Target="https://www.washingtontimes.com/news/2019/jun/20/alaska-government-meeting-opens-hail-satan-prayer/" TargetMode="External"/><Relationship Id="rId12" Type="http://schemas.openxmlformats.org/officeDocument/2006/relationships/image" Target="../media/image1.jpeg"/><Relationship Id="rId2" Type="http://schemas.openxmlformats.org/officeDocument/2006/relationships/notesSlide" Target="../notesSlides/notesSlide612.xml"/><Relationship Id="rId1" Type="http://schemas.openxmlformats.org/officeDocument/2006/relationships/slideLayout" Target="../slideLayouts/slideLayout48.xml"/><Relationship Id="rId6" Type="http://schemas.openxmlformats.org/officeDocument/2006/relationships/hyperlink" Target="https://www.youtube.com/watch?v=ZiRLR25tiks" TargetMode="External"/><Relationship Id="rId11" Type="http://schemas.openxmlformats.org/officeDocument/2006/relationships/hyperlink" Target="https://www.amazon.com/Order-Deaths-Head-Hitlers-Military/dp/0141390123" TargetMode="External"/><Relationship Id="rId5" Type="http://schemas.openxmlformats.org/officeDocument/2006/relationships/hyperlink" Target="https://www.deathofanationmovie.com/" TargetMode="External"/><Relationship Id="rId10" Type="http://schemas.openxmlformats.org/officeDocument/2006/relationships/hyperlink" Target="https://www.wnd.com/2017/10/will-spacey-scandal-expose-gay-male-obsession-with-young-teens/" TargetMode="External"/><Relationship Id="rId4" Type="http://schemas.openxmlformats.org/officeDocument/2006/relationships/hyperlink" Target="https://www.dineshdsouza.com/films/hillarys-america/" TargetMode="External"/><Relationship Id="rId9" Type="http://schemas.openxmlformats.org/officeDocument/2006/relationships/hyperlink" Target="https://www.foxnews.com/entertainment/new-tell-all-claims-oprah-winfrey-has-hidden-life" TargetMode="External"/></Relationships>
</file>

<file path=ppt/slides/_rels/slide613.xml.rels><?xml version="1.0" encoding="UTF-8" standalone="yes"?>
<Relationships xmlns="http://schemas.openxmlformats.org/package/2006/relationships"><Relationship Id="rId8" Type="http://schemas.openxmlformats.org/officeDocument/2006/relationships/hyperlink" Target="https://www.cnsnews.com/news/article/susan-jones/harris-would-end-mass-incarceration-end-war-drugs-and-reform-policing" TargetMode="External"/><Relationship Id="rId13" Type="http://schemas.openxmlformats.org/officeDocument/2006/relationships/hyperlink" Target="http://www.scottlively.net/tps/" TargetMode="External"/><Relationship Id="rId3" Type="http://schemas.openxmlformats.org/officeDocument/2006/relationships/slide" Target="slide661.xml"/><Relationship Id="rId7" Type="http://schemas.openxmlformats.org/officeDocument/2006/relationships/slide" Target="slide691.xml"/><Relationship Id="rId12" Type="http://schemas.openxmlformats.org/officeDocument/2006/relationships/hyperlink" Target="https://www.wnd.com/2017/10/will-spacey-scandal-expose-gay-male-obsession-with-young-teens/" TargetMode="External"/><Relationship Id="rId2" Type="http://schemas.openxmlformats.org/officeDocument/2006/relationships/notesSlide" Target="../notesSlides/notesSlide613.xml"/><Relationship Id="rId1" Type="http://schemas.openxmlformats.org/officeDocument/2006/relationships/slideLayout" Target="../slideLayouts/slideLayout48.xml"/><Relationship Id="rId6" Type="http://schemas.openxmlformats.org/officeDocument/2006/relationships/hyperlink" Target="https://www.nbcnews.com/feature/nbc-out/sharice-davids-lesbian-native-american-makes-political-history-kansas-n933211" TargetMode="External"/><Relationship Id="rId11" Type="http://schemas.openxmlformats.org/officeDocument/2006/relationships/slide" Target="slide663.xml"/><Relationship Id="rId5" Type="http://schemas.openxmlformats.org/officeDocument/2006/relationships/hyperlink" Target="https://www.azcentral.com/story/news/politics/arizona/2018/11/14/arizona-kyrsten-sinema-first-openly-bisexual-u-s-senator/1993251002/" TargetMode="External"/><Relationship Id="rId15" Type="http://schemas.openxmlformats.org/officeDocument/2006/relationships/image" Target="../media/image1.jpeg"/><Relationship Id="rId10" Type="http://schemas.openxmlformats.org/officeDocument/2006/relationships/slide" Target="slide692.xml"/><Relationship Id="rId4" Type="http://schemas.openxmlformats.org/officeDocument/2006/relationships/hyperlink" Target="https://www.cnsnews.com/news/article/patrick-goodenough/ocasio-cortez-celebrates-democratic-caucus-60-percent-queer-women" TargetMode="External"/><Relationship Id="rId9" Type="http://schemas.openxmlformats.org/officeDocument/2006/relationships/hyperlink" Target="https://www.washingtonblade.com/2017/10/25/kamala-harris-rises-as-lgbt-favorite-for-2020-theres-just-one-thing/" TargetMode="External"/><Relationship Id="rId14" Type="http://schemas.openxmlformats.org/officeDocument/2006/relationships/hyperlink" Target="https://www.amazon.com/Order-Deaths-Head-Hitlers-Military/dp/0141390123" TargetMode="External"/></Relationships>
</file>

<file path=ppt/slides/_rels/slide614.xml.rels><?xml version="1.0" encoding="UTF-8" standalone="yes"?>
<Relationships xmlns="http://schemas.openxmlformats.org/package/2006/relationships"><Relationship Id="rId8" Type="http://schemas.openxmlformats.org/officeDocument/2006/relationships/hyperlink" Target="https://www.wnd.com/2019/10/cory-booker-twists-old-testament-bible-verse-lgbt-agenda/" TargetMode="External"/><Relationship Id="rId3" Type="http://schemas.openxmlformats.org/officeDocument/2006/relationships/slide" Target="slide662.xml"/><Relationship Id="rId7" Type="http://schemas.openxmlformats.org/officeDocument/2006/relationships/hyperlink" Target="https://www.washingtonblade.com/2017/10/25/kamala-harris-rises-as-lgbt-favorite-for-2020-theres-just-one-thing/" TargetMode="External"/><Relationship Id="rId2" Type="http://schemas.openxmlformats.org/officeDocument/2006/relationships/notesSlide" Target="../notesSlides/notesSlide614.xml"/><Relationship Id="rId1" Type="http://schemas.openxmlformats.org/officeDocument/2006/relationships/slideLayout" Target="../slideLayouts/slideLayout48.xml"/><Relationship Id="rId6" Type="http://schemas.openxmlformats.org/officeDocument/2006/relationships/hyperlink" Target="https://www.cnsnews.com/news/article/susan-jones/harris-would-end-mass-incarceration-end-war-drugs-and-reform-policing" TargetMode="External"/><Relationship Id="rId5" Type="http://schemas.openxmlformats.org/officeDocument/2006/relationships/hyperlink" Target="https://www.foxnews.com/politics/pete-buttigieg-incarceration-drug-possession" TargetMode="External"/><Relationship Id="rId10" Type="http://schemas.openxmlformats.org/officeDocument/2006/relationships/image" Target="../media/image1.jpeg"/><Relationship Id="rId4" Type="http://schemas.openxmlformats.org/officeDocument/2006/relationships/slide" Target="slide648.xml"/><Relationship Id="rId9" Type="http://schemas.openxmlformats.org/officeDocument/2006/relationships/hyperlink" Target="https://en.wikipedia.org/wiki/Kamala_Harris" TargetMode="External"/></Relationships>
</file>

<file path=ppt/slides/_rels/slide615.xml.rels><?xml version="1.0" encoding="UTF-8" standalone="yes"?>
<Relationships xmlns="http://schemas.openxmlformats.org/package/2006/relationships"><Relationship Id="rId8" Type="http://schemas.openxmlformats.org/officeDocument/2006/relationships/hyperlink" Target="https://en.wikipedia.org/wiki/Demographics_of_sexual_orientation#United_States" TargetMode="External"/><Relationship Id="rId3" Type="http://schemas.openxmlformats.org/officeDocument/2006/relationships/slide" Target="slide665.xml"/><Relationship Id="rId7" Type="http://schemas.openxmlformats.org/officeDocument/2006/relationships/hyperlink" Target="https://link.springer.com/article/10.1007/s10508-016-0769-4" TargetMode="External"/><Relationship Id="rId2" Type="http://schemas.openxmlformats.org/officeDocument/2006/relationships/notesSlide" Target="../notesSlides/notesSlide615.xml"/><Relationship Id="rId1" Type="http://schemas.openxmlformats.org/officeDocument/2006/relationships/slideLayout" Target="../slideLayouts/slideLayout48.xml"/><Relationship Id="rId6" Type="http://schemas.openxmlformats.org/officeDocument/2006/relationships/slide" Target="slide361.xml"/><Relationship Id="rId5" Type="http://schemas.openxmlformats.org/officeDocument/2006/relationships/hyperlink" Target="https://putlocker9.ru/film/leaving-neverland-2019-1080p/watching.html" TargetMode="External"/><Relationship Id="rId4" Type="http://schemas.openxmlformats.org/officeDocument/2006/relationships/hyperlink" Target="https://www.theatlantic.com/magazine/archive/2019/03/bryan-singers-accusers-speak-out/580462/" TargetMode="External"/><Relationship Id="rId9" Type="http://schemas.openxmlformats.org/officeDocument/2006/relationships/image" Target="../media/image1.jpeg"/></Relationships>
</file>

<file path=ppt/slides/_rels/slide616.xml.rels><?xml version="1.0" encoding="UTF-8" standalone="yes"?>
<Relationships xmlns="http://schemas.openxmlformats.org/package/2006/relationships"><Relationship Id="rId3" Type="http://schemas.openxmlformats.org/officeDocument/2006/relationships/slide" Target="slide657.xml"/><Relationship Id="rId2" Type="http://schemas.openxmlformats.org/officeDocument/2006/relationships/notesSlide" Target="../notesSlides/notesSlide616.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slide" Target="slide579.xml"/><Relationship Id="rId4" Type="http://schemas.openxmlformats.org/officeDocument/2006/relationships/slide" Target="slide652.xml"/></Relationships>
</file>

<file path=ppt/slides/_rels/slide617.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slide" Target="slide719.xml"/><Relationship Id="rId7" Type="http://schemas.openxmlformats.org/officeDocument/2006/relationships/hyperlink" Target="https://www.foxnews.com/politics/former-san-francisco-mayor-addresses-past-relationship-with-sen-kamala-harris" TargetMode="External"/><Relationship Id="rId2" Type="http://schemas.openxmlformats.org/officeDocument/2006/relationships/notesSlide" Target="../notesSlides/notesSlide617.xml"/><Relationship Id="rId1" Type="http://schemas.openxmlformats.org/officeDocument/2006/relationships/slideLayout" Target="../slideLayouts/slideLayout48.xml"/><Relationship Id="rId6" Type="http://schemas.openxmlformats.org/officeDocument/2006/relationships/hyperlink" Target="https://en.wikipedia.org/wiki/Kamala_Harris" TargetMode="External"/><Relationship Id="rId5" Type="http://schemas.openxmlformats.org/officeDocument/2006/relationships/hyperlink" Target="http://www.scottlively.net/tps/" TargetMode="External"/><Relationship Id="rId4" Type="http://schemas.openxmlformats.org/officeDocument/2006/relationships/hyperlink" Target="https://www.wnd.com/2017/10/will-spacey-scandal-expose-gay-male-obsession-with-young-teens/" TargetMode="External"/></Relationships>
</file>

<file path=ppt/slides/_rels/slide618.xml.rels><?xml version="1.0" encoding="UTF-8" standalone="yes"?>
<Relationships xmlns="http://schemas.openxmlformats.org/package/2006/relationships"><Relationship Id="rId3" Type="http://schemas.openxmlformats.org/officeDocument/2006/relationships/hyperlink" Target="https://en.wikipedia.org/wiki/Kamala_Harris" TargetMode="External"/><Relationship Id="rId2" Type="http://schemas.openxmlformats.org/officeDocument/2006/relationships/notesSlide" Target="../notesSlides/notesSlide61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foxnews.com/politics/former-san-francisco-mayor-addresses-past-relationship-with-sen-kamala-harris" TargetMode="External"/></Relationships>
</file>

<file path=ppt/slides/_rels/slide619.xml.rels><?xml version="1.0" encoding="UTF-8" standalone="yes"?>
<Relationships xmlns="http://schemas.openxmlformats.org/package/2006/relationships"><Relationship Id="rId3" Type="http://schemas.openxmlformats.org/officeDocument/2006/relationships/hyperlink" Target="https://www.foxnews.com/politics/former-san-francisco-mayor-addresses-past-relationship-with-sen-kamala-harris" TargetMode="External"/><Relationship Id="rId2" Type="http://schemas.openxmlformats.org/officeDocument/2006/relationships/notesSlide" Target="../notesSlides/notesSlide61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en.wikipedia.org/wiki/Kamala_Harris" TargetMode="External"/></Relationships>
</file>

<file path=ppt/slides/_rels/slide62.xml.rels><?xml version="1.0" encoding="UTF-8" standalone="yes"?>
<Relationships xmlns="http://schemas.openxmlformats.org/package/2006/relationships"><Relationship Id="rId8" Type="http://schemas.openxmlformats.org/officeDocument/2006/relationships/hyperlink" Target="http://en.wikipedia.org/wiki/Jane_Goodall" TargetMode="External"/><Relationship Id="rId13" Type="http://schemas.openxmlformats.org/officeDocument/2006/relationships/hyperlink" Target="http://www.history.com/news/what-killed-charles-darwin" TargetMode="External"/><Relationship Id="rId18" Type="http://schemas.openxmlformats.org/officeDocument/2006/relationships/image" Target="../media/image23.PNG"/><Relationship Id="rId3" Type="http://schemas.openxmlformats.org/officeDocument/2006/relationships/hyperlink" Target="http://www.plosgenetics.org/article/info:doi/10.1371/journal.pgen.1000035" TargetMode="External"/><Relationship Id="rId7" Type="http://schemas.openxmlformats.org/officeDocument/2006/relationships/hyperlink" Target="https://www.amazon.com/Ancestral-Passions-Leakey-Humankinds-Beginnings/dp/0684824701#reader_0684824701" TargetMode="External"/><Relationship Id="rId12" Type="http://schemas.openxmlformats.org/officeDocument/2006/relationships/hyperlink" Target="http://en.wikipedia.org/wiki/File:Charles_Darwin.jpg" TargetMode="External"/><Relationship Id="rId17" Type="http://schemas.openxmlformats.org/officeDocument/2006/relationships/image" Target="../media/image22.png"/><Relationship Id="rId2" Type="http://schemas.openxmlformats.org/officeDocument/2006/relationships/notesSlide" Target="../notesSlides/notesSlide62.xml"/><Relationship Id="rId16" Type="http://schemas.openxmlformats.org/officeDocument/2006/relationships/image" Target="../media/image21.png"/><Relationship Id="rId1" Type="http://schemas.openxmlformats.org/officeDocument/2006/relationships/slideLayout" Target="../slideLayouts/slideLayout30.xml"/><Relationship Id="rId6" Type="http://schemas.openxmlformats.org/officeDocument/2006/relationships/hyperlink" Target="http://www.guardian.co.uk/g2/story/0,3604,565776,00.html" TargetMode="External"/><Relationship Id="rId11" Type="http://schemas.openxmlformats.org/officeDocument/2006/relationships/hyperlink" Target="http://en.wikipedia.org/wiki/Darwin's_illness" TargetMode="External"/><Relationship Id="rId5" Type="http://schemas.openxmlformats.org/officeDocument/2006/relationships/hyperlink" Target="http://en.wikipedia.org/wiki/Svante_Paabo" TargetMode="External"/><Relationship Id="rId15" Type="http://schemas.openxmlformats.org/officeDocument/2006/relationships/image" Target="../media/image1.jpeg"/><Relationship Id="rId10" Type="http://schemas.openxmlformats.org/officeDocument/2006/relationships/hyperlink" Target="http://en.wikipedia.org/wiki/Honorary_degree" TargetMode="External"/><Relationship Id="rId4" Type="http://schemas.openxmlformats.org/officeDocument/2006/relationships/hyperlink" Target="http://www.ncbi.nlm.nih.gov/pmc/articles/PMC2274957/" TargetMode="External"/><Relationship Id="rId9" Type="http://schemas.openxmlformats.org/officeDocument/2006/relationships/hyperlink" Target="http://www.nytimes.com/1996/12/10/world/mary-leakey-83-dies-traced-human-dawn.html?pagewanted=all&amp;src=pm" TargetMode="External"/><Relationship Id="rId14" Type="http://schemas.openxmlformats.org/officeDocument/2006/relationships/hyperlink" Target="http://darwin-online.org.uk/content/frameset?viewtype=text&amp;itemID=F1497&amp;pageseq=150" TargetMode="External"/></Relationships>
</file>

<file path=ppt/slides/_rels/slide620.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dineshdsouza.com/films/hillarys-america/" TargetMode="External"/><Relationship Id="rId7" Type="http://schemas.openxmlformats.org/officeDocument/2006/relationships/hyperlink" Target="https://en.wikipedia.org/wiki/Joseph_Stalin" TargetMode="External"/><Relationship Id="rId2" Type="http://schemas.openxmlformats.org/officeDocument/2006/relationships/notesSlide" Target="../notesSlides/notesSlide620.xml"/><Relationship Id="rId1" Type="http://schemas.openxmlformats.org/officeDocument/2006/relationships/slideLayout" Target="../slideLayouts/slideLayout48.xml"/><Relationship Id="rId6" Type="http://schemas.openxmlformats.org/officeDocument/2006/relationships/hyperlink" Target="https://youtu.be/C1GkSP4PT_k" TargetMode="External"/><Relationship Id="rId5" Type="http://schemas.openxmlformats.org/officeDocument/2006/relationships/hyperlink" Target="bing.com/videos/search?q=Curtis+Bowers+Agenda+Grinding+America+Down&amp;&amp;view=detail&amp;mid=D9126464A00524972D90D9126464A00524972D90&amp;&amp;FORM=VRDGAR&amp;ru=\videos\search?q=Curtis+Bowers+Agenda+Grinding+America+Down&amp;FORM=HDRSC3" TargetMode="External"/><Relationship Id="rId4" Type="http://schemas.openxmlformats.org/officeDocument/2006/relationships/hyperlink" Target="https://duckduckgo.com/?t=ffab&amp;q=Agenda+2+Masters+of+Deceit&amp;atb=v1-1&amp;iax=videos&amp;ia=videos&amp;iai=https%3A%2F%2Fwww.youtube.com%2Fwatch%3Fv%3DaAGYu_Jp5mc" TargetMode="External"/></Relationships>
</file>

<file path=ppt/slides/_rels/slide621.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62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1.cbn.com/video/700club/2020/09/28/the-700-club-september-28-2020?show=700club" TargetMode="External"/></Relationships>
</file>

<file path=ppt/slides/_rels/slide622.xml.rels><?xml version="1.0" encoding="UTF-8" standalone="yes"?>
<Relationships xmlns="http://schemas.openxmlformats.org/package/2006/relationships"><Relationship Id="rId3" Type="http://schemas.openxmlformats.org/officeDocument/2006/relationships/hyperlink" Target="https://youtu.be/C1GkSP4PT_k" TargetMode="External"/><Relationship Id="rId2" Type="http://schemas.openxmlformats.org/officeDocument/2006/relationships/notesSlide" Target="../notesSlides/notesSlide62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1.cbn.com/video/700club/2020/09/28/the-700-club-september-28-2020?show=700club" TargetMode="External"/></Relationships>
</file>

<file path=ppt/slides/_rels/slide623.xml.rels><?xml version="1.0" encoding="UTF-8" standalone="yes"?>
<Relationships xmlns="http://schemas.openxmlformats.org/package/2006/relationships"><Relationship Id="rId3" Type="http://schemas.openxmlformats.org/officeDocument/2006/relationships/hyperlink" Target="https://www1.cbn.com/video/700club/2020/09/28/the-700-club-september-28-2020?show=700club" TargetMode="External"/><Relationship Id="rId2" Type="http://schemas.openxmlformats.org/officeDocument/2006/relationships/notesSlide" Target="../notesSlides/notesSlide62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cbsnews.com/news/russian-indictment-2016-elections-rod-rosenstein-announcement-today-2018-02-16/" TargetMode="External"/></Relationships>
</file>

<file path=ppt/slides/_rels/slide624.xml.rels><?xml version="1.0" encoding="UTF-8" standalone="yes"?>
<Relationships xmlns="http://schemas.openxmlformats.org/package/2006/relationships"><Relationship Id="rId3" Type="http://schemas.openxmlformats.org/officeDocument/2006/relationships/hyperlink" Target="www1.cbn.com/video/700club/2020/09/28/the-700-club-september-28-2020?show=700club" TargetMode="External"/><Relationship Id="rId2" Type="http://schemas.openxmlformats.org/officeDocument/2006/relationships/notesSlide" Target="../notesSlides/notesSlide624.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1.cbn.com/video/700club/2020/09/28/the-700-club-september-28-2020?show=700club" TargetMode="External"/><Relationship Id="rId4" Type="http://schemas.openxmlformats.org/officeDocument/2006/relationships/hyperlink" Target="https://youtu.be/C1GkSP4PT_k" TargetMode="External"/></Relationships>
</file>

<file path=ppt/slides/_rels/slide62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25.xml"/><Relationship Id="rId1" Type="http://schemas.openxmlformats.org/officeDocument/2006/relationships/slideLayout" Target="../slideLayouts/slideLayout48.xml"/><Relationship Id="rId4" Type="http://schemas.openxmlformats.org/officeDocument/2006/relationships/image" Target="../media/image101.png"/></Relationships>
</file>

<file path=ppt/slides/_rels/slide626.xml.rels><?xml version="1.0" encoding="UTF-8" standalone="yes"?>
<Relationships xmlns="http://schemas.openxmlformats.org/package/2006/relationships"><Relationship Id="rId3" Type="http://schemas.openxmlformats.org/officeDocument/2006/relationships/hyperlink" Target="https://www.dineshdsouza.com/films/hillarys-america/" TargetMode="External"/><Relationship Id="rId7" Type="http://schemas.openxmlformats.org/officeDocument/2006/relationships/image" Target="../media/image1.jpeg"/><Relationship Id="rId2" Type="http://schemas.openxmlformats.org/officeDocument/2006/relationships/notesSlide" Target="../notesSlides/notesSlide626.xml"/><Relationship Id="rId1" Type="http://schemas.openxmlformats.org/officeDocument/2006/relationships/slideLayout" Target="../slideLayouts/slideLayout48.xml"/><Relationship Id="rId6" Type="http://schemas.openxmlformats.org/officeDocument/2006/relationships/hyperlink" Target="https://en.wikipedia.org/wiki/Joseph_Stalin" TargetMode="External"/><Relationship Id="rId5"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4" Type="http://schemas.openxmlformats.org/officeDocument/2006/relationships/hyperlink" Target="https://duckduckgo.com/?t=ffab&amp;q=Agenda+2+Masters+of+Deceit&amp;atb=v1-1&amp;iax=videos&amp;ia=videos&amp;iai=https%3A%2F%2Fwww.youtube.com%2Fwatch%3Fv%3DaAGYu_Jp5mc" TargetMode="External"/></Relationships>
</file>

<file path=ppt/slides/_rels/slide627.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62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28.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62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amazon.com/Naked-Communist-W-Cleon-Skousen/dp/1568493673" TargetMode="External"/></Relationships>
</file>

<file path=ppt/slides/_rels/slide629.xml.rels><?xml version="1.0" encoding="UTF-8" standalone="yes"?>
<Relationships xmlns="http://schemas.openxmlformats.org/package/2006/relationships"><Relationship Id="rId3" Type="http://schemas.openxmlformats.org/officeDocument/2006/relationships/hyperlink" Target="bing.com/videos/search?q=Curtis+Bowers+Agenda+Grinding+America+Down&amp;&amp;view=detail&amp;mid=D9126464A00524972D90D9126464A00524972D90&amp;&amp;FORM=VRDGAR&amp;ru=\videos\search?q=Curtis+Bowers+Agenda+Grinding+America+Down&amp;FORM=HDRSC3" TargetMode="External"/><Relationship Id="rId2" Type="http://schemas.openxmlformats.org/officeDocument/2006/relationships/notesSlide" Target="../notesSlides/notesSlide629.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ng.com/videos/search?q=Curtis+Bowers+Agenda+Grinding+America+Down&amp;&amp;view=detail&amp;mid=D9126464A00524972D90D9126464A00524972D90&amp;&amp;FORM=VRDGAR&amp;ru=%5Cvideos%5Csearch?q=Curtis+Bowers+Agenda+Grinding+America+Down&amp;FORM=HDRSC3&amp;toWww=1&amp;redig=7F6D163C6E754CEF93E93C150FC27090" TargetMode="External"/><Relationship Id="rId4" Type="http://schemas.openxmlformats.org/officeDocument/2006/relationships/hyperlink" Target="https://www.amazon.com/Naked-Communist-W-Cleon-Skousen/dp/1568493673" TargetMode="External"/></Relationships>
</file>

<file path=ppt/slides/_rels/slide63.xml.rels><?xml version="1.0" encoding="UTF-8" standalone="yes"?>
<Relationships xmlns="http://schemas.openxmlformats.org/package/2006/relationships"><Relationship Id="rId8" Type="http://schemas.openxmlformats.org/officeDocument/2006/relationships/hyperlink" Target="http://darwin-online.org.uk/content/frameset?viewtype=text&amp;itemID=F1497&amp;pageseq=150" TargetMode="External"/><Relationship Id="rId3" Type="http://schemas.openxmlformats.org/officeDocument/2006/relationships/image" Target="../media/image24.png"/><Relationship Id="rId7" Type="http://schemas.openxmlformats.org/officeDocument/2006/relationships/hyperlink" Target="http://en.wikipedia.org/wiki/Darwin's_illness" TargetMode="External"/><Relationship Id="rId2" Type="http://schemas.openxmlformats.org/officeDocument/2006/relationships/notesSlide" Target="../notesSlides/notesSlide63.xml"/><Relationship Id="rId1" Type="http://schemas.openxmlformats.org/officeDocument/2006/relationships/slideLayout" Target="../slideLayouts/slideLayout30.xml"/><Relationship Id="rId6" Type="http://schemas.openxmlformats.org/officeDocument/2006/relationships/hyperlink" Target="http://www.forbes.com/2009/03/23/charles-darwin-expenses-markets-face-science.html" TargetMode="External"/><Relationship Id="rId5" Type="http://schemas.openxmlformats.org/officeDocument/2006/relationships/hyperlink" Target="http://en.wikipedia.org/wiki/Charles_Darwin" TargetMode="External"/><Relationship Id="rId10" Type="http://schemas.openxmlformats.org/officeDocument/2006/relationships/image" Target="../media/image25.png"/><Relationship Id="rId4" Type="http://schemas.openxmlformats.org/officeDocument/2006/relationships/hyperlink" Target="https://onedrive.live.com/view.aspx?ref=button&amp;Bsrc=Share&amp;Bpub=SDX.SkyDrive&amp;resid=5E9E09F83CF0FE77!614&amp;cid=5e9e09f83cf0fe77&amp;app=PowerPoint&amp;authkey=!AoxX4USt5lOiMjY" TargetMode="External"/><Relationship Id="rId9" Type="http://schemas.openxmlformats.org/officeDocument/2006/relationships/image" Target="../media/image1.jpeg"/></Relationships>
</file>

<file path=ppt/slides/_rels/slide630.xml.rels><?xml version="1.0" encoding="UTF-8" standalone="yes"?>
<Relationships xmlns="http://schemas.openxmlformats.org/package/2006/relationships"><Relationship Id="rId8" Type="http://schemas.openxmlformats.org/officeDocument/2006/relationships/slide" Target="slide341.xml"/><Relationship Id="rId13" Type="http://schemas.openxmlformats.org/officeDocument/2006/relationships/hyperlink" Target="https://dailycaller.com/2018/12/18/antifa-leader-violent-communist/" TargetMode="External"/><Relationship Id="rId18" Type="http://schemas.openxmlformats.org/officeDocument/2006/relationships/hyperlink" Target="https://www.wnd.com/2017/08/the-sex-pervert-as-anti-fascist/" TargetMode="External"/><Relationship Id="rId3" Type="http://schemas.openxmlformats.org/officeDocument/2006/relationships/hyperlink" Target="https://www.frontpagemag.com/fpm/261705/islamic-rape-and-murder-christian-boys-raymond-ibrahim" TargetMode="External"/><Relationship Id="rId21" Type="http://schemas.openxmlformats.org/officeDocument/2006/relationships/hyperlink" Target="https://www.youtube.com/watch?v=yWvLmb9jyM0" TargetMode="External"/><Relationship Id="rId7" Type="http://schemas.openxmlformats.org/officeDocument/2006/relationships/hyperlink" Target="https://www.amazon.com/Evolution-Not-Science-Dismantling-Dead-ebook/dp/B00R3KU5M8/ref=sr_1_1?ie=UTF8&amp;qid=1526326784&amp;sr=8-1&amp;keywords=evolution+is+not+science+jeff+woodward" TargetMode="External"/><Relationship Id="rId12" Type="http://schemas.openxmlformats.org/officeDocument/2006/relationships/hyperlink" Target="https://www.wnd.com/2018/01/antifa-revealed-free-expose-of-alt-left/" TargetMode="External"/><Relationship Id="rId17" Type="http://schemas.openxmlformats.org/officeDocument/2006/relationships/hyperlink" Target="https://www.dailywire.com/news/three-arrests-made-after-violent-antifa-riots-amanda-prestigiacomo" TargetMode="External"/><Relationship Id="rId2" Type="http://schemas.openxmlformats.org/officeDocument/2006/relationships/notesSlide" Target="../notesSlides/notesSlide630.xml"/><Relationship Id="rId16" Type="http://schemas.openxmlformats.org/officeDocument/2006/relationships/hyperlink" Target="deathofanationmovie.com" TargetMode="External"/><Relationship Id="rId20" Type="http://schemas.openxmlformats.org/officeDocument/2006/relationships/hyperlink" Target="https://thefederalistpapers.org/us/fight-between-transgenders-and-feminists" TargetMode="External"/><Relationship Id="rId1" Type="http://schemas.openxmlformats.org/officeDocument/2006/relationships/slideLayout" Target="../slideLayouts/slideLayout48.xml"/><Relationship Id="rId6"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11" Type="http://schemas.openxmlformats.org/officeDocument/2006/relationships/hyperlink" Target="http://www.scottlively.net/tps/" TargetMode="External"/><Relationship Id="rId5" Type="http://schemas.openxmlformats.org/officeDocument/2006/relationships/hyperlink" Target="https://duckduckgo.com/?t=ffab&amp;q=Agenda+2+Masters+of+Deceit&amp;atb=v1-1&amp;iax=videos&amp;ia=videos&amp;iai=https%3A%2F%2Fwww.youtube.com%2Fwatch%3Fv%3DaAGYu_Jp5mc" TargetMode="External"/><Relationship Id="rId15" Type="http://schemas.openxmlformats.org/officeDocument/2006/relationships/hyperlink" Target="https://www.deathofanationmovie.com/" TargetMode="External"/><Relationship Id="rId10" Type="http://schemas.openxmlformats.org/officeDocument/2006/relationships/hyperlink" Target="https://www.wnd.com/2017/10/will-spacey-scandal-expose-gay-male-obsession-with-young-teens/" TargetMode="External"/><Relationship Id="rId19" Type="http://schemas.openxmlformats.org/officeDocument/2006/relationships/hyperlink" Target="https://www.wnd.com/2019/05/8-of-america-is-pushing-us-to-civil-war/" TargetMode="External"/><Relationship Id="rId4" Type="http://schemas.openxmlformats.org/officeDocument/2006/relationships/hyperlink" Target="https://www.cbsnews.com/news/russian-indictment-2016-elections-rod-rosenstein-announcement-today-2018-02-16/" TargetMode="External"/><Relationship Id="rId9" Type="http://schemas.openxmlformats.org/officeDocument/2006/relationships/slide" Target="slide490.xml"/><Relationship Id="rId14" Type="http://schemas.openxmlformats.org/officeDocument/2006/relationships/hyperlink" Target="https://dailycaller.com/2017/09/01/public-school-teachers-behind-violent-antifa-group/" TargetMode="External"/><Relationship Id="rId22" Type="http://schemas.openxmlformats.org/officeDocument/2006/relationships/image" Target="../media/image1.jpeg"/></Relationships>
</file>

<file path=ppt/slides/_rels/slide631.xml.rels><?xml version="1.0" encoding="UTF-8" standalone="yes"?>
<Relationships xmlns="http://schemas.openxmlformats.org/package/2006/relationships"><Relationship Id="rId3" Type="http://schemas.openxmlformats.org/officeDocument/2006/relationships/hyperlink" Target="https://duckduckgo.com/?t=ffab&amp;q=Agenda+2+Masters+of+Deceit&amp;atb=v1-1&amp;iax=videos&amp;ia=videos&amp;iai=https%3A%2F%2Fwww.youtube.com%2Fwatch%3Fv%3DaAGYu_Jp5mc" TargetMode="External"/><Relationship Id="rId2" Type="http://schemas.openxmlformats.org/officeDocument/2006/relationships/notesSlide" Target="../notesSlides/notesSlide631.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youtube.com/watch?v=vtv6XUT-hno" TargetMode="External"/><Relationship Id="rId4"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s>
</file>

<file path=ppt/slides/_rels/slide632.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632.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duckduckgo.com/?t=ffab&amp;q=Agenda+2+Masters+of+Deceit&amp;atb=v1-1&amp;iax=videos&amp;ia=videos&amp;iai=https%3A%2F%2Fwww.youtube.com%2Fwatch%3Fv%3DaAGYu_Jp5mc" TargetMode="External"/><Relationship Id="rId4" Type="http://schemas.openxmlformats.org/officeDocument/2006/relationships/hyperlink" Target="bing.com/videos/search?q=Curtis+Bowers+Agenda+Grinding+America+Down&amp;&amp;view=detail&amp;mid=D9126464A00524972D90D9126464A00524972D90&amp;&amp;FORM=VRDGAR&amp;ru=\videos\search?q=Curtis+Bowers+Agenda+Grinding+America+Down&amp;FORM=HDRSC3" TargetMode="External"/></Relationships>
</file>

<file path=ppt/slides/_rels/slide633.xml.rels><?xml version="1.0" encoding="UTF-8" standalone="yes"?>
<Relationships xmlns="http://schemas.openxmlformats.org/package/2006/relationships"><Relationship Id="rId8" Type="http://schemas.openxmlformats.org/officeDocument/2006/relationships/hyperlink" Target="https://www.amazon.com/Partners-Crime-Clintons-Monetize-Personal/dp/1944229337" TargetMode="External"/><Relationship Id="rId13" Type="http://schemas.openxmlformats.org/officeDocument/2006/relationships/hyperlink" Target="https://www.youtube.com/watch?v=zdR-I35Ladk" TargetMode="External"/><Relationship Id="rId3" Type="http://schemas.openxmlformats.org/officeDocument/2006/relationships/hyperlink" Target="https://www.audible.com/pd/Nonfiction/The-Marketing-of-Evil-Audiobook/B01DAN5ZVC?gclid=CMq6ttyr_NMCFY-BaQodniYNJg&amp;pcrid=158258695635&amp;cvo_pid=5075902449&amp;mkwid=DSATitle_dc&amp;pmt=b&amp;cvosrc=ppc+dynamic+search.google.97175169&amp;cvo_crid=158258695635&amp;pkw=&amp;source_code=GO1GB907OSH060513" TargetMode="External"/><Relationship Id="rId7" Type="http://schemas.openxmlformats.org/officeDocument/2006/relationships/hyperlink" Target="http://www.clintoncashbook.com/" TargetMode="External"/><Relationship Id="rId12" Type="http://schemas.openxmlformats.org/officeDocument/2006/relationships/hyperlink" Target="https://www.youtube.com/watch?v=JRmlcEBAiIs" TargetMode="External"/><Relationship Id="rId2" Type="http://schemas.openxmlformats.org/officeDocument/2006/relationships/notesSlide" Target="../notesSlides/notesSlide633.xml"/><Relationship Id="rId16" Type="http://schemas.openxmlformats.org/officeDocument/2006/relationships/image" Target="../media/image1.jpeg"/><Relationship Id="rId1" Type="http://schemas.openxmlformats.org/officeDocument/2006/relationships/slideLayout" Target="../slideLayouts/slideLayout48.xml"/><Relationship Id="rId6" Type="http://schemas.openxmlformats.org/officeDocument/2006/relationships/hyperlink" Target="https://www.wnd.com/2016/08/bombshell-hillary-may-have-helped-russia-hack-u-s/" TargetMode="External"/><Relationship Id="rId11" Type="http://schemas.openxmlformats.org/officeDocument/2006/relationships/hyperlink" Target="https://www.wnd.com/2016/11/source-fbi-has-evidence-hillary-visited-orgy-island/" TargetMode="External"/><Relationship Id="rId5" Type="http://schemas.openxmlformats.org/officeDocument/2006/relationships/hyperlink" Target="https://www.deathofanationmovie.com/" TargetMode="External"/><Relationship Id="rId15" Type="http://schemas.openxmlformats.org/officeDocument/2006/relationships/hyperlink" Target="https://www.foxnews.com/entertainment/elton-john-and-vladimir-putin-to-talk-gay-rights-in-russia" TargetMode="External"/><Relationship Id="rId10" Type="http://schemas.openxmlformats.org/officeDocument/2006/relationships/hyperlink" Target="https://www.wnd.com/2019/08/fbi-agreed-to-ignore-hillary-evidence-docs-reveal/" TargetMode="External"/><Relationship Id="rId4" Type="http://schemas.openxmlformats.org/officeDocument/2006/relationships/hyperlink" Target="https://www.dineshdsouza.com/films/hillarys-america/" TargetMode="External"/><Relationship Id="rId9" Type="http://schemas.openxmlformats.org/officeDocument/2006/relationships/hyperlink" Target="http://peterschweizer.com/books/secret-empires/" TargetMode="External"/><Relationship Id="rId14" Type="http://schemas.openxmlformats.org/officeDocument/2006/relationships/hyperlink" Target="https://spectator.org/john-brennan-misses-communist-russia/" TargetMode="External"/></Relationships>
</file>

<file path=ppt/slides/_rels/slide634.xml.rels><?xml version="1.0" encoding="UTF-8" standalone="yes"?>
<Relationships xmlns="http://schemas.openxmlformats.org/package/2006/relationships"><Relationship Id="rId8" Type="http://schemas.openxmlformats.org/officeDocument/2006/relationships/hyperlink" Target="dailycaller.com/2018/12/18/antifa-leader-violent-communist/" TargetMode="External"/><Relationship Id="rId3" Type="http://schemas.openxmlformats.org/officeDocument/2006/relationships/hyperlink" Target="https://www.wnd.com/2018/01/antifa-revealed-free-expose-of-alt-left/" TargetMode="External"/><Relationship Id="rId7" Type="http://schemas.openxmlformats.org/officeDocument/2006/relationships/hyperlink" Target="https://www.deathofanationmovie.com/" TargetMode="External"/><Relationship Id="rId2" Type="http://schemas.openxmlformats.org/officeDocument/2006/relationships/notesSlide" Target="../notesSlides/notesSlide634.xml"/><Relationship Id="rId1" Type="http://schemas.openxmlformats.org/officeDocument/2006/relationships/slideLayout" Target="../slideLayouts/slideLayout48.xml"/><Relationship Id="rId6" Type="http://schemas.openxmlformats.org/officeDocument/2006/relationships/hyperlink" Target="http://peterschweizer.com/books/secret-empires/" TargetMode="External"/><Relationship Id="rId11" Type="http://schemas.openxmlformats.org/officeDocument/2006/relationships/image" Target="../media/image1.jpeg"/><Relationship Id="rId5" Type="http://schemas.openxmlformats.org/officeDocument/2006/relationships/hyperlink" Target="http://www.clintoncashbook.com/" TargetMode="External"/><Relationship Id="rId10" Type="http://schemas.openxmlformats.org/officeDocument/2006/relationships/hyperlink" Target="https://www.reuters.com/article/us-minneapolis-police-biden-bail-idUSKBN2360SZ" TargetMode="External"/><Relationship Id="rId4" Type="http://schemas.openxmlformats.org/officeDocument/2006/relationships/hyperlink" Target="https://dailycaller.com/2018/12/18/antifa-leader-violent-communist/" TargetMode="External"/><Relationship Id="rId9" Type="http://schemas.openxmlformats.org/officeDocument/2006/relationships/hyperlink" Target="youtube.com/watch?v=Gx76TtLYRwI" TargetMode="External"/></Relationships>
</file>

<file path=ppt/slides/_rels/slide635.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www.wnd.com/2018/01/antifa-revealed-free-expose-of-alt-left/" TargetMode="External"/><Relationship Id="rId7" Type="http://schemas.openxmlformats.org/officeDocument/2006/relationships/hyperlink" Target="http://peterschweizer.com/books/secret-empires/" TargetMode="External"/><Relationship Id="rId2" Type="http://schemas.openxmlformats.org/officeDocument/2006/relationships/notesSlide" Target="../notesSlides/notesSlide635.xml"/><Relationship Id="rId1" Type="http://schemas.openxmlformats.org/officeDocument/2006/relationships/slideLayout" Target="../slideLayouts/slideLayout48.xml"/><Relationship Id="rId6" Type="http://schemas.openxmlformats.org/officeDocument/2006/relationships/hyperlink" Target="https://www.amazon.com/Partners-Crime-Clintons-Monetize-Personal/dp/1944229337" TargetMode="External"/><Relationship Id="rId5" Type="http://schemas.openxmlformats.org/officeDocument/2006/relationships/hyperlink" Target="http://www.clintoncashbook.com/" TargetMode="External"/><Relationship Id="rId4" Type="http://schemas.openxmlformats.org/officeDocument/2006/relationships/hyperlink" Target="https://dailycaller.com/2018/12/18/antifa-leader-violent-communist/" TargetMode="External"/></Relationships>
</file>

<file path=ppt/slides/_rels/slide636.xml.rels><?xml version="1.0" encoding="UTF-8" standalone="yes"?>
<Relationships xmlns="http://schemas.openxmlformats.org/package/2006/relationships"><Relationship Id="rId8" Type="http://schemas.openxmlformats.org/officeDocument/2006/relationships/hyperlink" Target="https://www.deathofanationmovie.com/" TargetMode="External"/><Relationship Id="rId3" Type="http://schemas.openxmlformats.org/officeDocument/2006/relationships/hyperlink" Target="https://dailycaller.com/2018/12/18/antifa-leader-violent-communist/" TargetMode="External"/><Relationship Id="rId7" Type="http://schemas.openxmlformats.org/officeDocument/2006/relationships/hyperlink" Target="https://www.wnd.com/2018/01/antifa-revealed-free-expose-of-alt-left/" TargetMode="External"/><Relationship Id="rId12" Type="http://schemas.openxmlformats.org/officeDocument/2006/relationships/image" Target="../media/image102.png"/><Relationship Id="rId2" Type="http://schemas.openxmlformats.org/officeDocument/2006/relationships/notesSlide" Target="../notesSlides/notesSlide636.xml"/><Relationship Id="rId1" Type="http://schemas.openxmlformats.org/officeDocument/2006/relationships/slideLayout" Target="../slideLayouts/slideLayout48.xml"/><Relationship Id="rId6" Type="http://schemas.openxmlformats.org/officeDocument/2006/relationships/hyperlink" Target="http://www.scottlively.net/tps/" TargetMode="External"/><Relationship Id="rId11" Type="http://schemas.openxmlformats.org/officeDocument/2006/relationships/image" Target="../media/image1.jpeg"/><Relationship Id="rId5" Type="http://schemas.openxmlformats.org/officeDocument/2006/relationships/hyperlink" Target="https://www.theblaze.com/news/2017/05/01/antifa-group-behind-violent-riots-discovered-to-have-ties-to-pedophile-group" TargetMode="External"/><Relationship Id="rId10" Type="http://schemas.openxmlformats.org/officeDocument/2006/relationships/slide" Target="slide563.xml"/><Relationship Id="rId4" Type="http://schemas.openxmlformats.org/officeDocument/2006/relationships/hyperlink" Target="https://dailycaller.com/2017/09/01/public-school-teachers-behind-violent-antifa-group/" TargetMode="External"/><Relationship Id="rId9" Type="http://schemas.openxmlformats.org/officeDocument/2006/relationships/hyperlink" Target="https://www.amazon.com/Evolution-Not-Science-Dismantling-Dead-ebook/dp/B00R3KU5M8/ref=sr_1_1?ie=UTF8&amp;qid=1526326784&amp;sr=8-1&amp;keywords=evolution+is+not+science+jeff+woodward" TargetMode="External"/></Relationships>
</file>

<file path=ppt/slides/_rels/slide637.xml.rels><?xml version="1.0" encoding="UTF-8" standalone="yes"?>
<Relationships xmlns="http://schemas.openxmlformats.org/package/2006/relationships"><Relationship Id="rId3" Type="http://schemas.openxmlformats.org/officeDocument/2006/relationships/hyperlink" Target="https://www.deathofanationmovie.com/" TargetMode="External"/><Relationship Id="rId7" Type="http://schemas.openxmlformats.org/officeDocument/2006/relationships/image" Target="../media/image1.jpeg"/><Relationship Id="rId2" Type="http://schemas.openxmlformats.org/officeDocument/2006/relationships/notesSlide" Target="../notesSlides/notesSlide637.xml"/><Relationship Id="rId1" Type="http://schemas.openxmlformats.org/officeDocument/2006/relationships/slideLayout" Target="../slideLayouts/slideLayout48.xml"/><Relationship Id="rId6" Type="http://schemas.openxmlformats.org/officeDocument/2006/relationships/hyperlink" Target="https://www.wnd.com/2019/05/8-of-america-is-pushing-us-to-civil-war/" TargetMode="External"/><Relationship Id="rId5" Type="http://schemas.openxmlformats.org/officeDocument/2006/relationships/hyperlink" Target="https://www.wnd.com/2017/08/the-sex-pervert-as-anti-fascist/" TargetMode="External"/><Relationship Id="rId4" Type="http://schemas.openxmlformats.org/officeDocument/2006/relationships/hyperlink" Target="https://www.dailywire.com/news/three-arrests-made-after-violent-antifa-riots-amanda-prestigiacomo" TargetMode="External"/></Relationships>
</file>

<file path=ppt/slides/_rels/slide638.xml.rels><?xml version="1.0" encoding="UTF-8" standalone="yes"?>
<Relationships xmlns="http://schemas.openxmlformats.org/package/2006/relationships"><Relationship Id="rId3" Type="http://schemas.openxmlformats.org/officeDocument/2006/relationships/hyperlink" Target="https://thehill.com/homenews/state-watch/437925-massachusetts-gop-governor-signs-bill-banning-gay-conversion-therapy" TargetMode="External"/><Relationship Id="rId2" Type="http://schemas.openxmlformats.org/officeDocument/2006/relationships/notesSlide" Target="../notesSlides/notesSlide63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39.xml.rels><?xml version="1.0" encoding="UTF-8" standalone="yes"?>
<Relationships xmlns="http://schemas.openxmlformats.org/package/2006/relationships"><Relationship Id="rId3" Type="http://schemas.openxmlformats.org/officeDocument/2006/relationships/hyperlink" Target="https://www.lifesitenews.com/news/kentucky-freedom-fighter-kim-davis-runs-for-reelection-this-time-as-republi" TargetMode="External"/><Relationship Id="rId2" Type="http://schemas.openxmlformats.org/officeDocument/2006/relationships/notesSlide" Target="../notesSlides/notesSlide63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4.xml.rels><?xml version="1.0" encoding="UTF-8" standalone="yes"?>
<Relationships xmlns="http://schemas.openxmlformats.org/package/2006/relationships"><Relationship Id="rId8" Type="http://schemas.openxmlformats.org/officeDocument/2006/relationships/hyperlink" Target="http://edge.org/conversation/mapping-the-neanderthal-genome" TargetMode="External"/><Relationship Id="rId3" Type="http://schemas.openxmlformats.org/officeDocument/2006/relationships/image" Target="../media/image24.png"/><Relationship Id="rId7" Type="http://schemas.openxmlformats.org/officeDocument/2006/relationships/hyperlink" Target="http://afarensis99.wordpress.com/2009/07/10/svante-paabo-on-religion/" TargetMode="External"/><Relationship Id="rId2" Type="http://schemas.openxmlformats.org/officeDocument/2006/relationships/notesSlide" Target="../notesSlides/notesSlide64.xml"/><Relationship Id="rId1" Type="http://schemas.openxmlformats.org/officeDocument/2006/relationships/slideLayout" Target="../slideLayouts/slideLayout14.xml"/><Relationship Id="rId6" Type="http://schemas.openxmlformats.org/officeDocument/2006/relationships/image" Target="../media/image1.jpeg"/><Relationship Id="rId5" Type="http://schemas.openxmlformats.org/officeDocument/2006/relationships/hyperlink" Target="http://www.ncbi.nlm.nih.gov/pmc/articles/PMC2274957/" TargetMode="External"/><Relationship Id="rId4" Type="http://schemas.openxmlformats.org/officeDocument/2006/relationships/hyperlink" Target="http://www.plosgenetics.org/article/info:doi/10.1371/journal.pgen.1000035" TargetMode="External"/><Relationship Id="rId9" Type="http://schemas.openxmlformats.org/officeDocument/2006/relationships/image" Target="../media/image26.png"/></Relationships>
</file>

<file path=ppt/slides/_rels/slide640.xml.rels><?xml version="1.0" encoding="UTF-8" standalone="yes"?>
<Relationships xmlns="http://schemas.openxmlformats.org/package/2006/relationships"><Relationship Id="rId3" Type="http://schemas.openxmlformats.org/officeDocument/2006/relationships/hyperlink" Target="https://www.insidehighered.com/news/2017/02/23/trump-administration-reverses-title-ix-guidance-transgender-protections" TargetMode="External"/><Relationship Id="rId2" Type="http://schemas.openxmlformats.org/officeDocument/2006/relationships/notesSlide" Target="../notesSlides/notesSlide640.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foxnews.com/politics/house-approves-sweeping-bill-to-expand-gay-rights" TargetMode="External"/></Relationships>
</file>

<file path=ppt/slides/_rels/slide641.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www.scottlively.net/tps/" TargetMode="External"/><Relationship Id="rId7" Type="http://schemas.openxmlformats.org/officeDocument/2006/relationships/hyperlink" Target="https://www.dailywire.com/news/three-arrests-made-after-violent-antifa-riots-amanda-prestigiacomo" TargetMode="External"/><Relationship Id="rId2" Type="http://schemas.openxmlformats.org/officeDocument/2006/relationships/notesSlide" Target="../notesSlides/notesSlide641.xml"/><Relationship Id="rId1" Type="http://schemas.openxmlformats.org/officeDocument/2006/relationships/slideLayout" Target="../slideLayouts/slideLayout48.xml"/><Relationship Id="rId6" Type="http://schemas.openxmlformats.org/officeDocument/2006/relationships/hyperlink" Target="https://www.youtube.com/watch?v=ZiRLR25tiks" TargetMode="External"/><Relationship Id="rId5" Type="http://schemas.openxmlformats.org/officeDocument/2006/relationships/hyperlink" Target="https://www.deathofanationmovie.com/" TargetMode="External"/><Relationship Id="rId4" Type="http://schemas.openxmlformats.org/officeDocument/2006/relationships/hyperlink" Target="https://www.dineshdsouza.com/films/hillarys-america/" TargetMode="External"/></Relationships>
</file>

<file path=ppt/slides/_rels/slide642.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4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youtube.com/watch?v=ZiRLR25tiks" TargetMode="External"/></Relationships>
</file>

<file path=ppt/slides/_rels/slide643.xml.rels><?xml version="1.0" encoding="UTF-8" standalone="yes"?>
<Relationships xmlns="http://schemas.openxmlformats.org/package/2006/relationships"><Relationship Id="rId8" Type="http://schemas.openxmlformats.org/officeDocument/2006/relationships/hyperlink" Target="https://www.deathofanationmovie.com/" TargetMode="External"/><Relationship Id="rId3" Type="http://schemas.openxmlformats.org/officeDocument/2006/relationships/hyperlink" Target="https://www.wnd.com/2017/10/will-spacey-scandal-expose-gay-male-obsession-with-young-teens/" TargetMode="External"/><Relationship Id="rId7" Type="http://schemas.openxmlformats.org/officeDocument/2006/relationships/hyperlink" Target="https://dailycaller.com/2017/09/01/public-school-teachers-behind-violent-antifa-group/" TargetMode="External"/><Relationship Id="rId12" Type="http://schemas.openxmlformats.org/officeDocument/2006/relationships/image" Target="../media/image1.jpeg"/><Relationship Id="rId2" Type="http://schemas.openxmlformats.org/officeDocument/2006/relationships/notesSlide" Target="../notesSlides/notesSlide643.xml"/><Relationship Id="rId1" Type="http://schemas.openxmlformats.org/officeDocument/2006/relationships/slideLayout" Target="../slideLayouts/slideLayout48.xml"/><Relationship Id="rId6" Type="http://schemas.openxmlformats.org/officeDocument/2006/relationships/hyperlink" Target="https://dailycaller.com/2018/12/18/antifa-leader-violent-communist/" TargetMode="External"/><Relationship Id="rId11" Type="http://schemas.openxmlformats.org/officeDocument/2006/relationships/hyperlink" Target="https://www.wnd.com/2019/05/8-of-america-is-pushing-us-to-civil-war/" TargetMode="External"/><Relationship Id="rId5" Type="http://schemas.openxmlformats.org/officeDocument/2006/relationships/hyperlink" Target="https://www.wnd.com/2018/01/antifa-revealed-free-expose-of-alt-left/" TargetMode="External"/><Relationship Id="rId10" Type="http://schemas.openxmlformats.org/officeDocument/2006/relationships/hyperlink" Target="https://www.wnd.com/2017/08/the-sex-pervert-as-anti-fascist/" TargetMode="External"/><Relationship Id="rId4" Type="http://schemas.openxmlformats.org/officeDocument/2006/relationships/hyperlink" Target="http://www.scottlively.net/tps/" TargetMode="External"/><Relationship Id="rId9" Type="http://schemas.openxmlformats.org/officeDocument/2006/relationships/hyperlink" Target="https://www.dailywire.com/news/three-arrests-made-after-violent-antifa-riots-amanda-prestigiacomo" TargetMode="External"/></Relationships>
</file>

<file path=ppt/slides/_rels/slide644.xml.rels><?xml version="1.0" encoding="UTF-8" standalone="yes"?>
<Relationships xmlns="http://schemas.openxmlformats.org/package/2006/relationships"><Relationship Id="rId3" Type="http://schemas.openxmlformats.org/officeDocument/2006/relationships/hyperlink" Target="https://www.deathofanationmovie.com/" TargetMode="External"/><Relationship Id="rId2" Type="http://schemas.openxmlformats.org/officeDocument/2006/relationships/notesSlide" Target="../notesSlides/notesSlide64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45.xml.rels><?xml version="1.0" encoding="UTF-8" standalone="yes"?>
<Relationships xmlns="http://schemas.openxmlformats.org/package/2006/relationships"><Relationship Id="rId3" Type="http://schemas.openxmlformats.org/officeDocument/2006/relationships/hyperlink" Target="https://www.deathofanationmovie.com/" TargetMode="External"/><Relationship Id="rId7" Type="http://schemas.openxmlformats.org/officeDocument/2006/relationships/image" Target="../media/image1.jpeg"/><Relationship Id="rId2" Type="http://schemas.openxmlformats.org/officeDocument/2006/relationships/notesSlide" Target="../notesSlides/notesSlide645.xml"/><Relationship Id="rId1" Type="http://schemas.openxmlformats.org/officeDocument/2006/relationships/slideLayout" Target="../slideLayouts/slideLayout48.xml"/><Relationship Id="rId6" Type="http://schemas.openxmlformats.org/officeDocument/2006/relationships/hyperlink" Target="https://www.amazon.com/Order-Deaths-Head-Hitlers-Military/dp/0141390123" TargetMode="External"/><Relationship Id="rId5" Type="http://schemas.openxmlformats.org/officeDocument/2006/relationships/hyperlink" Target="https://en.wikipedia.org/wiki/Ernst_R%C3%B6hm" TargetMode="External"/><Relationship Id="rId4" Type="http://schemas.openxmlformats.org/officeDocument/2006/relationships/hyperlink" Target="http://www.scottlively.net/tps/" TargetMode="External"/></Relationships>
</file>

<file path=ppt/slides/_rels/slide64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hyperlink" Target="https://en.wikipedia.org/wiki/World_War_II#Casualties_and_war_crimes" TargetMode="External"/><Relationship Id="rId7" Type="http://schemas.openxmlformats.org/officeDocument/2006/relationships/slide" Target="slide437.xml"/><Relationship Id="rId2" Type="http://schemas.openxmlformats.org/officeDocument/2006/relationships/notesSlide" Target="../notesSlides/notesSlide646.xml"/><Relationship Id="rId1" Type="http://schemas.openxmlformats.org/officeDocument/2006/relationships/slideLayout" Target="../slideLayouts/slideLayout48.xml"/><Relationship Id="rId6" Type="http://schemas.openxmlformats.org/officeDocument/2006/relationships/hyperlink" Target="https://1drv.ms/p/s!Anf-8Dz4CZ5eiyySzq5DWfoky855" TargetMode="External"/><Relationship Id="rId5" Type="http://schemas.openxmlformats.org/officeDocument/2006/relationships/slide" Target="slide427.xml"/><Relationship Id="rId4" Type="http://schemas.openxmlformats.org/officeDocument/2006/relationships/hyperlink" Target="https://en.wikipedia.org/wiki/World_War_II" TargetMode="External"/></Relationships>
</file>

<file path=ppt/slides/_rels/slide64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47.xml"/><Relationship Id="rId1" Type="http://schemas.openxmlformats.org/officeDocument/2006/relationships/slideLayout" Target="../slideLayouts/slideLayout48.xml"/><Relationship Id="rId4" Type="http://schemas.openxmlformats.org/officeDocument/2006/relationships/image" Target="../media/image103.png"/></Relationships>
</file>

<file path=ppt/slides/_rels/slide648.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48.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wnd.com/2017/10/will-spacey-scandal-expose-gay-male-obsession-with-young-teens/" TargetMode="External"/><Relationship Id="rId4" Type="http://schemas.openxmlformats.org/officeDocument/2006/relationships/hyperlink" Target="http://www.scottlively.net/" TargetMode="External"/></Relationships>
</file>

<file path=ppt/slides/_rels/slide649.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4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5.xml.rels><?xml version="1.0" encoding="UTF-8" standalone="yes"?>
<Relationships xmlns="http://schemas.openxmlformats.org/package/2006/relationships"><Relationship Id="rId8" Type="http://schemas.openxmlformats.org/officeDocument/2006/relationships/hyperlink" Target="https://www.amazon.com/Ancestral-Passions-Leakey-Humankinds-Beginnings/dp/0684824701#reader_0684824701" TargetMode="External"/><Relationship Id="rId13" Type="http://schemas.openxmlformats.org/officeDocument/2006/relationships/image" Target="../media/image27.png"/><Relationship Id="rId3" Type="http://schemas.openxmlformats.org/officeDocument/2006/relationships/image" Target="../media/image24.png"/><Relationship Id="rId7" Type="http://schemas.openxmlformats.org/officeDocument/2006/relationships/hyperlink" Target="http://www.guardian.co.uk/g2/story/0,3604,565776,00.html" TargetMode="External"/><Relationship Id="rId12" Type="http://schemas.openxmlformats.org/officeDocument/2006/relationships/hyperlink" Target="http://en.wikipedia.org/wiki/OH_5" TargetMode="External"/><Relationship Id="rId2" Type="http://schemas.openxmlformats.org/officeDocument/2006/relationships/notesSlide" Target="../notesSlides/notesSlide65.xml"/><Relationship Id="rId1" Type="http://schemas.openxmlformats.org/officeDocument/2006/relationships/slideLayout" Target="../slideLayouts/slideLayout30.xml"/><Relationship Id="rId6" Type="http://schemas.openxmlformats.org/officeDocument/2006/relationships/image" Target="../media/image1.jpeg"/><Relationship Id="rId11" Type="http://schemas.openxmlformats.org/officeDocument/2006/relationships/hyperlink" Target="http://en.wikipedia.org/wiki/Richard_Leakey" TargetMode="External"/><Relationship Id="rId5" Type="http://schemas.openxmlformats.org/officeDocument/2006/relationships/hyperlink" Target="http://www.nytimes.com/1996/12/10/world/mary-leakey-83-dies-traced-human-dawn.html?pagewanted=all&amp;src=pm" TargetMode="External"/><Relationship Id="rId10" Type="http://schemas.openxmlformats.org/officeDocument/2006/relationships/hyperlink" Target="http://en.wikipedia.org/wiki/Jane_Goodall" TargetMode="External"/><Relationship Id="rId4" Type="http://schemas.openxmlformats.org/officeDocument/2006/relationships/hyperlink" Target="http://en.wikipedia.org/wiki/Louis_Leakey" TargetMode="External"/><Relationship Id="rId9" Type="http://schemas.openxmlformats.org/officeDocument/2006/relationships/hyperlink" Target="http://www.amazon.com/Ancestral-Passions-Leakey-Humankinds-Beginnings/dp/0684824701%22%20/l%20%22eader_0684824701" TargetMode="External"/></Relationships>
</file>

<file path=ppt/slides/_rels/slide650.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5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51.xml.rels><?xml version="1.0" encoding="UTF-8" standalone="yes"?>
<Relationships xmlns="http://schemas.openxmlformats.org/package/2006/relationships"><Relationship Id="rId8" Type="http://schemas.openxmlformats.org/officeDocument/2006/relationships/hyperlink" Target="https://en.wikipedia.org/wiki/Ernst_R%C3%B6hm#/media/File:Bundesarchiv_Bild_146-1982-159-21A,_N%C3%BCrnberg,_Reichsparteitag,_Hitler_und_R%C3%B6hm.jpg" TargetMode="External"/><Relationship Id="rId3" Type="http://schemas.openxmlformats.org/officeDocument/2006/relationships/image" Target="../media/image1.jpeg"/><Relationship Id="rId7" Type="http://schemas.openxmlformats.org/officeDocument/2006/relationships/hyperlink" Target="https://commons.wikimedia.org/w/index.php?curid=12685396" TargetMode="External"/><Relationship Id="rId2" Type="http://schemas.openxmlformats.org/officeDocument/2006/relationships/notesSlide" Target="../notesSlides/notesSlide651.xml"/><Relationship Id="rId1" Type="http://schemas.openxmlformats.org/officeDocument/2006/relationships/slideLayout" Target="../slideLayouts/slideLayout48.xml"/><Relationship Id="rId6" Type="http://schemas.openxmlformats.org/officeDocument/2006/relationships/hyperlink" Target="https://www.amazon.com/Order-Deaths-Head-Hitlers-Military/dp/0141390123" TargetMode="External"/><Relationship Id="rId5" Type="http://schemas.openxmlformats.org/officeDocument/2006/relationships/hyperlink" Target="https://en.wikipedia.org/wiki/Ernst_R%C3%B6hm" TargetMode="External"/><Relationship Id="rId10" Type="http://schemas.openxmlformats.org/officeDocument/2006/relationships/image" Target="../media/image104.png"/><Relationship Id="rId4" Type="http://schemas.openxmlformats.org/officeDocument/2006/relationships/hyperlink" Target="http://www.scottlively.net/tps/" TargetMode="External"/><Relationship Id="rId9" Type="http://schemas.openxmlformats.org/officeDocument/2006/relationships/image" Target="../media/image18.png"/></Relationships>
</file>

<file path=ppt/slides/_rels/slide652.xml.rels><?xml version="1.0" encoding="UTF-8" standalone="yes"?>
<Relationships xmlns="http://schemas.openxmlformats.org/package/2006/relationships"><Relationship Id="rId3" Type="http://schemas.openxmlformats.org/officeDocument/2006/relationships/hyperlink" Target="https://www.wnd.com/2017/10/will-spacey-scandal-expose-gay-male-obsession-with-young-teens/" TargetMode="External"/><Relationship Id="rId2" Type="http://schemas.openxmlformats.org/officeDocument/2006/relationships/notesSlide" Target="../notesSlides/notesSlide652.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amazon.com/Order-Deaths-Head-Hitlers-Military/dp/0141390123" TargetMode="External"/><Relationship Id="rId4" Type="http://schemas.openxmlformats.org/officeDocument/2006/relationships/hyperlink" Target="http://www.scottlively.net/tps/" TargetMode="External"/></Relationships>
</file>

<file path=ppt/slides/_rels/slide653.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5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amazon.com/Order-Deaths-Head-Hitlers-Military/dp/0141390123" TargetMode="External"/></Relationships>
</file>

<file path=ppt/slides/_rels/slide65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5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5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7" Type="http://schemas.openxmlformats.org/officeDocument/2006/relationships/image" Target="../media/image18.png"/><Relationship Id="rId2" Type="http://schemas.openxmlformats.org/officeDocument/2006/relationships/notesSlide" Target="../notesSlides/notesSlide655.xml"/><Relationship Id="rId1" Type="http://schemas.openxmlformats.org/officeDocument/2006/relationships/slideLayout" Target="../slideLayouts/slideLayout48.xml"/><Relationship Id="rId6" Type="http://schemas.openxmlformats.org/officeDocument/2006/relationships/image" Target="../media/image105.png"/><Relationship Id="rId5" Type="http://schemas.openxmlformats.org/officeDocument/2006/relationships/image" Target="../media/image1.jpeg"/><Relationship Id="rId4" Type="http://schemas.openxmlformats.org/officeDocument/2006/relationships/hyperlink" Target="https://www.amazon.com/Order-Deaths-Head-Hitlers-Military/dp/0141390123" TargetMode="External"/></Relationships>
</file>

<file path=ppt/slides/_rels/slide656.xml.rels><?xml version="1.0" encoding="UTF-8" standalone="yes"?>
<Relationships xmlns="http://schemas.openxmlformats.org/package/2006/relationships"><Relationship Id="rId8" Type="http://schemas.openxmlformats.org/officeDocument/2006/relationships/hyperlink" Target="https://en.wikipedia.org/wiki/Ernst_R%C3%B6hm#/media/File:Bundesarchiv_Bild_146-1982-159-21A,_N%C3%BCrnberg,_Reichsparteitag,_Hitler_und_R%C3%B6hm.jpg" TargetMode="External"/><Relationship Id="rId3" Type="http://schemas.openxmlformats.org/officeDocument/2006/relationships/hyperlink" Target="http://www.scottlively.net/tps/" TargetMode="External"/><Relationship Id="rId7" Type="http://schemas.openxmlformats.org/officeDocument/2006/relationships/hyperlink" Target="https://www.wnd.com/2017/08/the-sex-pervert-as-anti-fascist/" TargetMode="External"/><Relationship Id="rId2" Type="http://schemas.openxmlformats.org/officeDocument/2006/relationships/notesSlide" Target="../notesSlides/notesSlide656.xml"/><Relationship Id="rId1" Type="http://schemas.openxmlformats.org/officeDocument/2006/relationships/slideLayout" Target="../slideLayouts/slideLayout48.xml"/><Relationship Id="rId6" Type="http://schemas.openxmlformats.org/officeDocument/2006/relationships/hyperlink" Target="https://www.dailywire.com/news/three-arrests-made-after-violent-antifa-riots-amanda-prestigiacomo" TargetMode="External"/><Relationship Id="rId11" Type="http://schemas.openxmlformats.org/officeDocument/2006/relationships/image" Target="../media/image106.png"/><Relationship Id="rId5" Type="http://schemas.openxmlformats.org/officeDocument/2006/relationships/hyperlink" Target="https://www.deathofanationmovie.com/" TargetMode="External"/><Relationship Id="rId10" Type="http://schemas.openxmlformats.org/officeDocument/2006/relationships/image" Target="../media/image18.png"/><Relationship Id="rId4" Type="http://schemas.openxmlformats.org/officeDocument/2006/relationships/hyperlink" Target="https://en.wikipedia.org/wiki/Ernst_R%C3%B6hm" TargetMode="External"/><Relationship Id="rId9" Type="http://schemas.openxmlformats.org/officeDocument/2006/relationships/image" Target="../media/image1.jpeg"/></Relationships>
</file>

<file path=ppt/slides/_rels/slide65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5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58.xml.rels><?xml version="1.0" encoding="UTF-8" standalone="yes"?>
<Relationships xmlns="http://schemas.openxmlformats.org/package/2006/relationships"><Relationship Id="rId8" Type="http://schemas.openxmlformats.org/officeDocument/2006/relationships/hyperlink" Target="https://www.wnd.com/2017/08/the-sex-pervert-as-anti-fascist/" TargetMode="External"/><Relationship Id="rId13" Type="http://schemas.openxmlformats.org/officeDocument/2006/relationships/image" Target="../media/image1.jpeg"/><Relationship Id="rId3" Type="http://schemas.openxmlformats.org/officeDocument/2006/relationships/hyperlink" Target="http://www.scottlively.net/tps/" TargetMode="External"/><Relationship Id="rId7" Type="http://schemas.openxmlformats.org/officeDocument/2006/relationships/hyperlink" Target="https://www.dailywire.com/news/three-arrests-made-after-violent-antifa-riots-amanda-prestigiacomo" TargetMode="External"/><Relationship Id="rId12" Type="http://schemas.openxmlformats.org/officeDocument/2006/relationships/hyperlink" Target="https://dailycaller.com/2017/09/01/public-school-teachers-behind-violent-antifa-group/" TargetMode="External"/><Relationship Id="rId2" Type="http://schemas.openxmlformats.org/officeDocument/2006/relationships/notesSlide" Target="../notesSlides/notesSlide658.xml"/><Relationship Id="rId1" Type="http://schemas.openxmlformats.org/officeDocument/2006/relationships/slideLayout" Target="../slideLayouts/slideLayout48.xml"/><Relationship Id="rId6" Type="http://schemas.openxmlformats.org/officeDocument/2006/relationships/hyperlink" Target="https://www.deathofanationmovie.com/" TargetMode="External"/><Relationship Id="rId11" Type="http://schemas.openxmlformats.org/officeDocument/2006/relationships/hyperlink" Target="https://www.wnd.com/2018/01/antifa-revealed-free-expose-of-alt-left/" TargetMode="External"/><Relationship Id="rId5" Type="http://schemas.openxmlformats.org/officeDocument/2006/relationships/hyperlink" Target="https://en.wikipedia.org/wiki/Ernst_R%C3%B6hm" TargetMode="External"/><Relationship Id="rId10" Type="http://schemas.openxmlformats.org/officeDocument/2006/relationships/hyperlink" Target="https://www.theblaze.com/news/2017/05/01/antifa-group-behind-violent-riots-discovered-to-have-ties-to-pedophile-group" TargetMode="External"/><Relationship Id="rId4" Type="http://schemas.openxmlformats.org/officeDocument/2006/relationships/hyperlink" Target="https://www.amazon.com/Order-Deaths-Head-Hitlers-Military/dp/0141390123" TargetMode="External"/><Relationship Id="rId9" Type="http://schemas.openxmlformats.org/officeDocument/2006/relationships/hyperlink" Target="https://dailycaller.com/2018/12/18/antifa-leader-violent-communist/" TargetMode="External"/></Relationships>
</file>

<file path=ppt/slides/_rels/slide659.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5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6.xml"/><Relationship Id="rId1" Type="http://schemas.openxmlformats.org/officeDocument/2006/relationships/slideLayout" Target="../slideLayouts/slideLayout30.xml"/><Relationship Id="rId5" Type="http://schemas.openxmlformats.org/officeDocument/2006/relationships/image" Target="../media/image28.png"/><Relationship Id="rId4" Type="http://schemas.openxmlformats.org/officeDocument/2006/relationships/hyperlink" Target="https://www.fairviewbaptistedmond.org/archive/" TargetMode="External"/></Relationships>
</file>

<file path=ppt/slides/_rels/slide660.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1.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2.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3.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6.xml.rels><?xml version="1.0" encoding="UTF-8" standalone="yes"?>
<Relationships xmlns="http://schemas.openxmlformats.org/package/2006/relationships"><Relationship Id="rId3" Type="http://schemas.openxmlformats.org/officeDocument/2006/relationships/hyperlink" Target="https://www.youtube.com/watch?v=wRJrS8Vsn_Y" TargetMode="External"/><Relationship Id="rId2" Type="http://schemas.openxmlformats.org/officeDocument/2006/relationships/notesSlide" Target="../notesSlides/notesSlide666.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openlibrary.org/search?q=The+Hidden+Hitler&amp;mode=ebooks&amp;m=edit&amp;m=edit&amp;has_fulltext=true" TargetMode="External"/></Relationships>
</file>

<file path=ppt/slides/_rels/slide66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6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68.xml.rels><?xml version="1.0" encoding="UTF-8" standalone="yes"?>
<Relationships xmlns="http://schemas.openxmlformats.org/package/2006/relationships"><Relationship Id="rId3" Type="http://schemas.openxmlformats.org/officeDocument/2006/relationships/hyperlink" Target="https://archive.org/stream/mindofadolfhitle00lang#page/n1/mode/2up" TargetMode="External"/><Relationship Id="rId2" Type="http://schemas.openxmlformats.org/officeDocument/2006/relationships/notesSlide" Target="../notesSlides/notesSlide668.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openlibrary.org/search?q=The+Hidden+Hitler&amp;mode=ebooks&amp;m=edit&amp;m=edit&amp;has_fulltext=true" TargetMode="External"/><Relationship Id="rId4" Type="http://schemas.openxmlformats.org/officeDocument/2006/relationships/hyperlink" Target="http://www.scottlively.net/tps/" TargetMode="External"/></Relationships>
</file>

<file path=ppt/slides/_rels/slide669.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6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en.wikisource.org/wiki/The_Descent_of_Man_(Darwin)/Chapter_VI" TargetMode="External"/><Relationship Id="rId3" Type="http://schemas.openxmlformats.org/officeDocument/2006/relationships/hyperlink" Target="http://www.youtube.com/watch?v=ZAF2GPT_79Q" TargetMode="External"/><Relationship Id="rId7" Type="http://schemas.openxmlformats.org/officeDocument/2006/relationships/image" Target="../media/image30.png"/><Relationship Id="rId2" Type="http://schemas.openxmlformats.org/officeDocument/2006/relationships/notesSlide" Target="../notesSlides/notesSlide67.xml"/><Relationship Id="rId1" Type="http://schemas.openxmlformats.org/officeDocument/2006/relationships/slideLayout" Target="../slideLayouts/slideLayout30.xml"/><Relationship Id="rId6" Type="http://schemas.openxmlformats.org/officeDocument/2006/relationships/image" Target="../media/image18.png"/><Relationship Id="rId5" Type="http://schemas.openxmlformats.org/officeDocument/2006/relationships/image" Target="../media/image29.png"/><Relationship Id="rId4" Type="http://schemas.openxmlformats.org/officeDocument/2006/relationships/image" Target="../media/image1.jpeg"/></Relationships>
</file>

<file path=ppt/slides/_rels/slide6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70.xml"/><Relationship Id="rId1" Type="http://schemas.openxmlformats.org/officeDocument/2006/relationships/slideLayout" Target="../slideLayouts/slideLayout48.xml"/><Relationship Id="rId4" Type="http://schemas.openxmlformats.org/officeDocument/2006/relationships/image" Target="../media/image107.png"/></Relationships>
</file>

<file path=ppt/slides/_rels/slide671.xml.rels><?xml version="1.0" encoding="UTF-8" standalone="yes"?>
<Relationships xmlns="http://schemas.openxmlformats.org/package/2006/relationships"><Relationship Id="rId3" Type="http://schemas.openxmlformats.org/officeDocument/2006/relationships/hyperlink" Target="https://en.wikipedia.org/wiki/Office_of_Strategic_Services" TargetMode="External"/><Relationship Id="rId7" Type="http://schemas.openxmlformats.org/officeDocument/2006/relationships/image" Target="../media/image109.png"/><Relationship Id="rId2" Type="http://schemas.openxmlformats.org/officeDocument/2006/relationships/notesSlide" Target="../notesSlides/notesSlide671.xml"/><Relationship Id="rId1" Type="http://schemas.openxmlformats.org/officeDocument/2006/relationships/slideLayout" Target="../slideLayouts/slideLayout48.xml"/><Relationship Id="rId6" Type="http://schemas.openxmlformats.org/officeDocument/2006/relationships/image" Target="../media/image108.png"/><Relationship Id="rId5" Type="http://schemas.openxmlformats.org/officeDocument/2006/relationships/image" Target="../media/image1.jpeg"/><Relationship Id="rId4" Type="http://schemas.openxmlformats.org/officeDocument/2006/relationships/hyperlink" Target="https://archive.org/stream/mindofadolfhitle00lang#page/n1/mode/2up" TargetMode="External"/></Relationships>
</file>

<file path=ppt/slides/_rels/slide672.xml.rels><?xml version="1.0" encoding="UTF-8" standalone="yes"?>
<Relationships xmlns="http://schemas.openxmlformats.org/package/2006/relationships"><Relationship Id="rId3" Type="http://schemas.openxmlformats.org/officeDocument/2006/relationships/hyperlink" Target="https://archive.org/stream/mindofadolfhitle00lang#page/n1/mode/2up" TargetMode="External"/><Relationship Id="rId2" Type="http://schemas.openxmlformats.org/officeDocument/2006/relationships/notesSlide" Target="../notesSlides/notesSlide672.xml"/><Relationship Id="rId1" Type="http://schemas.openxmlformats.org/officeDocument/2006/relationships/slideLayout" Target="../slideLayouts/slideLayout48.xml"/><Relationship Id="rId5" Type="http://schemas.openxmlformats.org/officeDocument/2006/relationships/image" Target="../media/image110.png"/><Relationship Id="rId4" Type="http://schemas.openxmlformats.org/officeDocument/2006/relationships/image" Target="../media/image1.jpeg"/></Relationships>
</file>

<file path=ppt/slides/_rels/slide673.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7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openlibrary.org/books/OL3972253M/The_hidden_Hitler" TargetMode="External"/></Relationships>
</file>

<file path=ppt/slides/_rels/slide67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74.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en.wikipedia.org/wiki/Coprophilia" TargetMode="External"/></Relationships>
</file>

<file path=ppt/slides/_rels/slide67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7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76.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7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7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7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78.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78.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7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79.xml"/><Relationship Id="rId1" Type="http://schemas.openxmlformats.org/officeDocument/2006/relationships/slideLayout" Target="../slideLayouts/slideLayout48.xml"/><Relationship Id="rId4" Type="http://schemas.openxmlformats.org/officeDocument/2006/relationships/image" Target="../media/image111.png"/></Relationships>
</file>

<file path=ppt/slides/_rels/slide6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8.xml"/><Relationship Id="rId1" Type="http://schemas.openxmlformats.org/officeDocument/2006/relationships/slideLayout" Target="../slideLayouts/slideLayout30.xml"/></Relationships>
</file>

<file path=ppt/slides/_rels/slide680.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80.xml"/><Relationship Id="rId1" Type="http://schemas.openxmlformats.org/officeDocument/2006/relationships/slideLayout" Target="../slideLayouts/slideLayout48.xml"/><Relationship Id="rId6" Type="http://schemas.openxmlformats.org/officeDocument/2006/relationships/image" Target="../media/image112.png"/><Relationship Id="rId5" Type="http://schemas.openxmlformats.org/officeDocument/2006/relationships/image" Target="../media/image18.png"/><Relationship Id="rId4" Type="http://schemas.openxmlformats.org/officeDocument/2006/relationships/image" Target="../media/image1.jpeg"/></Relationships>
</file>

<file path=ppt/slides/_rels/slide681.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8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82.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8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83.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8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84.xml"/><Relationship Id="rId1" Type="http://schemas.openxmlformats.org/officeDocument/2006/relationships/slideLayout" Target="../slideLayouts/slideLayout48.xml"/><Relationship Id="rId6" Type="http://schemas.openxmlformats.org/officeDocument/2006/relationships/image" Target="../media/image113.png"/><Relationship Id="rId5" Type="http://schemas.openxmlformats.org/officeDocument/2006/relationships/image" Target="../media/image18.png"/><Relationship Id="rId4" Type="http://schemas.openxmlformats.org/officeDocument/2006/relationships/hyperlink" Target="https://openlibrary.org/search?q=The+Hidden+Hitler&amp;mode=ebooks&amp;m=edit&amp;m=edit&amp;has_fulltext=true" TargetMode="External"/></Relationships>
</file>

<file path=ppt/slides/_rels/slide685.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18.png"/><Relationship Id="rId2" Type="http://schemas.openxmlformats.org/officeDocument/2006/relationships/notesSlide" Target="../notesSlides/notesSlide685.xml"/><Relationship Id="rId1" Type="http://schemas.openxmlformats.org/officeDocument/2006/relationships/slideLayout" Target="../slideLayouts/slideLayout48.xml"/><Relationship Id="rId6" Type="http://schemas.openxmlformats.org/officeDocument/2006/relationships/hyperlink" Target="http://www.scottlively.net/tps/" TargetMode="External"/><Relationship Id="rId5" Type="http://schemas.openxmlformats.org/officeDocument/2006/relationships/hyperlink" Target="https://openlibrary.org/search?q=The+Hidden+Hitler&amp;mode=ebooks&amp;m=edit&amp;m=edit&amp;has_fulltext=true" TargetMode="External"/><Relationship Id="rId4" Type="http://schemas.openxmlformats.org/officeDocument/2006/relationships/image" Target="../media/image114.png"/></Relationships>
</file>

<file path=ppt/slides/_rels/slide686.xml.rels><?xml version="1.0" encoding="UTF-8" standalone="yes"?>
<Relationships xmlns="http://schemas.openxmlformats.org/package/2006/relationships"><Relationship Id="rId8" Type="http://schemas.openxmlformats.org/officeDocument/2006/relationships/hyperlink" Target="https://libro.eb20.net/Reader/rdr.aspx?b=209612602" TargetMode="External"/><Relationship Id="rId3" Type="http://schemas.openxmlformats.org/officeDocument/2006/relationships/image" Target="../media/image1.jpeg"/><Relationship Id="rId7" Type="http://schemas.openxmlformats.org/officeDocument/2006/relationships/hyperlink" Target="https://en.wikipedia.org/wiki/August_Kubizek" TargetMode="External"/><Relationship Id="rId2" Type="http://schemas.openxmlformats.org/officeDocument/2006/relationships/notesSlide" Target="../notesSlides/notesSlide686.xml"/><Relationship Id="rId1" Type="http://schemas.openxmlformats.org/officeDocument/2006/relationships/slideLayout" Target="../slideLayouts/slideLayout48.xml"/><Relationship Id="rId6" Type="http://schemas.openxmlformats.org/officeDocument/2006/relationships/hyperlink" Target="https://openlibrary.org/search?q=The+Hidden+Hitler&amp;mode=ebooks&amp;m=edit&amp;m=edit&amp;has_fulltext=true" TargetMode="External"/><Relationship Id="rId5" Type="http://schemas.openxmlformats.org/officeDocument/2006/relationships/hyperlink" Target="en.wikipedia.org/wiki/The_Pink_Swastika" TargetMode="External"/><Relationship Id="rId4" Type="http://schemas.openxmlformats.org/officeDocument/2006/relationships/hyperlink" Target="http://www.scottlively.net/tps/" TargetMode="External"/></Relationships>
</file>

<file path=ppt/slides/_rels/slide68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87.xml"/><Relationship Id="rId1" Type="http://schemas.openxmlformats.org/officeDocument/2006/relationships/slideLayout" Target="../slideLayouts/slideLayout48.xml"/><Relationship Id="rId4" Type="http://schemas.openxmlformats.org/officeDocument/2006/relationships/image" Target="../media/image115.png"/></Relationships>
</file>

<file path=ppt/slides/_rels/slide68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88.xml"/><Relationship Id="rId1" Type="http://schemas.openxmlformats.org/officeDocument/2006/relationships/slideLayout" Target="../slideLayouts/slideLayout48.xml"/><Relationship Id="rId5" Type="http://schemas.openxmlformats.org/officeDocument/2006/relationships/image" Target="../media/image116.png"/><Relationship Id="rId4" Type="http://schemas.openxmlformats.org/officeDocument/2006/relationships/hyperlink" Target="https://openlibrary.org/search?q=The+Hidden+Hitler&amp;mode=ebooks&amp;m=edit&amp;m=edit&amp;has_fulltext=true" TargetMode="External"/></Relationships>
</file>

<file path=ppt/slides/_rels/slide689.xml.rels><?xml version="1.0" encoding="UTF-8" standalone="yes"?>
<Relationships xmlns="http://schemas.openxmlformats.org/package/2006/relationships"><Relationship Id="rId3" Type="http://schemas.openxmlformats.org/officeDocument/2006/relationships/hyperlink" Target="https://archive.org/stream/mindofadolfhitle00lang#page/n1/mode/2up" TargetMode="External"/><Relationship Id="rId2" Type="http://schemas.openxmlformats.org/officeDocument/2006/relationships/notesSlide" Target="../notesSlides/notesSlide68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9.xml"/><Relationship Id="rId1" Type="http://schemas.openxmlformats.org/officeDocument/2006/relationships/slideLayout" Target="../slideLayouts/slideLayout30.xml"/><Relationship Id="rId4" Type="http://schemas.openxmlformats.org/officeDocument/2006/relationships/hyperlink" Target="http://darwin-online.org.uk/content/frameset?itemID=F20&amp;viewtype=text&amp;pageseq=1" TargetMode="External"/></Relationships>
</file>

<file path=ppt/slides/_rels/slide690.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91.xml.rels><?xml version="1.0" encoding="UTF-8" standalone="yes"?>
<Relationships xmlns="http://schemas.openxmlformats.org/package/2006/relationships"><Relationship Id="rId3" Type="http://schemas.openxmlformats.org/officeDocument/2006/relationships/hyperlink" Target="https://openlibrary.org/search?q=The+Hidden+Hitler&amp;mode=ebooks&amp;m=edit&amp;m=edit&amp;has_fulltext=true" TargetMode="External"/><Relationship Id="rId2" Type="http://schemas.openxmlformats.org/officeDocument/2006/relationships/notesSlide" Target="../notesSlides/notesSlide69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692.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2.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openlibrary.org/search?q=The+Hidden+Hitler&amp;mode=ebooks&amp;m=edit&amp;m=edit&amp;has_fulltext=true" TargetMode="External"/></Relationships>
</file>

<file path=ppt/slides/_rels/slide693.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9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9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96.xml"/><Relationship Id="rId1" Type="http://schemas.openxmlformats.org/officeDocument/2006/relationships/slideLayout" Target="../slideLayouts/slideLayout48.xml"/><Relationship Id="rId4" Type="http://schemas.openxmlformats.org/officeDocument/2006/relationships/image" Target="../media/image117.png"/></Relationships>
</file>

<file path=ppt/slides/_rels/slide69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97.xml"/><Relationship Id="rId1" Type="http://schemas.openxmlformats.org/officeDocument/2006/relationships/slideLayout" Target="../slideLayouts/slideLayout48.xml"/><Relationship Id="rId4" Type="http://schemas.openxmlformats.org/officeDocument/2006/relationships/image" Target="../media/image118.png"/></Relationships>
</file>

<file path=ppt/slides/_rels/slide698.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699.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69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1.jpeg"/><Relationship Id="rId7" Type="http://schemas.openxmlformats.org/officeDocument/2006/relationships/slide" Target="slide575.xml"/><Relationship Id="rId2" Type="http://schemas.openxmlformats.org/officeDocument/2006/relationships/notesSlide" Target="../notesSlides/notesSlide7.xml"/><Relationship Id="rId1" Type="http://schemas.openxmlformats.org/officeDocument/2006/relationships/slideLayout" Target="../slideLayouts/slideLayout30.xml"/><Relationship Id="rId6" Type="http://schemas.openxmlformats.org/officeDocument/2006/relationships/slide" Target="slide560.xml"/><Relationship Id="rId5" Type="http://schemas.openxmlformats.org/officeDocument/2006/relationships/slide" Target="slide647.xml"/><Relationship Id="rId4" Type="http://schemas.openxmlformats.org/officeDocument/2006/relationships/slide" Target="slide598.xml"/></Relationships>
</file>

<file path=ppt/slides/_rels/slide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0.xml"/><Relationship Id="rId1" Type="http://schemas.openxmlformats.org/officeDocument/2006/relationships/slideLayout" Target="../slideLayouts/slideLayout30.xml"/><Relationship Id="rId4" Type="http://schemas.openxmlformats.org/officeDocument/2006/relationships/hyperlink" Target="http://www.biblebelievers.net/creationscience/kjcevol1.htm" TargetMode="External"/></Relationships>
</file>

<file path=ppt/slides/_rels/slide700.xml.rels><?xml version="1.0" encoding="UTF-8" standalone="yes"?>
<Relationships xmlns="http://schemas.openxmlformats.org/package/2006/relationships"><Relationship Id="rId3" Type="http://schemas.openxmlformats.org/officeDocument/2006/relationships/hyperlink" Target="https://en.wikipedia.org/wiki/Swastika" TargetMode="External"/><Relationship Id="rId2" Type="http://schemas.openxmlformats.org/officeDocument/2006/relationships/notesSlide" Target="../notesSlides/notesSlide70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quora.com/What-is-the-story-behind-the-swastika-Hindu-symbol-Is-its-resemblance-to-the-Nazi-symbol-just-a-coincidence" TargetMode="External"/><Relationship Id="rId4" Type="http://schemas.openxmlformats.org/officeDocument/2006/relationships/hyperlink" Target="http://www.scottlively.net/tps/" TargetMode="External"/></Relationships>
</file>

<file path=ppt/slides/_rels/slide701.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1.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0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02.xml"/><Relationship Id="rId1" Type="http://schemas.openxmlformats.org/officeDocument/2006/relationships/slideLayout" Target="../slideLayouts/slideLayout48.xml"/><Relationship Id="rId5" Type="http://schemas.openxmlformats.org/officeDocument/2006/relationships/image" Target="../media/image119.png"/><Relationship Id="rId4" Type="http://schemas.openxmlformats.org/officeDocument/2006/relationships/hyperlink" Target="http://www.scottlively.net/tps/" TargetMode="External"/></Relationships>
</file>

<file path=ppt/slides/_rels/slide703.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0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04.xml"/><Relationship Id="rId1" Type="http://schemas.openxmlformats.org/officeDocument/2006/relationships/slideLayout" Target="../slideLayouts/slideLayout48.xml"/><Relationship Id="rId4" Type="http://schemas.openxmlformats.org/officeDocument/2006/relationships/hyperlink" Target="http://www.scottlively.net/tps/" TargetMode="External"/></Relationships>
</file>

<file path=ppt/slides/_rels/slide70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05.xml"/><Relationship Id="rId1" Type="http://schemas.openxmlformats.org/officeDocument/2006/relationships/slideLayout" Target="../slideLayouts/slideLayout48.xml"/><Relationship Id="rId4" Type="http://schemas.openxmlformats.org/officeDocument/2006/relationships/image" Target="../media/image120.png"/></Relationships>
</file>

<file path=ppt/slides/_rels/slide706.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0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08.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09.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09.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xml.rels><?xml version="1.0" encoding="UTF-8" standalone="yes"?>
<Relationships xmlns="http://schemas.openxmlformats.org/package/2006/relationships"><Relationship Id="rId8" Type="http://schemas.openxmlformats.org/officeDocument/2006/relationships/slide" Target="slide562.xml"/><Relationship Id="rId3" Type="http://schemas.openxmlformats.org/officeDocument/2006/relationships/image" Target="../media/image1.jpeg"/><Relationship Id="rId7" Type="http://schemas.openxmlformats.org/officeDocument/2006/relationships/hyperlink" Target="http://www.scottlively.net/tps/" TargetMode="External"/><Relationship Id="rId12" Type="http://schemas.openxmlformats.org/officeDocument/2006/relationships/hyperlink" Target="https://www.wnd.com/2017/08/the-sex-pervert-as-anti-fascist/" TargetMode="External"/><Relationship Id="rId2" Type="http://schemas.openxmlformats.org/officeDocument/2006/relationships/notesSlide" Target="../notesSlides/notesSlide71.xml"/><Relationship Id="rId1" Type="http://schemas.openxmlformats.org/officeDocument/2006/relationships/slideLayout" Target="../slideLayouts/slideLayout30.xml"/><Relationship Id="rId6" Type="http://schemas.openxmlformats.org/officeDocument/2006/relationships/hyperlink" Target="https://openlibrary.org/search?q=The+Hidden+Hitler&amp;mode=ebooks&amp;m=edit&amp;m=edit&amp;has_fulltext=true" TargetMode="External"/><Relationship Id="rId11" Type="http://schemas.openxmlformats.org/officeDocument/2006/relationships/hyperlink" Target="https://www.wnd.com/2019/02/hitlers-rise-to-power-eerie-echo-of-todays-left/?cat_orig=education" TargetMode="External"/><Relationship Id="rId5" Type="http://schemas.openxmlformats.org/officeDocument/2006/relationships/slide" Target="slide647.xml"/><Relationship Id="rId10" Type="http://schemas.openxmlformats.org/officeDocument/2006/relationships/hyperlink" Target="http://www.wayofthemaster.com/articles/ray2006-11-14.html" TargetMode="External"/><Relationship Id="rId4" Type="http://schemas.openxmlformats.org/officeDocument/2006/relationships/slide" Target="slide661.xml"/><Relationship Id="rId9" Type="http://schemas.openxmlformats.org/officeDocument/2006/relationships/hyperlink" Target="http://en.wikipedia.org/wiki/Werner_Von_Braun" TargetMode="External"/></Relationships>
</file>

<file path=ppt/slides/_rels/slide710.xml.rels><?xml version="1.0" encoding="UTF-8" standalone="yes"?>
<Relationships xmlns="http://schemas.openxmlformats.org/package/2006/relationships"><Relationship Id="rId3" Type="http://schemas.openxmlformats.org/officeDocument/2006/relationships/hyperlink" Target="https://en.wikipedia.org/wiki/Ernst_R%C3%B6hm" TargetMode="External"/><Relationship Id="rId2" Type="http://schemas.openxmlformats.org/officeDocument/2006/relationships/notesSlide" Target="../notesSlides/notesSlide710.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1.xml.rels><?xml version="1.0" encoding="UTF-8" standalone="yes"?>
<Relationships xmlns="http://schemas.openxmlformats.org/package/2006/relationships"><Relationship Id="rId3" Type="http://schemas.openxmlformats.org/officeDocument/2006/relationships/hyperlink" Target="https://en.wikipedia.org/wiki/Ernst_R%C3%B6hm" TargetMode="External"/><Relationship Id="rId2" Type="http://schemas.openxmlformats.org/officeDocument/2006/relationships/notesSlide" Target="../notesSlides/notesSlide711.xml"/><Relationship Id="rId1" Type="http://schemas.openxmlformats.org/officeDocument/2006/relationships/slideLayout" Target="../slideLayouts/slideLayout48.xml"/><Relationship Id="rId5" Type="http://schemas.openxmlformats.org/officeDocument/2006/relationships/image" Target="../media/image121.png"/><Relationship Id="rId4" Type="http://schemas.openxmlformats.org/officeDocument/2006/relationships/image" Target="../media/image1.jpeg"/></Relationships>
</file>

<file path=ppt/slides/_rels/slide712.xml.rels><?xml version="1.0" encoding="UTF-8" standalone="yes"?>
<Relationships xmlns="http://schemas.openxmlformats.org/package/2006/relationships"><Relationship Id="rId3" Type="http://schemas.openxmlformats.org/officeDocument/2006/relationships/hyperlink" Target="https://en.wikipedia.org/wiki/Ernst_R%C3%B6hm" TargetMode="External"/><Relationship Id="rId2" Type="http://schemas.openxmlformats.org/officeDocument/2006/relationships/notesSlide" Target="../notesSlides/notesSlide712.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3.xml.rels><?xml version="1.0" encoding="UTF-8" standalone="yes"?>
<Relationships xmlns="http://schemas.openxmlformats.org/package/2006/relationships"><Relationship Id="rId3" Type="http://schemas.openxmlformats.org/officeDocument/2006/relationships/hyperlink" Target="https://en.wikipedia.org/wiki/Ernst_R%C3%B6hm" TargetMode="External"/><Relationship Id="rId2" Type="http://schemas.openxmlformats.org/officeDocument/2006/relationships/notesSlide" Target="../notesSlides/notesSlide713.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71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1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15.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6.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1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17.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8.xml.rels><?xml version="1.0" encoding="UTF-8" standalone="yes"?>
<Relationships xmlns="http://schemas.openxmlformats.org/package/2006/relationships"><Relationship Id="rId3" Type="http://schemas.openxmlformats.org/officeDocument/2006/relationships/hyperlink" Target="https://en.wikipedia.org/wiki/Jussie_Smollett_alleged_false_police_report" TargetMode="External"/><Relationship Id="rId2" Type="http://schemas.openxmlformats.org/officeDocument/2006/relationships/notesSlide" Target="../notesSlides/notesSlide718.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19.xml.rels><?xml version="1.0" encoding="UTF-8" standalone="yes"?>
<Relationships xmlns="http://schemas.openxmlformats.org/package/2006/relationships"><Relationship Id="rId3" Type="http://schemas.openxmlformats.org/officeDocument/2006/relationships/hyperlink" Target="https://archive.org/stream/b20442592/b20442592_djvu.txt" TargetMode="External"/><Relationship Id="rId2" Type="http://schemas.openxmlformats.org/officeDocument/2006/relationships/notesSlide" Target="../notesSlides/notesSlide719.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www.scottlively.net/tps/" TargetMode="External"/></Relationships>
</file>

<file path=ppt/slides/_rels/slide72.xml.rels><?xml version="1.0" encoding="UTF-8" standalone="yes"?>
<Relationships xmlns="http://schemas.openxmlformats.org/package/2006/relationships"><Relationship Id="rId3" Type="http://schemas.openxmlformats.org/officeDocument/2006/relationships/hyperlink" Target="http://www.youtube.com/watch?v=ZAF2GPT_79Q" TargetMode="External"/><Relationship Id="rId2" Type="http://schemas.openxmlformats.org/officeDocument/2006/relationships/notesSlide" Target="../notesSlides/notesSlide72.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720.xml.rels><?xml version="1.0" encoding="UTF-8" standalone="yes"?>
<Relationships xmlns="http://schemas.openxmlformats.org/package/2006/relationships"><Relationship Id="rId3" Type="http://schemas.openxmlformats.org/officeDocument/2006/relationships/slide" Target="slide414.xml"/><Relationship Id="rId2" Type="http://schemas.openxmlformats.org/officeDocument/2006/relationships/notesSlide" Target="../notesSlides/notesSlide720.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wnd.com/2012/09/claim-obama-hid-gay-life-to-become-president/" TargetMode="External"/><Relationship Id="rId4" Type="http://schemas.openxmlformats.org/officeDocument/2006/relationships/hyperlink" Target="http://www.scottlively.net/tps/" TargetMode="External"/></Relationships>
</file>

<file path=ppt/slides/_rels/slide721.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21.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www.wnd.com/2012/09/claim-obama-hid-gay-life-to-become-president/" TargetMode="External"/></Relationships>
</file>

<file path=ppt/slides/_rels/slide722.xml.rels><?xml version="1.0" encoding="UTF-8" standalone="yes"?>
<Relationships xmlns="http://schemas.openxmlformats.org/package/2006/relationships"><Relationship Id="rId8" Type="http://schemas.openxmlformats.org/officeDocument/2006/relationships/slide" Target="slide701.xml"/><Relationship Id="rId3" Type="http://schemas.openxmlformats.org/officeDocument/2006/relationships/slide" Target="slide413.xml"/><Relationship Id="rId7" Type="http://schemas.openxmlformats.org/officeDocument/2006/relationships/slide" Target="slide647.xml"/><Relationship Id="rId12" Type="http://schemas.openxmlformats.org/officeDocument/2006/relationships/image" Target="../media/image1.jpeg"/><Relationship Id="rId2" Type="http://schemas.openxmlformats.org/officeDocument/2006/relationships/notesSlide" Target="../notesSlides/notesSlide722.xml"/><Relationship Id="rId1" Type="http://schemas.openxmlformats.org/officeDocument/2006/relationships/slideLayout" Target="../slideLayouts/slideLayout48.xml"/><Relationship Id="rId6" Type="http://schemas.openxmlformats.org/officeDocument/2006/relationships/slide" Target="slide515.xml"/><Relationship Id="rId11" Type="http://schemas.openxmlformats.org/officeDocument/2006/relationships/hyperlink" Target="https://www.westernjournal.com/medical-examiner-says-epsteins-autopsy-looks-like-homicidal-strangulation-suicide/" TargetMode="External"/><Relationship Id="rId5" Type="http://schemas.openxmlformats.org/officeDocument/2006/relationships/slide" Target="slide490.xml"/><Relationship Id="rId10" Type="http://schemas.openxmlformats.org/officeDocument/2006/relationships/slide" Target="slide511.xml"/><Relationship Id="rId4" Type="http://schemas.openxmlformats.org/officeDocument/2006/relationships/slide" Target="slide513.xml"/><Relationship Id="rId9" Type="http://schemas.openxmlformats.org/officeDocument/2006/relationships/slide" Target="slide680.xml"/></Relationships>
</file>

<file path=ppt/slides/_rels/slide723.xml.rels><?xml version="1.0" encoding="UTF-8" standalone="yes"?>
<Relationships xmlns="http://schemas.openxmlformats.org/package/2006/relationships"><Relationship Id="rId3" Type="http://schemas.openxmlformats.org/officeDocument/2006/relationships/slide" Target="slide404.xml"/><Relationship Id="rId2" Type="http://schemas.openxmlformats.org/officeDocument/2006/relationships/notesSlide" Target="../notesSlides/notesSlide723.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openlibrary.org/search?q=The+Hidden+Hitler&amp;mode=ebooks&amp;m=edit&amp;m=edit&amp;has_fulltext=true" TargetMode="External"/><Relationship Id="rId4" Type="http://schemas.openxmlformats.org/officeDocument/2006/relationships/hyperlink" Target="https://www.youtube.com/watch?v=I11L71PD3Lw" TargetMode="External"/></Relationships>
</file>

<file path=ppt/slides/_rels/slide724.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2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25.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25.xml"/><Relationship Id="rId1" Type="http://schemas.openxmlformats.org/officeDocument/2006/relationships/slideLayout" Target="../slideLayouts/slideLayout48.xml"/><Relationship Id="rId5" Type="http://schemas.openxmlformats.org/officeDocument/2006/relationships/image" Target="../media/image1.jpeg"/><Relationship Id="rId4" Type="http://schemas.openxmlformats.org/officeDocument/2006/relationships/hyperlink" Target="https://archive.org/stream/mindofadolfhitle00lang#page/n1/mode/2up" TargetMode="External"/></Relationships>
</file>

<file path=ppt/slides/_rels/slide726.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26.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27.xml.rels><?xml version="1.0" encoding="UTF-8" standalone="yes"?>
<Relationships xmlns="http://schemas.openxmlformats.org/package/2006/relationships"><Relationship Id="rId3" Type="http://schemas.openxmlformats.org/officeDocument/2006/relationships/hyperlink" Target="http://www.scottlively.net/tps/" TargetMode="External"/><Relationship Id="rId2" Type="http://schemas.openxmlformats.org/officeDocument/2006/relationships/notesSlide" Target="../notesSlides/notesSlide727.xml"/><Relationship Id="rId1" Type="http://schemas.openxmlformats.org/officeDocument/2006/relationships/slideLayout" Target="../slideLayouts/slideLayout48.xml"/><Relationship Id="rId5" Type="http://schemas.openxmlformats.org/officeDocument/2006/relationships/image" Target="../media/image122.png"/><Relationship Id="rId4" Type="http://schemas.openxmlformats.org/officeDocument/2006/relationships/image" Target="../media/image1.jpeg"/></Relationships>
</file>

<file path=ppt/slides/_rels/slide728.xml.rels><?xml version="1.0" encoding="UTF-8" standalone="yes"?>
<Relationships xmlns="http://schemas.openxmlformats.org/package/2006/relationships"><Relationship Id="rId3" Type="http://schemas.openxmlformats.org/officeDocument/2006/relationships/hyperlink" Target="https://www.dineshdsouza.com/films/hillarys-america/" TargetMode="External"/><Relationship Id="rId2" Type="http://schemas.openxmlformats.org/officeDocument/2006/relationships/notesSlide" Target="../notesSlides/notesSlide728.xml"/><Relationship Id="rId1" Type="http://schemas.openxmlformats.org/officeDocument/2006/relationships/slideLayout" Target="../slideLayouts/slideLayout48.xml"/><Relationship Id="rId6" Type="http://schemas.openxmlformats.org/officeDocument/2006/relationships/image" Target="../media/image1.jpeg"/><Relationship Id="rId5"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4" Type="http://schemas.openxmlformats.org/officeDocument/2006/relationships/hyperlink" Target="https://en.wikipedia.org/wiki/Susan_B._Anthony" TargetMode="External"/></Relationships>
</file>

<file path=ppt/slides/_rels/slide729.xml.rels><?xml version="1.0" encoding="UTF-8" standalone="yes"?>
<Relationships xmlns="http://schemas.openxmlformats.org/package/2006/relationships"><Relationship Id="rId3"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2" Type="http://schemas.openxmlformats.org/officeDocument/2006/relationships/notesSlide" Target="../notesSlides/notesSlide729.xml"/><Relationship Id="rId1" Type="http://schemas.openxmlformats.org/officeDocument/2006/relationships/slideLayout" Target="../slideLayouts/slideLayout48.xml"/><Relationship Id="rId5" Type="http://schemas.openxmlformats.org/officeDocument/2006/relationships/image" Target="../media/image123.png"/><Relationship Id="rId4" Type="http://schemas.openxmlformats.org/officeDocument/2006/relationships/image" Target="../media/image1.jpeg"/></Relationships>
</file>

<file path=ppt/slides/_rels/slide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3.xml"/><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image" Target="../media/image1.jpeg"/></Relationships>
</file>

<file path=ppt/slides/_rels/slide73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30.xml"/><Relationship Id="rId1" Type="http://schemas.openxmlformats.org/officeDocument/2006/relationships/slideLayout" Target="../slideLayouts/slideLayout48.xml"/></Relationships>
</file>

<file path=ppt/slides/_rels/slide73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31.xml"/><Relationship Id="rId1" Type="http://schemas.openxmlformats.org/officeDocument/2006/relationships/slideLayout" Target="../slideLayouts/slideLayout48.xml"/></Relationships>
</file>

<file path=ppt/slides/_rels/slide73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32.xml"/><Relationship Id="rId1" Type="http://schemas.openxmlformats.org/officeDocument/2006/relationships/slideLayout" Target="../slideLayouts/slideLayout48.xml"/></Relationships>
</file>

<file path=ppt/slides/_rels/slide733.xml.rels><?xml version="1.0" encoding="UTF-8" standalone="yes"?>
<Relationships xmlns="http://schemas.openxmlformats.org/package/2006/relationships"><Relationship Id="rId3" Type="http://schemas.openxmlformats.org/officeDocument/2006/relationships/hyperlink" Target="https://archive.org/stream/b20442592/b20442592_djvu.txt" TargetMode="External"/><Relationship Id="rId2" Type="http://schemas.openxmlformats.org/officeDocument/2006/relationships/notesSlide" Target="../notesSlides/notesSlide733.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34.xml.rels><?xml version="1.0" encoding="UTF-8" standalone="yes"?>
<Relationships xmlns="http://schemas.openxmlformats.org/package/2006/relationships"><Relationship Id="rId3" Type="http://schemas.openxmlformats.org/officeDocument/2006/relationships/hyperlink" Target="https://archive.org/stream/b20442592/b20442592_djvu.txt" TargetMode="External"/><Relationship Id="rId2" Type="http://schemas.openxmlformats.org/officeDocument/2006/relationships/notesSlide" Target="../notesSlides/notesSlide734.xml"/><Relationship Id="rId1" Type="http://schemas.openxmlformats.org/officeDocument/2006/relationships/slideLayout" Target="../slideLayouts/slideLayout48.xml"/><Relationship Id="rId4" Type="http://schemas.openxmlformats.org/officeDocument/2006/relationships/image" Target="../media/image1.jpeg"/></Relationships>
</file>

<file path=ppt/slides/_rels/slide735.xml.rels><?xml version="1.0" encoding="UTF-8" standalone="yes"?>
<Relationships xmlns="http://schemas.openxmlformats.org/package/2006/relationships"><Relationship Id="rId3" Type="http://schemas.openxmlformats.org/officeDocument/2006/relationships/image" Target="../media/image124.jpeg"/><Relationship Id="rId7" Type="http://schemas.openxmlformats.org/officeDocument/2006/relationships/image" Target="../media/image1.jpeg"/><Relationship Id="rId2" Type="http://schemas.openxmlformats.org/officeDocument/2006/relationships/notesSlide" Target="../notesSlides/notesSlide735.xml"/><Relationship Id="rId1" Type="http://schemas.openxmlformats.org/officeDocument/2006/relationships/slideLayout" Target="../slideLayouts/slideLayout30.xml"/><Relationship Id="rId6" Type="http://schemas.openxmlformats.org/officeDocument/2006/relationships/hyperlink" Target="https://en.wikipedia.org/wiki/World_War_II#Casualties_and_war_crimes" TargetMode="External"/><Relationship Id="rId5" Type="http://schemas.openxmlformats.org/officeDocument/2006/relationships/hyperlink" Target="http://www.youtube.com/watch?v=qblCuWYFM9A" TargetMode="External"/><Relationship Id="rId4" Type="http://schemas.openxmlformats.org/officeDocument/2006/relationships/hyperlink" Target="http://en.wikipedia.org/wiki/Abortion_in_the_United_States" TargetMode="External"/></Relationships>
</file>

<file path=ppt/slides/_rels/slide7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36.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afterabortion.org/2002/abortion-clinical-depression-linked-in-major-study/" TargetMode="External"/></Relationships>
</file>

<file path=ppt/slides/_rels/slide73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37.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www.youtube.com/watch?v=gBLWpKbC3ww" TargetMode="External"/><Relationship Id="rId4" Type="http://schemas.openxmlformats.org/officeDocument/2006/relationships/hyperlink" Target="http://www.lifenews.com/2010/09/28/nat-6733/" TargetMode="External"/></Relationships>
</file>

<file path=ppt/slides/_rels/slide738.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38.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www.lifenews.com/2013/04/15/Jury-told-gosnell-kept-47-aborted-babies-in-cat-food-containers/" TargetMode="External"/><Relationship Id="rId4" Type="http://schemas.openxmlformats.org/officeDocument/2006/relationships/hyperlink" Target="http://www.cnsnews.com/news/article/toilet-abortion-clinic-needed-be-lifted-get-fetuses-out-pipes" TargetMode="External"/></Relationships>
</file>

<file path=ppt/slides/_rels/slide73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39.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cnsnews.com/news/article/toilet-abortion-clinic-needed-be-lifted-get-fetuses-out-pipes" TargetMode="External"/></Relationships>
</file>

<file path=ppt/slides/_rels/slide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4.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slide" Target="slide182.xml"/></Relationships>
</file>

<file path=ppt/slides/_rels/slide74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40.xml"/><Relationship Id="rId1" Type="http://schemas.openxmlformats.org/officeDocument/2006/relationships/slideLayout" Target="../slideLayouts/slideLayout30.xml"/><Relationship Id="rId6" Type="http://schemas.openxmlformats.org/officeDocument/2006/relationships/image" Target="../media/image1.jpeg"/><Relationship Id="rId5" Type="http://schemas.openxmlformats.org/officeDocument/2006/relationships/hyperlink" Target="https://spectator.org/abortion-stops-a-beating-heart-unless-it-is-being-harvested-for-research/" TargetMode="External"/><Relationship Id="rId4" Type="http://schemas.openxmlformats.org/officeDocument/2006/relationships/hyperlink" Target="https://en.wikipedia.org/wiki/Kamala_Harris" TargetMode="External"/></Relationships>
</file>

<file path=ppt/slides/_rels/slide74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41.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en.wikipedia.org/wiki/Kamala_Harris" TargetMode="External"/></Relationships>
</file>

<file path=ppt/slides/_rels/slide74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42.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www.cnsnews.com/news/article/michael-w-chapman/satanic-temple-gay-marriage-sacrament" TargetMode="External"/></Relationships>
</file>

<file path=ppt/slides/_rels/slide743.xml.rels><?xml version="1.0" encoding="UTF-8" standalone="yes"?>
<Relationships xmlns="http://schemas.openxmlformats.org/package/2006/relationships"><Relationship Id="rId8" Type="http://schemas.openxmlformats.org/officeDocument/2006/relationships/hyperlink" Target="https://www.wnd.com/2019/11/male-chinese-relatives-placed-uyghur-homes-co-sleep-female-hosts/" TargetMode="External"/><Relationship Id="rId13" Type="http://schemas.openxmlformats.org/officeDocument/2006/relationships/hyperlink" Target="https://www.youtube.com/watch?v=zdR-I35Ladk" TargetMode="External"/><Relationship Id="rId3" Type="http://schemas.openxmlformats.org/officeDocument/2006/relationships/image" Target="../media/image124.jpeg"/><Relationship Id="rId7" Type="http://schemas.openxmlformats.org/officeDocument/2006/relationships/hyperlink" Target="https://www.cnsnews.com/news/article/patrick-goodenough/two-million-uighurs-incarcerated-chinese-camps-islamic-bloc-silent" TargetMode="External"/><Relationship Id="rId12" Type="http://schemas.openxmlformats.org/officeDocument/2006/relationships/hyperlink" Target="https://vimeo.com/429726161" TargetMode="External"/><Relationship Id="rId2" Type="http://schemas.openxmlformats.org/officeDocument/2006/relationships/notesSlide" Target="../notesSlides/notesSlide743.xml"/><Relationship Id="rId16" Type="http://schemas.openxmlformats.org/officeDocument/2006/relationships/hyperlink" Target="https://www.cnsnews.com/news/article/patrick-goodenough/report-praying-singing-hymns-and-reading-bible-can-lead-prison-camp" TargetMode="External"/><Relationship Id="rId1" Type="http://schemas.openxmlformats.org/officeDocument/2006/relationships/slideLayout" Target="../slideLayouts/slideLayout30.xml"/><Relationship Id="rId6" Type="http://schemas.openxmlformats.org/officeDocument/2006/relationships/hyperlink" Target="https://www.wnd.com/2019/06/christian-refugee-to-north-korea-let-my-people-go/" TargetMode="External"/><Relationship Id="rId11" Type="http://schemas.openxmlformats.org/officeDocument/2006/relationships/hyperlink" Target="https://www.trevorloudon.com/books/" TargetMode="External"/><Relationship Id="rId5" Type="http://schemas.openxmlformats.org/officeDocument/2006/relationships/hyperlink" Target="https://www.wnd.com/2019/06/expert-china-worse-30-years-after-tiananmen/" TargetMode="External"/><Relationship Id="rId15" Type="http://schemas.openxmlformats.org/officeDocument/2006/relationships/hyperlink" Target="https://en.wikipedia.org/wiki/Great_Leap_Forward" TargetMode="External"/><Relationship Id="rId10" Type="http://schemas.openxmlformats.org/officeDocument/2006/relationships/hyperlink" Target="https://www.fairviewbaptistedmond.org/archive/" TargetMode="External"/><Relationship Id="rId4" Type="http://schemas.openxmlformats.org/officeDocument/2006/relationships/image" Target="../media/image1.jpeg"/><Relationship Id="rId9" Type="http://schemas.openxmlformats.org/officeDocument/2006/relationships/hyperlink" Target="https://www.cnsnews.com/news/article/liam-sigler/pence-communist-china-has-persecuted-christians-buddhists-and-muslims" TargetMode="External"/><Relationship Id="rId14" Type="http://schemas.openxmlformats.org/officeDocument/2006/relationships/hyperlink" Target="https://en.wikipedia.org/wiki/Cultural_Revolution#Aftermath" TargetMode="External"/></Relationships>
</file>

<file path=ppt/slides/_rels/slide744.xml.rels><?xml version="1.0" encoding="UTF-8" standalone="yes"?>
<Relationships xmlns="http://schemas.openxmlformats.org/package/2006/relationships"><Relationship Id="rId8" Type="http://schemas.openxmlformats.org/officeDocument/2006/relationships/hyperlink" Target="https://www.wnd.com/2019/11/male-chinese-relatives-placed-uyghur-homes-co-sleep-female-hosts/" TargetMode="External"/><Relationship Id="rId3" Type="http://schemas.openxmlformats.org/officeDocument/2006/relationships/image" Target="../media/image124.jpeg"/><Relationship Id="rId7" Type="http://schemas.openxmlformats.org/officeDocument/2006/relationships/hyperlink" Target="https://www1.cbn.com/video/700club/2020/09/28/the-700-club-september-28-2020?show=700club" TargetMode="External"/><Relationship Id="rId2" Type="http://schemas.openxmlformats.org/officeDocument/2006/relationships/notesSlide" Target="../notesSlides/notesSlide744.xml"/><Relationship Id="rId1" Type="http://schemas.openxmlformats.org/officeDocument/2006/relationships/slideLayout" Target="../slideLayouts/slideLayout30.xml"/><Relationship Id="rId6" Type="http://schemas.openxmlformats.org/officeDocument/2006/relationships/hyperlink" Target="https://en.wikipedia.org/wiki/One-child_policy" TargetMode="External"/><Relationship Id="rId11" Type="http://schemas.openxmlformats.org/officeDocument/2006/relationships/image" Target="../media/image1.jpeg"/><Relationship Id="rId5" Type="http://schemas.openxmlformats.org/officeDocument/2006/relationships/hyperlink" Target="https://en.wikipedia.org/wiki/Abortion_in_China" TargetMode="External"/><Relationship Id="rId10" Type="http://schemas.openxmlformats.org/officeDocument/2006/relationships/hyperlink" Target="https://www.wnd.com/2019/06/expert-china-worse-30-years-after-tiananmen/" TargetMode="External"/><Relationship Id="rId4" Type="http://schemas.openxmlformats.org/officeDocument/2006/relationships/hyperlink" Target="http://www.allgirlsallowed.org/forced-abortion-statistics" TargetMode="External"/><Relationship Id="rId9" Type="http://schemas.openxmlformats.org/officeDocument/2006/relationships/hyperlink" Target="https://www.cnsnews.com/news/article/liam-sigler/pence-communist-china-has-persecuted-christians-buddhists-and-muslims" TargetMode="External"/></Relationships>
</file>

<file path=ppt/slides/_rels/slide745.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45.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746.xml.rels><?xml version="1.0" encoding="UTF-8" standalone="yes"?>
<Relationships xmlns="http://schemas.openxmlformats.org/package/2006/relationships"><Relationship Id="rId8" Type="http://schemas.openxmlformats.org/officeDocument/2006/relationships/hyperlink" Target="https://www.trevorloudon.com/books/" TargetMode="External"/><Relationship Id="rId3" Type="http://schemas.openxmlformats.org/officeDocument/2006/relationships/image" Target="../media/image124.jpeg"/><Relationship Id="rId7" Type="http://schemas.openxmlformats.org/officeDocument/2006/relationships/hyperlink" Target="https://www.fairviewbaptistedmond.org/archive/" TargetMode="External"/><Relationship Id="rId12" Type="http://schemas.openxmlformats.org/officeDocument/2006/relationships/image" Target="../media/image1.jpeg"/><Relationship Id="rId2" Type="http://schemas.openxmlformats.org/officeDocument/2006/relationships/notesSlide" Target="../notesSlides/notesSlide746.xml"/><Relationship Id="rId1" Type="http://schemas.openxmlformats.org/officeDocument/2006/relationships/slideLayout" Target="../slideLayouts/slideLayout30.xml"/><Relationship Id="rId6"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11" Type="http://schemas.openxmlformats.org/officeDocument/2006/relationships/hyperlink" Target="https://www.nationalreview.com/2016/08/milwaukee-riots-extortion-bad-public-policy/" TargetMode="External"/><Relationship Id="rId5" Type="http://schemas.openxmlformats.org/officeDocument/2006/relationships/hyperlink" Target="https://www.youtube.com/watch?v=vtv6XUT-hno" TargetMode="External"/><Relationship Id="rId10" Type="http://schemas.openxmlformats.org/officeDocument/2006/relationships/hyperlink" Target="https://www.youtube.com/watch?v=zdR-I35Ladk" TargetMode="External"/><Relationship Id="rId4" Type="http://schemas.openxmlformats.org/officeDocument/2006/relationships/hyperlink" Target="https://www.dineshdsouza.com/films/hillarys-america/" TargetMode="External"/><Relationship Id="rId9" Type="http://schemas.openxmlformats.org/officeDocument/2006/relationships/hyperlink" Target="https://vimeo.com/429726161" TargetMode="External"/></Relationships>
</file>

<file path=ppt/slides/_rels/slide74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47.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1drv.ms/p/s!Anf-8Dz4CZ5eiyySzq5DWfoky855" TargetMode="External"/></Relationships>
</file>

<file path=ppt/slides/_rels/slide748.xml.rels><?xml version="1.0" encoding="UTF-8" standalone="yes"?>
<Relationships xmlns="http://schemas.openxmlformats.org/package/2006/relationships"><Relationship Id="rId26" Type="http://schemas.openxmlformats.org/officeDocument/2006/relationships/hyperlink" Target="http://en.wikipedia.org/wiki/Dian_Fossey" TargetMode="External"/><Relationship Id="rId21" Type="http://schemas.openxmlformats.org/officeDocument/2006/relationships/hyperlink" Target="http://www.politico.com/story/2013/05/franklin-graham-irs-targeting-91362.html" TargetMode="External"/><Relationship Id="rId42" Type="http://schemas.openxmlformats.org/officeDocument/2006/relationships/hyperlink" Target="file:///E:\Book%20Power%20Point%20&amp;amp;%20Word%20-%20Official%20Published%20Documents\%20http:\www.wnd.com\2013\12\blogging-gays-urge-murder-castration-of-christians\" TargetMode="External"/><Relationship Id="rId47" Type="http://schemas.openxmlformats.org/officeDocument/2006/relationships/hyperlink" Target="http://www.waronhumans.com/the-war-on-humans-documentary/" TargetMode="External"/><Relationship Id="rId63" Type="http://schemas.openxmlformats.org/officeDocument/2006/relationships/hyperlink" Target="https://en.wikipedia.org/wiki/Harry_Hay" TargetMode="External"/><Relationship Id="rId68" Type="http://schemas.openxmlformats.org/officeDocument/2006/relationships/hyperlink" Target="https://youtu.be/JDoxDi0YAf8" TargetMode="External"/><Relationship Id="rId84" Type="http://schemas.openxmlformats.org/officeDocument/2006/relationships/hyperlink" Target="https://vimeo.com/429726161" TargetMode="External"/><Relationship Id="rId16" Type="http://schemas.openxmlformats.org/officeDocument/2006/relationships/hyperlink" Target="http://www.wikipedia.org/wiki/Frederick_Douglass" TargetMode="External"/><Relationship Id="rId11" Type="http://schemas.openxmlformats.org/officeDocument/2006/relationships/hyperlink" Target="http://www.thesmokinggun.com/buster/sexual-assault/prayers-from-joe-paterno-647903" TargetMode="External"/><Relationship Id="rId32" Type="http://schemas.openxmlformats.org/officeDocument/2006/relationships/hyperlink" Target="http://www.abnsat.com/index.php/en/component/hwdvideoshare/viewvideo/1117/2011-shows/jihad-in-islam-61811-2" TargetMode="External"/><Relationship Id="rId37" Type="http://schemas.openxmlformats.org/officeDocument/2006/relationships/hyperlink" Target="http://www.ncbi.nlm.nih.gov/pmc/articles/PMC2274957/" TargetMode="External"/><Relationship Id="rId53" Type="http://schemas.openxmlformats.org/officeDocument/2006/relationships/hyperlink" Target="https://www.wnd.com/2018/01/meet-the-real-walter-cronkite/" TargetMode="External"/><Relationship Id="rId58" Type="http://schemas.openxmlformats.org/officeDocument/2006/relationships/hyperlink" Target="https://www.wnd.com/2017/10/will-spacey-scandal-expose-gay-male-obsession-with-young-teens/" TargetMode="External"/><Relationship Id="rId74" Type="http://schemas.openxmlformats.org/officeDocument/2006/relationships/hyperlink" Target="http://peterschweizer.com/books/secret-empires/" TargetMode="External"/><Relationship Id="rId79" Type="http://schemas.openxmlformats.org/officeDocument/2006/relationships/hyperlink" Target="https://www.thegatewaypundit.com/2020/09/black-lives-matter-founder-admits-not-just-marxist-beliefs-occultist-practices/" TargetMode="External"/><Relationship Id="rId5" Type="http://schemas.openxmlformats.org/officeDocument/2006/relationships/hyperlink" Target="http://www.ncjrs.gov/pdffiles1/jr000243c.pdf" TargetMode="External"/><Relationship Id="rId61" Type="http://schemas.openxmlformats.org/officeDocument/2006/relationships/hyperlink" Target="https://www.amazon.com/Order-Deaths-Head-Hitlers-Military/dp/0141390123" TargetMode="External"/><Relationship Id="rId82" Type="http://schemas.openxmlformats.org/officeDocument/2006/relationships/hyperlink" Target="https://www1.cbn.com/video/700club/2020/09/28/the-700-club-september-28-2020?show=700club" TargetMode="External"/><Relationship Id="rId19" Type="http://schemas.openxmlformats.org/officeDocument/2006/relationships/hyperlink" Target="http://en.wikipedia.org/wiki/Bleeding%20Kansas" TargetMode="External"/><Relationship Id="rId14" Type="http://schemas.openxmlformats.org/officeDocument/2006/relationships/hyperlink" Target="http://en.wikipedia.org/wiki/35th_Congress" TargetMode="External"/><Relationship Id="rId22" Type="http://schemas.openxmlformats.org/officeDocument/2006/relationships/hyperlink" Target="http://www.dailymail.co.uk/news/article-2325068/Documents-IRS-letters-harassing-conservative-groups-came-Washington-DC-headquarters-California-offices-despite-Inspector-Generals-focus-Cincinnati-employees.html" TargetMode="External"/><Relationship Id="rId27" Type="http://schemas.openxmlformats.org/officeDocument/2006/relationships/hyperlink" Target="http://nationalreview.com/corner/354801/e-mails-suggest-collusion-between-fec-irs-target-conservative-groups-eliana-johnson" TargetMode="External"/><Relationship Id="rId30" Type="http://schemas.openxmlformats.org/officeDocument/2006/relationships/hyperlink" Target="http://www.glennbeck.com/2012/04/17/the-scariest-farrakhan-audio-yet/" TargetMode="External"/><Relationship Id="rId35" Type="http://schemas.openxmlformats.org/officeDocument/2006/relationships/hyperlink" Target="http://www.youtube.com/watch?v=E_q5ZIM-FDI" TargetMode="External"/><Relationship Id="rId43" Type="http://schemas.openxmlformats.org/officeDocument/2006/relationships/hyperlink" Target="http://www.wnd.com/2013/12/ex-homosexuals-marriage-slammed-by-activists/?cat_orig=us" TargetMode="External"/><Relationship Id="rId48" Type="http://schemas.openxmlformats.org/officeDocument/2006/relationships/hyperlink" Target="http://www.foxnews.com/world/2014/02/22/drug-lord-el-chapo-guzman-captured-in-mexico-report-says/" TargetMode="External"/><Relationship Id="rId56"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64" Type="http://schemas.openxmlformats.org/officeDocument/2006/relationships/hyperlink" Target="https://www.dineshdsouza.com/films/hillarys-america/" TargetMode="External"/><Relationship Id="rId69" Type="http://schemas.openxmlformats.org/officeDocument/2006/relationships/hyperlink" Target="https://www.youtube.com/watch?v=Uj_8EI525F0" TargetMode="External"/><Relationship Id="rId77" Type="http://schemas.openxmlformats.org/officeDocument/2006/relationships/hyperlink" Target="https://duckduckgo.com/?t=ffab&amp;q=Agenda+2+Masters+of+Deceit&amp;atb=v1-1&amp;iax=videos&amp;ia=videos&amp;iai=https%3A%2F%2Fwww.youtube.com%2Fwatch%3Fv%3DaAGYu_Jp5mc" TargetMode="External"/><Relationship Id="rId8" Type="http://schemas.openxmlformats.org/officeDocument/2006/relationships/hyperlink" Target="http://www.sciencedaily.com/releases/2011/04/110405174833.htm" TargetMode="External"/><Relationship Id="rId51" Type="http://schemas.openxmlformats.org/officeDocument/2006/relationships/hyperlink" Target="http://www.cnsnews.com/news/article/michael-w-chapman/satanic-temple-gay-marriage-sacrament" TargetMode="External"/><Relationship Id="rId72" Type="http://schemas.openxmlformats.org/officeDocument/2006/relationships/hyperlink" Target="https://www.deathofanationmovie.com/" TargetMode="External"/><Relationship Id="rId80" Type="http://schemas.openxmlformats.org/officeDocument/2006/relationships/hyperlink" Target="https://www.fairviewbaptistedmond.org/archive/" TargetMode="External"/><Relationship Id="rId3" Type="http://schemas.openxmlformats.org/officeDocument/2006/relationships/hyperlink" Target="http://fathersforlife.org/gay_issues/gay_gene.htm" TargetMode="External"/><Relationship Id="rId12" Type="http://schemas.openxmlformats.org/officeDocument/2006/relationships/hyperlink" Target="http://www.cops.usdoj.gov/pdf/e03021472.pdf" TargetMode="External"/><Relationship Id="rId17" Type="http://schemas.openxmlformats.org/officeDocument/2006/relationships/hyperlink" Target="http://www.christianity.com/church/church-history/timeline/1801-1900/david-livingstone-11630461.html" TargetMode="External"/><Relationship Id="rId25" Type="http://schemas.openxmlformats.org/officeDocument/2006/relationships/hyperlink" Target="http://www.amazon.com/Ancestral-Passions-Leakey-Humankinds-Beginnings/dp/0684824701#reader_0684824701" TargetMode="External"/><Relationship Id="rId33" Type="http://schemas.openxmlformats.org/officeDocument/2006/relationships/hyperlink" Target="http://www.abnsat.com/index.php/en/component/hwdvideoshare/viewvideo/1123/2011-shows/jesus-and-muhammad-06-20-20113" TargetMode="External"/><Relationship Id="rId38" Type="http://schemas.openxmlformats.org/officeDocument/2006/relationships/hyperlink" Target="http://en.wikipedia.org/wiki/Darwin's_illness" TargetMode="External"/><Relationship Id="rId46" Type="http://schemas.openxmlformats.org/officeDocument/2006/relationships/hyperlink" Target="http://www.washingtonpost.com/blogs/post-politics/post/the-choom-gang-president-obamas-pot-smoking-high-school-days-detailed-in-maraniss-book/2012/05/25/gJQAwFqEqU_blog.html" TargetMode="External"/><Relationship Id="rId59" Type="http://schemas.openxmlformats.org/officeDocument/2006/relationships/hyperlink" Target="http://www.scottlively.net/tps/" TargetMode="External"/><Relationship Id="rId67" Type="http://schemas.openxmlformats.org/officeDocument/2006/relationships/hyperlink" Target="https://archive.org/stream/isbn_9781555831110#page/4/mode/2up" TargetMode="External"/><Relationship Id="rId20" Type="http://schemas.openxmlformats.org/officeDocument/2006/relationships/hyperlink" Target="http://www.ushistory.org/us/31e.asp" TargetMode="External"/><Relationship Id="rId41" Type="http://schemas.openxmlformats.org/officeDocument/2006/relationships/hyperlink" Target="http://www.cnsnews.com/news/article/james-beattie-and-michael-w-chapman/ben-carson-warns-socialized-medicine-keystone" TargetMode="External"/><Relationship Id="rId54" Type="http://schemas.openxmlformats.org/officeDocument/2006/relationships/hyperlink" Target="https://www.youtube.com/watch?v=I11L71PD3Lw" TargetMode="External"/><Relationship Id="rId62" Type="http://schemas.openxmlformats.org/officeDocument/2006/relationships/hyperlink" Target="https://sidroth.org/television/tv-archives/jenny-weaver/" TargetMode="External"/><Relationship Id="rId70" Type="http://schemas.openxmlformats.org/officeDocument/2006/relationships/hyperlink" Target="https://www.godtube.com/watch/?v=1BE29FNU" TargetMode="External"/><Relationship Id="rId75" Type="http://schemas.openxmlformats.org/officeDocument/2006/relationships/hyperlink" Target="https://www.wnd.com/2018/01/homosexuals-lash-out-at-prayer-as-ultimate-conversion-therapy/" TargetMode="External"/><Relationship Id="rId83" Type="http://schemas.openxmlformats.org/officeDocument/2006/relationships/hyperlink" Target="vimeo.com/429726161" TargetMode="External"/><Relationship Id="rId1" Type="http://schemas.openxmlformats.org/officeDocument/2006/relationships/slideLayout" Target="../slideLayouts/slideLayout32.xml"/><Relationship Id="rId6" Type="http://schemas.openxmlformats.org/officeDocument/2006/relationships/hyperlink" Target="http://wndbooks.wnd.com/sexual-sabotage/" TargetMode="External"/><Relationship Id="rId15" Type="http://schemas.openxmlformats.org/officeDocument/2006/relationships/hyperlink" Target="http://en.wikipedia.org/wiki/Religious_views_of_Adolf_Hitler#section_4" TargetMode="External"/><Relationship Id="rId23" Type="http://schemas.openxmlformats.org/officeDocument/2006/relationships/hyperlink" Target="http://www.dailycaller.com/2013/05/17/flashback-schumer-franken-urged-irs-to-target-tea-party-in-2012/thedailymail.html" TargetMode="External"/><Relationship Id="rId28" Type="http://schemas.openxmlformats.org/officeDocument/2006/relationships/hyperlink" Target="http://www.cbn.com/tv/1403094459001" TargetMode="External"/><Relationship Id="rId36" Type="http://schemas.openxmlformats.org/officeDocument/2006/relationships/hyperlink" Target="http://www.plosgenetics.org/article/info:doi/10.1371/journal.pgen.1000035" TargetMode="External"/><Relationship Id="rId49" Type="http://schemas.openxmlformats.org/officeDocument/2006/relationships/hyperlink" Target="http://www.dailymail.co.uk/news/article-2607166/Bryan-Singers-wild-pool-parties-met-sex-assault-accuser-home-Hollywood-power-player-jailed-sex-minors.html" TargetMode="External"/><Relationship Id="rId57" Type="http://schemas.openxmlformats.org/officeDocument/2006/relationships/hyperlink" Target="https://nationalpost.com/news/world/the-new-taboo-more-people-regret-sex-change-and-want-to-detransition-surgeon-says?fbclid=IwAR0H-0U_Usa4e11eHIe1DF-s4xH9ZEK4zWgBjKIwF9qQ1YfBc6Qf2l4ObQ8" TargetMode="External"/><Relationship Id="rId10" Type="http://schemas.openxmlformats.org/officeDocument/2006/relationships/hyperlink" Target="http://en.wikipedia.org/wiki/Penn_State_sex_abuse_scandal" TargetMode="External"/><Relationship Id="rId31" Type="http://schemas.openxmlformats.org/officeDocument/2006/relationships/hyperlink" Target="http://www.cbn.com/cbnnews/us/2011/september/ex-muslim-speaks-out-about-the-koran-dilemma/" TargetMode="External"/><Relationship Id="rId44" Type="http://schemas.openxmlformats.org/officeDocument/2006/relationships/hyperlink" Target="http://news.msn.com/us/obama-pot-is-not-more-dangerous-than-alcohol" TargetMode="External"/><Relationship Id="rId52" Type="http://schemas.openxmlformats.org/officeDocument/2006/relationships/hyperlink" Target="http://www.youtube.com/watch?v=ZAF2GPT_79Q" TargetMode="External"/><Relationship Id="rId60" Type="http://schemas.openxmlformats.org/officeDocument/2006/relationships/hyperlink" Target="https://en.wikipedia.org/wiki/Ernst_R%C3%B6hm" TargetMode="External"/><Relationship Id="rId65" Type="http://schemas.openxmlformats.org/officeDocument/2006/relationships/hyperlink" Target="https://dailycaller.com/2018/12/18/antifa-leader-violent-communist/" TargetMode="External"/><Relationship Id="rId73" Type="http://schemas.openxmlformats.org/officeDocument/2006/relationships/hyperlink" Target="https://www.theblaze.com/news/2017/05/01/antifa-group-behind-violent-riots-discovered-to-have-ties-to-pedophile-group" TargetMode="External"/><Relationship Id="rId78"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 Id="rId81" Type="http://schemas.openxmlformats.org/officeDocument/2006/relationships/hyperlink" Target="https://www.trevorloudon.com/books/" TargetMode="External"/><Relationship Id="rId4" Type="http://schemas.openxmlformats.org/officeDocument/2006/relationships/hyperlink" Target="http://www.wnd.com/index.php?fa=PAGE.view&amp;pageId=283849" TargetMode="External"/><Relationship Id="rId9" Type="http://schemas.openxmlformats.org/officeDocument/2006/relationships/hyperlink" Target="http://en.wikipedia.org/wiki/Date_rape" TargetMode="External"/><Relationship Id="rId13" Type="http://schemas.openxmlformats.org/officeDocument/2006/relationships/hyperlink" Target="http://www.wayofthemaster.com/articles/ray2006-11-14.html" TargetMode="External"/><Relationship Id="rId18" Type="http://schemas.openxmlformats.org/officeDocument/2006/relationships/hyperlink" Target="http://www.cbn.com/tv/2189892506001" TargetMode="External"/><Relationship Id="rId39" Type="http://schemas.openxmlformats.org/officeDocument/2006/relationships/hyperlink" Target="http://www.history.com/news/what-killed-charles-darwin" TargetMode="External"/><Relationship Id="rId34" Type="http://schemas.openxmlformats.org/officeDocument/2006/relationships/hyperlink" Target="https://www.youtube.com/watch?v=ANrR8xfCcEI" TargetMode="External"/><Relationship Id="rId50" Type="http://schemas.openxmlformats.org/officeDocument/2006/relationships/hyperlink" Target="http://en.wikipedia.org/wiki/Jeffrey_Dahmer" TargetMode="External"/><Relationship Id="rId55" Type="http://schemas.openxmlformats.org/officeDocument/2006/relationships/hyperlink" Target="https://www.amazon.com/Illustrated-Encyclopedia-Old-West/dp/0831765992" TargetMode="External"/><Relationship Id="rId76" Type="http://schemas.openxmlformats.org/officeDocument/2006/relationships/hyperlink" Target="https://www.wnd.com/2017/08/the-sex-pervert-as-anti-fascist/" TargetMode="External"/><Relationship Id="rId7" Type="http://schemas.openxmlformats.org/officeDocument/2006/relationships/hyperlink" Target="http://drjudithreisman.org/" TargetMode="External"/><Relationship Id="rId71" Type="http://schemas.openxmlformats.org/officeDocument/2006/relationships/hyperlink" Target="https://www1.cbn.com/700club/nicky-cruz-salvation-jungles-new-york" TargetMode="External"/><Relationship Id="rId2" Type="http://schemas.openxmlformats.org/officeDocument/2006/relationships/notesSlide" Target="../notesSlides/notesSlide748.xml"/><Relationship Id="rId29" Type="http://schemas.openxmlformats.org/officeDocument/2006/relationships/hyperlink" Target="duckduckgo.com/?t=ffab&amp;q=Kamal+Saleem+A+Muslim+Cries+Out+to+Jesus+CBN&amp;atb=v182-1&amp;iax=videos&amp;ia=videos&amp;iai=https:\\www.youtube.com\watch?v=gccio1vE41M" TargetMode="External"/><Relationship Id="rId24" Type="http://schemas.openxmlformats.org/officeDocument/2006/relationships/hyperlink" Target="http://www.cnsnews.com/news/article/cdc-nearly-50-us-adults-will-develop-at-least-one-mental-illness" TargetMode="External"/><Relationship Id="rId40" Type="http://schemas.openxmlformats.org/officeDocument/2006/relationships/hyperlink" Target="http://dailycaller.com/2013/09/29/top-mit-scientist-un-climate-report-is-hilariously-flawed/" TargetMode="External"/><Relationship Id="rId45" Type="http://schemas.openxmlformats.org/officeDocument/2006/relationships/hyperlink" Target="http://www.cnsnews.com/news/article/michael-w-chapman/san-francisco-s-gay-icon-larry-brinkin-guilty-felony-child-porn" TargetMode="External"/><Relationship Id="rId66" Type="http://schemas.openxmlformats.org/officeDocument/2006/relationships/hyperlink" Target="https://en.wikipedia.org/wiki/Henry_Gerber" TargetMode="External"/></Relationships>
</file>

<file path=ppt/slides/_rels/slide7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49.xml"/><Relationship Id="rId1" Type="http://schemas.openxmlformats.org/officeDocument/2006/relationships/slideLayout" Target="../slideLayouts/slideLayout48.xml"/></Relationships>
</file>

<file path=ppt/slides/_rels/slide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5.xml"/><Relationship Id="rId1"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hyperlink" Target="http://en.wikipedia.org/wiki/Charles_Darwin" TargetMode="External"/><Relationship Id="rId4" Type="http://schemas.openxmlformats.org/officeDocument/2006/relationships/hyperlink" Target="http://www.history.com/news/what-killed-charles-darwin" TargetMode="External"/></Relationships>
</file>

<file path=ppt/slides/_rels/slide7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50.xml"/><Relationship Id="rId1" Type="http://schemas.openxmlformats.org/officeDocument/2006/relationships/slideLayout" Target="../slideLayouts/slideLayout77.xml"/><Relationship Id="rId6" Type="http://schemas.openxmlformats.org/officeDocument/2006/relationships/hyperlink" Target="https://www.biblegateway.com/passage/?search=Rev.+20:4&amp;version=KJV" TargetMode="External"/><Relationship Id="rId5" Type="http://schemas.openxmlformats.org/officeDocument/2006/relationships/hyperlink" Target="https://www.biblegateway.com/passage/?search=1+Corinthians+15:44&amp;version=NIV" TargetMode="External"/><Relationship Id="rId4" Type="http://schemas.openxmlformats.org/officeDocument/2006/relationships/hyperlink" Target="https://www.biblegateway.com/passage/?search=John+3:4-7&amp;version=NIV" TargetMode="External"/></Relationships>
</file>

<file path=ppt/slides/_rels/slide751.xml.rels><?xml version="1.0" encoding="UTF-8" standalone="yes"?>
<Relationships xmlns="http://schemas.openxmlformats.org/package/2006/relationships"><Relationship Id="rId8" Type="http://schemas.openxmlformats.org/officeDocument/2006/relationships/hyperlink" Target="https://www.biblegateway.com/passage/?search=Revelation+20:4,10&amp;version=NIV" TargetMode="External"/><Relationship Id="rId3" Type="http://schemas.openxmlformats.org/officeDocument/2006/relationships/hyperlink" Target="https://www.biblegateway.com/passage/?search=Rev.+2:11,+20:6,+20:14,+21:8&amp;version=NIV" TargetMode="External"/><Relationship Id="rId7" Type="http://schemas.openxmlformats.org/officeDocument/2006/relationships/hyperlink" Target="https://www.biblegateway.com/passage/?search=mat+27:50&amp;version=NIV" TargetMode="External"/><Relationship Id="rId2" Type="http://schemas.openxmlformats.org/officeDocument/2006/relationships/notesSlide" Target="../notesSlides/notesSlide751.xml"/><Relationship Id="rId1" Type="http://schemas.openxmlformats.org/officeDocument/2006/relationships/slideLayout" Target="../slideLayouts/slideLayout48.xml"/><Relationship Id="rId6" Type="http://schemas.openxmlformats.org/officeDocument/2006/relationships/hyperlink" Target="https://www.biblegateway.com/passage/?search=1+Corinthians+15:44&amp;version=NIV" TargetMode="External"/><Relationship Id="rId11" Type="http://schemas.openxmlformats.org/officeDocument/2006/relationships/image" Target="../media/image1.jpeg"/><Relationship Id="rId5" Type="http://schemas.openxmlformats.org/officeDocument/2006/relationships/hyperlink" Target="https://www.biblegateway.com/passage/?search=Rev.+20:4&amp;version=KJV" TargetMode="External"/><Relationship Id="rId10" Type="http://schemas.openxmlformats.org/officeDocument/2006/relationships/hyperlink" Target="https://www.gutenberg.org/files/25833/25833-pdf.pdf" TargetMode="External"/><Relationship Id="rId4" Type="http://schemas.openxmlformats.org/officeDocument/2006/relationships/hyperlink" Target="https://www.biblegateway.com/passage/?search=Job+33:18,24,28,30&amp;version=KJV" TargetMode="External"/><Relationship Id="rId9" Type="http://schemas.openxmlformats.org/officeDocument/2006/relationships/hyperlink" Target="https://www.biblegateway.com/passage/?search=Revelation+19:1-3,+19-21&amp;version=NIV" TargetMode="External"/></Relationships>
</file>

<file path=ppt/slides/_rels/slide7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52.xml"/><Relationship Id="rId1" Type="http://schemas.openxmlformats.org/officeDocument/2006/relationships/slideLayout" Target="../slideLayouts/slideLayout77.xml"/><Relationship Id="rId6" Type="http://schemas.openxmlformats.org/officeDocument/2006/relationships/image" Target="../media/image1.jpeg"/><Relationship Id="rId5" Type="http://schemas.openxmlformats.org/officeDocument/2006/relationships/hyperlink" Target="https://www.biblegateway.com/passage/?search=Isaiah+66:22-24&amp;version=KJV" TargetMode="External"/><Relationship Id="rId4" Type="http://schemas.openxmlformats.org/officeDocument/2006/relationships/hyperlink" Target="https://www.biblegateway.com/passage/?search=Mark+9:43-49&amp;version=NIV" TargetMode="External"/></Relationships>
</file>

<file path=ppt/slides/_rels/slide7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53.xml"/><Relationship Id="rId1" Type="http://schemas.openxmlformats.org/officeDocument/2006/relationships/slideLayout" Target="../slideLayouts/slideLayout77.xml"/><Relationship Id="rId4" Type="http://schemas.openxmlformats.org/officeDocument/2006/relationships/hyperlink" Target="https://www.biblegateway.com/passage/?search=Mark+9:43-49&amp;version=NIV" TargetMode="External"/></Relationships>
</file>

<file path=ppt/slides/_rels/slide75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54.xml"/><Relationship Id="rId1" Type="http://schemas.openxmlformats.org/officeDocument/2006/relationships/slideLayout" Target="../slideLayouts/slideLayout77.xml"/><Relationship Id="rId4" Type="http://schemas.openxmlformats.org/officeDocument/2006/relationships/hyperlink" Target="https://www.biblegateway.com/passage/?search=Rev.++21:8&amp;version=NIV" TargetMode="External"/></Relationships>
</file>

<file path=ppt/slides/_rels/slide755.xml.rels><?xml version="1.0" encoding="UTF-8" standalone="yes"?>
<Relationships xmlns="http://schemas.openxmlformats.org/package/2006/relationships"><Relationship Id="rId8" Type="http://schemas.openxmlformats.org/officeDocument/2006/relationships/hyperlink" Target="https://www.biblegateway.com/passage/?search=mat+27:50&amp;version=NIV" TargetMode="External"/><Relationship Id="rId3" Type="http://schemas.openxmlformats.org/officeDocument/2006/relationships/image" Target="../media/image1.jpeg"/><Relationship Id="rId7" Type="http://schemas.openxmlformats.org/officeDocument/2006/relationships/hyperlink" Target="https://www.biblegateway.com/passage/?search=Isaiah+33:12&amp;version=NIV" TargetMode="External"/><Relationship Id="rId2" Type="http://schemas.openxmlformats.org/officeDocument/2006/relationships/notesSlide" Target="../notesSlides/notesSlide755.xml"/><Relationship Id="rId1" Type="http://schemas.openxmlformats.org/officeDocument/2006/relationships/slideLayout" Target="../slideLayouts/slideLayout48.xml"/><Relationship Id="rId6" Type="http://schemas.openxmlformats.org/officeDocument/2006/relationships/hyperlink" Target="https://www.biblegateway.com/passage/?search=1+Corinthians+15:44&amp;version=NIV" TargetMode="External"/><Relationship Id="rId5" Type="http://schemas.openxmlformats.org/officeDocument/2006/relationships/hyperlink" Target="https://www.biblegateway.com/passage/?search=Malachi+4:3&amp;version=NIV" TargetMode="External"/><Relationship Id="rId4" Type="http://schemas.openxmlformats.org/officeDocument/2006/relationships/hyperlink" Target="https://www.biblegateway.com/passage/?search=Psalm+37:20&amp;version=NIV" TargetMode="External"/></Relationships>
</file>

<file path=ppt/slides/_rels/slide75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56.xml"/><Relationship Id="rId1" Type="http://schemas.openxmlformats.org/officeDocument/2006/relationships/slideLayout" Target="../slideLayouts/slideLayout30.xml"/><Relationship Id="rId5" Type="http://schemas.openxmlformats.org/officeDocument/2006/relationships/hyperlink" Target="http://www.sciencedaily.com/releases/2011/02/110228163143.htm" TargetMode="External"/><Relationship Id="rId4" Type="http://schemas.openxmlformats.org/officeDocument/2006/relationships/hyperlink" Target="http://en.wikipedia.org/wiki/Charles_Darwin" TargetMode="External"/></Relationships>
</file>

<file path=ppt/slides/_rels/slide757.xml.rels><?xml version="1.0" encoding="UTF-8" standalone="yes"?>
<Relationships xmlns="http://schemas.openxmlformats.org/package/2006/relationships"><Relationship Id="rId8" Type="http://schemas.openxmlformats.org/officeDocument/2006/relationships/hyperlink" Target="http://fathersforlife.org/gay_issues/gay_gene.htm" TargetMode="External"/><Relationship Id="rId3" Type="http://schemas.openxmlformats.org/officeDocument/2006/relationships/image" Target="../media/image1.jpeg"/><Relationship Id="rId7" Type="http://schemas.openxmlformats.org/officeDocument/2006/relationships/hyperlink" Target="http://en.wikipedia.org/wiki/Abortion_in_the_United_States" TargetMode="External"/><Relationship Id="rId2" Type="http://schemas.openxmlformats.org/officeDocument/2006/relationships/notesSlide" Target="../notesSlides/notesSlide757.xml"/><Relationship Id="rId1" Type="http://schemas.openxmlformats.org/officeDocument/2006/relationships/slideLayout" Target="../slideLayouts/slideLayout30.xml"/><Relationship Id="rId6" Type="http://schemas.openxmlformats.org/officeDocument/2006/relationships/hyperlink" Target="http://en.wikipedia.org/wiki/Eugenics" TargetMode="External"/><Relationship Id="rId5" Type="http://schemas.openxmlformats.org/officeDocument/2006/relationships/hyperlink" Target="mailto:jbergman@northweststate.edu" TargetMode="External"/><Relationship Id="rId4" Type="http://schemas.openxmlformats.org/officeDocument/2006/relationships/hyperlink" Target="http://www.biblebelievers.net/creationscience/kjcevol1.htm" TargetMode="External"/></Relationships>
</file>

<file path=ppt/slides/_rels/slide758.xml.rels><?xml version="1.0" encoding="UTF-8" standalone="yes"?>
<Relationships xmlns="http://schemas.openxmlformats.org/package/2006/relationships"><Relationship Id="rId8" Type="http://schemas.openxmlformats.org/officeDocument/2006/relationships/hyperlink" Target="http://www.lifenews.com/2010/09/28/nat-6733/" TargetMode="External"/><Relationship Id="rId3" Type="http://schemas.openxmlformats.org/officeDocument/2006/relationships/image" Target="../media/image1.jpeg"/><Relationship Id="rId7" Type="http://schemas.openxmlformats.org/officeDocument/2006/relationships/hyperlink" Target="http://afterabortion.org/2002/abortion-clinical-depression-linked-in-major-study/" TargetMode="External"/><Relationship Id="rId12" Type="http://schemas.openxmlformats.org/officeDocument/2006/relationships/hyperlink" Target="http://www.sciencedaily.com/releases/2011/04/110410181302.htm" TargetMode="External"/><Relationship Id="rId2" Type="http://schemas.openxmlformats.org/officeDocument/2006/relationships/notesSlide" Target="../notesSlides/notesSlide758.xml"/><Relationship Id="rId1" Type="http://schemas.openxmlformats.org/officeDocument/2006/relationships/slideLayout" Target="../slideLayouts/slideLayout30.xml"/><Relationship Id="rId6" Type="http://schemas.openxmlformats.org/officeDocument/2006/relationships/hyperlink" Target="http://discovermagazine.com/2007/jun/born-gay" TargetMode="External"/><Relationship Id="rId11" Type="http://schemas.openxmlformats.org/officeDocument/2006/relationships/hyperlink" Target="http://www.ncjrs.gov/pdffiles1/jr000243c.pdf" TargetMode="External"/><Relationship Id="rId5" Type="http://schemas.openxmlformats.org/officeDocument/2006/relationships/hyperlink" Target="http://fathersforlife.org/gay_issues/gay_gene.htm" TargetMode="External"/><Relationship Id="rId10" Type="http://schemas.openxmlformats.org/officeDocument/2006/relationships/hyperlink" Target="http://en.wikipedia.org/wiki/Werner_Von_Braun" TargetMode="External"/><Relationship Id="rId4" Type="http://schemas.openxmlformats.org/officeDocument/2006/relationships/hyperlink" Target="http://www.youtube.com/watch?v=qblCuWYFM9A" TargetMode="External"/><Relationship Id="rId9" Type="http://schemas.openxmlformats.org/officeDocument/2006/relationships/hyperlink" Target="http://www.wnd.com/index.php?fa=PAGE.view&amp;pageId=283849" TargetMode="External"/></Relationships>
</file>

<file path=ppt/slides/_rels/slide759.xml.rels><?xml version="1.0" encoding="UTF-8" standalone="yes"?>
<Relationships xmlns="http://schemas.openxmlformats.org/package/2006/relationships"><Relationship Id="rId8" Type="http://schemas.openxmlformats.org/officeDocument/2006/relationships/hyperlink" Target="http://www.jashow.org/Articles/_PDFArchives/science/SC2W0304RA.pdf" TargetMode="External"/><Relationship Id="rId3" Type="http://schemas.openxmlformats.org/officeDocument/2006/relationships/image" Target="../media/image1.jpeg"/><Relationship Id="rId7" Type="http://schemas.openxmlformats.org/officeDocument/2006/relationships/hyperlink" Target="http://lifesciencessence.blogspot.com/2011/04/men-are-from-mars-neuroscientists-find.html" TargetMode="External"/><Relationship Id="rId2" Type="http://schemas.openxmlformats.org/officeDocument/2006/relationships/notesSlide" Target="../notesSlides/notesSlide759.xml"/><Relationship Id="rId1" Type="http://schemas.openxmlformats.org/officeDocument/2006/relationships/slideLayout" Target="../slideLayouts/slideLayout30.xml"/><Relationship Id="rId6" Type="http://schemas.openxmlformats.org/officeDocument/2006/relationships/hyperlink" Target="http://www.sciencedaily.com/videos/2008/0403-men_are_from_mars.htm" TargetMode="External"/><Relationship Id="rId5" Type="http://schemas.openxmlformats.org/officeDocument/2006/relationships/hyperlink" Target="http://www.sciencedaily.com/releases/2008/03/080316161128.htm" TargetMode="External"/><Relationship Id="rId4" Type="http://schemas.openxmlformats.org/officeDocument/2006/relationships/hyperlink" Target="http://www.ncjrs.gov/pdffiles1/jr000243c.pdf" TargetMode="External"/><Relationship Id="rId9" Type="http://schemas.openxmlformats.org/officeDocument/2006/relationships/hyperlink" Target="http://wndbooks.wnd.com/sexual-sabotage/" TargetMode="External"/></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76.xml"/><Relationship Id="rId1" Type="http://schemas.openxmlformats.org/officeDocument/2006/relationships/slideLayout" Target="../slideLayouts/slideLayout12.xml"/><Relationship Id="rId6" Type="http://schemas.openxmlformats.org/officeDocument/2006/relationships/hyperlink" Target="http://darwin-online.org.uk/content/frameset?viewtype=text&amp;itemID=F1497&amp;pageseq=150" TargetMode="External"/><Relationship Id="rId5" Type="http://schemas.openxmlformats.org/officeDocument/2006/relationships/hyperlink" Target="http://www.forbes.com/2009/03/23/charles-darwin-expenses-markets-face-science.html" TargetMode="External"/><Relationship Id="rId4" Type="http://schemas.openxmlformats.org/officeDocument/2006/relationships/hyperlink" Target="http://en.wikipedia.org/wiki/Charles_Darwin" TargetMode="External"/></Relationships>
</file>

<file path=ppt/slides/_rels/slide760.xml.rels><?xml version="1.0" encoding="UTF-8" standalone="yes"?>
<Relationships xmlns="http://schemas.openxmlformats.org/package/2006/relationships"><Relationship Id="rId8" Type="http://schemas.openxmlformats.org/officeDocument/2006/relationships/hyperlink" Target="http://en.wikipedia.org/wiki/Ketef_Hinnom" TargetMode="External"/><Relationship Id="rId3" Type="http://schemas.openxmlformats.org/officeDocument/2006/relationships/image" Target="../media/image1.jpeg"/><Relationship Id="rId7" Type="http://schemas.openxmlformats.org/officeDocument/2006/relationships/hyperlink" Target="http://www.cops.usdoj.gov/pdf/e03021472.pdf" TargetMode="External"/><Relationship Id="rId2" Type="http://schemas.openxmlformats.org/officeDocument/2006/relationships/notesSlide" Target="../notesSlides/notesSlide760.xml"/><Relationship Id="rId1" Type="http://schemas.openxmlformats.org/officeDocument/2006/relationships/slideLayout" Target="../slideLayouts/slideLayout30.xml"/><Relationship Id="rId6" Type="http://schemas.openxmlformats.org/officeDocument/2006/relationships/hyperlink" Target="http://en.wikipedia.org/wiki/Date_rape" TargetMode="External"/><Relationship Id="rId11" Type="http://schemas.openxmlformats.org/officeDocument/2006/relationships/hyperlink" Target="http://www.youtube.com/watch?v=iivFN4NarVQ" TargetMode="External"/><Relationship Id="rId5" Type="http://schemas.openxmlformats.org/officeDocument/2006/relationships/hyperlink" Target="http://www.sciencedaily.com/releases/2011/04/110405174833.htm" TargetMode="External"/><Relationship Id="rId10" Type="http://schemas.openxmlformats.org/officeDocument/2006/relationships/hyperlink" Target="http://www.wikipedia.org/wiki/Frederick_Douglass" TargetMode="External"/><Relationship Id="rId4" Type="http://schemas.openxmlformats.org/officeDocument/2006/relationships/hyperlink" Target="http://www.drjudithreisman.com/archives/2011/04/the_truth_behin.html" TargetMode="External"/><Relationship Id="rId9" Type="http://schemas.openxmlformats.org/officeDocument/2006/relationships/hyperlink" Target="http://www.sciencedaily.com/releases/2011/11/111128171220.htm" TargetMode="External"/></Relationships>
</file>

<file path=ppt/slides/_rels/slide761.xml.rels><?xml version="1.0" encoding="UTF-8" standalone="yes"?>
<Relationships xmlns="http://schemas.openxmlformats.org/package/2006/relationships"><Relationship Id="rId8" Type="http://schemas.openxmlformats.org/officeDocument/2006/relationships/hyperlink" Target="http://en.wikipedia.org/wiki/Lynching_in_the_united_states" TargetMode="External"/><Relationship Id="rId3" Type="http://schemas.openxmlformats.org/officeDocument/2006/relationships/image" Target="../media/image1.jpeg"/><Relationship Id="rId7" Type="http://schemas.openxmlformats.org/officeDocument/2006/relationships/hyperlink" Target="http://www.blackhistory.com/lynching" TargetMode="External"/><Relationship Id="rId2" Type="http://schemas.openxmlformats.org/officeDocument/2006/relationships/notesSlide" Target="../notesSlides/notesSlide761.xml"/><Relationship Id="rId1" Type="http://schemas.openxmlformats.org/officeDocument/2006/relationships/slideLayout" Target="../slideLayouts/slideLayout30.xml"/><Relationship Id="rId6" Type="http://schemas.openxmlformats.org/officeDocument/2006/relationships/hyperlink" Target="http://utc.iath.virginia.edu/uncletom/key/kyhp.html" TargetMode="External"/><Relationship Id="rId11" Type="http://schemas.openxmlformats.org/officeDocument/2006/relationships/hyperlink" Target="http://cnsnews.com/news/article/chen-guangcheng-shows-congress-list-of-chinese-officials-responsible-130000-forced" TargetMode="External"/><Relationship Id="rId5" Type="http://schemas.openxmlformats.org/officeDocument/2006/relationships/hyperlink" Target="http://en.wikipedia.org/wiki/Uncle_Tom's_Cabin" TargetMode="External"/><Relationship Id="rId10" Type="http://schemas.openxmlformats.org/officeDocument/2006/relationships/hyperlink" Target="http://www.cbn.com/tv/2189892506001" TargetMode="External"/><Relationship Id="rId4" Type="http://schemas.openxmlformats.org/officeDocument/2006/relationships/hyperlink" Target="http://en.wikipedia.org/wiki/Harriet_Beecher_Stowe" TargetMode="External"/><Relationship Id="rId9" Type="http://schemas.openxmlformats.org/officeDocument/2006/relationships/hyperlink" Target="http://www.christianity.com/church/church-history/timeline/1801-1900/david-livingstone-11630461.html" TargetMode="External"/></Relationships>
</file>

<file path=ppt/slides/_rels/slide762.xml.rels><?xml version="1.0" encoding="UTF-8" standalone="yes"?>
<Relationships xmlns="http://schemas.openxmlformats.org/package/2006/relationships"><Relationship Id="rId8" Type="http://schemas.openxmlformats.org/officeDocument/2006/relationships/hyperlink" Target="http://en.wikipedia.org/wiki/Comet_Shoemaker%E2%80%93Levy_9" TargetMode="External"/><Relationship Id="rId3" Type="http://schemas.openxmlformats.org/officeDocument/2006/relationships/image" Target="../media/image1.jpeg"/><Relationship Id="rId7" Type="http://schemas.openxmlformats.org/officeDocument/2006/relationships/hyperlink" Target="http://en.wikipedia.org/wiki/Richard_Leakey" TargetMode="External"/><Relationship Id="rId12" Type="http://schemas.openxmlformats.org/officeDocument/2006/relationships/hyperlink" Target="http://www.guardian.co.uk/g2/story/0,3604,565776,00.html" TargetMode="External"/><Relationship Id="rId2" Type="http://schemas.openxmlformats.org/officeDocument/2006/relationships/notesSlide" Target="../notesSlides/notesSlide762.xml"/><Relationship Id="rId1" Type="http://schemas.openxmlformats.org/officeDocument/2006/relationships/slideLayout" Target="../slideLayouts/slideLayout30.xml"/><Relationship Id="rId6" Type="http://schemas.openxmlformats.org/officeDocument/2006/relationships/hyperlink" Target="http://en.wikipedia.org/wiki/Mary_Douglass_Leakey" TargetMode="External"/><Relationship Id="rId11" Type="http://schemas.openxmlformats.org/officeDocument/2006/relationships/hyperlink" Target="http://www.cnsnews.com/news/article/cdc-nearly-50-us-adults-will-develop-least-one-mental-illness" TargetMode="External"/><Relationship Id="rId5" Type="http://schemas.openxmlformats.org/officeDocument/2006/relationships/hyperlink" Target="http://en.wikipedia.org/wiki/Louis_Leakey" TargetMode="External"/><Relationship Id="rId10" Type="http://schemas.openxmlformats.org/officeDocument/2006/relationships/hyperlink" Target="http://en.wikipedia.org/wiki/OH_5" TargetMode="External"/><Relationship Id="rId4" Type="http://schemas.openxmlformats.org/officeDocument/2006/relationships/hyperlink" Target="lifenews.com/2013/04/15/Jury-told-gosnell-kept-47-aborted-babies-in-cat-food-containers/" TargetMode="External"/><Relationship Id="rId9" Type="http://schemas.openxmlformats.org/officeDocument/2006/relationships/hyperlink" Target="http://en.wikipedia.org/wiki/Chicxulub_crater" TargetMode="External"/></Relationships>
</file>

<file path=ppt/slides/_rels/slide763.xml.rels><?xml version="1.0" encoding="UTF-8" standalone="yes"?>
<Relationships xmlns="http://schemas.openxmlformats.org/package/2006/relationships"><Relationship Id="rId8" Type="http://schemas.openxmlformats.org/officeDocument/2006/relationships/hyperlink" Target="http://www.cbn.com/cbnnews/us/2011/september/ex-muslim-speaks-out-about-the-koran-dilemma/" TargetMode="External"/><Relationship Id="rId3" Type="http://schemas.openxmlformats.org/officeDocument/2006/relationships/image" Target="../media/image1.jpeg"/><Relationship Id="rId7" Type="http://schemas.openxmlformats.org/officeDocument/2006/relationships/hyperlink" Target="http://www.nytimes.com/1996/12/10/world/mary-leakey-83-dies-traced-human-dawn.html?pagewanted=all&amp;src=pm" TargetMode="External"/><Relationship Id="rId2" Type="http://schemas.openxmlformats.org/officeDocument/2006/relationships/notesSlide" Target="../notesSlides/notesSlide763.xml"/><Relationship Id="rId1" Type="http://schemas.openxmlformats.org/officeDocument/2006/relationships/slideLayout" Target="../slideLayouts/slideLayout30.xml"/><Relationship Id="rId6" Type="http://schemas.openxmlformats.org/officeDocument/2006/relationships/hyperlink" Target="http://en.wikipedia.org/wiki/Jane_Goodall" TargetMode="External"/><Relationship Id="rId5" Type="http://schemas.openxmlformats.org/officeDocument/2006/relationships/hyperlink" Target="http://www.amazon.com/Ancestral-Passions-Leakey-Humankinds-Beginnings/dp/0684824701#reader_0684824701" TargetMode="External"/><Relationship Id="rId10" Type="http://schemas.openxmlformats.org/officeDocument/2006/relationships/hyperlink" Target="http://www.abnsat.com/index.php/en/component/hwdvideoshare/viewvideo/1117/2011-shows/jihad-in-islam-61811-2" TargetMode="External"/><Relationship Id="rId4" Type="http://schemas.openxmlformats.org/officeDocument/2006/relationships/hyperlink" Target="http://www.hallindsey.com/" TargetMode="External"/><Relationship Id="rId9" Type="http://schemas.openxmlformats.org/officeDocument/2006/relationships/hyperlink" Target="http://thequrandilemma.com/about" TargetMode="External"/></Relationships>
</file>

<file path=ppt/slides/_rels/slide764.xml.rels><?xml version="1.0" encoding="UTF-8" standalone="yes"?>
<Relationships xmlns="http://schemas.openxmlformats.org/package/2006/relationships"><Relationship Id="rId8" Type="http://schemas.openxmlformats.org/officeDocument/2006/relationships/hyperlink" Target="http://abnsat.com/index.php/en/component/hwdvideoshare/viewvideo/1098/2011-shows/who-was-muhammad" TargetMode="External"/><Relationship Id="rId3" Type="http://schemas.openxmlformats.org/officeDocument/2006/relationships/image" Target="../media/image1.jpeg"/><Relationship Id="rId7" Type="http://schemas.openxmlformats.org/officeDocument/2006/relationships/hyperlink" Target="http://www.youtube.com/watch?v=E_q5ZIM-FDI" TargetMode="External"/><Relationship Id="rId2" Type="http://schemas.openxmlformats.org/officeDocument/2006/relationships/notesSlide" Target="../notesSlides/notesSlide764.xml"/><Relationship Id="rId1" Type="http://schemas.openxmlformats.org/officeDocument/2006/relationships/slideLayout" Target="../slideLayouts/slideLayout30.xml"/><Relationship Id="rId6" Type="http://schemas.openxmlformats.org/officeDocument/2006/relationships/hyperlink" Target="https://duckduckgo.com/?t=ffab&amp;q=Kamal+Saleem+A+Muslim+Cries+Out+to+Jesus+CBN&amp;atb=v182-1&amp;iax=videos&amp;ia=videos&amp;iai=https%3A%2F%2Fwww.youtube.com%2Fwatch%3Fv%3Dgccio1vE41M" TargetMode="External"/><Relationship Id="rId5" Type="http://schemas.openxmlformats.org/officeDocument/2006/relationships/hyperlink" Target="http://www.wnd.com/2013/02/visions-of-jesus-appearing-to-muslims/" TargetMode="External"/><Relationship Id="rId4" Type="http://schemas.openxmlformats.org/officeDocument/2006/relationships/hyperlink" Target="https://www.youtube.com/watch?v=ANrR8xfCcEI" TargetMode="External"/></Relationships>
</file>

<file path=ppt/slides/_rels/slide765.xml.rels><?xml version="1.0" encoding="UTF-8" standalone="yes"?>
<Relationships xmlns="http://schemas.openxmlformats.org/package/2006/relationships"><Relationship Id="rId8" Type="http://schemas.openxmlformats.org/officeDocument/2006/relationships/hyperlink" Target="http://en.wikipedia.org/wiki/Darwin's_illness" TargetMode="External"/><Relationship Id="rId3" Type="http://schemas.openxmlformats.org/officeDocument/2006/relationships/image" Target="../media/image1.jpeg"/><Relationship Id="rId7" Type="http://schemas.openxmlformats.org/officeDocument/2006/relationships/hyperlink" Target="http://en.wikipedia.org/wiki/Svante_Paabo" TargetMode="External"/><Relationship Id="rId2" Type="http://schemas.openxmlformats.org/officeDocument/2006/relationships/notesSlide" Target="../notesSlides/notesSlide765.xml"/><Relationship Id="rId1" Type="http://schemas.openxmlformats.org/officeDocument/2006/relationships/slideLayout" Target="../slideLayouts/slideLayout30.xml"/><Relationship Id="rId6" Type="http://schemas.openxmlformats.org/officeDocument/2006/relationships/hyperlink" Target="http://www.ncbi.nlm.nih.gov/pmc/articles/PMC2274957/" TargetMode="External"/><Relationship Id="rId11" Type="http://schemas.openxmlformats.org/officeDocument/2006/relationships/hyperlink" Target="http://darwin-online.org.uk/content/frameset?viewtype=text&amp;itemID=F1497&amp;pageseq=150" TargetMode="External"/><Relationship Id="rId5" Type="http://schemas.openxmlformats.org/officeDocument/2006/relationships/hyperlink" Target="http://www.plosgenetics.org/article/info:doi/10.1371/journal.pgen.1000035" TargetMode="External"/><Relationship Id="rId10" Type="http://schemas.openxmlformats.org/officeDocument/2006/relationships/hyperlink" Target="http://www.history.com/news/what-killed-charles-darwin" TargetMode="External"/><Relationship Id="rId4" Type="http://schemas.openxmlformats.org/officeDocument/2006/relationships/hyperlink" Target="http://www.forbes.com/2009/03/23/charles-darwin-expenses-markets-face-science.html" TargetMode="External"/><Relationship Id="rId9" Type="http://schemas.openxmlformats.org/officeDocument/2006/relationships/hyperlink" Target="http://en.wikipedia.org/wiki/File:Charles_Darwin.jpg" TargetMode="External"/></Relationships>
</file>

<file path=ppt/slides/_rels/slide766.xml.rels><?xml version="1.0" encoding="UTF-8" standalone="yes"?>
<Relationships xmlns="http://schemas.openxmlformats.org/package/2006/relationships"><Relationship Id="rId8" Type="http://schemas.openxmlformats.org/officeDocument/2006/relationships/hyperlink" Target="http://en.wikipedia.org/wiki/Honorary_degree" TargetMode="External"/><Relationship Id="rId3" Type="http://schemas.openxmlformats.org/officeDocument/2006/relationships/image" Target="../media/image1.jpeg"/><Relationship Id="rId7" Type="http://schemas.openxmlformats.org/officeDocument/2006/relationships/hyperlink" Target="http://www.cnsnews.com/news/article/michael-w-chapman/san-francisco-s-gay-icon-larry-brinkin-guilty-felony-child-porn" TargetMode="External"/><Relationship Id="rId2" Type="http://schemas.openxmlformats.org/officeDocument/2006/relationships/notesSlide" Target="../notesSlides/notesSlide766.xml"/><Relationship Id="rId1" Type="http://schemas.openxmlformats.org/officeDocument/2006/relationships/slideLayout" Target="../slideLayouts/slideLayout30.xml"/><Relationship Id="rId6" Type="http://schemas.openxmlformats.org/officeDocument/2006/relationships/hyperlink" Target="http://en.wikipedia.org/wiki/Ascension_of_Jesus" TargetMode="External"/><Relationship Id="rId5" Type="http://schemas.openxmlformats.org/officeDocument/2006/relationships/hyperlink" Target="http://www.wnd.com/2013/12/ex-homosexuals-marriage-slammed-by-activists/?cat_orig=us" TargetMode="External"/><Relationship Id="rId10" Type="http://schemas.openxmlformats.org/officeDocument/2006/relationships/hyperlink" Target="https://en.wikipedia.org/wiki/Jeffrey_Dahmer" TargetMode="External"/><Relationship Id="rId4" Type="http://schemas.openxmlformats.org/officeDocument/2006/relationships/hyperlink" Target="http://www.corbisimages.com/stock-photo/rights-managed/U1197916/mary-leakey-excavating?popup=1&amp;caller=enlargement" TargetMode="External"/><Relationship Id="rId9" Type="http://schemas.openxmlformats.org/officeDocument/2006/relationships/hyperlink" Target="http://www.dailymail.co.uk/news/article-2607166/Bryan-Singers-wild-pool-parties-met-sex-assault-accuser-home-Hollywood-power-player-jailed-sex-minors.html" TargetMode="External"/></Relationships>
</file>

<file path=ppt/slides/_rels/slide767.xml.rels><?xml version="1.0" encoding="UTF-8" standalone="yes"?>
<Relationships xmlns="http://schemas.openxmlformats.org/package/2006/relationships"><Relationship Id="rId8" Type="http://schemas.openxmlformats.org/officeDocument/2006/relationships/hyperlink" Target="http://www.wnd.com/2016/05/whats-really-behind-americas-transgender-mania/" TargetMode="External"/><Relationship Id="rId3" Type="http://schemas.openxmlformats.org/officeDocument/2006/relationships/image" Target="../media/image1.jpeg"/><Relationship Id="rId7" Type="http://schemas.openxmlformats.org/officeDocument/2006/relationships/hyperlink" Target="https://www.drugabuse.gov/publications/research-reports/cocaine/what-are-effects-maternal-cocaine-use" TargetMode="External"/><Relationship Id="rId2" Type="http://schemas.openxmlformats.org/officeDocument/2006/relationships/notesSlide" Target="../notesSlides/notesSlide767.xml"/><Relationship Id="rId1" Type="http://schemas.openxmlformats.org/officeDocument/2006/relationships/slideLayout" Target="../slideLayouts/slideLayout30.xml"/><Relationship Id="rId6" Type="http://schemas.openxmlformats.org/officeDocument/2006/relationships/hyperlink" Target="http://www.medicalnewstoday.com/articles/310534.php" TargetMode="External"/><Relationship Id="rId5" Type="http://schemas.openxmlformats.org/officeDocument/2006/relationships/hyperlink" Target="http://www.aljazeera.com/news/middleeast/2014/07/iraq-christians-told-convert-face-death-2014718111040982432.html" TargetMode="External"/><Relationship Id="rId4" Type="http://schemas.openxmlformats.org/officeDocument/2006/relationships/hyperlink" Target="http://www.cnsnews.com/news/article/michael-w-chapman/satanic-temple-gay-marriage-sacrament" TargetMode="External"/></Relationships>
</file>

<file path=ppt/slides/_rels/slide76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68.xml"/><Relationship Id="rId1" Type="http://schemas.openxmlformats.org/officeDocument/2006/relationships/slideLayout" Target="../slideLayouts/slideLayout30.xml"/><Relationship Id="rId6" Type="http://schemas.openxmlformats.org/officeDocument/2006/relationships/hyperlink" Target="http://www.foxnews.com/health/2014/04/15/casual-marijuana-use-linked-with-brain-abnormalities-study-finds.html" TargetMode="External"/><Relationship Id="rId5" Type="http://schemas.openxmlformats.org/officeDocument/2006/relationships/hyperlink" Target="https://psychcentral.com/lib/cannabis-may-cause-schizophrenia-like-brain-changes/" TargetMode="External"/><Relationship Id="rId4" Type="http://schemas.openxmlformats.org/officeDocument/2006/relationships/hyperlink" Target="http://www.wnd.com/2017/02/hollywood-film-shows-gays-do-go-straight/?cat_orig=diversions" TargetMode="External"/></Relationships>
</file>

<file path=ppt/slides/_rels/slide76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69.xml"/><Relationship Id="rId1" Type="http://schemas.openxmlformats.org/officeDocument/2006/relationships/slideLayout" Target="../slideLayouts/slideLayout30.xml"/><Relationship Id="rId6" Type="http://schemas.openxmlformats.org/officeDocument/2006/relationships/hyperlink" Target="https://www.acpeds.org/the-college-speaks/position-statements/gender-ideology-harms-children" TargetMode="External"/><Relationship Id="rId5" Type="http://schemas.openxmlformats.org/officeDocument/2006/relationships/hyperlink" Target="https://www.audible.com/pd/Nonfiction/The-Marketing-of-Evil-Audiobook/B01DAN5ZVC?gclid=CMq6ttyr_NMCFY-BaQodniYNJg&amp;pcrid=158258695635&amp;cvo_pid=5075902449&amp;mkwid=DSATitle_dc&amp;pmt=b&amp;cvosrc=ppc+dynamic+search.google.97175169&amp;cvo_crid=158258695635&amp;pkw=&amp;source_code=GO1GB907OSH060513" TargetMode="External"/><Relationship Id="rId4" Type="http://schemas.openxmlformats.org/officeDocument/2006/relationships/hyperlink" Target="http://www.wnd.com/2017/02/not-just-milo-child-sex-abuse-often-precedes-gay-lifestyle/" TargetMode="External"/></Relationships>
</file>

<file path=ppt/slides/_rels/slide7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77.xml"/><Relationship Id="rId1" Type="http://schemas.openxmlformats.org/officeDocument/2006/relationships/slideLayout" Target="../slideLayouts/slideLayout12.xml"/><Relationship Id="rId6" Type="http://schemas.openxmlformats.org/officeDocument/2006/relationships/hyperlink" Target="arcr.niaaa.nih.gov/arcr371/article03.htm" TargetMode="External"/><Relationship Id="rId5" Type="http://schemas.openxmlformats.org/officeDocument/2006/relationships/hyperlink" Target="http://www.history.com/news/what-killed-charles-darwin" TargetMode="External"/><Relationship Id="rId4" Type="http://schemas.openxmlformats.org/officeDocument/2006/relationships/hyperlink" Target="http://en.wikipedia.org/wiki/Charles_Darwin" TargetMode="External"/></Relationships>
</file>

<file path=ppt/slides/_rels/slide7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70.xml"/><Relationship Id="rId1" Type="http://schemas.openxmlformats.org/officeDocument/2006/relationships/slideLayout" Target="../slideLayouts/slideLayout30.xml"/><Relationship Id="rId6" Type="http://schemas.openxmlformats.org/officeDocument/2006/relationships/hyperlink" Target="http://www.wnd.com/2017/05/lgbtqs-target-top-psychiatrist-for-debunking-gender-myths/" TargetMode="External"/><Relationship Id="rId5" Type="http://schemas.openxmlformats.org/officeDocument/2006/relationships/hyperlink" Target="http://lc.org/PDFs/Attachments2PRsLAs/050917Study_showing_6500_gene_variances_2017_compressed.pdf" TargetMode="External"/><Relationship Id="rId4" Type="http://schemas.openxmlformats.org/officeDocument/2006/relationships/hyperlink" Target="http://www.thenewatlantis.com/publications/executive-summary-sexuality-and-gender" TargetMode="External"/></Relationships>
</file>

<file path=ppt/slides/_rels/slide771.xml.rels><?xml version="1.0" encoding="UTF-8" standalone="yes"?>
<Relationships xmlns="http://schemas.openxmlformats.org/package/2006/relationships"><Relationship Id="rId8" Type="http://schemas.openxmlformats.org/officeDocument/2006/relationships/hyperlink" Target="http://www.apa.org/pubs/journals/releases" TargetMode="External"/><Relationship Id="rId3" Type="http://schemas.openxmlformats.org/officeDocument/2006/relationships/image" Target="../media/image1.jpeg"/><Relationship Id="rId7" Type="http://schemas.openxmlformats.org/officeDocument/2006/relationships/hyperlink" Target="http://www.wnd.com/2015/11/gay-rape-in-u-s-military-dont-ask-dont-tell/" TargetMode="External"/><Relationship Id="rId2" Type="http://schemas.openxmlformats.org/officeDocument/2006/relationships/notesSlide" Target="../notesSlides/notesSlide771.xml"/><Relationship Id="rId1" Type="http://schemas.openxmlformats.org/officeDocument/2006/relationships/slideLayout" Target="../slideLayouts/slideLayout30.xml"/><Relationship Id="rId6" Type="http://schemas.openxmlformats.org/officeDocument/2006/relationships/hyperlink" Target="http://rosariabutterfield.com/" TargetMode="External"/><Relationship Id="rId5" Type="http://schemas.openxmlformats.org/officeDocument/2006/relationships/hyperlink" Target="http://www.desiringgod.org/articles/the-dead-end-of-sexual-sin#modal-628-1" TargetMode="External"/><Relationship Id="rId4" Type="http://schemas.openxmlformats.org/officeDocument/2006/relationships/hyperlink" Target="http://www.desiringgod.org/articles/the-dead-end-of-sexual-sin" TargetMode="External"/></Relationships>
</file>

<file path=ppt/slides/_rels/slide772.xml.rels><?xml version="1.0" encoding="UTF-8" standalone="yes"?>
<Relationships xmlns="http://schemas.openxmlformats.org/package/2006/relationships"><Relationship Id="rId8" Type="http://schemas.openxmlformats.org/officeDocument/2006/relationships/hyperlink" Target="https://www.sciencedaily.com/releases/2008/06/080617151845.htm" TargetMode="External"/><Relationship Id="rId3" Type="http://schemas.openxmlformats.org/officeDocument/2006/relationships/image" Target="../media/image1.jpeg"/><Relationship Id="rId7" Type="http://schemas.openxmlformats.org/officeDocument/2006/relationships/hyperlink" Target="https://www.sciencedaily.com/releases/2009/11/091129125131.htm" TargetMode="External"/><Relationship Id="rId2" Type="http://schemas.openxmlformats.org/officeDocument/2006/relationships/notesSlide" Target="../notesSlides/notesSlide772.xml"/><Relationship Id="rId1" Type="http://schemas.openxmlformats.org/officeDocument/2006/relationships/slideLayout" Target="../slideLayouts/slideLayout30.xml"/><Relationship Id="rId6" Type="http://schemas.openxmlformats.org/officeDocument/2006/relationships/hyperlink" Target="https://www.theguardian.com/science/2015/nov/27/smoking-high-strength-cannabis-skunk-may-damage-nerves-brain" TargetMode="External"/><Relationship Id="rId5" Type="http://schemas.openxmlformats.org/officeDocument/2006/relationships/hyperlink" Target="https://www.newscientist.com/article/dn28582-scans-prove-theres-no-such-thing-as-a-male-or-female-brain/" TargetMode="External"/><Relationship Id="rId10" Type="http://schemas.openxmlformats.org/officeDocument/2006/relationships/hyperlink" Target="https://en.wikipedia.org/wiki/Nicholas_of_Cusa" TargetMode="External"/><Relationship Id="rId4" Type="http://schemas.openxmlformats.org/officeDocument/2006/relationships/hyperlink" Target="http://www.desiringgod.org/articles/the-dead-end-of-sexual-sin" TargetMode="External"/><Relationship Id="rId9" Type="http://schemas.openxmlformats.org/officeDocument/2006/relationships/hyperlink" Target="http://www.sciencedaily.com/releases/2013/06/130601133735.htm" TargetMode="External"/></Relationships>
</file>

<file path=ppt/slides/_rels/slide773.xml.rels><?xml version="1.0" encoding="UTF-8" standalone="yes"?>
<Relationships xmlns="http://schemas.openxmlformats.org/package/2006/relationships"><Relationship Id="rId8" Type="http://schemas.openxmlformats.org/officeDocument/2006/relationships/hyperlink" Target="https://www.oneplace.com/ministries/ankerberg-show/listen/what-islam-teaches-about-jesus-return-armageddon-jerusalem-and-the-jews-105901.html?nlsu=1" TargetMode="External"/><Relationship Id="rId3" Type="http://schemas.openxmlformats.org/officeDocument/2006/relationships/image" Target="../media/image1.jpeg"/><Relationship Id="rId7" Type="http://schemas.openxmlformats.org/officeDocument/2006/relationships/hyperlink" Target="https://duckduckgo.com/?q=jesus+or+mohammed+youtube&amp;t=ffab&amp;atb=v108-3&amp;ia=videos&amp;iax=videos&amp;iai=5h80S9T8vOU" TargetMode="External"/><Relationship Id="rId2" Type="http://schemas.openxmlformats.org/officeDocument/2006/relationships/notesSlide" Target="../notesSlides/notesSlide773.xml"/><Relationship Id="rId1" Type="http://schemas.openxmlformats.org/officeDocument/2006/relationships/slideLayout" Target="../slideLayouts/slideLayout30.xml"/><Relationship Id="rId6" Type="http://schemas.openxmlformats.org/officeDocument/2006/relationships/hyperlink" Target="https://www.youtube.com/watch?v=XIxE5ihWtXE" TargetMode="External"/><Relationship Id="rId5" Type="http://schemas.openxmlformats.org/officeDocument/2006/relationships/hyperlink" Target="https://www.wnd.com/2019/01/prof-faces-discipline-for-exposing-shoddy-grievance-studies-scholarship/" TargetMode="External"/><Relationship Id="rId4" Type="http://schemas.openxmlformats.org/officeDocument/2006/relationships/hyperlink" Target="https://www.washingtonpost.com/news/worldviews/wp/2016/03/25/children-of-the-same-god-pope-francis-washes-the-feet-of-muslim-migrants/?noredirect=on&amp;utm_term=.fc1fea80a874" TargetMode="External"/><Relationship Id="rId9" Type="http://schemas.openxmlformats.org/officeDocument/2006/relationships/hyperlink" Target="https://www.jashow.org/articles/what-islam-teaches-about-jesus-return-armageddon-jerusalem-and-the-jews-program-1/" TargetMode="External"/></Relationships>
</file>

<file path=ppt/slides/_rels/slide77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74.xml"/><Relationship Id="rId1" Type="http://schemas.openxmlformats.org/officeDocument/2006/relationships/slideLayout" Target="../slideLayouts/slideLayout30.xml"/><Relationship Id="rId6" Type="http://schemas.openxmlformats.org/officeDocument/2006/relationships/hyperlink" Target="https://nationalpost.com/news/world/the-new-taboo-more-people-regret-sex-change-and-want-to-detransition-surgeon-says?fbclid=IwAR0H-0U_Usa4e11eHIe1DF-s4xH9ZEK4zWgBjKIwF9qQ1YfBc6Qf2l4ObQ8" TargetMode="External"/><Relationship Id="rId5" Type="http://schemas.openxmlformats.org/officeDocument/2006/relationships/hyperlink" Target="http://www.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 TargetMode="External"/><Relationship Id="rId4" Type="http://schemas.openxmlformats.org/officeDocument/2006/relationships/hyperlink" Target="https://www.wnd.com/2019/01/dozens-of-trans-regretters-now-out-of-the-closet/" TargetMode="External"/></Relationships>
</file>

<file path=ppt/slides/_rels/slide77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75.xml"/><Relationship Id="rId1" Type="http://schemas.openxmlformats.org/officeDocument/2006/relationships/slideLayout" Target="../slideLayouts/slideLayout30.xml"/><Relationship Id="rId6" Type="http://schemas.openxmlformats.org/officeDocument/2006/relationships/hyperlink" Target="http://www.monroeworktoday.org/bibliography.html" TargetMode="External"/><Relationship Id="rId5" Type="http://schemas.openxmlformats.org/officeDocument/2006/relationships/hyperlink" Target="https://ajp.psychiatryonline.org/doi/10.1176/appi.ajp.2013.12070950" TargetMode="External"/><Relationship Id="rId4" Type="http://schemas.openxmlformats.org/officeDocument/2006/relationships/hyperlink" Target="https://www.frc.org/updatearticle/20190311/gender-game" TargetMode="External"/></Relationships>
</file>

<file path=ppt/slides/_rels/slide776.xml.rels><?xml version="1.0" encoding="UTF-8" standalone="yes"?>
<Relationships xmlns="http://schemas.openxmlformats.org/package/2006/relationships"><Relationship Id="rId8" Type="http://schemas.openxmlformats.org/officeDocument/2006/relationships/hyperlink" Target="https://en.wikipedia.org/wiki/Ernst_R%C3%B6hm" TargetMode="External"/><Relationship Id="rId3" Type="http://schemas.openxmlformats.org/officeDocument/2006/relationships/image" Target="../media/image1.jpeg"/><Relationship Id="rId7" Type="http://schemas.openxmlformats.org/officeDocument/2006/relationships/hyperlink" Target="http://www.scottlively.net/tps/" TargetMode="External"/><Relationship Id="rId2" Type="http://schemas.openxmlformats.org/officeDocument/2006/relationships/notesSlide" Target="../notesSlides/notesSlide776.xml"/><Relationship Id="rId1" Type="http://schemas.openxmlformats.org/officeDocument/2006/relationships/slideLayout" Target="../slideLayouts/slideLayout30.xml"/><Relationship Id="rId6" Type="http://schemas.openxmlformats.org/officeDocument/2006/relationships/hyperlink" Target="http://www.scottlively.net/" TargetMode="External"/><Relationship Id="rId11" Type="http://schemas.openxmlformats.org/officeDocument/2006/relationships/hyperlink" Target="https://www.amazon.com/Order-Deaths-Head-Hitlers-Military/dp/0141390123" TargetMode="External"/><Relationship Id="rId5" Type="http://schemas.openxmlformats.org/officeDocument/2006/relationships/hyperlink" Target="https://www.wnd.com/2017/10/will-spacey-scandal-expose-gay-male-obsession-with-young-teens/" TargetMode="External"/><Relationship Id="rId10" Type="http://schemas.openxmlformats.org/officeDocument/2006/relationships/hyperlink" Target="https://en.wikipedia.org/wiki/Ernst_R%C3%B6hm#/media/File:Bundesarchiv_Bild_146-1982-159-21A,_N%C3%BCrnberg,_Reichsparteitag,_Hitler_und_R%C3%B6hm.jpg" TargetMode="External"/><Relationship Id="rId4" Type="http://schemas.openxmlformats.org/officeDocument/2006/relationships/hyperlink" Target="https://www.bbc.com/news/world-middle-east-48333923" TargetMode="External"/><Relationship Id="rId9" Type="http://schemas.openxmlformats.org/officeDocument/2006/relationships/hyperlink" Target="https://commons.wikimedia.org/w/index.php?curid=12685396" TargetMode="External"/></Relationships>
</file>

<file path=ppt/slides/_rels/slide777.xml.rels><?xml version="1.0" encoding="UTF-8" standalone="yes"?>
<Relationships xmlns="http://schemas.openxmlformats.org/package/2006/relationships"><Relationship Id="rId8" Type="http://schemas.openxmlformats.org/officeDocument/2006/relationships/hyperlink" Target="https://en.wikipedia.org/wiki/Harry_Hay" TargetMode="External"/><Relationship Id="rId3" Type="http://schemas.openxmlformats.org/officeDocument/2006/relationships/image" Target="../media/image1.jpeg"/><Relationship Id="rId7" Type="http://schemas.openxmlformats.org/officeDocument/2006/relationships/hyperlink" Target="https://sidroth.org/television/tv-archives/jenny-weaver/" TargetMode="External"/><Relationship Id="rId2" Type="http://schemas.openxmlformats.org/officeDocument/2006/relationships/notesSlide" Target="../notesSlides/notesSlide777.xml"/><Relationship Id="rId1" Type="http://schemas.openxmlformats.org/officeDocument/2006/relationships/slideLayout" Target="../slideLayouts/slideLayout30.xml"/><Relationship Id="rId6" Type="http://schemas.openxmlformats.org/officeDocument/2006/relationships/hyperlink" Target="https://www.lifesitenews.com/news/200-ex-lgbt-men-women-rally-to-show-freedom-theyve-found-in-following-jesus" TargetMode="External"/><Relationship Id="rId5" Type="http://schemas.openxmlformats.org/officeDocument/2006/relationships/hyperlink" Target="https://www.wnd.com/2019/05/look-at-this-they-say-we-dont-exist/" TargetMode="External"/><Relationship Id="rId10" Type="http://schemas.openxmlformats.org/officeDocument/2006/relationships/hyperlink" Target="https://www.wikitree.com/wiki/Woodward-37" TargetMode="External"/><Relationship Id="rId4" Type="http://schemas.openxmlformats.org/officeDocument/2006/relationships/hyperlink" Target="https://youtu.be/Cy3aDIatrY0" TargetMode="External"/><Relationship Id="rId9" Type="http://schemas.openxmlformats.org/officeDocument/2006/relationships/hyperlink" Target="https://archive.org/stream/mackayofugandami00yule#page/n9/mode/2up" TargetMode="External"/></Relationships>
</file>

<file path=ppt/slides/_rels/slide778.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www1.cbn.com/cbnnews/us/2017/may/former-obama-official-on-isis-murdering-christians-in-egypt-what-goes-around-comes-around" TargetMode="External"/><Relationship Id="rId2" Type="http://schemas.openxmlformats.org/officeDocument/2006/relationships/notesSlide" Target="../notesSlides/notesSlide778.xml"/><Relationship Id="rId1" Type="http://schemas.openxmlformats.org/officeDocument/2006/relationships/slideLayout" Target="../slideLayouts/slideLayout30.xml"/><Relationship Id="rId6" Type="http://schemas.openxmlformats.org/officeDocument/2006/relationships/hyperlink" Target="https://www.christianpost.com/news/80-percent-of-persecuted-religious-believers-are-christians-british-govt-interim-report.html" TargetMode="External"/><Relationship Id="rId5" Type="http://schemas.openxmlformats.org/officeDocument/2006/relationships/hyperlink" Target="https://www.cnsnews.com/news/article/barbara-boland/pew-study-christians-are-world-s-most-oppressed-religious-group" TargetMode="External"/><Relationship Id="rId4" Type="http://schemas.openxmlformats.org/officeDocument/2006/relationships/hyperlink" Target="https://www.wnd.com/2018/01/antifa-revealed-free-expose-of-alt-left/" TargetMode="External"/></Relationships>
</file>

<file path=ppt/slides/_rels/slide779.xml.rels><?xml version="1.0" encoding="UTF-8" standalone="yes"?>
<Relationships xmlns="http://schemas.openxmlformats.org/package/2006/relationships"><Relationship Id="rId8" Type="http://schemas.openxmlformats.org/officeDocument/2006/relationships/hyperlink" Target="http://thetruthwins.com/archives/the-fastest-growing-religion-in-america-is-witchcraft" TargetMode="External"/><Relationship Id="rId3" Type="http://schemas.openxmlformats.org/officeDocument/2006/relationships/image" Target="../media/image1.jpeg"/><Relationship Id="rId7" Type="http://schemas.openxmlformats.org/officeDocument/2006/relationships/hyperlink" Target="https://www.wnd.com/2019/06/the-resurgence-of-the-feminist-witch/" TargetMode="External"/><Relationship Id="rId2" Type="http://schemas.openxmlformats.org/officeDocument/2006/relationships/notesSlide" Target="../notesSlides/notesSlide779.xml"/><Relationship Id="rId1" Type="http://schemas.openxmlformats.org/officeDocument/2006/relationships/slideLayout" Target="../slideLayouts/slideLayout30.xml"/><Relationship Id="rId6" Type="http://schemas.openxmlformats.org/officeDocument/2006/relationships/hyperlink" Target="https://www.conservapedia.com/Ex-homosexuals" TargetMode="External"/><Relationship Id="rId5" Type="http://schemas.openxmlformats.org/officeDocument/2006/relationships/hyperlink" Target="https://www.washingtontimes.com/news/2018/feb/22/transgender-movement-rejected-growing-body-researc/" TargetMode="External"/><Relationship Id="rId4" Type="http://schemas.openxmlformats.org/officeDocument/2006/relationships/hyperlink" Target="https://thefederalist.com/2019/03/21/new-evidence-indicates-cross-sex-hormones-trigger-major-heart-problems/" TargetMode="External"/></Relationships>
</file>

<file path=ppt/slides/_rels/slide78.xml.rels><?xml version="1.0" encoding="UTF-8" standalone="yes"?>
<Relationships xmlns="http://schemas.openxmlformats.org/package/2006/relationships"><Relationship Id="rId8" Type="http://schemas.openxmlformats.org/officeDocument/2006/relationships/hyperlink" Target="http://en.wikipedia.org/wiki/Darwin's_illness" TargetMode="External"/><Relationship Id="rId3" Type="http://schemas.openxmlformats.org/officeDocument/2006/relationships/image" Target="../media/image5.png"/><Relationship Id="rId7" Type="http://schemas.openxmlformats.org/officeDocument/2006/relationships/hyperlink" Target="http://www.forbes.com/2009/03/23/charles-darwin-expenses-markets-face-science.html" TargetMode="External"/><Relationship Id="rId12" Type="http://schemas.openxmlformats.org/officeDocument/2006/relationships/image" Target="../media/image1.jpeg"/><Relationship Id="rId2" Type="http://schemas.openxmlformats.org/officeDocument/2006/relationships/notesSlide" Target="../notesSlides/notesSlide78.xml"/><Relationship Id="rId1" Type="http://schemas.openxmlformats.org/officeDocument/2006/relationships/slideLayout" Target="../slideLayouts/slideLayout12.xml"/><Relationship Id="rId6" Type="http://schemas.openxmlformats.org/officeDocument/2006/relationships/hyperlink" Target="http://www.sciencedaily.com/releases/2011/04/110405174833.htm" TargetMode="External"/><Relationship Id="rId11" Type="http://schemas.openxmlformats.org/officeDocument/2006/relationships/hyperlink" Target="arcr.niaaa.nih.gov/arcr371/article03.htm" TargetMode="External"/><Relationship Id="rId5" Type="http://schemas.openxmlformats.org/officeDocument/2006/relationships/hyperlink" Target="http://www.history.com/news/what-killed-charles-darwin" TargetMode="External"/><Relationship Id="rId10" Type="http://schemas.openxmlformats.org/officeDocument/2006/relationships/hyperlink" Target="https://www.niaaa.nih.gov/research/niaaa-research-highlights/niaaa-spectrum-brain-scans-reveal-heavy-drinking-damages-white" TargetMode="External"/><Relationship Id="rId4" Type="http://schemas.openxmlformats.org/officeDocument/2006/relationships/hyperlink" Target="http://en.wikipedia.org/wiki/Charles_Darwin" TargetMode="External"/><Relationship Id="rId9" Type="http://schemas.openxmlformats.org/officeDocument/2006/relationships/hyperlink" Target="https://www.drugabuse.gov/publications/research-reports/cocaine/what-are-effects-maternal-cocaine-use" TargetMode="External"/></Relationships>
</file>

<file path=ppt/slides/_rels/slide78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80.xml"/><Relationship Id="rId1" Type="http://schemas.openxmlformats.org/officeDocument/2006/relationships/slideLayout" Target="../slideLayouts/slideLayout30.xml"/><Relationship Id="rId5" Type="http://schemas.openxmlformats.org/officeDocument/2006/relationships/image" Target="../media/image125.PNG"/><Relationship Id="rId4" Type="http://schemas.openxmlformats.org/officeDocument/2006/relationships/image" Target="../media/image18.png"/></Relationships>
</file>

<file path=ppt/slides/_rels/slide78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81.xml"/><Relationship Id="rId1" Type="http://schemas.openxmlformats.org/officeDocument/2006/relationships/slideLayout" Target="../slideLayouts/slideLayout30.xml"/><Relationship Id="rId5" Type="http://schemas.openxmlformats.org/officeDocument/2006/relationships/image" Target="../media/image18.png"/><Relationship Id="rId4" Type="http://schemas.openxmlformats.org/officeDocument/2006/relationships/image" Target="../media/image126.png"/></Relationships>
</file>

<file path=ppt/slides/_rels/slide78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82.xml"/><Relationship Id="rId1" Type="http://schemas.openxmlformats.org/officeDocument/2006/relationships/slideLayout" Target="../slideLayouts/slideLayout30.xml"/><Relationship Id="rId5" Type="http://schemas.openxmlformats.org/officeDocument/2006/relationships/image" Target="../media/image18.png"/><Relationship Id="rId4" Type="http://schemas.openxmlformats.org/officeDocument/2006/relationships/image" Target="../media/image127.png"/></Relationships>
</file>

<file path=ppt/slides/_rels/slide78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jpeg"/><Relationship Id="rId7" Type="http://schemas.openxmlformats.org/officeDocument/2006/relationships/image" Target="../media/image128.png"/><Relationship Id="rId2" Type="http://schemas.openxmlformats.org/officeDocument/2006/relationships/notesSlide" Target="../notesSlides/notesSlide783.xml"/><Relationship Id="rId1" Type="http://schemas.openxmlformats.org/officeDocument/2006/relationships/slideLayout" Target="../slideLayouts/slideLayout30.xml"/><Relationship Id="rId6" Type="http://schemas.openxmlformats.org/officeDocument/2006/relationships/hyperlink" Target="https://www.researchgate.net/publication/15762814_Ex-Gays_Religiously_mediated_change_in_homosexuals" TargetMode="External"/><Relationship Id="rId5" Type="http://schemas.openxmlformats.org/officeDocument/2006/relationships/hyperlink" Target="https://en.wikipedia.org/wiki/Susan_B._Anthony" TargetMode="External"/><Relationship Id="rId4" Type="http://schemas.openxmlformats.org/officeDocument/2006/relationships/hyperlink" Target="https://www.dineshdsouza.com/films/hillarys-america/" TargetMode="External"/></Relationships>
</file>

<file path=ppt/slides/_rels/slide784.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fathersforlife.org/dale/change4.html" TargetMode="External"/><Relationship Id="rId2" Type="http://schemas.openxmlformats.org/officeDocument/2006/relationships/notesSlide" Target="../notesSlides/notesSlide784.xml"/><Relationship Id="rId1" Type="http://schemas.openxmlformats.org/officeDocument/2006/relationships/slideLayout" Target="../slideLayouts/slideLayout30.xml"/><Relationship Id="rId6" Type="http://schemas.openxmlformats.org/officeDocument/2006/relationships/hyperlink" Target="http://www.scribd.com/doc/115507777/Journal-of-Human-Sexuality-Vol-1" TargetMode="External"/><Relationship Id="rId5" Type="http://schemas.openxmlformats.org/officeDocument/2006/relationships/hyperlink" Target="https://rethinkingtheology.com/2016/05/03/homosexuality-religiously-mediated-change/" TargetMode="External"/><Relationship Id="rId4" Type="http://schemas.openxmlformats.org/officeDocument/2006/relationships/hyperlink" Target="https://www.conservapedia.com/Homosexuality_Statistics" TargetMode="External"/></Relationships>
</file>

<file path=ppt/slides/_rels/slide785.xml.rels><?xml version="1.0" encoding="UTF-8" standalone="yes"?>
<Relationships xmlns="http://schemas.openxmlformats.org/package/2006/relationships"><Relationship Id="rId8" Type="http://schemas.openxmlformats.org/officeDocument/2006/relationships/hyperlink" Target="https://www.drugabuse.gov/drugs-abuse" TargetMode="External"/><Relationship Id="rId3" Type="http://schemas.openxmlformats.org/officeDocument/2006/relationships/image" Target="../media/image1.jpeg"/><Relationship Id="rId7" Type="http://schemas.openxmlformats.org/officeDocument/2006/relationships/hyperlink" Target="https://datafiles.samhsa.gov/study/national-household-survey-drug-abuse-nhsda-1990-nid13628" TargetMode="External"/><Relationship Id="rId2" Type="http://schemas.openxmlformats.org/officeDocument/2006/relationships/notesSlide" Target="../notesSlides/notesSlide785.xml"/><Relationship Id="rId1" Type="http://schemas.openxmlformats.org/officeDocument/2006/relationships/slideLayout" Target="../slideLayouts/slideLayout30.xml"/><Relationship Id="rId6" Type="http://schemas.openxmlformats.org/officeDocument/2006/relationships/hyperlink" Target="https://www.drugabuse.gov/publications/drugfacts/nationwide-trends" TargetMode="External"/><Relationship Id="rId5" Type="http://schemas.openxmlformats.org/officeDocument/2006/relationships/hyperlink" Target="http://www.druglibrary.org/schaffer/History/e1950/narcotics_arrests_show_sharp_ris.htm" TargetMode="External"/><Relationship Id="rId10" Type="http://schemas.openxmlformats.org/officeDocument/2006/relationships/hyperlink" Target="https://www.u-s-history.com/pages/h980.html" TargetMode="External"/><Relationship Id="rId4" Type="http://schemas.openxmlformats.org/officeDocument/2006/relationships/hyperlink" Target="http://www.druglibrary.org/schaffer/History/e1950/35,000addicts.html" TargetMode="External"/><Relationship Id="rId9" Type="http://schemas.openxmlformats.org/officeDocument/2006/relationships/hyperlink" Target="https://www.drugabuse.gov/news-events/nida-notes/2019/05/cannabis-dependence-associated-changes-in-neural-circuitry-may-contribute-to-psychopathology" TargetMode="External"/></Relationships>
</file>

<file path=ppt/slides/_rels/slide786.xml.rels><?xml version="1.0" encoding="UTF-8" standalone="yes"?>
<Relationships xmlns="http://schemas.openxmlformats.org/package/2006/relationships"><Relationship Id="rId8" Type="http://schemas.openxmlformats.org/officeDocument/2006/relationships/hyperlink" Target="http://www.wnd.com/2019/08/powerful-chemicals-given-to-kids-to-make-them-transition/" TargetMode="External"/><Relationship Id="rId3" Type="http://schemas.openxmlformats.org/officeDocument/2006/relationships/image" Target="../media/image1.jpeg"/><Relationship Id="rId7" Type="http://schemas.openxmlformats.org/officeDocument/2006/relationships/hyperlink" Target="https://www.wnd.com/2019/06/teen-vogue-is-teen-jezebel/" TargetMode="External"/><Relationship Id="rId2" Type="http://schemas.openxmlformats.org/officeDocument/2006/relationships/notesSlide" Target="../notesSlides/notesSlide786.xml"/><Relationship Id="rId1" Type="http://schemas.openxmlformats.org/officeDocument/2006/relationships/slideLayout" Target="../slideLayouts/slideLayout30.xml"/><Relationship Id="rId6" Type="http://schemas.openxmlformats.org/officeDocument/2006/relationships/hyperlink" Target="https://www.nami.org/Learn-More/Mental-Health-By-the-Numbers" TargetMode="External"/><Relationship Id="rId11" Type="http://schemas.openxmlformats.org/officeDocument/2006/relationships/hyperlink" Target="https://en.wikipedia.org/wiki/Stonewall_riots" TargetMode="External"/><Relationship Id="rId5" Type="http://schemas.openxmlformats.org/officeDocument/2006/relationships/hyperlink" Target="https://www.churchmilitant.com/news/article/new-survey-of-porn-use-shows-startling-stats-for-men-and-women" TargetMode="External"/><Relationship Id="rId10" Type="http://schemas.openxmlformats.org/officeDocument/2006/relationships/hyperlink" Target="https://www.wnd.com/2019/06/google-fires-engineer-who-exposed-outrage-mobs/" TargetMode="External"/><Relationship Id="rId4" Type="http://schemas.openxmlformats.org/officeDocument/2006/relationships/hyperlink" Target="http://www.johnstonsarchive.net/policy/abortion/graphusabrate.html" TargetMode="External"/><Relationship Id="rId9" Type="http://schemas.openxmlformats.org/officeDocument/2006/relationships/hyperlink" Target="https://www.wnd.com/2019/08/google-insider-delivers-proof-of-bias-to-doj/" TargetMode="External"/></Relationships>
</file>

<file path=ppt/slides/_rels/slide787.xml.rels><?xml version="1.0" encoding="UTF-8" standalone="yes"?>
<Relationships xmlns="http://schemas.openxmlformats.org/package/2006/relationships"><Relationship Id="rId8" Type="http://schemas.openxmlformats.org/officeDocument/2006/relationships/hyperlink" Target="https://en.wikipedia.org/wiki/The_Pink_Swastika" TargetMode="External"/><Relationship Id="rId3" Type="http://schemas.openxmlformats.org/officeDocument/2006/relationships/image" Target="../media/image1.jpeg"/><Relationship Id="rId7" Type="http://schemas.openxmlformats.org/officeDocument/2006/relationships/hyperlink" Target="https://en.wikipedia.org/wiki/Friedrich_Nietzsche" TargetMode="External"/><Relationship Id="rId12" Type="http://schemas.openxmlformats.org/officeDocument/2006/relationships/hyperlink" Target="https://en.wikipedia.org/wiki/World_War_II" TargetMode="External"/><Relationship Id="rId2" Type="http://schemas.openxmlformats.org/officeDocument/2006/relationships/notesSlide" Target="../notesSlides/notesSlide787.xml"/><Relationship Id="rId1" Type="http://schemas.openxmlformats.org/officeDocument/2006/relationships/slideLayout" Target="../slideLayouts/slideLayout30.xml"/><Relationship Id="rId6" Type="http://schemas.openxmlformats.org/officeDocument/2006/relationships/hyperlink" Target="https://dailycaller.com/2017/09/01/public-school-teachers-behind-violent-antifa-group/" TargetMode="External"/><Relationship Id="rId11" Type="http://schemas.openxmlformats.org/officeDocument/2006/relationships/hyperlink" Target="https://www.wnd.com/2012/09/claim-obama-hid-gay-life-to-become-president/" TargetMode="External"/><Relationship Id="rId5" Type="http://schemas.openxmlformats.org/officeDocument/2006/relationships/hyperlink" Target="https://dailycaller.com/2018/12/18/antifa-leader-violent-communist/" TargetMode="External"/><Relationship Id="rId10" Type="http://schemas.openxmlformats.org/officeDocument/2006/relationships/hyperlink" Target="https://www.charismamag.com/spirit/revival/42450-breaking-the-chains-from-lgbt-to-freedom-in-christ" TargetMode="External"/><Relationship Id="rId4" Type="http://schemas.openxmlformats.org/officeDocument/2006/relationships/hyperlink" Target="https://www.wnd.com/2019/08/no-1-suspect-in-epsteins-death-the-clintons/" TargetMode="External"/><Relationship Id="rId9" Type="http://schemas.openxmlformats.org/officeDocument/2006/relationships/hyperlink" Target="https://www.youtube.com/watch?v=wRJrS8Vsn_Y" TargetMode="External"/></Relationships>
</file>

<file path=ppt/slides/_rels/slide788.xml.rels><?xml version="1.0" encoding="UTF-8" standalone="yes"?>
<Relationships xmlns="http://schemas.openxmlformats.org/package/2006/relationships"><Relationship Id="rId8" Type="http://schemas.openxmlformats.org/officeDocument/2006/relationships/hyperlink" Target="https://openlibrary.org/books/OL1884514M/The_trouble_with_Harry_Hay" TargetMode="External"/><Relationship Id="rId3" Type="http://schemas.openxmlformats.org/officeDocument/2006/relationships/image" Target="../media/image1.jpeg"/><Relationship Id="rId7" Type="http://schemas.openxmlformats.org/officeDocument/2006/relationships/hyperlink" Target="https://en.wikipedia.org/wiki/Henry_Gerber" TargetMode="External"/><Relationship Id="rId2" Type="http://schemas.openxmlformats.org/officeDocument/2006/relationships/notesSlide" Target="../notesSlides/notesSlide788.xml"/><Relationship Id="rId1" Type="http://schemas.openxmlformats.org/officeDocument/2006/relationships/slideLayout" Target="../slideLayouts/slideLayout30.xml"/><Relationship Id="rId6" Type="http://schemas.openxmlformats.org/officeDocument/2006/relationships/hyperlink" Target="https://libro.eb20.net/Reader/rdr.aspx?b=209612602" TargetMode="External"/><Relationship Id="rId5" Type="http://schemas.openxmlformats.org/officeDocument/2006/relationships/hyperlink" Target="https://en.wikipedia.org/wiki/August_Kubizek" TargetMode="External"/><Relationship Id="rId10" Type="http://schemas.openxmlformats.org/officeDocument/2006/relationships/hyperlink" Target="https://www.10tv.com/article/doctor-church-youth-director-among-suspects-arrested-trafficking-online-child-sex-sting-2019" TargetMode="External"/><Relationship Id="rId4" Type="http://schemas.openxmlformats.org/officeDocument/2006/relationships/hyperlink" Target="https://archive.org/stream/hiddenhitler00mach#page/78/mode/2up" TargetMode="External"/><Relationship Id="rId9" Type="http://schemas.openxmlformats.org/officeDocument/2006/relationships/hyperlink" Target="http://www.fox29.com/news/police-florida-preacher-charged-with-raping-2-young-girls" TargetMode="External"/></Relationships>
</file>

<file path=ppt/slides/_rels/slide789.xml.rels><?xml version="1.0" encoding="UTF-8" standalone="yes"?>
<Relationships xmlns="http://schemas.openxmlformats.org/package/2006/relationships"><Relationship Id="rId8" Type="http://schemas.openxmlformats.org/officeDocument/2006/relationships/hyperlink" Target="https://www.wnd.com/2017/07/clinton-foundation-witness-found-dead/" TargetMode="External"/><Relationship Id="rId3" Type="http://schemas.openxmlformats.org/officeDocument/2006/relationships/image" Target="../media/image1.jpeg"/><Relationship Id="rId7" Type="http://schemas.openxmlformats.org/officeDocument/2006/relationships/hyperlink" Target="http://www.wnd.com/2018/02/hollywood-actress-jokes-about-eating-unborn-babies/#aX8EtUZmKABJlu7w.99" TargetMode="External"/><Relationship Id="rId2" Type="http://schemas.openxmlformats.org/officeDocument/2006/relationships/notesSlide" Target="../notesSlides/notesSlide789.xml"/><Relationship Id="rId1" Type="http://schemas.openxmlformats.org/officeDocument/2006/relationships/slideLayout" Target="../slideLayouts/slideLayout30.xml"/><Relationship Id="rId6" Type="http://schemas.openxmlformats.org/officeDocument/2006/relationships/hyperlink" Target="https://www.wnd.com/2018/03/richard-dawkins-overcome-taboo-on-cannibalism/" TargetMode="External"/><Relationship Id="rId5" Type="http://schemas.openxmlformats.org/officeDocument/2006/relationships/hyperlink" Target="https://www.wnd.com/2019/01/composting-humans-could-be-legal-in-2019/" TargetMode="External"/><Relationship Id="rId10" Type="http://schemas.openxmlformats.org/officeDocument/2006/relationships/hyperlink" Target="https://www.miamiherald.com/news/state/florida/article235247637.html" TargetMode="External"/><Relationship Id="rId4" Type="http://schemas.openxmlformats.org/officeDocument/2006/relationships/hyperlink" Target="https://www.christianpost.com/news/pastor-jarrid-wilson-took-his-life-hours-after-officiating-funeral-of-christian-woman-who-took-her-own.html" TargetMode="External"/><Relationship Id="rId9" Type="http://schemas.openxmlformats.org/officeDocument/2006/relationships/hyperlink" Target="https://www.wnd.com/2017/06/2-potential-witnesses-in-dnc-rigging-lawsuit-both-died/" TargetMode="External"/></Relationships>
</file>

<file path=ppt/slides/_rels/slide79.xml.rels><?xml version="1.0" encoding="UTF-8" standalone="yes"?>
<Relationships xmlns="http://schemas.openxmlformats.org/package/2006/relationships"><Relationship Id="rId8" Type="http://schemas.openxmlformats.org/officeDocument/2006/relationships/hyperlink" Target="http://www.wnd.com/2016/11/source-fbi-has-evidence-hillary-visited-orgy-island/" TargetMode="External"/><Relationship Id="rId13"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en.wikipedia.org/wiki/Hillary_Clinton#Early_life" TargetMode="External"/><Relationship Id="rId12" Type="http://schemas.openxmlformats.org/officeDocument/2006/relationships/hyperlink" Target="https://www.wnd.com/2016/07/hillary-clinton-saul-alinsky-ben-carson-and-lucifer/" TargetMode="External"/><Relationship Id="rId2" Type="http://schemas.openxmlformats.org/officeDocument/2006/relationships/notesSlide" Target="../notesSlides/notesSlide79.xml"/><Relationship Id="rId1" Type="http://schemas.openxmlformats.org/officeDocument/2006/relationships/slideLayout" Target="../slideLayouts/slideLayout12.xml"/><Relationship Id="rId6" Type="http://schemas.openxmlformats.org/officeDocument/2006/relationships/hyperlink" Target="https://www.dineshdsouza.com/films/hillarys-america/" TargetMode="External"/><Relationship Id="rId11" Type="http://schemas.openxmlformats.org/officeDocument/2006/relationships/hyperlink" Target="https://www.washingtonexaminer.com/politics/the-godfather" TargetMode="External"/><Relationship Id="rId5" Type="http://schemas.openxmlformats.org/officeDocument/2006/relationships/hyperlink" Target="https://www.youtube.com/watch?v=WycwDYlOCDw" TargetMode="External"/><Relationship Id="rId10" Type="http://schemas.openxmlformats.org/officeDocument/2006/relationships/hyperlink" Target="https://en.m.wikipedia.org/wiki/Saul_Alinsky" TargetMode="External"/><Relationship Id="rId4" Type="http://schemas.openxmlformats.org/officeDocument/2006/relationships/slide" Target="slide490.xml"/><Relationship Id="rId9" Type="http://schemas.openxmlformats.org/officeDocument/2006/relationships/hyperlink" Target="http://www.wnd.com/2016/07/hillary-clinton-saul-alinsky-ben-carson-and-lucifer/" TargetMode="External"/></Relationships>
</file>

<file path=ppt/slides/_rels/slide790.xml.rels><?xml version="1.0" encoding="UTF-8" standalone="yes"?>
<Relationships xmlns="http://schemas.openxmlformats.org/package/2006/relationships"><Relationship Id="rId8" Type="http://schemas.openxmlformats.org/officeDocument/2006/relationships/hyperlink" Target="https://en.wikipedia.org/wiki/The_Cross_and_the_Switchblade_(film)" TargetMode="External"/><Relationship Id="rId3" Type="http://schemas.openxmlformats.org/officeDocument/2006/relationships/image" Target="../media/image1.jpeg"/><Relationship Id="rId7" Type="http://schemas.openxmlformats.org/officeDocument/2006/relationships/hyperlink" Target="https://www.youtube.com/watch?v=AE0T_QR_20Q" TargetMode="External"/><Relationship Id="rId2" Type="http://schemas.openxmlformats.org/officeDocument/2006/relationships/notesSlide" Target="../notesSlides/notesSlide790.xml"/><Relationship Id="rId1" Type="http://schemas.openxmlformats.org/officeDocument/2006/relationships/slideLayout" Target="../slideLayouts/slideLayout30.xml"/><Relationship Id="rId6" Type="http://schemas.openxmlformats.org/officeDocument/2006/relationships/hyperlink" Target="https://www.focusonthefamily.com/episodes/broadcast/finding-god-on-the-streets-part-2-of-2/" TargetMode="External"/><Relationship Id="rId11" Type="http://schemas.openxmlformats.org/officeDocument/2006/relationships/hyperlink" Target="https://youtu.be/JDoxDi0YAf8" TargetMode="External"/><Relationship Id="rId5" Type="http://schemas.openxmlformats.org/officeDocument/2006/relationships/hyperlink" Target="https://www.focusonthefamily.com/episodes/broadcast/finding-god-on-the-streets-part-1-of-2/" TargetMode="External"/><Relationship Id="rId10" Type="http://schemas.openxmlformats.org/officeDocument/2006/relationships/hyperlink" Target="https://www.youtube.com/watch?v=MZVPcKXxa-Q" TargetMode="External"/><Relationship Id="rId4" Type="http://schemas.openxmlformats.org/officeDocument/2006/relationships/hyperlink" Target="https://en.wikipedia.org/wiki/Penn_State_child_sex_abuse_scandal" TargetMode="External"/><Relationship Id="rId9" Type="http://schemas.openxmlformats.org/officeDocument/2006/relationships/hyperlink" Target="https://www.youtube.com/watch?v=NbqAcDDnb1Q" TargetMode="External"/></Relationships>
</file>

<file path=ppt/slides/_rels/slide791.xml.rels><?xml version="1.0" encoding="UTF-8" standalone="yes"?>
<Relationships xmlns="http://schemas.openxmlformats.org/package/2006/relationships"><Relationship Id="rId8" Type="http://schemas.openxmlformats.org/officeDocument/2006/relationships/hyperlink" Target="https://www.sciencedaily.com/releases/2018/02/180220183954.htm" TargetMode="External"/><Relationship Id="rId3" Type="http://schemas.openxmlformats.org/officeDocument/2006/relationships/image" Target="../media/image1.jpeg"/><Relationship Id="rId7" Type="http://schemas.openxmlformats.org/officeDocument/2006/relationships/hyperlink" Target="https://en.wikipedia.org/wiki/Hillary_Clinton#Early_life" TargetMode="External"/><Relationship Id="rId2" Type="http://schemas.openxmlformats.org/officeDocument/2006/relationships/notesSlide" Target="../notesSlides/notesSlide791.xml"/><Relationship Id="rId1" Type="http://schemas.openxmlformats.org/officeDocument/2006/relationships/slideLayout" Target="../slideLayouts/slideLayout30.xml"/><Relationship Id="rId6" Type="http://schemas.openxmlformats.org/officeDocument/2006/relationships/hyperlink" Target="https://www1.cbn.com/700club/nicky-cruz-salvation-jungles-new-york" TargetMode="External"/><Relationship Id="rId5" Type="http://schemas.openxmlformats.org/officeDocument/2006/relationships/hyperlink" Target="https://www.godtube.com/watch/?v=1BE29FNU" TargetMode="External"/><Relationship Id="rId4" Type="http://schemas.openxmlformats.org/officeDocument/2006/relationships/hyperlink" Target="https://www.youtube.com/watch?v=MZVPcKXxa-Q" TargetMode="External"/><Relationship Id="rId9" Type="http://schemas.openxmlformats.org/officeDocument/2006/relationships/hyperlink" Target="https://www.niaaa.nih.gov/research/niaaa-research-highlights/niaaa-spectrum-brain-scans-reveal-heavy-drinking-damages-white" TargetMode="External"/></Relationships>
</file>

<file path=ppt/slides/_rels/slide792.xml.rels><?xml version="1.0" encoding="UTF-8" standalone="yes"?>
<Relationships xmlns="http://schemas.openxmlformats.org/package/2006/relationships"><Relationship Id="rId8" Type="http://schemas.openxmlformats.org/officeDocument/2006/relationships/hyperlink" Target="https://www.ibtimes.co.uk/mexico-now-more-deadly-iraq-afghanistan-1620921" TargetMode="External"/><Relationship Id="rId3" Type="http://schemas.openxmlformats.org/officeDocument/2006/relationships/image" Target="../media/image1.jpeg"/><Relationship Id="rId7" Type="http://schemas.openxmlformats.org/officeDocument/2006/relationships/hyperlink" Target="https://www.thedailybeast.com/in-mexicos-drug-cartel-country-a-murderer-who-kills-murderers-tells-his-story" TargetMode="External"/><Relationship Id="rId2" Type="http://schemas.openxmlformats.org/officeDocument/2006/relationships/notesSlide" Target="../notesSlides/notesSlide792.xml"/><Relationship Id="rId1" Type="http://schemas.openxmlformats.org/officeDocument/2006/relationships/slideLayout" Target="../slideLayouts/slideLayout30.xml"/><Relationship Id="rId6" Type="http://schemas.openxmlformats.org/officeDocument/2006/relationships/hyperlink" Target="https://www.nytimes.com/interactive/2017/06/05/upshot/opioid-epidemic-drug-overdose-deaths-are-rising-faster-than-ever.html" TargetMode="External"/><Relationship Id="rId5" Type="http://schemas.openxmlformats.org/officeDocument/2006/relationships/hyperlink" Target="https://www.drugabuse.gov/related-topics/trends-statistics/overdose-death-rates" TargetMode="External"/><Relationship Id="rId4" Type="http://schemas.openxmlformats.org/officeDocument/2006/relationships/hyperlink" Target="https://www.niaaa.nih.gov/news-events/news-releases/adolescent-alcohol-dependence-may-damage-brain-function-university" TargetMode="External"/><Relationship Id="rId9" Type="http://schemas.openxmlformats.org/officeDocument/2006/relationships/hyperlink" Target="https://www.reuters.com/article/us-mexico-election-violence-idUSKBN1HP0HV" TargetMode="External"/></Relationships>
</file>

<file path=ppt/slides/_rels/slide793.xml.rels><?xml version="1.0" encoding="UTF-8" standalone="yes"?>
<Relationships xmlns="http://schemas.openxmlformats.org/package/2006/relationships"><Relationship Id="rId8" Type="http://schemas.openxmlformats.org/officeDocument/2006/relationships/hyperlink" Target="https://en.wikipedia.org/wiki/Don_Lapre" TargetMode="External"/><Relationship Id="rId3" Type="http://schemas.openxmlformats.org/officeDocument/2006/relationships/image" Target="../media/image1.jpeg"/><Relationship Id="rId7" Type="http://schemas.openxmlformats.org/officeDocument/2006/relationships/hyperlink" Target="https://www.arcr.niaaa.nih.gov/arcr371/article03.htm" TargetMode="External"/><Relationship Id="rId2" Type="http://schemas.openxmlformats.org/officeDocument/2006/relationships/notesSlide" Target="../notesSlides/notesSlide793.xml"/><Relationship Id="rId1" Type="http://schemas.openxmlformats.org/officeDocument/2006/relationships/slideLayout" Target="../slideLayouts/slideLayout30.xml"/><Relationship Id="rId6" Type="http://schemas.openxmlformats.org/officeDocument/2006/relationships/hyperlink" Target="niaaa.nih.gov/news-events/news-noteworthy/links-between-alcohol-use-and-suicidal-behavior" TargetMode="External"/><Relationship Id="rId11" Type="http://schemas.openxmlformats.org/officeDocument/2006/relationships/hyperlink" Target="https://www.washingtonexaminer.com/politics/the-godfather" TargetMode="External"/><Relationship Id="rId5" Type="http://schemas.openxmlformats.org/officeDocument/2006/relationships/hyperlink" Target="https://www.niaaa.nih.gov/news-events/news-noteworthy/links-between-alcohol-use-and-suicidal-behavior" TargetMode="External"/><Relationship Id="rId10" Type="http://schemas.openxmlformats.org/officeDocument/2006/relationships/hyperlink" Target="https://en.m.wikipedia.org/wiki/Saul_Alinsky" TargetMode="External"/><Relationship Id="rId4" Type="http://schemas.openxmlformats.org/officeDocument/2006/relationships/hyperlink" Target="https://www.bbc.com/news/world-latin-america-18288430" TargetMode="External"/><Relationship Id="rId9" Type="http://schemas.openxmlformats.org/officeDocument/2006/relationships/hyperlink" Target="https://www.deathofanationmovie.com/" TargetMode="External"/></Relationships>
</file>

<file path=ppt/slides/_rels/slide794.xml.rels><?xml version="1.0" encoding="UTF-8" standalone="yes"?>
<Relationships xmlns="http://schemas.openxmlformats.org/package/2006/relationships"><Relationship Id="rId8" Type="http://schemas.openxmlformats.org/officeDocument/2006/relationships/hyperlink" Target="https://www.westernjournal.com/medical-examiner-says-epsteins-autopsy-looks-like-homicidal-strangulation-suicide/" TargetMode="External"/><Relationship Id="rId3" Type="http://schemas.openxmlformats.org/officeDocument/2006/relationships/image" Target="../media/image1.jpeg"/><Relationship Id="rId7" Type="http://schemas.openxmlformats.org/officeDocument/2006/relationships/hyperlink" Target="https://www.wnd.com/2019/11/ex-transgender-warns-caitlyn-jenner-takes-8-years/" TargetMode="External"/><Relationship Id="rId2" Type="http://schemas.openxmlformats.org/officeDocument/2006/relationships/notesSlide" Target="../notesSlides/notesSlide794.xml"/><Relationship Id="rId1" Type="http://schemas.openxmlformats.org/officeDocument/2006/relationships/slideLayout" Target="../slideLayouts/slideLayout30.xml"/><Relationship Id="rId6" Type="http://schemas.openxmlformats.org/officeDocument/2006/relationships/hyperlink" Target="https://archive.org/stream/mindofadolfhitle00lang#page/n1/mode/2up" TargetMode="External"/><Relationship Id="rId5" Type="http://schemas.openxmlformats.org/officeDocument/2006/relationships/hyperlink" Target="https://www.wnd.com/2019/10/climate-rebellion-founder-really-ending-idea-heterosexuality-normal/" TargetMode="External"/><Relationship Id="rId4" Type="http://schemas.openxmlformats.org/officeDocument/2006/relationships/hyperlink" Target="https://www.wnd.com/2016/07/hillary-clinton-saul-alinsky-ben-carson-and-lucifer/" TargetMode="External"/><Relationship Id="rId9" Type="http://schemas.openxmlformats.org/officeDocument/2006/relationships/hyperlink" Target="https://archive.org/stream/b20442592/b20442592_djvu.txt" TargetMode="External"/></Relationships>
</file>

<file path=ppt/slides/_rels/slide795.xml.rels><?xml version="1.0" encoding="UTF-8" standalone="yes"?>
<Relationships xmlns="http://schemas.openxmlformats.org/package/2006/relationships"><Relationship Id="rId8" Type="http://schemas.openxmlformats.org/officeDocument/2006/relationships/hyperlink" Target="https://www.wnd.com/2019/06/expert-china-worse-30-years-after-tiananmen/" TargetMode="External"/><Relationship Id="rId3" Type="http://schemas.openxmlformats.org/officeDocument/2006/relationships/image" Target="../media/image1.jpeg"/><Relationship Id="rId7" Type="http://schemas.openxmlformats.org/officeDocument/2006/relationships/hyperlink" Target="https://www.cnsnews.com/news/article/liam-sigler/pence-communist-china-has-persecuted-christians-buddhists-and-muslims" TargetMode="External"/><Relationship Id="rId2" Type="http://schemas.openxmlformats.org/officeDocument/2006/relationships/notesSlide" Target="../notesSlides/notesSlide795.xml"/><Relationship Id="rId1" Type="http://schemas.openxmlformats.org/officeDocument/2006/relationships/slideLayout" Target="../slideLayouts/slideLayout30.xml"/><Relationship Id="rId6" Type="http://schemas.openxmlformats.org/officeDocument/2006/relationships/hyperlink" Target="https://www.cnsnews.com/news/article/patrick-goodenough/detained-russian-opposition-leader-suffers-mysterious-ailment" TargetMode="External"/><Relationship Id="rId5" Type="http://schemas.openxmlformats.org/officeDocument/2006/relationships/hyperlink" Target="https://www.wnd.com/2019/11/male-chinese-relatives-placed-uyghur-homes-co-sleep-female-hosts/" TargetMode="External"/><Relationship Id="rId4" Type="http://schemas.openxmlformats.org/officeDocument/2006/relationships/hyperlink" Target="https://en.wikipedia.org/wiki/World_War_II#Casualties_and_war_crimes" TargetMode="External"/><Relationship Id="rId9" Type="http://schemas.openxmlformats.org/officeDocument/2006/relationships/hyperlink" Target="https://www.foxnews.com/world/russian-journalist-investigating-corruption-gets-detained-on-drug-charges" TargetMode="External"/></Relationships>
</file>

<file path=ppt/slides/_rels/slide796.xml.rels><?xml version="1.0" encoding="UTF-8" standalone="yes"?>
<Relationships xmlns="http://schemas.openxmlformats.org/package/2006/relationships"><Relationship Id="rId8" Type="http://schemas.openxmlformats.org/officeDocument/2006/relationships/hyperlink" Target="https://www.foxnews.com/politics/house-approves-sweeping-bill-to-expand-gay-rights" TargetMode="External"/><Relationship Id="rId3" Type="http://schemas.openxmlformats.org/officeDocument/2006/relationships/image" Target="../media/image1.jpeg"/><Relationship Id="rId7" Type="http://schemas.openxmlformats.org/officeDocument/2006/relationships/hyperlink" Target="https://www.lifesitenews.com/news/kentucky-freedom-fighter-kim-davis-runs-for-reelection-this-time-as-republi" TargetMode="External"/><Relationship Id="rId2" Type="http://schemas.openxmlformats.org/officeDocument/2006/relationships/notesSlide" Target="../notesSlides/notesSlide796.xml"/><Relationship Id="rId1" Type="http://schemas.openxmlformats.org/officeDocument/2006/relationships/slideLayout" Target="../slideLayouts/slideLayout30.xml"/><Relationship Id="rId6" Type="http://schemas.openxmlformats.org/officeDocument/2006/relationships/hyperlink" Target="https://www.cnsnews.com/blog/michael-w-chapman/communist-china-edits-pastors-sermon-deletes-god-made-heaven-and-earth" TargetMode="External"/><Relationship Id="rId5" Type="http://schemas.openxmlformats.org/officeDocument/2006/relationships/hyperlink" Target="https://www.rfa.org/english/news/china/jailed-09062012133032.html" TargetMode="External"/><Relationship Id="rId4" Type="http://schemas.openxmlformats.org/officeDocument/2006/relationships/hyperlink" Target="https://www.foxla.com/news/undercover-video-reveals-brutal-treatment-of-falun-gong-prisoners-inside-chinese-labor-camps" TargetMode="External"/><Relationship Id="rId9" Type="http://schemas.openxmlformats.org/officeDocument/2006/relationships/hyperlink" Target="https://variety.com/2015/biz/news/bryan-singer-michael-egan-sex-abuse-1201656874/" TargetMode="External"/></Relationships>
</file>

<file path=ppt/slides/_rels/slide797.xml.rels><?xml version="1.0" encoding="UTF-8" standalone="yes"?>
<Relationships xmlns="http://schemas.openxmlformats.org/package/2006/relationships"><Relationship Id="rId8" Type="http://schemas.openxmlformats.org/officeDocument/2006/relationships/hyperlink" Target="http://www.clintoncashbook.com/" TargetMode="External"/><Relationship Id="rId3" Type="http://schemas.openxmlformats.org/officeDocument/2006/relationships/image" Target="../media/image1.jpeg"/><Relationship Id="rId7" Type="http://schemas.openxmlformats.org/officeDocument/2006/relationships/hyperlink" Target="https://www.wnd.com/2016/08/bombshell-hillary-may-have-helped-russia-hack-u-s/" TargetMode="External"/><Relationship Id="rId2" Type="http://schemas.openxmlformats.org/officeDocument/2006/relationships/notesSlide" Target="../notesSlides/notesSlide797.xml"/><Relationship Id="rId1" Type="http://schemas.openxmlformats.org/officeDocument/2006/relationships/slideLayout" Target="../slideLayouts/slideLayout30.xml"/><Relationship Id="rId6" Type="http://schemas.openxmlformats.org/officeDocument/2006/relationships/hyperlink" Target="https://www.theblaze.com/news/2017/05/01/antifa-group-behind-violent-riots-discovered-to-have-ties-to-pedophile-group" TargetMode="External"/><Relationship Id="rId11" Type="http://schemas.openxmlformats.org/officeDocument/2006/relationships/hyperlink" Target="https://www.youtube.com/watch?v=mo3LpGOFIAY" TargetMode="External"/><Relationship Id="rId5" Type="http://schemas.openxmlformats.org/officeDocument/2006/relationships/hyperlink" Target="https://www.dailywire.com/news/three-arrests-made-after-violent-antifa-riots-amanda-prestigiacomo" TargetMode="External"/><Relationship Id="rId10" Type="http://schemas.openxmlformats.org/officeDocument/2006/relationships/hyperlink" Target="http://peterschweizer.com/books/secret-empires/" TargetMode="External"/><Relationship Id="rId4" Type="http://schemas.openxmlformats.org/officeDocument/2006/relationships/hyperlink" Target="https://www.wnd.com/2019/12/100-scientific-papers-co2-minuscule-effect-climate/" TargetMode="External"/><Relationship Id="rId9" Type="http://schemas.openxmlformats.org/officeDocument/2006/relationships/hyperlink" Target="https://www.amazon.com/Partners-Crime-Clintons-Monetize-Personal/dp/1944229337" TargetMode="External"/></Relationships>
</file>

<file path=ppt/slides/_rels/slide798.xml.rels><?xml version="1.0" encoding="UTF-8" standalone="yes"?>
<Relationships xmlns="http://schemas.openxmlformats.org/package/2006/relationships"><Relationship Id="rId8" Type="http://schemas.openxmlformats.org/officeDocument/2006/relationships/hyperlink" Target="https://www.foxnews.com/entertainment/elton-john-and-vladimir-putin-to-talk-gay-rights-in-russia" TargetMode="External"/><Relationship Id="rId3" Type="http://schemas.openxmlformats.org/officeDocument/2006/relationships/image" Target="../media/image1.jpeg"/><Relationship Id="rId7" Type="http://schemas.openxmlformats.org/officeDocument/2006/relationships/hyperlink" Target="https://www.wnd.com/2016/04/famous-hacker-extradited-amid-hillary-probe/" TargetMode="External"/><Relationship Id="rId2" Type="http://schemas.openxmlformats.org/officeDocument/2006/relationships/notesSlide" Target="../notesSlides/notesSlide798.xml"/><Relationship Id="rId1" Type="http://schemas.openxmlformats.org/officeDocument/2006/relationships/slideLayout" Target="../slideLayouts/slideLayout30.xml"/><Relationship Id="rId6" Type="http://schemas.openxmlformats.org/officeDocument/2006/relationships/hyperlink" Target="https://spectator.org/confirmed-john-brennan-colluded-with-foreign-spies-to-defeat-trump/" TargetMode="External"/><Relationship Id="rId5" Type="http://schemas.openxmlformats.org/officeDocument/2006/relationships/hyperlink" Target="https://spectator.org/john-brennan-misses-communist-russia/" TargetMode="External"/><Relationship Id="rId10" Type="http://schemas.openxmlformats.org/officeDocument/2006/relationships/hyperlink" Target="https://www.wnd.com/2018/01/homosexuals-lash-out-at-prayer-as-ultimate-conversion-therapy/" TargetMode="External"/><Relationship Id="rId4" Type="http://schemas.openxmlformats.org/officeDocument/2006/relationships/hyperlink" Target="https://www.amazon.com/Russia-Hoax-Illicit-Hillary-Clinton/dp/0062872737?SubscriptionId=AKIAILSHYYTFIVPWUY6Q&amp;tag=duckduckgo-ffab-20&amp;linkCode=xm2&amp;camp=2025&amp;creative=165953&amp;creativeASIN=0062872737" TargetMode="External"/><Relationship Id="rId9" Type="http://schemas.openxmlformats.org/officeDocument/2006/relationships/hyperlink" Target="https://www.wnd.com/2019/08/fbi-agreed-to-ignore-hillary-evidence-docs-reveal/" TargetMode="External"/></Relationships>
</file>

<file path=ppt/slides/_rels/slide799.xml.rels><?xml version="1.0" encoding="UTF-8" standalone="yes"?>
<Relationships xmlns="http://schemas.openxmlformats.org/package/2006/relationships"><Relationship Id="rId8" Type="http://schemas.openxmlformats.org/officeDocument/2006/relationships/hyperlink" Target="https://www.washingtonblade.com/2017/10/25/kamala-harris-rises-as-lgbt-favorite-for-2020-theres-just-one-thing/" TargetMode="External"/><Relationship Id="rId3" Type="http://schemas.openxmlformats.org/officeDocument/2006/relationships/image" Target="../media/image1.jpeg"/><Relationship Id="rId7" Type="http://schemas.openxmlformats.org/officeDocument/2006/relationships/hyperlink" Target="https://www.cnsnews.com/news/article/susan-jones/harris-would-end-mass-incarceration-end-war-drugs-and-reform-policing" TargetMode="External"/><Relationship Id="rId2" Type="http://schemas.openxmlformats.org/officeDocument/2006/relationships/notesSlide" Target="../notesSlides/notesSlide799.xml"/><Relationship Id="rId1" Type="http://schemas.openxmlformats.org/officeDocument/2006/relationships/slideLayout" Target="../slideLayouts/slideLayout30.xml"/><Relationship Id="rId6" Type="http://schemas.openxmlformats.org/officeDocument/2006/relationships/hyperlink" Target="https://www.foxnews.com/politics/pete-buttigieg-incarceration-drug-possession" TargetMode="External"/><Relationship Id="rId5" Type="http://schemas.openxmlformats.org/officeDocument/2006/relationships/hyperlink" Target="https://www.wnd.com/2019/05/8-of-america-is-pushing-us-to-civil-war/" TargetMode="External"/><Relationship Id="rId4" Type="http://schemas.openxmlformats.org/officeDocument/2006/relationships/hyperlink" Target="https://www.wnd.com/2017/08/the-sex-pervert-as-anti-fascist/"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30.xml"/><Relationship Id="rId6" Type="http://schemas.openxmlformats.org/officeDocument/2006/relationships/slide" Target="slide749.xml"/><Relationship Id="rId5" Type="http://schemas.openxmlformats.org/officeDocument/2006/relationships/slide" Target="slide735.xml"/><Relationship Id="rId4" Type="http://schemas.openxmlformats.org/officeDocument/2006/relationships/slide" Target="slide756.xml"/></Relationships>
</file>

<file path=ppt/slides/_rels/slide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0.xml"/><Relationship Id="rId1" Type="http://schemas.openxmlformats.org/officeDocument/2006/relationships/slideLayout" Target="../slideLayouts/slideLayout12.xml"/><Relationship Id="rId4" Type="http://schemas.openxmlformats.org/officeDocument/2006/relationships/image" Target="../media/image1.jpeg"/></Relationships>
</file>

<file path=ppt/slides/_rels/slide800.xml.rels><?xml version="1.0" encoding="UTF-8" standalone="yes"?>
<Relationships xmlns="http://schemas.openxmlformats.org/package/2006/relationships"><Relationship Id="rId8" Type="http://schemas.openxmlformats.org/officeDocument/2006/relationships/hyperlink" Target="https://www.cnsnews.com/news/article/patrick-goodenough/two-million-uighurs-incarcerated-chinese-camps-islamic-bloc-silent" TargetMode="External"/><Relationship Id="rId3" Type="http://schemas.openxmlformats.org/officeDocument/2006/relationships/image" Target="../media/image1.jpeg"/><Relationship Id="rId7" Type="http://schemas.openxmlformats.org/officeDocument/2006/relationships/hyperlink" Target="https://www.insidehighered.com/news/2017/02/23/trump-administration-reverses-title-ix-guidance-transgender-protections" TargetMode="External"/><Relationship Id="rId2" Type="http://schemas.openxmlformats.org/officeDocument/2006/relationships/notesSlide" Target="../notesSlides/notesSlide800.xml"/><Relationship Id="rId1" Type="http://schemas.openxmlformats.org/officeDocument/2006/relationships/slideLayout" Target="../slideLayouts/slideLayout30.xml"/><Relationship Id="rId6" Type="http://schemas.openxmlformats.org/officeDocument/2006/relationships/hyperlink" Target="https://www.wnd.com/2019/10/cory-booker-twists-old-testament-bible-verse-lgbt-agenda/" TargetMode="External"/><Relationship Id="rId5" Type="http://schemas.openxmlformats.org/officeDocument/2006/relationships/hyperlink" Target="https://www.youtube.com/watch?v=yWvLmb9jyM0" TargetMode="External"/><Relationship Id="rId4" Type="http://schemas.openxmlformats.org/officeDocument/2006/relationships/hyperlink" Target="https://thefederalistpapers.org/us/fight-between-transgenders-and-feminists" TargetMode="External"/><Relationship Id="rId9" Type="http://schemas.openxmlformats.org/officeDocument/2006/relationships/hyperlink" Target="https://www.wnd.com/2018/08/couple-out-to-disprove-evil-killed-by-isis/" TargetMode="External"/></Relationships>
</file>

<file path=ppt/slides/_rels/slide801.xml.rels><?xml version="1.0" encoding="UTF-8" standalone="yes"?>
<Relationships xmlns="http://schemas.openxmlformats.org/package/2006/relationships"><Relationship Id="rId8" Type="http://schemas.openxmlformats.org/officeDocument/2006/relationships/hyperlink" Target="https://www.wnd.com/2020/01/biden-warren-sanders-issue-deplorable-responses-soleimani-strike/" TargetMode="External"/><Relationship Id="rId3" Type="http://schemas.openxmlformats.org/officeDocument/2006/relationships/image" Target="../media/image1.jpeg"/><Relationship Id="rId7" Type="http://schemas.openxmlformats.org/officeDocument/2006/relationships/hyperlink" Target="https://en.wikipedia.org/wiki/Race_and_crime_in_the_United_States" TargetMode="External"/><Relationship Id="rId2" Type="http://schemas.openxmlformats.org/officeDocument/2006/relationships/notesSlide" Target="../notesSlides/notesSlide801.xml"/><Relationship Id="rId1" Type="http://schemas.openxmlformats.org/officeDocument/2006/relationships/slideLayout" Target="../slideLayouts/slideLayout30.xml"/><Relationship Id="rId6" Type="http://schemas.openxmlformats.org/officeDocument/2006/relationships/hyperlink" Target="https://www.nbclosangeles.com/news/national-international/after-nipsey-hussles-slaying-rival-south-la-gangs-talk-peace/136978/" TargetMode="External"/><Relationship Id="rId5" Type="http://schemas.openxmlformats.org/officeDocument/2006/relationships/hyperlink" Target="https://www.theguardian.com/music/2019/apr/30/nipsey-hussle-los-angeles-gangs" TargetMode="External"/><Relationship Id="rId4" Type="http://schemas.openxmlformats.org/officeDocument/2006/relationships/hyperlink" Target="https://www.chicagotribune.com/news/breaking/ct-met-50-shot-10-fatally-weekend-gun-violence-20190603-story.html" TargetMode="External"/><Relationship Id="rId9" Type="http://schemas.openxmlformats.org/officeDocument/2006/relationships/hyperlink" Target="https://www.wnd.com/2020/01/biden-sided-soleimani-handing-iraq-iran/" TargetMode="External"/></Relationships>
</file>

<file path=ppt/slides/_rels/slide802.xml.rels><?xml version="1.0" encoding="UTF-8" standalone="yes"?>
<Relationships xmlns="http://schemas.openxmlformats.org/package/2006/relationships"><Relationship Id="rId8" Type="http://schemas.openxmlformats.org/officeDocument/2006/relationships/hyperlink" Target="https://www.wnd.com/2019/03/mosque-killer-im-a-socialist-depending-on-the-definition" TargetMode="External"/><Relationship Id="rId3" Type="http://schemas.openxmlformats.org/officeDocument/2006/relationships/image" Target="../media/image1.jpeg"/><Relationship Id="rId7" Type="http://schemas.openxmlformats.org/officeDocument/2006/relationships/hyperlink" Target="http://www.wnd.com/2018/05/8-reported-dead-in-texas-school-shooting" TargetMode="External"/><Relationship Id="rId2" Type="http://schemas.openxmlformats.org/officeDocument/2006/relationships/notesSlide" Target="../notesSlides/notesSlide802.xml"/><Relationship Id="rId1" Type="http://schemas.openxmlformats.org/officeDocument/2006/relationships/slideLayout" Target="../slideLayouts/slideLayout30.xml"/><Relationship Id="rId6" Type="http://schemas.openxmlformats.org/officeDocument/2006/relationships/hyperlink" Target="https://www.wnd.com/2019/12/google-veterans-company-now-unrecognizable-opposite-founders-said-hoped/" TargetMode="External"/><Relationship Id="rId5" Type="http://schemas.openxmlformats.org/officeDocument/2006/relationships/hyperlink" Target="https://www.businessinsider.com/state-ag-expand-google-antitrust-probe-to-search-and-android-2019-11?op=1" TargetMode="External"/><Relationship Id="rId4" Type="http://schemas.openxmlformats.org/officeDocument/2006/relationships/hyperlink" Target="https://www.abc.net.au/news/2019-12-04/google-larry-page-sergey-brin-step-down-from-alphabet/11766300" TargetMode="External"/></Relationships>
</file>

<file path=ppt/slides/_rels/slide803.xml.rels><?xml version="1.0" encoding="UTF-8" standalone="yes"?>
<Relationships xmlns="http://schemas.openxmlformats.org/package/2006/relationships"><Relationship Id="rId8" Type="http://schemas.openxmlformats.org/officeDocument/2006/relationships/hyperlink" Target="https://www.usatoday.com/story/news/world/2016/01/29/venezuelas-capital-worlds-most-murderous-city/79508586/" TargetMode="External"/><Relationship Id="rId3" Type="http://schemas.openxmlformats.org/officeDocument/2006/relationships/image" Target="../media/image1.jpeg"/><Relationship Id="rId7" Type="http://schemas.openxmlformats.org/officeDocument/2006/relationships/hyperlink" Target="https://news.yahoo.com/hundreds-held-huge-police-raid-italys-ndrangheta-mafia-154200212.html?guccounter=1" TargetMode="External"/><Relationship Id="rId2" Type="http://schemas.openxmlformats.org/officeDocument/2006/relationships/notesSlide" Target="../notesSlides/notesSlide803.xml"/><Relationship Id="rId1" Type="http://schemas.openxmlformats.org/officeDocument/2006/relationships/slideLayout" Target="../slideLayouts/slideLayout30.xml"/><Relationship Id="rId6" Type="http://schemas.openxmlformats.org/officeDocument/2006/relationships/hyperlink" Target="https://www.wsj.com/articles/mexican-president-backs-decision-to-free-drug-lords-son-11571404233" TargetMode="External"/><Relationship Id="rId5" Type="http://schemas.openxmlformats.org/officeDocument/2006/relationships/hyperlink" Target="https://www.bloomberg.com/news/articles/2019-09-21/mexico-s-record-setting-homicides-slugglish-economy-test-amlo" TargetMode="External"/><Relationship Id="rId4" Type="http://schemas.openxmlformats.org/officeDocument/2006/relationships/hyperlink" Target="https://news.sky.com/story/el-chapo-raped-girls-as-young-as-13-and-called-them-vitamins-11626636?utm_source=wnd&amp;utm_medium=wnd&amp;utm_campaign=syndicated" TargetMode="External"/></Relationships>
</file>

<file path=ppt/slides/_rels/slide804.xml.rels><?xml version="1.0" encoding="UTF-8" standalone="yes"?>
<Relationships xmlns="http://schemas.openxmlformats.org/package/2006/relationships"><Relationship Id="rId8" Type="http://schemas.openxmlformats.org/officeDocument/2006/relationships/hyperlink" Target="https://www1.cbn.com/discovering-real-life-after-gang-life" TargetMode="External"/><Relationship Id="rId3" Type="http://schemas.openxmlformats.org/officeDocument/2006/relationships/image" Target="../media/image1.jpeg"/><Relationship Id="rId7" Type="http://schemas.openxmlformats.org/officeDocument/2006/relationships/hyperlink" Target="https://www.cnsnews.com/blog/craig-bannister/rep-rashida-tlaib-we-need-political-revolution-completely-transform-america" TargetMode="External"/><Relationship Id="rId2" Type="http://schemas.openxmlformats.org/officeDocument/2006/relationships/notesSlide" Target="../notesSlides/notesSlide804.xml"/><Relationship Id="rId1" Type="http://schemas.openxmlformats.org/officeDocument/2006/relationships/slideLayout" Target="../slideLayouts/slideLayout30.xml"/><Relationship Id="rId6" Type="http://schemas.openxmlformats.org/officeDocument/2006/relationships/hyperlink" Target="https://en.wikipedia.org/wiki/Ilhan_Omar#Capitalism_and_socialism" TargetMode="External"/><Relationship Id="rId11" Type="http://schemas.openxmlformats.org/officeDocument/2006/relationships/hyperlink" Target="https://www.youtube.com/watch?v=ZiRLR25tiks" TargetMode="External"/><Relationship Id="rId5" Type="http://schemas.openxmlformats.org/officeDocument/2006/relationships/hyperlink" Target="https://www.cnsnews.com/news/article/patrick-goodenough/ocasio-cortez-celebrates-democratic-caucus-60-percent-queer-women" TargetMode="External"/><Relationship Id="rId10" Type="http://schemas.openxmlformats.org/officeDocument/2006/relationships/hyperlink" Target="https://www.wnd.com/2019/09/michael-moores-kill-whitey-book-chapter-required-reading/" TargetMode="External"/><Relationship Id="rId4" Type="http://schemas.openxmlformats.org/officeDocument/2006/relationships/hyperlink" Target="https://en.wikipedia.org/wiki/Rashida_Tlaib" TargetMode="External"/><Relationship Id="rId9" Type="http://schemas.openxmlformats.org/officeDocument/2006/relationships/hyperlink" Target="https://www.wnd.com/2020/01/new-racism-hatred-old-white-guys/" TargetMode="External"/></Relationships>
</file>

<file path=ppt/slides/_rels/slide805.xml.rels><?xml version="1.0" encoding="UTF-8" standalone="yes"?>
<Relationships xmlns="http://schemas.openxmlformats.org/package/2006/relationships"><Relationship Id="rId8" Type="http://schemas.openxmlformats.org/officeDocument/2006/relationships/hyperlink" Target="https://www.theblaze.com/news/2017/04/28/obamas-new-biography-reveals-that-he-considered-gayness-during-college" TargetMode="External"/><Relationship Id="rId3" Type="http://schemas.openxmlformats.org/officeDocument/2006/relationships/image" Target="../media/image1.jpeg"/><Relationship Id="rId7" Type="http://schemas.openxmlformats.org/officeDocument/2006/relationships/hyperlink" Target="https://dailycaller.com/2017/04/26/new-biography-young-obama-considered-gayness-amazon1/#ixzz4fOk4UgOW?utm_source=wnd&amp;utm_medium=wnd&amp;utm_campaign=syndicated" TargetMode="External"/><Relationship Id="rId2" Type="http://schemas.openxmlformats.org/officeDocument/2006/relationships/notesSlide" Target="../notesSlides/notesSlide805.xml"/><Relationship Id="rId1" Type="http://schemas.openxmlformats.org/officeDocument/2006/relationships/slideLayout" Target="../slideLayouts/slideLayout30.xml"/><Relationship Id="rId6" Type="http://schemas.openxmlformats.org/officeDocument/2006/relationships/hyperlink" Target="https://www.wnd.com/2012/08/occidental-activist-i-thought-obama-was-gay/" TargetMode="External"/><Relationship Id="rId5" Type="http://schemas.openxmlformats.org/officeDocument/2006/relationships/hyperlink" Target="https://www.nytimes.com/2010/11/09/world/asia/09indo.html" TargetMode="External"/><Relationship Id="rId4" Type="http://schemas.openxmlformats.org/officeDocument/2006/relationships/hyperlink" Target="https://www.youtube.com/watch?v=vtv6XUT-hno" TargetMode="External"/></Relationships>
</file>

<file path=ppt/slides/_rels/slide806.xml.rels><?xml version="1.0" encoding="UTF-8" standalone="yes"?>
<Relationships xmlns="http://schemas.openxmlformats.org/package/2006/relationships"><Relationship Id="rId8" Type="http://schemas.openxmlformats.org/officeDocument/2006/relationships/hyperlink" Target="https://www.wnd.com/2012/08/occidental-activist-i-thought-obama-was-gay/" TargetMode="External"/><Relationship Id="rId3" Type="http://schemas.openxmlformats.org/officeDocument/2006/relationships/image" Target="../media/image1.jpeg"/><Relationship Id="rId7" Type="http://schemas.openxmlformats.org/officeDocument/2006/relationships/hyperlink" Target="https://www.wnd.com/2012/10/trinity-church-members-reveal-obama-shocker/" TargetMode="External"/><Relationship Id="rId2" Type="http://schemas.openxmlformats.org/officeDocument/2006/relationships/notesSlide" Target="../notesSlides/notesSlide806.xml"/><Relationship Id="rId1" Type="http://schemas.openxmlformats.org/officeDocument/2006/relationships/slideLayout" Target="../slideLayouts/slideLayout30.xml"/><Relationship Id="rId6" Type="http://schemas.openxmlformats.org/officeDocument/2006/relationships/hyperlink" Target="https://www.i24news.tv/en/news/international/africa/105785-160311-south-sudan-lets-fighters-rape-women-in-place-of-wages-un?utm_source=wnd&amp;utm_medium=wnd&amp;utm_campaign=syndicated" TargetMode="External"/><Relationship Id="rId5" Type="http://schemas.openxmlformats.org/officeDocument/2006/relationships/hyperlink" Target="https://www.amazon.com/Rising-Star-Making-Barack-Obama-ebook/dp/B01KFBO82E#reader_B01KFBO82E" TargetMode="External"/><Relationship Id="rId10" Type="http://schemas.openxmlformats.org/officeDocument/2006/relationships/hyperlink" Target="https://www.breitbart.com/tech/2019/01/14/report-amazon-ring-gave-employees-unrestricted-access-to-footage-of-customers-homes/" TargetMode="External"/><Relationship Id="rId4" Type="http://schemas.openxmlformats.org/officeDocument/2006/relationships/hyperlink" Target="https://www.theguardian.com/us-news/2017/may/07/obama-biography-stirs-controversy-with-tales-of-politics-sex-and-a-rising-star" TargetMode="External"/><Relationship Id="rId9" Type="http://schemas.openxmlformats.org/officeDocument/2006/relationships/hyperlink" Target="https://www.projectveritas.com/2019/06/11/tech-insider-blows-whistle-on-how-pinterest-listed-top-pro-life-site-as-porn-bible-verses-censored/" TargetMode="External"/></Relationships>
</file>

<file path=ppt/slides/_rels/slide807.xml.rels><?xml version="1.0" encoding="UTF-8" standalone="yes"?>
<Relationships xmlns="http://schemas.openxmlformats.org/package/2006/relationships"><Relationship Id="rId8" Type="http://schemas.openxmlformats.org/officeDocument/2006/relationships/hyperlink" Target="https://en.wikipedia.org/wiki/United_States_military_casualties_of_war" TargetMode="External"/><Relationship Id="rId3" Type="http://schemas.openxmlformats.org/officeDocument/2006/relationships/image" Target="../media/image1.jpeg"/><Relationship Id="rId7" Type="http://schemas.openxmlformats.org/officeDocument/2006/relationships/hyperlink" Target="https://en.wikipedia.org/wiki/Timeline_of_cannabis_laws_in_the_United_States" TargetMode="External"/><Relationship Id="rId2" Type="http://schemas.openxmlformats.org/officeDocument/2006/relationships/notesSlide" Target="../notesSlides/notesSlide807.xml"/><Relationship Id="rId1" Type="http://schemas.openxmlformats.org/officeDocument/2006/relationships/slideLayout" Target="../slideLayouts/slideLayout30.xml"/><Relationship Id="rId6" Type="http://schemas.openxmlformats.org/officeDocument/2006/relationships/hyperlink" Target="https://www.cdc.gov/nchs/data/hus/hus18.pdf#Highlights" TargetMode="External"/><Relationship Id="rId5" Type="http://schemas.openxmlformats.org/officeDocument/2006/relationships/hyperlink" Target="https://www.bloomberg.com/opinion/articles/2020-01-14/google-enhances-privacy-and-perhaps-itself-at-the-same-time" TargetMode="External"/><Relationship Id="rId10" Type="http://schemas.openxmlformats.org/officeDocument/2006/relationships/hyperlink" Target="https://en.wikipedia.org/wiki/Joaqu%C3%ADn_%22El_Chapo%22_Guzm%C3%A1n" TargetMode="External"/><Relationship Id="rId4" Type="http://schemas.openxmlformats.org/officeDocument/2006/relationships/hyperlink" Target="https://www.propublica.org/article/facebook-blocks-ad-transparency-tools" TargetMode="External"/><Relationship Id="rId9" Type="http://schemas.openxmlformats.org/officeDocument/2006/relationships/hyperlink" Target="https://www.nbcnews.com/news/latino/bolsonaro-brazil-has-been-liberated-socialism-political-correctness-n953736" TargetMode="External"/></Relationships>
</file>

<file path=ppt/slides/_rels/slide808.xml.rels><?xml version="1.0" encoding="UTF-8" standalone="yes"?>
<Relationships xmlns="http://schemas.openxmlformats.org/package/2006/relationships"><Relationship Id="rId8" Type="http://schemas.openxmlformats.org/officeDocument/2006/relationships/hyperlink" Target="https://www.theguardian.com/film/2018/feb/12/weinstein-lawsuit-attorney-general-says-we-have-never-seen-anything-as-despicable" TargetMode="External"/><Relationship Id="rId3" Type="http://schemas.openxmlformats.org/officeDocument/2006/relationships/image" Target="../media/image1.jpeg"/><Relationship Id="rId7" Type="http://schemas.openxmlformats.org/officeDocument/2006/relationships/hyperlink" Target="http://www.wnd.com/2016/11/source-fbi-has-evidence-hillary-visited-orgy-island/" TargetMode="External"/><Relationship Id="rId2" Type="http://schemas.openxmlformats.org/officeDocument/2006/relationships/notesSlide" Target="../notesSlides/notesSlide808.xml"/><Relationship Id="rId1" Type="http://schemas.openxmlformats.org/officeDocument/2006/relationships/slideLayout" Target="../slideLayouts/slideLayout30.xml"/><Relationship Id="rId6" Type="http://schemas.openxmlformats.org/officeDocument/2006/relationships/hyperlink" Target="https://en.wikipedia.org/wiki/Human_trafficking_in_the_United_States#Sex_trafficking" TargetMode="External"/><Relationship Id="rId5" Type="http://schemas.openxmlformats.org/officeDocument/2006/relationships/hyperlink" Target="https://en.wikipedia.org/wiki/Sex_trafficking_in_the_United_States" TargetMode="External"/><Relationship Id="rId10" Type="http://schemas.openxmlformats.org/officeDocument/2006/relationships/hyperlink" Target="https://www.nytimes.com/2017/10/05/us/harvey-weinstein-harassment-allegations.html" TargetMode="External"/><Relationship Id="rId4" Type="http://schemas.openxmlformats.org/officeDocument/2006/relationships/hyperlink" Target="https://humantraffickinghotline.org/sites/default/files/Polaris_National_Hotline_2018_Statistics_Fact_Sheet.pdf" TargetMode="External"/><Relationship Id="rId9" Type="http://schemas.openxmlformats.org/officeDocument/2006/relationships/hyperlink" Target="https://www.nytimes.com/2018/08/30/business/media/ronan-farrow-weinstein-producer.html" TargetMode="External"/></Relationships>
</file>

<file path=ppt/slides/_rels/slide809.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www1.cbn.com/cbnnews/cwn/2020/january/franklin-graham-event-canceled-because-he-views-gay-marriage-a-sin?utm_source=wnd&amp;utm_medium=wnd&amp;utm_campaign=syndicated" TargetMode="External"/><Relationship Id="rId2" Type="http://schemas.openxmlformats.org/officeDocument/2006/relationships/notesSlide" Target="../notesSlides/notesSlide809.xml"/><Relationship Id="rId1" Type="http://schemas.openxmlformats.org/officeDocument/2006/relationships/slideLayout" Target="../slideLayouts/slideLayout30.xml"/><Relationship Id="rId6" Type="http://schemas.openxmlformats.org/officeDocument/2006/relationships/hyperlink" Target="https://www.freep.com/story/news/local/michigan/2017/04/22/female-genital-mutilation-victims-michigan/100690792/" TargetMode="External"/><Relationship Id="rId5" Type="http://schemas.openxmlformats.org/officeDocument/2006/relationships/hyperlink" Target="https://gellerreport.com/2017/04/american-media-covers-islamic-practice-female-genital-mutilation-fgm.html/" TargetMode="External"/><Relationship Id="rId4" Type="http://schemas.openxmlformats.org/officeDocument/2006/relationships/hyperlink" Target="https://www.wnd.com/2018/12/orgy-island-creep-clinton-pal-epstein-settles-before-sex-slaves-testify/" TargetMode="External"/></Relationships>
</file>

<file path=ppt/slides/_rels/slide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1.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niaaa.nih.gov/research/niaaa-research-highlights/niaaa-spectrum-brain-scans-reveal-heavy-drinking-damages-white" TargetMode="External"/></Relationships>
</file>

<file path=ppt/slides/_rels/slide810.xml.rels><?xml version="1.0" encoding="UTF-8" standalone="yes"?>
<Relationships xmlns="http://schemas.openxmlformats.org/package/2006/relationships"><Relationship Id="rId8" Type="http://schemas.openxmlformats.org/officeDocument/2006/relationships/hyperlink" Target="https://www.wnd.com/2020/01/meet-group-injured-ban-counseling-gayness/" TargetMode="External"/><Relationship Id="rId3" Type="http://schemas.openxmlformats.org/officeDocument/2006/relationships/image" Target="../media/image1.jpeg"/><Relationship Id="rId7" Type="http://schemas.openxmlformats.org/officeDocument/2006/relationships/hyperlink" Target="https://www.wnd.com/2020/01/university-relents-debate-transgenderism-will-now-include-sides/" TargetMode="External"/><Relationship Id="rId2" Type="http://schemas.openxmlformats.org/officeDocument/2006/relationships/notesSlide" Target="../notesSlides/notesSlide810.xml"/><Relationship Id="rId1" Type="http://schemas.openxmlformats.org/officeDocument/2006/relationships/slideLayout" Target="../slideLayouts/slideLayout30.xml"/><Relationship Id="rId6" Type="http://schemas.openxmlformats.org/officeDocument/2006/relationships/hyperlink" Target="https://en.wikipedia.org/wiki/Amygdala#Sex_distinction" TargetMode="External"/><Relationship Id="rId5" Type="http://schemas.openxmlformats.org/officeDocument/2006/relationships/hyperlink" Target="https://www.kansascity.com/news/nation-world/national/article238998043.html" TargetMode="External"/><Relationship Id="rId4" Type="http://schemas.openxmlformats.org/officeDocument/2006/relationships/hyperlink" Target="https://gellerreport.com/2016/02/almost-70-million-more-women-than-previously-thought-are-estimated-to-have-undergone-fgm.html/" TargetMode="External"/><Relationship Id="rId9" Type="http://schemas.openxmlformats.org/officeDocument/2006/relationships/hyperlink" Target="https://www.wnd.com/2015/07/state-forbids-pastors-calling-homosexuality-sinful/" TargetMode="External"/></Relationships>
</file>

<file path=ppt/slides/_rels/slide81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hyperlink" Target="https://gellerreport.com/2018/07/keith-ellison-attorney-general-minnesota.html" TargetMode="External"/><Relationship Id="rId2" Type="http://schemas.openxmlformats.org/officeDocument/2006/relationships/notesSlide" Target="../notesSlides/notesSlide811.xml"/><Relationship Id="rId1" Type="http://schemas.openxmlformats.org/officeDocument/2006/relationships/slideLayout" Target="../slideLayouts/slideLayout30.xml"/><Relationship Id="rId6" Type="http://schemas.openxmlformats.org/officeDocument/2006/relationships/hyperlink" Target="http://www.wnd.com/2019/12/lgbtq-activists-send-funeral-directors-pastors-home/" TargetMode="External"/><Relationship Id="rId5" Type="http://schemas.openxmlformats.org/officeDocument/2006/relationships/hyperlink" Target="https://www.thegatewaypundit.com/2019/12/insane-lgbt-activist-keaton-hill-caught-on-film-assaulting-and-threatening-to-kill-black-conservative-at-sacramento-state-video/" TargetMode="External"/><Relationship Id="rId4" Type="http://schemas.openxmlformats.org/officeDocument/2006/relationships/hyperlink" Target="https://www.theblaze.com/news/transgender-plaintiff-sues-former-employer-nike-for-exposure-to-incorrect-gender-pronouns?utm_source=sendpulse&amp;utm_medium=push&amp;utm_campaign=12118511?utm_source=wnd&amp;utm_medium=wnd&amp;utm_campaign=syndicated" TargetMode="External"/></Relationships>
</file>

<file path=ppt/slides/_rels/slide812.xml.rels><?xml version="1.0" encoding="UTF-8" standalone="yes"?>
<Relationships xmlns="http://schemas.openxmlformats.org/package/2006/relationships"><Relationship Id="rId8" Type="http://schemas.openxmlformats.org/officeDocument/2006/relationships/hyperlink" Target="https://en.wikipedia.org/wiki/Minneapolis_City_Council#Members,_2018%E2%80%9321" TargetMode="External"/><Relationship Id="rId3" Type="http://schemas.openxmlformats.org/officeDocument/2006/relationships/image" Target="../media/image1.jpeg"/><Relationship Id="rId7" Type="http://schemas.openxmlformats.org/officeDocument/2006/relationships/hyperlink" Target="https://twitter.com/jeremiah4north/status/1267152043313172482?ref_src=twsrc%5Etfw" TargetMode="External"/><Relationship Id="rId2" Type="http://schemas.openxmlformats.org/officeDocument/2006/relationships/notesSlide" Target="../notesSlides/notesSlide812.xml"/><Relationship Id="rId1" Type="http://schemas.openxmlformats.org/officeDocument/2006/relationships/slideLayout" Target="../slideLayouts/slideLayout30.xml"/><Relationship Id="rId6" Type="http://schemas.openxmlformats.org/officeDocument/2006/relationships/hyperlink" Target="https://en.wikipedia.org/wiki/Jeremiah_Ellison" TargetMode="External"/><Relationship Id="rId11" Type="http://schemas.openxmlformats.org/officeDocument/2006/relationships/hyperlink" Target="https://fox6now.com/2020/05/30/violence-looting-erupts-in-milwaukee-in-wake-of-protests-to-remember-george-floyd/" TargetMode="External"/><Relationship Id="rId5" Type="http://schemas.openxmlformats.org/officeDocument/2006/relationships/hyperlink" Target="https://twitter.com/realdonaldtrump/status/1267129644228247552" TargetMode="External"/><Relationship Id="rId10" Type="http://schemas.openxmlformats.org/officeDocument/2006/relationships/hyperlink" Target="https://en.wikipedia.org/wiki/Medaria_Arradondo" TargetMode="External"/><Relationship Id="rId4" Type="http://schemas.openxmlformats.org/officeDocument/2006/relationships/hyperlink" Target="https://freebeacon.com/politics/independent-committee-supporting-ellison-half-funded-alexander-soros/" TargetMode="External"/><Relationship Id="rId9" Type="http://schemas.openxmlformats.org/officeDocument/2006/relationships/hyperlink" Target="https://en.wikipedia.org/wiki/Jacob_Frey" TargetMode="External"/></Relationships>
</file>

<file path=ppt/slides/_rels/slide813.xml.rels><?xml version="1.0" encoding="UTF-8" standalone="yes"?>
<Relationships xmlns="http://schemas.openxmlformats.org/package/2006/relationships"><Relationship Id="rId8" Type="http://schemas.openxmlformats.org/officeDocument/2006/relationships/hyperlink" Target="https://www.theatlantic.com/politics/archive/2015/09/what-ever-happened-to-jeremiah-wright/406522/" TargetMode="External"/><Relationship Id="rId3" Type="http://schemas.openxmlformats.org/officeDocument/2006/relationships/image" Target="../media/image1.jpeg"/><Relationship Id="rId7" Type="http://schemas.openxmlformats.org/officeDocument/2006/relationships/hyperlink" Target="https://en.wikipedia.org/wiki/Killing_of_George_Floyd#People_involved" TargetMode="External"/><Relationship Id="rId2" Type="http://schemas.openxmlformats.org/officeDocument/2006/relationships/notesSlide" Target="../notesSlides/notesSlide813.xml"/><Relationship Id="rId1" Type="http://schemas.openxmlformats.org/officeDocument/2006/relationships/slideLayout" Target="../slideLayouts/slideLayout30.xml"/><Relationship Id="rId6" Type="http://schemas.openxmlformats.org/officeDocument/2006/relationships/hyperlink" Target="https://en.wikipedia.org/wiki/George_Floyd_protests" TargetMode="External"/><Relationship Id="rId11" Type="http://schemas.openxmlformats.org/officeDocument/2006/relationships/hyperlink" Target="https://www.lifesitenews.com/news/barack-obama-had-a-transgendered-nanny-in-indonesia" TargetMode="External"/><Relationship Id="rId5" Type="http://schemas.openxmlformats.org/officeDocument/2006/relationships/hyperlink" Target="https://www.washingtonexaminer.com/weekly-standard/the-ellison-elision" TargetMode="External"/><Relationship Id="rId10" Type="http://schemas.openxmlformats.org/officeDocument/2006/relationships/hyperlink" Target="http://www.nbcnews.com/id/23634881/ns/politics-decision_08/t/controversial-minister-leaves-obama-campaign/" TargetMode="External"/><Relationship Id="rId4" Type="http://schemas.openxmlformats.org/officeDocument/2006/relationships/hyperlink" Target="http://www.weeklystandard.com/louis-farrakhans-brfirst-congressman/article/13892" TargetMode="External"/><Relationship Id="rId9" Type="http://schemas.openxmlformats.org/officeDocument/2006/relationships/hyperlink" Target="https://en.wikipedia.org/wiki/Jeremiah_Wright" TargetMode="External"/></Relationships>
</file>

<file path=ppt/slides/_rels/slide814.xml.rels><?xml version="1.0" encoding="UTF-8" standalone="yes"?>
<Relationships xmlns="http://schemas.openxmlformats.org/package/2006/relationships"><Relationship Id="rId8" Type="http://schemas.openxmlformats.org/officeDocument/2006/relationships/hyperlink" Target="https://duckduckgo.com/?t=ffab&amp;q=Agenda+2+Masters+of+Deceit&amp;atb=v1-1&amp;iax=videos&amp;ia=videos&amp;iai=https%3A%2F%2Fwww.youtube.com%2Fwatch%3Fv%3DaAGYu_Jp5mc" TargetMode="External"/><Relationship Id="rId3" Type="http://schemas.openxmlformats.org/officeDocument/2006/relationships/image" Target="../media/image1.jpeg"/><Relationship Id="rId7" Type="http://schemas.openxmlformats.org/officeDocument/2006/relationships/hyperlink" Target="https://www.agendadocumentary.com/" TargetMode="External"/><Relationship Id="rId2" Type="http://schemas.openxmlformats.org/officeDocument/2006/relationships/notesSlide" Target="../notesSlides/notesSlide814.xml"/><Relationship Id="rId1" Type="http://schemas.openxmlformats.org/officeDocument/2006/relationships/slideLayout" Target="../slideLayouts/slideLayout30.xml"/><Relationship Id="rId6" Type="http://schemas.openxmlformats.org/officeDocument/2006/relationships/hyperlink" Target="https://news.yahoo.com/hillary-clinton-saul-alinsky-letters-155526953.html" TargetMode="External"/><Relationship Id="rId5" Type="http://schemas.openxmlformats.org/officeDocument/2006/relationships/hyperlink" Target="http://www.thegatewaypundit.com/2020/06/gofundme-launched-tgp-writer-cassandra-fairbanks-antifa-threats-home/" TargetMode="External"/><Relationship Id="rId4" Type="http://schemas.openxmlformats.org/officeDocument/2006/relationships/hyperlink" Target="http://www.thegatewaypundit.com/2020/05/lee-smith-obamagate-began-obamas-iran-deal-domestic-spying-campaign-general-flynn-promised-publicize-obamas-secret-deals-iran/" TargetMode="External"/><Relationship Id="rId9" Type="http://schemas.openxmlformats.org/officeDocument/2006/relationships/hyperlink" Target="https://www.bing.com/videos/search%3Fq=Curtis+Bowers+Agenda+Grinding+America+Down&amp;&amp;view=detail&amp;mid=D9126464A00524972D90D9126464A00524972D90&amp;&amp;FORM=VRDGAR&amp;ru=/videos/search%3Fq=Curtis+Bowers+Agenda+Grinding+America+Down&amp;FORM=HDRSC3?toWww=1&amp;redig=32FA06970048478F93DBF669AC91EF7D" TargetMode="External"/></Relationships>
</file>

<file path=ppt/slides/_rels/slide815.xml.rels><?xml version="1.0" encoding="UTF-8" standalone="yes"?>
<Relationships xmlns="http://schemas.openxmlformats.org/package/2006/relationships"><Relationship Id="rId8" Type="http://schemas.openxmlformats.org/officeDocument/2006/relationships/hyperlink" Target="https://archive.org/details/mackayofugandami00yule" TargetMode="External"/><Relationship Id="rId3" Type="http://schemas.openxmlformats.org/officeDocument/2006/relationships/image" Target="../media/image1.jpeg"/><Relationship Id="rId7" Type="http://schemas.openxmlformats.org/officeDocument/2006/relationships/hyperlink" Target="http://www.travelbooksonline.com/africa/0008africapage340_250.html" TargetMode="External"/><Relationship Id="rId2" Type="http://schemas.openxmlformats.org/officeDocument/2006/relationships/notesSlide" Target="../notesSlides/notesSlide815.xml"/><Relationship Id="rId1" Type="http://schemas.openxmlformats.org/officeDocument/2006/relationships/slideLayout" Target="../slideLayouts/slideLayout30.xml"/><Relationship Id="rId6" Type="http://schemas.openxmlformats.org/officeDocument/2006/relationships/hyperlink" Target="http://www.christianity.com/church/church-history/timeline/1801-1900/david-livingstone-11630461.html" TargetMode="External"/><Relationship Id="rId11" Type="http://schemas.openxmlformats.org/officeDocument/2006/relationships/hyperlink" Target="https://www.gutenberg.org/files/1039/1039-h/1039-h.htm#link2HCH0012" TargetMode="External"/><Relationship Id="rId5" Type="http://schemas.openxmlformats.org/officeDocument/2006/relationships/hyperlink" Target="https://livingstoneonline.org/about-this-site/livingstone-online-site-guide#losg4.1" TargetMode="External"/><Relationship Id="rId10" Type="http://schemas.openxmlformats.org/officeDocument/2006/relationships/hyperlink" Target="https://www.youtube.com/watch?v=Gx76TtLYRwI" TargetMode="External"/><Relationship Id="rId4" Type="http://schemas.openxmlformats.org/officeDocument/2006/relationships/hyperlink" Target="https://www.nationalreview.com/2016/08/milwaukee-riots-extortion-bad-public-policy/" TargetMode="External"/><Relationship Id="rId9" Type="http://schemas.openxmlformats.org/officeDocument/2006/relationships/hyperlink" Target="https://en.wikipedia.org/wiki/List_of_United_States_cities_by_crime_rate" TargetMode="External"/></Relationships>
</file>

<file path=ppt/slides/_rels/slide816.xml.rels><?xml version="1.0" encoding="UTF-8" standalone="yes"?>
<Relationships xmlns="http://schemas.openxmlformats.org/package/2006/relationships"><Relationship Id="rId8" Type="http://schemas.openxmlformats.org/officeDocument/2006/relationships/hyperlink" Target="https://www.amazon.com/Naked-Communist-W-Cleon-Skousen/dp/1568493673" TargetMode="External"/><Relationship Id="rId3" Type="http://schemas.openxmlformats.org/officeDocument/2006/relationships/image" Target="../media/image1.jpeg"/><Relationship Id="rId7" Type="http://schemas.openxmlformats.org/officeDocument/2006/relationships/hyperlink" Target="https://en.wikipedia.org/wiki/Joseph_Stalin" TargetMode="External"/><Relationship Id="rId2" Type="http://schemas.openxmlformats.org/officeDocument/2006/relationships/notesSlide" Target="../notesSlides/notesSlide816.xml"/><Relationship Id="rId1" Type="http://schemas.openxmlformats.org/officeDocument/2006/relationships/slideLayout" Target="../slideLayouts/slideLayout30.xml"/><Relationship Id="rId6" Type="http://schemas.openxmlformats.org/officeDocument/2006/relationships/hyperlink" Target="https://en.wikipedia.org/wiki/Arab_slave_trade" TargetMode="External"/><Relationship Id="rId5" Type="http://schemas.openxmlformats.org/officeDocument/2006/relationships/hyperlink" Target="https://www.fairviewbaptistedmond.org/archive/" TargetMode="External"/><Relationship Id="rId10" Type="http://schemas.openxmlformats.org/officeDocument/2006/relationships/hyperlink" Target="https://www.thegatewaypundit.com/2020/07/black-lives-matter-leader-toronto-believes-white-people-subhuman-calls-genetic-defects-begs-allah-help-not-kill-white-folks/" TargetMode="External"/><Relationship Id="rId4" Type="http://schemas.openxmlformats.org/officeDocument/2006/relationships/hyperlink" Target="https://en.wikipedia.org/wiki/Barbary_Wars" TargetMode="External"/><Relationship Id="rId9" Type="http://schemas.openxmlformats.org/officeDocument/2006/relationships/hyperlink" Target="http://www.reuters.com/article/us-minneapolis-police-biden-bail-idUSKBN2360SZ" TargetMode="External"/></Relationships>
</file>

<file path=ppt/slides/_rels/slide817.xml.rels><?xml version="1.0" encoding="UTF-8" standalone="yes"?>
<Relationships xmlns="http://schemas.openxmlformats.org/package/2006/relationships"><Relationship Id="rId8" Type="http://schemas.openxmlformats.org/officeDocument/2006/relationships/hyperlink" Target="https://www.trevorloudon.com/books/" TargetMode="External"/><Relationship Id="rId3" Type="http://schemas.openxmlformats.org/officeDocument/2006/relationships/image" Target="../media/image1.jpeg"/><Relationship Id="rId7" Type="http://schemas.openxmlformats.org/officeDocument/2006/relationships/hyperlink" Target="https://www.thegatewaypundit.com/2020/08/democrat-governor-mayor-urge-trump-not-visit-kenosha-violent-leftists-destroyed-city/" TargetMode="External"/><Relationship Id="rId2" Type="http://schemas.openxmlformats.org/officeDocument/2006/relationships/notesSlide" Target="../notesSlides/notesSlide817.xml"/><Relationship Id="rId1" Type="http://schemas.openxmlformats.org/officeDocument/2006/relationships/slideLayout" Target="../slideLayouts/slideLayout30.xml"/><Relationship Id="rId6" Type="http://schemas.openxmlformats.org/officeDocument/2006/relationships/hyperlink" Target="https://www.thegatewaypundit.com/2020/06/trained-marxist-black-lives-matter-co-founder-patrisse-cullors-goal-get-trump/" TargetMode="External"/><Relationship Id="rId5" Type="http://schemas.openxmlformats.org/officeDocument/2006/relationships/hyperlink" Target="https://www.thegatewaypundit.com/2020/09/evidence-mounts-blm-works-demons/" TargetMode="External"/><Relationship Id="rId4" Type="http://schemas.openxmlformats.org/officeDocument/2006/relationships/hyperlink" Target="https://www.thegatewaypundit.com/2020/09/black-lives-matter-founder-admits-not-just-marxist-beliefs-occultist-practices/" TargetMode="External"/><Relationship Id="rId9" Type="http://schemas.openxmlformats.org/officeDocument/2006/relationships/hyperlink" Target="https://www.youtube.com/watch?v=JRmlcEBAiIs" TargetMode="External"/></Relationships>
</file>

<file path=ppt/slides/_rels/slide818.xml.rels><?xml version="1.0" encoding="UTF-8" standalone="yes"?>
<Relationships xmlns="http://schemas.openxmlformats.org/package/2006/relationships"><Relationship Id="rId8" Type="http://schemas.openxmlformats.org/officeDocument/2006/relationships/hyperlink" Target="https://www.thegatewaypundit.com/2020/07/jane-doe-says-willing-testify-epstein-pimp-ghislaine-maxwell-video/" TargetMode="External"/><Relationship Id="rId3" Type="http://schemas.openxmlformats.org/officeDocument/2006/relationships/image" Target="../media/image1.jpeg"/><Relationship Id="rId7" Type="http://schemas.openxmlformats.org/officeDocument/2006/relationships/hyperlink" Target="https://www.westernjournal.com/kevin-spacey-accuser-dies-one-day-spacey-suggests-killing-kindness-creepy-video/" TargetMode="External"/><Relationship Id="rId2" Type="http://schemas.openxmlformats.org/officeDocument/2006/relationships/notesSlide" Target="../notesSlides/notesSlide818.xml"/><Relationship Id="rId1" Type="http://schemas.openxmlformats.org/officeDocument/2006/relationships/slideLayout" Target="../slideLayouts/slideLayout30.xml"/><Relationship Id="rId6" Type="http://schemas.openxmlformats.org/officeDocument/2006/relationships/hyperlink" Target="https://www.youtube.com/watch?v=z-mTSsH3y_Y&amp;feature=youtu.be" TargetMode="External"/><Relationship Id="rId5" Type="http://schemas.openxmlformats.org/officeDocument/2006/relationships/hyperlink" Target="https://www.amazon.com/Devil-Karl-Marx-Communisms-Infiltration/dp/1505114446" TargetMode="External"/><Relationship Id="rId4" Type="http://schemas.openxmlformats.org/officeDocument/2006/relationships/hyperlink" Target="https://www1.cbn.com/video/700club/2020/09/28/the-700-club-september-28-2020?show=700club" TargetMode="External"/><Relationship Id="rId9" Type="http://schemas.openxmlformats.org/officeDocument/2006/relationships/hyperlink" Target="https://vimeo.com/429726161" TargetMode="External"/></Relationships>
</file>

<file path=ppt/slides/_rels/slide819.xml.rels><?xml version="1.0" encoding="UTF-8" standalone="yes"?>
<Relationships xmlns="http://schemas.openxmlformats.org/package/2006/relationships"><Relationship Id="rId8" Type="http://schemas.openxmlformats.org/officeDocument/2006/relationships/hyperlink" Target="https://en.wikisource.org/wiki/The_Descent_of_Man_(Darwin)/Chapter_VI" TargetMode="External"/><Relationship Id="rId3" Type="http://schemas.openxmlformats.org/officeDocument/2006/relationships/image" Target="../media/image1.jpeg"/><Relationship Id="rId7" Type="http://schemas.openxmlformats.org/officeDocument/2006/relationships/hyperlink" Target="https://inhisimage.movie/" TargetMode="External"/><Relationship Id="rId2" Type="http://schemas.openxmlformats.org/officeDocument/2006/relationships/notesSlide" Target="../notesSlides/notesSlide819.xml"/><Relationship Id="rId1" Type="http://schemas.openxmlformats.org/officeDocument/2006/relationships/slideLayout" Target="../slideLayouts/slideLayout30.xml"/><Relationship Id="rId6" Type="http://schemas.openxmlformats.org/officeDocument/2006/relationships/hyperlink" Target="https://www.firststone.org/" TargetMode="External"/><Relationship Id="rId5" Type="http://schemas.openxmlformats.org/officeDocument/2006/relationships/hyperlink" Target="https://www.foxnews.com/politics/former-san-francisco-mayor-addresses-past-relationship-with-sen-kamala-harris" TargetMode="External"/><Relationship Id="rId4" Type="http://schemas.openxmlformats.org/officeDocument/2006/relationships/hyperlink" Target="https://en.wikipedia.org/wiki/Kamala_Harris" TargetMode="External"/><Relationship Id="rId9" Type="http://schemas.openxmlformats.org/officeDocument/2006/relationships/hyperlink" Target="https://spectator.org/abortion-stops-a-beating-heart-unless-it-is-being-harvested-for-research/" TargetMode="External"/></Relationships>
</file>

<file path=ppt/slides/_rels/slide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2.xml"/><Relationship Id="rId1" Type="http://schemas.openxmlformats.org/officeDocument/2006/relationships/slideLayout" Target="../slideLayouts/slideLayout12.xml"/><Relationship Id="rId5" Type="http://schemas.openxmlformats.org/officeDocument/2006/relationships/image" Target="../media/image32.png"/><Relationship Id="rId4" Type="http://schemas.openxmlformats.org/officeDocument/2006/relationships/image" Target="../media/image1.jpeg"/></Relationships>
</file>

<file path=ppt/slides/_rels/slide820.xml.rels><?xml version="1.0" encoding="UTF-8" standalone="yes"?>
<Relationships xmlns="http://schemas.openxmlformats.org/package/2006/relationships"><Relationship Id="rId8" Type="http://schemas.openxmlformats.org/officeDocument/2006/relationships/hyperlink" Target="https://www.foxnews.com/media/mexican-cartels-terrorists-president-trump" TargetMode="External"/><Relationship Id="rId3" Type="http://schemas.openxmlformats.org/officeDocument/2006/relationships/image" Target="../media/image1.jpeg"/><Relationship Id="rId7" Type="http://schemas.openxmlformats.org/officeDocument/2006/relationships/hyperlink" Target="https://www.youtube.com/watch?v=53Jd-bw7kDs" TargetMode="External"/><Relationship Id="rId2" Type="http://schemas.openxmlformats.org/officeDocument/2006/relationships/notesSlide" Target="../notesSlides/notesSlide820.xml"/><Relationship Id="rId1" Type="http://schemas.openxmlformats.org/officeDocument/2006/relationships/slideLayout" Target="../slideLayouts/slideLayout30.xml"/><Relationship Id="rId6" Type="http://schemas.openxmlformats.org/officeDocument/2006/relationships/hyperlink" Target="https://youtu.be/C1GkSP4PT_k" TargetMode="External"/><Relationship Id="rId5" Type="http://schemas.openxmlformats.org/officeDocument/2006/relationships/hyperlink" Target="https://duckduckgo.com/?t=ffab&amp;q=sid+roth+jesus+showed+me+2+november+surprise&amp;atb=v182-1&amp;iax=videos&amp;ia=videos&amp;iai=https%3A%2F%2Fwww.youtube.com%2Fwatch%3Fv%3D94xwDIsU5bM" TargetMode="External"/><Relationship Id="rId4" Type="http://schemas.openxmlformats.org/officeDocument/2006/relationships/hyperlink" Target="https://www.youtube.com/watch?v=VUJr2yolxqc" TargetMode="External"/><Relationship Id="rId9" Type="http://schemas.openxmlformats.org/officeDocument/2006/relationships/hyperlink" Target="https://www.youtube.com/watch?v=zdR-I35Ladk" TargetMode="External"/></Relationships>
</file>

<file path=ppt/slides/_rels/slide8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21.xml"/><Relationship Id="rId1" Type="http://schemas.openxmlformats.org/officeDocument/2006/relationships/slideLayout" Target="../slideLayouts/slideLayout30.xml"/><Relationship Id="rId5" Type="http://schemas.openxmlformats.org/officeDocument/2006/relationships/hyperlink" Target="https://www.thegatewaypundit.com/2020/10/rich-tech-tyrants-eliminated-majority-conservative-content-platforms-insist-stripping-230-protections-harm-free-speech/" TargetMode="External"/><Relationship Id="rId4" Type="http://schemas.openxmlformats.org/officeDocument/2006/relationships/hyperlink" Target="https://www.sciencedaily.com/releases/2016/02/160222111050.htm" TargetMode="External"/></Relationships>
</file>

<file path=ppt/slides/_rels/slide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3.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niaaa.nih.gov/research/niaaa-research-highlights/niaaa-spectrum-brain-scans-reveal-heavy-drinking-damages-white" TargetMode="External"/></Relationships>
</file>

<file path=ppt/slides/_rels/slide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4.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file:///E:\Book%20Power%20Point%20&amp;%20Word%20-%20Official%20Published%20Documents\niaaa.nih.gov\news-events\news-noteworthy\links-between-alcohol-use-and-suicidal-behavior" TargetMode="External"/></Relationships>
</file>

<file path=ppt/slides/_rels/slide85.xml.rels><?xml version="1.0" encoding="UTF-8" standalone="yes"?>
<Relationships xmlns="http://schemas.openxmlformats.org/package/2006/relationships"><Relationship Id="rId8" Type="http://schemas.openxmlformats.org/officeDocument/2006/relationships/hyperlink" Target="arcr.niaaa.nih.gov/arcr371/article03.htm" TargetMode="External"/><Relationship Id="rId3" Type="http://schemas.openxmlformats.org/officeDocument/2006/relationships/image" Target="../media/image5.png"/><Relationship Id="rId7" Type="http://schemas.openxmlformats.org/officeDocument/2006/relationships/hyperlink" Target="file:///E:\Book%20Power%20Point%20&amp;%20Word%20-%20Official%20Published%20Documents\niaaa.nih.gov\news-events\news-noteworthy\links-between-alcohol-use-and-suicidal-behavior" TargetMode="External"/><Relationship Id="rId2" Type="http://schemas.openxmlformats.org/officeDocument/2006/relationships/notesSlide" Target="../notesSlides/notesSlide85.xml"/><Relationship Id="rId1" Type="http://schemas.openxmlformats.org/officeDocument/2006/relationships/slideLayout" Target="../slideLayouts/slideLayout12.xml"/><Relationship Id="rId6" Type="http://schemas.openxmlformats.org/officeDocument/2006/relationships/hyperlink" Target="https://www.niaaa.nih.gov/news-events/news-releases/adolescent-alcohol-dependence-may-damage-brain-function-university" TargetMode="External"/><Relationship Id="rId5" Type="http://schemas.openxmlformats.org/officeDocument/2006/relationships/hyperlink" Target="https://www.niaaa.nih.gov/research/niaaa-research-highlights/niaaa-spectrum-brain-scans-reveal-heavy-drinking-damages-white" TargetMode="External"/><Relationship Id="rId4" Type="http://schemas.openxmlformats.org/officeDocument/2006/relationships/hyperlink" Target="https://www.sciencedaily.com/releases/2018/02/180220183954.htm" TargetMode="External"/><Relationship Id="rId9" Type="http://schemas.openxmlformats.org/officeDocument/2006/relationships/image" Target="../media/image1.jpeg"/></Relationships>
</file>

<file path=ppt/slides/_rels/slide8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hyperlink" Target="https://www.theguardian.com/science/2015/nov/27/smoking-high-strength-cannabis-skunk-may-damage-nerves-brain" TargetMode="External"/><Relationship Id="rId2" Type="http://schemas.openxmlformats.org/officeDocument/2006/relationships/notesSlide" Target="../notesSlides/notesSlide86.xml"/><Relationship Id="rId1" Type="http://schemas.openxmlformats.org/officeDocument/2006/relationships/slideLayout" Target="../slideLayouts/slideLayout12.xml"/><Relationship Id="rId6" Type="http://schemas.openxmlformats.org/officeDocument/2006/relationships/image" Target="../media/image33.jpg"/><Relationship Id="rId5" Type="http://schemas.openxmlformats.org/officeDocument/2006/relationships/image" Target="../media/image18.png"/><Relationship Id="rId4" Type="http://schemas.openxmlformats.org/officeDocument/2006/relationships/image" Target="../media/image1.jpeg"/></Relationships>
</file>

<file path=ppt/slides/_rels/slide87.xml.rels><?xml version="1.0" encoding="UTF-8" standalone="yes"?>
<Relationships xmlns="http://schemas.openxmlformats.org/package/2006/relationships"><Relationship Id="rId8" Type="http://schemas.openxmlformats.org/officeDocument/2006/relationships/hyperlink" Target="https://www.buzzfeednews.com/article/gavon/a-users-guide-to-smoking-pot-with-barack-obama" TargetMode="External"/><Relationship Id="rId3" Type="http://schemas.openxmlformats.org/officeDocument/2006/relationships/image" Target="../media/image5.png"/><Relationship Id="rId7" Type="http://schemas.openxmlformats.org/officeDocument/2006/relationships/hyperlink" Target="https://www.niaaa.nih.gov/news-events/news-releases/adolescent-alcohol-dependence-may-damage-brain-function-university" TargetMode="External"/><Relationship Id="rId2" Type="http://schemas.openxmlformats.org/officeDocument/2006/relationships/notesSlide" Target="../notesSlides/notesSlide87.xml"/><Relationship Id="rId1" Type="http://schemas.openxmlformats.org/officeDocument/2006/relationships/slideLayout" Target="../slideLayouts/slideLayout12.xml"/><Relationship Id="rId6" Type="http://schemas.openxmlformats.org/officeDocument/2006/relationships/hyperlink" Target="https://www.niaaa.nih.gov/research/niaaa-research-highlights/niaaa-spectrum-brain-scans-reveal-heavy-drinking-damages-white" TargetMode="External"/><Relationship Id="rId5" Type="http://schemas.openxmlformats.org/officeDocument/2006/relationships/hyperlink" Target="https://www.sciencedaily.com/releases/2018/02/180220183954.htm" TargetMode="External"/><Relationship Id="rId4" Type="http://schemas.openxmlformats.org/officeDocument/2006/relationships/hyperlink" Target="https://www.theguardian.com/science/2015/nov/27/smoking-high-strength-cannabis-skunk-may-damage-nerves-brain" TargetMode="External"/><Relationship Id="rId9" Type="http://schemas.openxmlformats.org/officeDocument/2006/relationships/image" Target="../media/image1.jpeg"/></Relationships>
</file>

<file path=ppt/slides/_rels/slide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8.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en.wikipedia.org/wiki/Rabies" TargetMode="External"/></Relationships>
</file>

<file path=ppt/slides/_rels/slide8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jpeg"/><Relationship Id="rId2" Type="http://schemas.openxmlformats.org/officeDocument/2006/relationships/notesSlide" Target="../notesSlides/notesSlide89.xml"/><Relationship Id="rId1" Type="http://schemas.openxmlformats.org/officeDocument/2006/relationships/slideLayout" Target="../slideLayouts/slideLayout12.xml"/><Relationship Id="rId6" Type="http://schemas.openxmlformats.org/officeDocument/2006/relationships/hyperlink" Target="https://www.nami.org/Learn-More/Mental-Health-By-the-Numbers" TargetMode="External"/><Relationship Id="rId5" Type="http://schemas.openxmlformats.org/officeDocument/2006/relationships/hyperlink" Target="https://www.drugabuse.gov/news-events/nida-notes/2019/05/cannabis-dependence-associated-changes-in-neural-circuitry-may-contribute-to-psychopathology" TargetMode="External"/><Relationship Id="rId4" Type="http://schemas.openxmlformats.org/officeDocument/2006/relationships/hyperlink" Target="https://www.theguardian.com/science/2015/nov/27/smoking-high-strength-cannabis-skunk-may-damage-nerves-brain"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9.xml"/><Relationship Id="rId1" Type="http://schemas.openxmlformats.org/officeDocument/2006/relationships/slideLayout" Target="../slideLayouts/slideLayout30.xml"/><Relationship Id="rId5" Type="http://schemas.openxmlformats.org/officeDocument/2006/relationships/image" Target="../media/image1.jpeg"/><Relationship Id="rId4" Type="http://schemas.openxmlformats.org/officeDocument/2006/relationships/hyperlink" Target="https://onedrive.live.com/view.aspx?ref=button&amp;Bsrc=Share&amp;Bpub=SDX.SkyDrive&amp;resid=5E9E09F83CF0FE77!614&amp;cid=5e9e09f83cf0fe77&amp;app=PowerPoint&amp;authkey=!AoxX4USt5lOiMjY" TargetMode="External"/></Relationships>
</file>

<file path=ppt/slides/_rels/slide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0.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image" Target="../media/image34.png"/></Relationships>
</file>

<file path=ppt/slides/_rels/slide91.xml.rels><?xml version="1.0" encoding="UTF-8" standalone="yes"?>
<Relationships xmlns="http://schemas.openxmlformats.org/package/2006/relationships"><Relationship Id="rId3" Type="http://schemas.openxmlformats.org/officeDocument/2006/relationships/hyperlink" Target="https://www.theguardian.com/science/2015/nov/27/smoking-high-strength-cannabis-skunk-may-damage-nerves-brain" TargetMode="External"/><Relationship Id="rId2" Type="http://schemas.openxmlformats.org/officeDocument/2006/relationships/notesSlide" Target="../notesSlides/notesSlide91.xml"/><Relationship Id="rId1" Type="http://schemas.openxmlformats.org/officeDocument/2006/relationships/slideLayout" Target="../slideLayouts/slideLayout30.xml"/><Relationship Id="rId4" Type="http://schemas.openxmlformats.org/officeDocument/2006/relationships/image" Target="../media/image1.jpeg"/></Relationships>
</file>

<file path=ppt/slides/_rels/slide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2.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image" Target="../media/image35.png"/></Relationships>
</file>

<file path=ppt/slides/_rels/slide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3.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www.medicalnewstoday.com/articles/310534.php" TargetMode="External"/></Relationships>
</file>

<file path=ppt/slides/_rels/slide94.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www.nami.org/Learn-More/Mental-Health-By-the-Numbers" TargetMode="External"/><Relationship Id="rId2" Type="http://schemas.openxmlformats.org/officeDocument/2006/relationships/notesSlide" Target="../notesSlides/notesSlide94.xml"/><Relationship Id="rId1" Type="http://schemas.openxmlformats.org/officeDocument/2006/relationships/slideLayout" Target="../slideLayouts/slideLayout12.xml"/><Relationship Id="rId6" Type="http://schemas.openxmlformats.org/officeDocument/2006/relationships/hyperlink" Target="https://www.drugabuse.gov/news-events/nida-notes/2019/05/cannabis-dependence-associated-changes-in-neural-circuitry-may-contribute-to-psychopathology" TargetMode="External"/><Relationship Id="rId5" Type="http://schemas.openxmlformats.org/officeDocument/2006/relationships/hyperlink" Target="https://ajp.psychiatryonline.org/doi/10.1176/appi.ajp.2013.12070950" TargetMode="External"/><Relationship Id="rId4" Type="http://schemas.openxmlformats.org/officeDocument/2006/relationships/hyperlink" Target="http://www.cnsnews.com/news/article/cdc-nearly-50-us-adults-will-develop-least-one-mental-illness" TargetMode="External"/></Relationships>
</file>

<file path=ppt/slides/_rels/slide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5.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hyperlink" Target="https://www.nami.org/Learn-More/Mental-Health-By-the-Numbers" TargetMode="External"/></Relationships>
</file>

<file path=ppt/slides/_rels/slide96.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www.niaaa.nih.gov/research/niaaa-research-highlights/niaaa-spectrum-brain-scans-reveal-heavy-drinking-damages-white" TargetMode="External"/><Relationship Id="rId2" Type="http://schemas.openxmlformats.org/officeDocument/2006/relationships/notesSlide" Target="../notesSlides/notesSlide96.xml"/><Relationship Id="rId1" Type="http://schemas.openxmlformats.org/officeDocument/2006/relationships/slideLayout" Target="../slideLayouts/slideLayout12.xml"/><Relationship Id="rId6" Type="http://schemas.openxmlformats.org/officeDocument/2006/relationships/hyperlink" Target="https://www.nami.org/Learn-More/Mental-Health-By-the-Numbers" TargetMode="External"/><Relationship Id="rId5" Type="http://schemas.openxmlformats.org/officeDocument/2006/relationships/hyperlink" Target="https://www.drugabuse.gov/news-events/nida-notes/2019/05/cannabis-dependence-associated-changes-in-neural-circuitry-may-contribute-to-psychopathology" TargetMode="External"/><Relationship Id="rId4" Type="http://schemas.openxmlformats.org/officeDocument/2006/relationships/hyperlink" Target="http://www.sciencedaily.com/releases/2011/04/110405174833.htm" TargetMode="External"/></Relationships>
</file>

<file path=ppt/slides/_rels/slide97.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s://www.nami.org/Learn-More/Mental-Health-By-the-Numbers" TargetMode="External"/><Relationship Id="rId2" Type="http://schemas.openxmlformats.org/officeDocument/2006/relationships/notesSlide" Target="../notesSlides/notesSlide97.xml"/><Relationship Id="rId1" Type="http://schemas.openxmlformats.org/officeDocument/2006/relationships/slideLayout" Target="../slideLayouts/slideLayout12.xml"/><Relationship Id="rId6" Type="http://schemas.openxmlformats.org/officeDocument/2006/relationships/hyperlink" Target="https://www.drugabuse.gov/news-events/nida-notes/2019/05/cannabis-dependence-associated-changes-in-neural-circuitry-may-contribute-to-psychopathology" TargetMode="External"/><Relationship Id="rId5" Type="http://schemas.openxmlformats.org/officeDocument/2006/relationships/hyperlink" Target="https://www.drugabuse.gov/publications/research-reports/cocaine/what-are-effects-maternal-cocaine-use" TargetMode="External"/><Relationship Id="rId4" Type="http://schemas.openxmlformats.org/officeDocument/2006/relationships/hyperlink" Target="http://www.sciencedaily.com/releases/2011/04/110405174833.htm" TargetMode="External"/></Relationships>
</file>

<file path=ppt/slides/_rels/slide98.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5.png"/><Relationship Id="rId7" Type="http://schemas.openxmlformats.org/officeDocument/2006/relationships/hyperlink" Target="http://www.medicalnewstoday.com/articles/310534.php" TargetMode="External"/><Relationship Id="rId2" Type="http://schemas.openxmlformats.org/officeDocument/2006/relationships/notesSlide" Target="../notesSlides/notesSlide98.xml"/><Relationship Id="rId1" Type="http://schemas.openxmlformats.org/officeDocument/2006/relationships/slideLayout" Target="../slideLayouts/slideLayout12.xml"/><Relationship Id="rId6" Type="http://schemas.openxmlformats.org/officeDocument/2006/relationships/hyperlink" Target="https://www.nami.org/Learn-More/Mental-Health-By-the-Numbers" TargetMode="External"/><Relationship Id="rId5" Type="http://schemas.openxmlformats.org/officeDocument/2006/relationships/hyperlink" Target="https://www.drugabuse.gov/news-events/nida-notes/2019/05/cannabis-dependence-associated-changes-in-neural-circuitry-may-contribute-to-psychopathology" TargetMode="External"/><Relationship Id="rId4" Type="http://schemas.openxmlformats.org/officeDocument/2006/relationships/hyperlink" Target="https://www.drugabuse.gov/publications/research-reports/cocaine/what-are-effects-maternal-cocaine-use" TargetMode="External"/></Relationships>
</file>

<file path=ppt/slides/_rels/slide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9.xml"/><Relationship Id="rId1" Type="http://schemas.openxmlformats.org/officeDocument/2006/relationships/slideLayout" Target="../slideLayouts/slideLayout12.xml"/><Relationship Id="rId6" Type="http://schemas.openxmlformats.org/officeDocument/2006/relationships/image" Target="../media/image1.jpeg"/><Relationship Id="rId5" Type="http://schemas.openxmlformats.org/officeDocument/2006/relationships/hyperlink" Target="https://www.cdc.gov/nchs/data/hus/hus18.pdf#Highlights" TargetMode="External"/><Relationship Id="rId4" Type="http://schemas.openxmlformats.org/officeDocument/2006/relationships/hyperlink" Target="https://www.nytimes.com/interactive/2017/06/05/upshot/opioid-epidemic-drug-overdose-deaths-are-rising-faster-than-ever.html"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7B3A4F-ADA2-4DE7-A61A-80ADA98E758D}"/>
              </a:ext>
            </a:extLst>
          </p:cNvPr>
          <p:cNvPicPr>
            <a:picLocks/>
          </p:cNvPicPr>
          <p:nvPr/>
        </p:nvPicPr>
        <p:blipFill rotWithShape="1">
          <a:blip r:embed="rId4"/>
          <a:srcRect t="445" b="223"/>
          <a:stretch/>
        </p:blipFill>
        <p:spPr>
          <a:xfrm>
            <a:off x="-532027" y="228257"/>
            <a:ext cx="9144000" cy="685800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9000" advTm="30000">
        <p15:prstTrans prst="curtains"/>
      </p:transition>
    </mc:Choice>
    <mc:Fallback xmlns="">
      <p:transition spd="slow" advTm="30000">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65774" y="1280160"/>
            <a:ext cx="8812450" cy="529991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900"/>
              </a:spcAft>
              <a:buClr>
                <a:srgbClr val="E7E6E6">
                  <a:lumMod val="50000"/>
                </a:srgbClr>
              </a:buClr>
              <a:buSzPct val="8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My 32 years of research and three published books rigorously prove that gays were not created by God.</a:t>
            </a:r>
            <a:r>
              <a:rPr kumimoji="0" lang="en-US" sz="32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a:t>
            </a:r>
          </a:p>
          <a:p>
            <a:pPr marL="0" marR="0" lvl="0" indent="0" algn="l" defTabSz="457200" rtl="0" eaLnBrk="1" fontAlgn="base" latinLnBrk="0" hangingPunct="0">
              <a:lnSpc>
                <a:spcPct val="90000"/>
              </a:lnSpc>
              <a:spcBef>
                <a:spcPts val="0"/>
              </a:spcBef>
              <a:spcAft>
                <a:spcPts val="900"/>
              </a:spcAft>
              <a:buClr>
                <a:srgbClr val="E7E6E6">
                  <a:lumMod val="50000"/>
                </a:srgbClr>
              </a:buClr>
              <a:buSzPct val="8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Gays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were</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forced and trapped into the gay or transgender lifestyle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to be</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mental sex slaves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to</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Satan, as the result of evil human crimes and sins that include</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r</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ape, molestation, domestic violence, pornography, drugs, abortion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and</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chronic alcoholism.</a:t>
            </a:r>
          </a:p>
          <a:p>
            <a:pPr marL="0" lvl="0" indent="0">
              <a:lnSpc>
                <a:spcPct val="90000"/>
              </a:lnSpc>
              <a:spcBef>
                <a:spcPts val="0"/>
              </a:spcBef>
              <a:spcAft>
                <a:spcPts val="900"/>
              </a:spcAft>
              <a:buClr>
                <a:schemeClr val="tx1"/>
              </a:buClr>
              <a:buSzPct val="60000"/>
            </a:pPr>
            <a:r>
              <a:rPr lang="en-US" sz="31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These</a:t>
            </a:r>
            <a:r>
              <a:rPr kumimoji="0" lang="en-US" sz="31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mental traumas can cause physical damage to the brain, </a:t>
            </a:r>
            <a:r>
              <a:rPr lang="en-US" sz="31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mental illness, radical &amp; rapid personality changes and raging anger, that today can be </a:t>
            </a:r>
            <a:r>
              <a:rPr kumimoji="0" lang="en-US" sz="31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visually observable by </a:t>
            </a:r>
            <a:r>
              <a:rPr lang="en-US" sz="31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fMRI and diffusion tensor imaging.</a:t>
            </a:r>
          </a:p>
        </p:txBody>
      </p:sp>
      <p:sp>
        <p:nvSpPr>
          <p:cNvPr id="7" name="Text Box 2">
            <a:extLst>
              <a:ext uri="{FF2B5EF4-FFF2-40B4-BE49-F238E27FC236}">
                <a16:creationId xmlns:a16="http://schemas.microsoft.com/office/drawing/2014/main" id="{04CCFBEA-5AE7-4987-9D37-CDDF9F5D0921}"/>
              </a:ext>
            </a:extLst>
          </p:cNvPr>
          <p:cNvSpPr txBox="1">
            <a:spLocks noChangeArrowheads="1"/>
          </p:cNvSpPr>
          <p:nvPr/>
        </p:nvSpPr>
        <p:spPr bwMode="auto">
          <a:xfrm>
            <a:off x="331548" y="274320"/>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6E0B40A0-8AB1-4293-BFE5-AB39E7E01662}"/>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007187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23575" y="5257800"/>
            <a:ext cx="8896846" cy="1463040"/>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300"/>
              </a:spcAft>
              <a:buClr>
                <a:schemeClr val="tx2">
                  <a:lumMod val="10000"/>
                </a:schemeClr>
              </a:buClr>
            </a:pPr>
            <a:r>
              <a:rPr lang="en-US" sz="265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40000"/>
                    </a:srgbClr>
                  </a:glow>
                  <a:outerShdw blurRad="88900" dist="38100" dir="5400000" algn="ctr" rotWithShape="0">
                    <a:srgbClr val="000000"/>
                  </a:outerShdw>
                </a:effectLst>
                <a:ea typeface="SimSun" panose="02010600030101010101" pitchFamily="2" charset="-122"/>
                <a:cs typeface="Arial" panose="020B0604020202020204" pitchFamily="34" charset="0"/>
              </a:rPr>
              <a:t>Legalization only accelerated the slaughter, 850,000 people have died from drug overdose since 1999, more than all US combat deaths in all wars combined. </a:t>
            </a:r>
            <a:r>
              <a:rPr lang="en-US" sz="1600" kern="150" dirty="0">
                <a:solidFill>
                  <a:schemeClr val="tx1"/>
                </a:solidFill>
                <a:latin typeface="+mn-lt"/>
                <a:ea typeface="SimSun" panose="02010600030101010101" pitchFamily="2" charset="-122"/>
                <a:cs typeface="Arial" panose="020B0604020202020204" pitchFamily="34" charset="0"/>
                <a:hlinkClick r:id="rId4">
                  <a:extLst>
                    <a:ext uri="{A12FA001-AC4F-418D-AE19-62706E023703}">
                      <ahyp:hlinkClr xmlns:ahyp="http://schemas.microsoft.com/office/drawing/2018/hyperlinkcolor" val="tx"/>
                    </a:ext>
                  </a:extLst>
                </a:hlinkClick>
              </a:rPr>
              <a:t>[1129]</a:t>
            </a:r>
            <a:r>
              <a:rPr lang="en-US" sz="1600" kern="150" dirty="0">
                <a:solidFill>
                  <a:schemeClr val="tx1"/>
                </a:solidFill>
                <a:latin typeface="+mn-lt"/>
                <a:ea typeface="SimSun" panose="02010600030101010101" pitchFamily="2" charset="-122"/>
                <a:cs typeface="Arial" panose="020B0604020202020204" pitchFamily="34" charset="0"/>
              </a:rPr>
              <a:t> </a:t>
            </a:r>
            <a:r>
              <a:rPr lang="en-US" sz="1600" kern="150" dirty="0">
                <a:solidFill>
                  <a:schemeClr val="tx1"/>
                </a:solidFill>
                <a:latin typeface="Calibri"/>
                <a:ea typeface="SimSun" panose="02010600030101010101" pitchFamily="2" charset="-122"/>
                <a:cs typeface="Arial" panose="020B0604020202020204" pitchFamily="34" charset="0"/>
                <a:hlinkClick r:id="rId5">
                  <a:extLst>
                    <a:ext uri="{A12FA001-AC4F-418D-AE19-62706E023703}">
                      <ahyp:hlinkClr xmlns:ahyp="http://schemas.microsoft.com/office/drawing/2018/hyperlinkcolor" val="tx"/>
                    </a:ext>
                  </a:extLst>
                </a:hlinkClick>
              </a:rPr>
              <a:t>[1228]</a:t>
            </a:r>
            <a:r>
              <a:rPr lang="en-US" sz="1600" kern="150" dirty="0">
                <a:solidFill>
                  <a:schemeClr val="tx1"/>
                </a:solidFill>
                <a:latin typeface="Calibri"/>
                <a:ea typeface="SimSun" panose="02010600030101010101" pitchFamily="2" charset="-122"/>
                <a:cs typeface="Arial" panose="020B0604020202020204" pitchFamily="34" charset="0"/>
              </a:rPr>
              <a:t> </a:t>
            </a:r>
            <a:r>
              <a:rPr lang="en-US" sz="1200" kern="150" dirty="0">
                <a:solidFill>
                  <a:schemeClr val="tx1"/>
                </a:solidFill>
                <a:latin typeface="+mn-lt"/>
                <a:ea typeface="SimSun" panose="02010600030101010101" pitchFamily="2" charset="-122"/>
                <a:cs typeface="Arial" panose="020B0604020202020204" pitchFamily="34" charset="0"/>
              </a:rPr>
              <a:t>Image Credit: CDC.</a:t>
            </a:r>
            <a:endParaRPr lang="en-US" dirty="0">
              <a:solidFill>
                <a:schemeClr val="tx1"/>
              </a:solidFill>
              <a:latin typeface="+mn-lt"/>
            </a:endParaRPr>
          </a:p>
        </p:txBody>
      </p:sp>
      <p:sp>
        <p:nvSpPr>
          <p:cNvPr id="5" name="Text Box 2"/>
          <p:cNvSpPr txBox="1">
            <a:spLocks noChangeArrowheads="1"/>
          </p:cNvSpPr>
          <p:nvPr/>
        </p:nvSpPr>
        <p:spPr bwMode="auto">
          <a:xfrm>
            <a:off x="216342" y="182880"/>
            <a:ext cx="8711315" cy="914400"/>
          </a:xfrm>
          <a:prstGeom prst="rect">
            <a:avLst/>
          </a:prstGeom>
          <a:blipFill dpi="0" rotWithShape="0">
            <a:blip r:embed="rId6"/>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pic>
        <p:nvPicPr>
          <p:cNvPr id="3" name="Picture 2">
            <a:extLst>
              <a:ext uri="{FF2B5EF4-FFF2-40B4-BE49-F238E27FC236}">
                <a16:creationId xmlns:a16="http://schemas.microsoft.com/office/drawing/2014/main" id="{DC864C9D-C854-4233-9518-3E6C1F181E8F}"/>
              </a:ext>
            </a:extLst>
          </p:cNvPr>
          <p:cNvPicPr>
            <a:picLocks noChangeAspect="1"/>
          </p:cNvPicPr>
          <p:nvPr/>
        </p:nvPicPr>
        <p:blipFill rotWithShape="1">
          <a:blip r:embed="rId7">
            <a:extLst>
              <a:ext uri="{28A0092B-C50C-407E-A947-70E740481C1C}">
                <a14:useLocalDpi xmlns:a14="http://schemas.microsoft.com/office/drawing/2010/main" val="0"/>
              </a:ext>
            </a:extLst>
          </a:blip>
          <a:srcRect l="5905" t="7505" r="6820" b="14434"/>
          <a:stretch/>
        </p:blipFill>
        <p:spPr>
          <a:xfrm>
            <a:off x="228601" y="1280160"/>
            <a:ext cx="5716063" cy="3840480"/>
          </a:xfrm>
          <a:prstGeom prst="rect">
            <a:avLst/>
          </a:prstGeom>
        </p:spPr>
      </p:pic>
      <p:pic>
        <p:nvPicPr>
          <p:cNvPr id="6" name="Picture 5">
            <a:extLst>
              <a:ext uri="{FF2B5EF4-FFF2-40B4-BE49-F238E27FC236}">
                <a16:creationId xmlns:a16="http://schemas.microsoft.com/office/drawing/2014/main" id="{ACFB8352-213E-4AB8-B5D0-D04D68E2FCA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60760" y="4953000"/>
            <a:ext cx="182880" cy="182880"/>
          </a:xfrm>
          <a:prstGeom prst="rect">
            <a:avLst/>
          </a:prstGeom>
        </p:spPr>
      </p:pic>
      <p:sp>
        <p:nvSpPr>
          <p:cNvPr id="15" name="Rectangle 1">
            <a:extLst>
              <a:ext uri="{FF2B5EF4-FFF2-40B4-BE49-F238E27FC236}">
                <a16:creationId xmlns:a16="http://schemas.microsoft.com/office/drawing/2014/main" id="{00FB2CA6-89A6-41FC-9BE8-E4B20176DF26}"/>
              </a:ext>
            </a:extLst>
          </p:cNvPr>
          <p:cNvSpPr>
            <a:spLocks noChangeArrowheads="1"/>
          </p:cNvSpPr>
          <p:nvPr/>
        </p:nvSpPr>
        <p:spPr bwMode="auto">
          <a:xfrm>
            <a:off x="6035040" y="1261872"/>
            <a:ext cx="3017520" cy="3908442"/>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288"/>
              </a:spcAft>
              <a:buClrTx/>
              <a:tabLst/>
            </a:pPr>
            <a:r>
              <a:rPr lang="en-US" sz="2400" dirty="0">
                <a:latin typeface="Calibri"/>
              </a:rPr>
              <a:t>By 2020, democrats legalized medical marijuana in 36 US </a:t>
            </a:r>
            <a:r>
              <a:rPr lang="en-US" sz="2400" dirty="0">
                <a:solidFill>
                  <a:schemeClr val="tx1"/>
                </a:solidFill>
                <a:latin typeface="Calibri"/>
              </a:rPr>
              <a:t>states &amp; 11 more are  legal for recreational use, plus </a:t>
            </a:r>
            <a:r>
              <a:rPr lang="en-US" sz="2400" dirty="0">
                <a:latin typeface="Calibri"/>
              </a:rPr>
              <a:t>other deadly drugs legalized. This started in gay </a:t>
            </a:r>
            <a:r>
              <a:rPr lang="en-US" sz="2400" dirty="0">
                <a:solidFill>
                  <a:schemeClr val="tx1"/>
                </a:solidFill>
                <a:latin typeface="Calibri"/>
              </a:rPr>
              <a:t>liberal California in </a:t>
            </a:r>
            <a:r>
              <a:rPr lang="en-US" sz="2400" dirty="0">
                <a:latin typeface="Calibri"/>
              </a:rPr>
              <a:t>1996 in the Clinton years, but most during </a:t>
            </a:r>
            <a:r>
              <a:rPr lang="en-US" sz="2400" dirty="0">
                <a:solidFill>
                  <a:schemeClr val="tx1"/>
                </a:solidFill>
                <a:latin typeface="Calibri"/>
                <a:hlinkClick r:id="rId9">
                  <a:extLst>
                    <a:ext uri="{A12FA001-AC4F-418D-AE19-62706E023703}">
                      <ahyp:hlinkClr xmlns:ahyp="http://schemas.microsoft.com/office/drawing/2018/hyperlinkcolor" val="tx"/>
                    </a:ext>
                  </a:extLst>
                </a:hlinkClick>
              </a:rPr>
              <a:t>pro-drug Obama years</a:t>
            </a:r>
            <a:r>
              <a:rPr lang="en-US" sz="2400" dirty="0">
                <a:solidFill>
                  <a:schemeClr val="tx1"/>
                </a:solidFill>
                <a:latin typeface="Calibri"/>
              </a:rPr>
              <a:t>. </a:t>
            </a:r>
            <a:r>
              <a:rPr lang="en-US" sz="1400" dirty="0">
                <a:solidFill>
                  <a:schemeClr val="tx1"/>
                </a:solidFill>
                <a:latin typeface="Calibri"/>
                <a:hlinkClick r:id="rId10">
                  <a:extLst>
                    <a:ext uri="{A12FA001-AC4F-418D-AE19-62706E023703}">
                      <ahyp:hlinkClr xmlns:ahyp="http://schemas.microsoft.com/office/drawing/2018/hyperlinkcolor" val="tx"/>
                    </a:ext>
                  </a:extLst>
                </a:hlinkClick>
              </a:rPr>
              <a:t>[1227]</a:t>
            </a:r>
            <a:endParaRPr lang="en-US" sz="1500" dirty="0">
              <a:solidFill>
                <a:schemeClr val="tx1"/>
              </a:solidFill>
              <a:latin typeface="Calibri"/>
            </a:endParaRPr>
          </a:p>
        </p:txBody>
      </p:sp>
    </p:spTree>
    <p:extLst>
      <p:ext uri="{BB962C8B-B14F-4D97-AF65-F5344CB8AC3E}">
        <p14:creationId xmlns:p14="http://schemas.microsoft.com/office/powerpoint/2010/main" val="38809153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6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16342" y="137160"/>
            <a:ext cx="8711315" cy="91440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9" name="Rectangle 1"/>
          <p:cNvSpPr>
            <a:spLocks noChangeArrowheads="1"/>
          </p:cNvSpPr>
          <p:nvPr/>
        </p:nvSpPr>
        <p:spPr bwMode="auto">
          <a:xfrm>
            <a:off x="137159" y="5120640"/>
            <a:ext cx="8869680" cy="1585306"/>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288"/>
              </a:spcAft>
              <a:buClrTx/>
              <a:tabLst/>
            </a:pPr>
            <a:r>
              <a:rPr lang="en-US" sz="26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12700" dist="12700" dir="5400000" algn="ctr" rotWithShape="0">
                    <a:srgbClr val="000000"/>
                  </a:outerShdw>
                </a:effectLst>
                <a:ea typeface="SimSun" panose="02010600030101010101" pitchFamily="2" charset="-122"/>
                <a:cs typeface="Arial" panose="020B0604020202020204" pitchFamily="34" charset="0"/>
              </a:rPr>
              <a:t>The result after decades of liberals promoting, selling &amp; legalizing drugs is drug OD deaths increased 18% per year in the final Obama years</a:t>
            </a:r>
            <a:r>
              <a:rPr lang="en-US" sz="26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50800">
                    <a:srgbClr val="000000">
                      <a:alpha val="60000"/>
                    </a:srgbClr>
                  </a:glow>
                  <a:outerShdw blurRad="12700" dist="12700" dir="5400000" algn="ctr" rotWithShape="0">
                    <a:srgbClr val="000000"/>
                  </a:outerShdw>
                </a:effectLst>
                <a:ea typeface="SimSun" panose="02010600030101010101" pitchFamily="2" charset="-122"/>
                <a:cs typeface="Arial" panose="020B0604020202020204" pitchFamily="34" charset="0"/>
              </a:rPr>
              <a:t>. </a:t>
            </a:r>
            <a:r>
              <a:rPr lang="en-US" sz="2000" kern="150" dirty="0">
                <a:solidFill>
                  <a:schemeClr val="tx1"/>
                </a:solidFill>
                <a:ea typeface="SimSun" panose="02010600030101010101" pitchFamily="2" charset="-122"/>
                <a:cs typeface="Arial" panose="020B0604020202020204" pitchFamily="34" charset="0"/>
              </a:rPr>
              <a:t>This graph doesn’t include vast additional deaths from drug violence, drug crime &amp; drug using rioters. </a:t>
            </a:r>
            <a:r>
              <a:rPr lang="en-US" sz="1400"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[1226]</a:t>
            </a:r>
            <a:r>
              <a:rPr lang="en-US" sz="1400" b="1" kern="150" dirty="0">
                <a:ln w="12700" cmpd="sng">
                  <a:solidFill>
                    <a:srgbClr val="000000"/>
                  </a:solidFill>
                  <a:prstDash val="solid"/>
                </a:ln>
                <a:solidFill>
                  <a:schemeClr val="tx1"/>
                </a:solidFill>
                <a:effectLst>
                  <a:glow rad="88900">
                    <a:srgbClr val="000000">
                      <a:alpha val="60000"/>
                    </a:srgbClr>
                  </a:glow>
                  <a:outerShdw blurRad="127000" dist="50800" dir="5400000" algn="ctr" rotWithShape="0">
                    <a:srgbClr val="000000"/>
                  </a:outerShdw>
                </a:effectLst>
                <a:ea typeface="SimSun" panose="02010600030101010101" pitchFamily="2" charset="-122"/>
                <a:cs typeface="Arial" panose="020B0604020202020204" pitchFamily="34" charset="0"/>
              </a:rPr>
              <a:t> </a:t>
            </a:r>
            <a:r>
              <a:rPr lang="en-US" sz="1600" kern="150" dirty="0">
                <a:solidFill>
                  <a:schemeClr val="tx1"/>
                </a:solidFill>
                <a:latin typeface="Calibri" panose="020F0502020204030204" pitchFamily="34" charset="0"/>
                <a:ea typeface="SimSun" panose="02010600030101010101" pitchFamily="2" charset="-122"/>
                <a:cs typeface="Arial" panose="020B0604020202020204" pitchFamily="34" charset="0"/>
              </a:rPr>
              <a:t>Image Credit: CDC </a:t>
            </a:r>
            <a:endParaRPr lang="en-US" sz="1400" dirty="0">
              <a:solidFill>
                <a:schemeClr val="tx1"/>
              </a:solidFill>
              <a:latin typeface="Calibri" panose="020F0502020204030204" pitchFamily="34" charset="0"/>
            </a:endParaRPr>
          </a:p>
        </p:txBody>
      </p:sp>
      <p:pic>
        <p:nvPicPr>
          <p:cNvPr id="3" name="Picture 2">
            <a:extLst>
              <a:ext uri="{FF2B5EF4-FFF2-40B4-BE49-F238E27FC236}">
                <a16:creationId xmlns:a16="http://schemas.microsoft.com/office/drawing/2014/main" id="{C74A1213-2A24-4978-929D-EAA3752333C2}"/>
              </a:ext>
            </a:extLst>
          </p:cNvPr>
          <p:cNvPicPr>
            <a:picLocks noChangeAspect="1"/>
          </p:cNvPicPr>
          <p:nvPr/>
        </p:nvPicPr>
        <p:blipFill>
          <a:blip r:embed="rId6"/>
          <a:stretch>
            <a:fillRect/>
          </a:stretch>
        </p:blipFill>
        <p:spPr>
          <a:xfrm>
            <a:off x="673975" y="1188720"/>
            <a:ext cx="7796049" cy="3881437"/>
          </a:xfrm>
          <a:prstGeom prst="rect">
            <a:avLst/>
          </a:prstGeom>
        </p:spPr>
      </p:pic>
    </p:spTree>
    <p:extLst>
      <p:ext uri="{BB962C8B-B14F-4D97-AF65-F5344CB8AC3E}">
        <p14:creationId xmlns:p14="http://schemas.microsoft.com/office/powerpoint/2010/main" val="28073965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53144" y="1524000"/>
            <a:ext cx="8837712" cy="5050293"/>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182880" rIns="18288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900"/>
              </a:spcAft>
              <a:buClr>
                <a:srgbClr val="000000">
                  <a:lumMod val="10000"/>
                </a:srgbClr>
              </a:buClr>
              <a:buSzPct val="6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9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In narcotic drug legalized US states, nearly all drugs are still sold illegally, by the same drug </a:t>
            </a:r>
            <a:r>
              <a:rPr lang="en-US" sz="2900" dirty="0">
                <a:latin typeface="Calibri" panose="020F0502020204030204" pitchFamily="34" charset="0"/>
                <a:cs typeface="Calibri" panose="020F0502020204030204" pitchFamily="34" charset="0"/>
              </a:rPr>
              <a:t>gangs</a:t>
            </a:r>
            <a:r>
              <a:rPr kumimoji="0" lang="en-US" sz="29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to avoid paying high taxes, meeting strict quality laws, record keeping, prescriptions or THC content laws. The result of drug legalization is that drug OD deaths, riots, rape, mental illness &amp; murder have increased exponentially.</a:t>
            </a:r>
          </a:p>
          <a:p>
            <a:pPr marL="0" marR="0" lvl="0" indent="0" algn="l" defTabSz="457200" rtl="0" eaLnBrk="1" fontAlgn="base" latinLnBrk="0" hangingPunct="0">
              <a:lnSpc>
                <a:spcPct val="92000"/>
              </a:lnSpc>
              <a:spcBef>
                <a:spcPts val="0"/>
              </a:spcBef>
              <a:spcAft>
                <a:spcPts val="900"/>
              </a:spcAft>
              <a:buClr>
                <a:srgbClr val="000000">
                  <a:lumMod val="10000"/>
                </a:srgbClr>
              </a:buClr>
              <a:buSzPct val="6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Only a return to God will stop this crime, as God literally stated in the Bible. If you buy, sell or legalize </a:t>
            </a:r>
            <a:r>
              <a:rPr lang="en-US" sz="31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narcotic</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drugs, you are supporting rampant sex slavery, murder, corruption &amp; drugged gay rape worldwide. God will hold you accountable. </a:t>
            </a:r>
          </a:p>
        </p:txBody>
      </p:sp>
      <p:sp>
        <p:nvSpPr>
          <p:cNvPr id="5" name="Text Box 2"/>
          <p:cNvSpPr txBox="1">
            <a:spLocks noChangeArrowheads="1"/>
          </p:cNvSpPr>
          <p:nvPr/>
        </p:nvSpPr>
        <p:spPr bwMode="auto">
          <a:xfrm>
            <a:off x="234920" y="282220"/>
            <a:ext cx="8683824"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045404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82875" y="1325880"/>
            <a:ext cx="8778240" cy="536210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1000"/>
              </a:spcAft>
              <a:buClr>
                <a:srgbClr val="000000">
                  <a:lumMod val="10000"/>
                </a:srgbClr>
              </a:buClr>
              <a:buSzPct val="70000"/>
              <a:tabLst/>
            </a:pPr>
            <a:r>
              <a:rPr lang="en-US" sz="3000" dirty="0">
                <a:solidFill>
                  <a:schemeClr val="tx1"/>
                </a:solidFill>
                <a:latin typeface="Calibri" panose="020F0502020204030204" pitchFamily="34" charset="0"/>
                <a:cs typeface="Calibri" panose="020F0502020204030204" pitchFamily="34" charset="0"/>
              </a:rPr>
              <a:t>Socialist US democrats pass laws that rampantly increase murders &amp; crime by legalizing all forms of evil. </a:t>
            </a:r>
          </a:p>
          <a:p>
            <a:pPr marL="0" lvl="0" indent="0">
              <a:lnSpc>
                <a:spcPct val="92000"/>
              </a:lnSpc>
              <a:spcBef>
                <a:spcPts val="0"/>
              </a:spcBef>
              <a:spcAft>
                <a:spcPts val="1000"/>
              </a:spcAft>
              <a:buClr>
                <a:srgbClr val="000000">
                  <a:lumMod val="10000"/>
                </a:srgbClr>
              </a:buClr>
              <a:buSzPct val="70000"/>
              <a:tabLst/>
            </a:pP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Then liberal socialists make guns for self defense illegal, while all the criminals have guns. </a:t>
            </a:r>
          </a:p>
          <a:p>
            <a:pPr marL="0" lvl="0" indent="0">
              <a:lnSpc>
                <a:spcPct val="92000"/>
              </a:lnSpc>
              <a:spcBef>
                <a:spcPts val="0"/>
              </a:spcBef>
              <a:spcAft>
                <a:spcPts val="1000"/>
              </a:spcAft>
              <a:buClr>
                <a:srgbClr val="000000">
                  <a:lumMod val="10000"/>
                </a:srgbClr>
              </a:buClr>
              <a:buSzPct val="70000"/>
              <a:tabLst/>
            </a:pP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occurred in socialist narco-state Mexico and Venezuela, where 7 of the world’s top 10 most gun murdering cities are located.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[1134]</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[1228]</a:t>
            </a:r>
            <a:endParaRPr lang="en-US" dirty="0">
              <a:solidFill>
                <a:schemeClr val="tx1"/>
              </a:solidFill>
              <a:latin typeface="Calibri" panose="020F0502020204030204" pitchFamily="34" charset="0"/>
              <a:cs typeface="Calibri" panose="020F0502020204030204" pitchFamily="34" charset="0"/>
            </a:endParaRPr>
          </a:p>
          <a:p>
            <a:pPr marL="274320" lvl="0" indent="-274320">
              <a:lnSpc>
                <a:spcPct val="92000"/>
              </a:lnSpc>
              <a:spcBef>
                <a:spcPts val="0"/>
              </a:spcBef>
              <a:spcAft>
                <a:spcPts val="1000"/>
              </a:spcAft>
              <a:buClr>
                <a:schemeClr val="tx1">
                  <a:lumMod val="95000"/>
                  <a:lumOff val="5000"/>
                </a:schemeClr>
              </a:buClr>
              <a:buSzPct val="69000"/>
              <a:buFont typeface="Wingdings" panose="05000000000000000000" pitchFamily="2" charset="2"/>
              <a:buChar char="Ø"/>
              <a:tabLst/>
            </a:pPr>
            <a:r>
              <a:rPr lang="en-US" sz="2800" dirty="0">
                <a:solidFill>
                  <a:schemeClr val="tx1"/>
                </a:solidFill>
                <a:latin typeface="Calibri" panose="020F0502020204030204" pitchFamily="34" charset="0"/>
                <a:cs typeface="Calibri" panose="020F0502020204030204" pitchFamily="34" charset="0"/>
              </a:rPr>
              <a:t>Guns and bullets are highly illegal in these nations. This allowed socialist dictators &amp; heavily armed paramilitary drug gangs to take over, murder, kidnap and rape at will.</a:t>
            </a:r>
            <a:r>
              <a:rPr lang="en-US" sz="14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[1134]</a:t>
            </a:r>
            <a:r>
              <a:rPr lang="en-US" sz="1600" dirty="0">
                <a:solidFill>
                  <a:schemeClr val="tx1"/>
                </a:solidFill>
                <a:latin typeface="Calibri" panose="020F0502020204030204" pitchFamily="34" charset="0"/>
              </a:rPr>
              <a:t> </a:t>
            </a:r>
            <a:r>
              <a:rPr lang="en-US" sz="1600" dirty="0">
                <a:solidFill>
                  <a:schemeClr val="tx1"/>
                </a:solidFill>
                <a:latin typeface="Calibri"/>
                <a:cs typeface="Calibri" panose="020F0502020204030204" pitchFamily="34" charset="0"/>
                <a:hlinkClick r:id="rId6">
                  <a:extLst>
                    <a:ext uri="{A12FA001-AC4F-418D-AE19-62706E023703}">
                      <ahyp:hlinkClr xmlns:ahyp="http://schemas.microsoft.com/office/drawing/2018/hyperlinkcolor" val="tx"/>
                    </a:ext>
                  </a:extLst>
                </a:hlinkClick>
              </a:rPr>
              <a:t>[1197]</a:t>
            </a:r>
            <a:r>
              <a:rPr lang="en-US" sz="1600" dirty="0">
                <a:solidFill>
                  <a:schemeClr val="tx1"/>
                </a:solidFill>
                <a:latin typeface="Calibri"/>
                <a:cs typeface="Calibri" panose="020F0502020204030204" pitchFamily="34" charset="0"/>
              </a:rPr>
              <a:t> </a:t>
            </a:r>
            <a:r>
              <a:rPr lang="en-US" sz="1600" dirty="0">
                <a:solidFill>
                  <a:schemeClr val="tx1"/>
                </a:solidFill>
                <a:latin typeface="Calibri"/>
                <a:hlinkClick r:id="rId7">
                  <a:extLst>
                    <a:ext uri="{A12FA001-AC4F-418D-AE19-62706E023703}">
                      <ahyp:hlinkClr xmlns:ahyp="http://schemas.microsoft.com/office/drawing/2018/hyperlinkcolor" val="tx"/>
                    </a:ext>
                  </a:extLst>
                </a:hlinkClick>
              </a:rPr>
              <a:t>[1198]</a:t>
            </a:r>
            <a:r>
              <a:rPr lang="en-US" sz="1600" dirty="0">
                <a:solidFill>
                  <a:schemeClr val="tx1"/>
                </a:solidFill>
                <a:latin typeface="Calibri"/>
              </a:rPr>
              <a:t> </a:t>
            </a:r>
            <a:r>
              <a:rPr lang="en-US" sz="1600" dirty="0">
                <a:solidFill>
                  <a:schemeClr val="tx1"/>
                </a:solidFill>
                <a:latin typeface="Calibri"/>
                <a:cs typeface="Calibri" panose="020F0502020204030204" pitchFamily="34" charset="0"/>
                <a:hlinkClick r:id="rId8">
                  <a:extLst>
                    <a:ext uri="{A12FA001-AC4F-418D-AE19-62706E023703}">
                      <ahyp:hlinkClr xmlns:ahyp="http://schemas.microsoft.com/office/drawing/2018/hyperlinkcolor" val="tx"/>
                    </a:ext>
                  </a:extLst>
                </a:hlinkClick>
              </a:rPr>
              <a:t>[1199]</a:t>
            </a:r>
            <a:r>
              <a:rPr lang="en-US" sz="2800" b="1" dirty="0">
                <a:ln w="9525">
                  <a:solidFill>
                    <a:prstClr val="black"/>
                  </a:solidFill>
                  <a:prstDash val="solid"/>
                </a:ln>
                <a:solidFill>
                  <a:schemeClr val="tx1"/>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700" dirty="0">
                <a:solidFill>
                  <a:schemeClr val="tx1"/>
                </a:solidFill>
                <a:latin typeface="Calibri" panose="020F0502020204030204" pitchFamily="34" charset="0"/>
                <a:cs typeface="Calibri" panose="020F0502020204030204" pitchFamily="34" charset="0"/>
              </a:rPr>
              <a:t>My wife has lost several family members.</a:t>
            </a:r>
            <a:endParaRPr lang="en-US" sz="16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216338" y="137160"/>
            <a:ext cx="8711315" cy="1005840"/>
          </a:xfrm>
          <a:prstGeom prst="rect">
            <a:avLst/>
          </a:prstGeom>
          <a:blipFill dpi="0" rotWithShape="0">
            <a:blip r:embed="rId9"/>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7195164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08747" y="1234440"/>
            <a:ext cx="8926494" cy="540583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8000"/>
              </a:lnSpc>
              <a:spcBef>
                <a:spcPts val="0"/>
              </a:spcBef>
              <a:spcAft>
                <a:spcPts val="800"/>
              </a:spcAft>
              <a:buClr>
                <a:schemeClr val="tx2">
                  <a:lumMod val="10000"/>
                </a:schemeClr>
              </a:buClr>
              <a:buSzPct val="70000"/>
            </a:pPr>
            <a:r>
              <a:rPr lang="en-US" sz="3000" dirty="0">
                <a:solidFill>
                  <a:schemeClr val="tx1"/>
                </a:solidFill>
                <a:latin typeface="+mn-lt"/>
                <a:cs typeface="Calibri" panose="020F0502020204030204" pitchFamily="34" charset="0"/>
              </a:rPr>
              <a:t>Paramilitary drug gangs in Mexico &amp; Venezuela murder and terrorize innocent civilians and opposing politicians with the highest murder rates in the world today, while unarmed citizens hide in their homes. </a:t>
            </a:r>
            <a:r>
              <a:rPr lang="en-US" sz="1700" dirty="0">
                <a:solidFill>
                  <a:schemeClr val="tx1"/>
                </a:solidFill>
                <a:latin typeface="+mn-lt"/>
                <a:hlinkClick r:id="rId4">
                  <a:extLst>
                    <a:ext uri="{A12FA001-AC4F-418D-AE19-62706E023703}">
                      <ahyp:hlinkClr xmlns:ahyp="http://schemas.microsoft.com/office/drawing/2018/hyperlinkcolor" val="tx"/>
                    </a:ext>
                  </a:extLst>
                </a:hlinkClick>
              </a:rPr>
              <a:t>[1131]</a:t>
            </a:r>
            <a:r>
              <a:rPr lang="en-US" sz="1700" dirty="0">
                <a:solidFill>
                  <a:schemeClr val="tx1"/>
                </a:solidFill>
                <a:latin typeface="+mn-lt"/>
              </a:rPr>
              <a:t> </a:t>
            </a:r>
            <a:r>
              <a:rPr lang="en-US" sz="1700" dirty="0">
                <a:solidFill>
                  <a:schemeClr val="tx1"/>
                </a:solidFill>
                <a:latin typeface="+mn-lt"/>
                <a:hlinkClick r:id="rId5">
                  <a:extLst>
                    <a:ext uri="{A12FA001-AC4F-418D-AE19-62706E023703}">
                      <ahyp:hlinkClr xmlns:ahyp="http://schemas.microsoft.com/office/drawing/2018/hyperlinkcolor" val="tx"/>
                    </a:ext>
                  </a:extLst>
                </a:hlinkClick>
              </a:rPr>
              <a:t>[1132]</a:t>
            </a:r>
            <a:r>
              <a:rPr lang="en-US" sz="1700" dirty="0">
                <a:solidFill>
                  <a:schemeClr val="tx1"/>
                </a:solidFill>
                <a:latin typeface="+mn-lt"/>
              </a:rPr>
              <a:t> </a:t>
            </a:r>
            <a:r>
              <a:rPr lang="en-US" sz="1700" dirty="0">
                <a:solidFill>
                  <a:schemeClr val="tx1"/>
                </a:solidFill>
                <a:latin typeface="+mn-lt"/>
                <a:hlinkClick r:id="rId6">
                  <a:extLst>
                    <a:ext uri="{A12FA001-AC4F-418D-AE19-62706E023703}">
                      <ahyp:hlinkClr xmlns:ahyp="http://schemas.microsoft.com/office/drawing/2018/hyperlinkcolor" val="tx"/>
                    </a:ext>
                  </a:extLst>
                </a:hlinkClick>
              </a:rPr>
              <a:t>[1133]</a:t>
            </a:r>
            <a:r>
              <a:rPr lang="en-US" sz="1700" dirty="0">
                <a:solidFill>
                  <a:schemeClr val="tx1"/>
                </a:solidFill>
                <a:latin typeface="+mn-lt"/>
              </a:rPr>
              <a:t> </a:t>
            </a:r>
            <a:r>
              <a:rPr lang="en-US" sz="1700" dirty="0">
                <a:solidFill>
                  <a:schemeClr val="tx1"/>
                </a:solidFill>
                <a:latin typeface="+mn-lt"/>
                <a:hlinkClick r:id="rId7">
                  <a:extLst>
                    <a:ext uri="{A12FA001-AC4F-418D-AE19-62706E023703}">
                      <ahyp:hlinkClr xmlns:ahyp="http://schemas.microsoft.com/office/drawing/2018/hyperlinkcolor" val="tx"/>
                    </a:ext>
                  </a:extLst>
                </a:hlinkClick>
              </a:rPr>
              <a:t>[1134]</a:t>
            </a:r>
            <a:endParaRPr lang="en-US" sz="3000" dirty="0">
              <a:solidFill>
                <a:schemeClr val="tx1"/>
              </a:solidFill>
              <a:latin typeface="+mn-lt"/>
              <a:cs typeface="Calibri" panose="020F0502020204030204" pitchFamily="34" charset="0"/>
            </a:endParaRPr>
          </a:p>
          <a:p>
            <a:pPr marL="0" lvl="0" indent="0">
              <a:lnSpc>
                <a:spcPct val="88000"/>
              </a:lnSpc>
              <a:spcBef>
                <a:spcPts val="0"/>
              </a:spcBef>
              <a:spcAft>
                <a:spcPts val="800"/>
              </a:spcAft>
              <a:buClr>
                <a:schemeClr val="bg1"/>
              </a:buClr>
              <a:buSzPct val="60000"/>
              <a:tabLst/>
            </a:pP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88900" dist="38100" dir="5400000" algn="ctr" rotWithShape="0">
                    <a:srgbClr val="000000"/>
                  </a:outerShdw>
                </a:effectLst>
                <a:latin typeface="+mn-lt"/>
                <a:ea typeface="SimSun" panose="02010600030101010101" pitchFamily="2" charset="-122"/>
                <a:cs typeface="Arial" panose="020B0604020202020204" pitchFamily="34" charset="0"/>
              </a:rPr>
              <a:t>Drug gang leaders don’t fear the death penalty or armed citizens fighting back in Mexico, because Mexico foolishly outlawed both of these. </a:t>
            </a:r>
          </a:p>
          <a:p>
            <a:pPr marL="274320" lvl="0" indent="-274320">
              <a:lnSpc>
                <a:spcPct val="88000"/>
              </a:lnSpc>
              <a:spcBef>
                <a:spcPts val="0"/>
              </a:spcBef>
              <a:spcAft>
                <a:spcPts val="800"/>
              </a:spcAft>
              <a:buClr>
                <a:schemeClr val="tx1"/>
              </a:buClr>
              <a:buSzPct val="70000"/>
              <a:buFont typeface="Wingdings" panose="05000000000000000000" pitchFamily="2" charset="2"/>
              <a:buChar char="Ø"/>
              <a:tabLst/>
            </a:pPr>
            <a:r>
              <a:rPr lang="en-US" sz="2800" dirty="0">
                <a:latin typeface="+mn-lt"/>
                <a:cs typeface="Calibri" panose="020F0502020204030204" pitchFamily="34" charset="0"/>
              </a:rPr>
              <a:t>If drug leaders are captured, they threaten or bribe guards, or escape to re-terrorize the nation, as El Chapo did twice, and his son did</a:t>
            </a:r>
            <a:r>
              <a:rPr lang="en-US" sz="2800" dirty="0">
                <a:solidFill>
                  <a:schemeClr val="tx1"/>
                </a:solidFill>
                <a:latin typeface="+mn-lt"/>
                <a:cs typeface="Calibri" panose="020F0502020204030204" pitchFamily="34" charset="0"/>
              </a:rPr>
              <a:t>. </a:t>
            </a:r>
            <a:r>
              <a:rPr lang="en-US" sz="1600" dirty="0">
                <a:solidFill>
                  <a:schemeClr val="tx1"/>
                </a:solidFill>
                <a:latin typeface="+mn-lt"/>
                <a:cs typeface="Calibri" panose="020F0502020204030204" pitchFamily="34" charset="0"/>
                <a:hlinkClick r:id="rId8">
                  <a:extLst>
                    <a:ext uri="{A12FA001-AC4F-418D-AE19-62706E023703}">
                      <ahyp:hlinkClr xmlns:ahyp="http://schemas.microsoft.com/office/drawing/2018/hyperlinkcolor" val="tx"/>
                    </a:ext>
                  </a:extLst>
                </a:hlinkClick>
              </a:rPr>
              <a:t>[1197]</a:t>
            </a:r>
            <a:r>
              <a:rPr lang="en-US" sz="1600" dirty="0">
                <a:solidFill>
                  <a:schemeClr val="tx1"/>
                </a:solidFill>
                <a:latin typeface="+mn-lt"/>
                <a:cs typeface="Calibri" panose="020F0502020204030204" pitchFamily="34" charset="0"/>
              </a:rPr>
              <a:t> </a:t>
            </a:r>
            <a:r>
              <a:rPr lang="en-US" sz="1600" dirty="0">
                <a:solidFill>
                  <a:schemeClr val="tx1"/>
                </a:solidFill>
                <a:latin typeface="+mn-lt"/>
                <a:cs typeface="Calibri" panose="020F0502020204030204" pitchFamily="34" charset="0"/>
                <a:hlinkClick r:id="rId9">
                  <a:extLst>
                    <a:ext uri="{A12FA001-AC4F-418D-AE19-62706E023703}">
                      <ahyp:hlinkClr xmlns:ahyp="http://schemas.microsoft.com/office/drawing/2018/hyperlinkcolor" val="tx"/>
                    </a:ext>
                  </a:extLst>
                </a:hlinkClick>
              </a:rPr>
              <a:t>[1199]</a:t>
            </a:r>
            <a:r>
              <a:rPr lang="en-US" sz="1600" b="1" dirty="0">
                <a:ln w="9525">
                  <a:solidFill>
                    <a:prstClr val="black"/>
                  </a:solidFill>
                  <a:prstDash val="solid"/>
                </a:ln>
                <a:solidFill>
                  <a:schemeClr val="tx1"/>
                </a:solidFill>
                <a:effectLst>
                  <a:glow rad="127000">
                    <a:srgbClr val="000099"/>
                  </a:glow>
                  <a:outerShdw blurRad="12700" dist="38100" dir="2700000" algn="tl" rotWithShape="0">
                    <a:prstClr val="black">
                      <a:lumMod val="50000"/>
                    </a:prstClr>
                  </a:outerShdw>
                </a:effectLst>
                <a:latin typeface="+mn-lt"/>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[1230]</a:t>
            </a:r>
            <a:endParaRPr lang="en-US" sz="1600" b="1" dirty="0">
              <a:ln w="9525">
                <a:solidFill>
                  <a:prstClr val="black"/>
                </a:solidFill>
                <a:prstDash val="solid"/>
              </a:ln>
              <a:solidFill>
                <a:schemeClr val="tx1"/>
              </a:solidFill>
              <a:effectLst>
                <a:glow rad="127000">
                  <a:srgbClr val="000099"/>
                </a:glow>
                <a:outerShdw blurRad="12700" dist="38100" dir="2700000" algn="tl" rotWithShape="0">
                  <a:prstClr val="black">
                    <a:lumMod val="50000"/>
                  </a:prstClr>
                </a:outerShdw>
              </a:effectLst>
              <a:latin typeface="+mn-lt"/>
              <a:cs typeface="Calibri" panose="020F0502020204030204" pitchFamily="34" charset="0"/>
            </a:endParaRPr>
          </a:p>
          <a:p>
            <a:pPr marL="274320" indent="-274320">
              <a:lnSpc>
                <a:spcPct val="88000"/>
              </a:lnSpc>
              <a:spcBef>
                <a:spcPts val="0"/>
              </a:spcBef>
              <a:spcAft>
                <a:spcPts val="800"/>
              </a:spcAft>
              <a:buClr>
                <a:schemeClr val="bg1"/>
              </a:buClr>
              <a:buSzPct val="50000"/>
              <a:buFont typeface="Wingdings" panose="05000000000000000000" pitchFamily="2" charset="2"/>
              <a:buChar char="Ø"/>
            </a:pPr>
            <a:r>
              <a:rPr lang="en-US" sz="28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127000" dist="50800" dir="5400000" algn="ctr" rotWithShape="0">
                    <a:srgbClr val="000000"/>
                  </a:outerShdw>
                </a:effectLst>
                <a:latin typeface="+mn-lt"/>
                <a:ea typeface="SimSun" panose="02010600030101010101" pitchFamily="2" charset="-122"/>
                <a:cs typeface="Arial" panose="020B0604020202020204" pitchFamily="34" charset="0"/>
              </a:rPr>
              <a:t>Socialist liberals in the US today foolishly outlaw the death penalty &amp; self defense guns with similar results.</a:t>
            </a:r>
            <a:endParaRPr lang="en-US" sz="2800" b="1" dirty="0">
              <a:ln w="9525">
                <a:solidFill>
                  <a:prstClr val="black"/>
                </a:solidFill>
                <a:prstDash val="solid"/>
              </a:ln>
              <a:solidFill>
                <a:prstClr val="white"/>
              </a:solidFill>
              <a:effectLst>
                <a:glow rad="76200">
                  <a:srgbClr val="000000">
                    <a:alpha val="60000"/>
                  </a:srgbClr>
                </a:glow>
                <a:outerShdw blurRad="127000" dist="50800" dir="5400000" algn="ctr" rotWithShape="0">
                  <a:srgbClr val="000000"/>
                </a:outerShdw>
              </a:effectLst>
              <a:latin typeface="+mn-lt"/>
              <a:cs typeface="Calibri" panose="020F0502020204030204" pitchFamily="34" charset="0"/>
            </a:endParaRPr>
          </a:p>
        </p:txBody>
      </p:sp>
      <p:sp>
        <p:nvSpPr>
          <p:cNvPr id="5" name="Text Box 2"/>
          <p:cNvSpPr txBox="1">
            <a:spLocks noChangeArrowheads="1"/>
          </p:cNvSpPr>
          <p:nvPr/>
        </p:nvSpPr>
        <p:spPr bwMode="auto">
          <a:xfrm>
            <a:off x="216337" y="137160"/>
            <a:ext cx="8711315" cy="1005840"/>
          </a:xfrm>
          <a:prstGeom prst="rect">
            <a:avLst/>
          </a:prstGeom>
          <a:blipFill dpi="0" rotWithShape="0">
            <a:blip r:embed="rId11"/>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978310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53888" y="1824278"/>
            <a:ext cx="8836218" cy="4768998"/>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200"/>
              </a:spcAft>
              <a:buClr>
                <a:srgbClr val="000000">
                  <a:lumMod val="10000"/>
                </a:srgbClr>
              </a:buClr>
              <a:buSzPct val="70000"/>
              <a:defRPr/>
            </a:pPr>
            <a:r>
              <a:rPr kumimoji="0" lang="en-US" sz="3200" i="0" u="none" strike="noStrike" kern="1200" normalizeH="0" baseline="0" noProof="0" dirty="0">
                <a:solidFill>
                  <a:schemeClr val="tx1"/>
                </a:solidFill>
                <a:uLnTx/>
                <a:uFillTx/>
                <a:latin typeface="+mn-lt"/>
                <a:cs typeface="Calibri" panose="020F0502020204030204" pitchFamily="34" charset="0"/>
              </a:rPr>
              <a:t>“</a:t>
            </a:r>
            <a:r>
              <a:rPr kumimoji="0" lang="en-US" sz="33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mn-lt"/>
                <a:cs typeface="Calibri" panose="020F0502020204030204" pitchFamily="34" charset="0"/>
              </a:rPr>
              <a:t>The drug war in Mexico was ranked 2016's second deadliest conflict in the world, with only the war in Syria being labelled worse</a:t>
            </a:r>
            <a:r>
              <a:rPr lang="en-US" sz="2800" dirty="0">
                <a:latin typeface="+mn-lt"/>
              </a:rPr>
              <a:t>..</a:t>
            </a:r>
            <a:r>
              <a:rPr kumimoji="0" lang="en-US" sz="2800" b="0" i="0" u="none" strike="noStrike" kern="1200" cap="none" spc="0" normalizeH="0" baseline="0" noProof="0" dirty="0">
                <a:ln>
                  <a:noFill/>
                </a:ln>
                <a:solidFill>
                  <a:srgbClr val="000000"/>
                </a:solidFill>
                <a:effectLst/>
                <a:uLnTx/>
                <a:uFillTx/>
                <a:latin typeface="+mn-lt"/>
              </a:rPr>
              <a:t>. This means Mexico experienced levels of violence far more extreme than that of Iraq, Yemen or Afghanistan</a:t>
            </a:r>
            <a:r>
              <a:rPr kumimoji="0" lang="en-US" sz="2800" b="0" i="0" u="none" strike="noStrike" kern="1200" cap="none" spc="0" normalizeH="0" baseline="0" noProof="0" dirty="0">
                <a:ln>
                  <a:noFill/>
                </a:ln>
                <a:solidFill>
                  <a:schemeClr val="tx1"/>
                </a:solidFill>
                <a:effectLst/>
                <a:uLnTx/>
                <a:uFillTx/>
                <a:latin typeface="+mn-lt"/>
              </a:rPr>
              <a:t>.” </a:t>
            </a:r>
            <a:r>
              <a:rPr lang="en-US" dirty="0">
                <a:solidFill>
                  <a:schemeClr val="tx1"/>
                </a:solidFill>
                <a:latin typeface="+mn-lt"/>
                <a:hlinkClick r:id="rId4">
                  <a:extLst>
                    <a:ext uri="{A12FA001-AC4F-418D-AE19-62706E023703}">
                      <ahyp:hlinkClr xmlns:ahyp="http://schemas.microsoft.com/office/drawing/2018/hyperlinkcolor" val="tx"/>
                    </a:ext>
                  </a:extLst>
                </a:hlinkClick>
              </a:rPr>
              <a:t>[1132]</a:t>
            </a:r>
            <a:r>
              <a:rPr kumimoji="0" lang="en-US" sz="3000" b="0" i="0" u="none" strike="noStrike" kern="1200" cap="none" spc="0" normalizeH="0" baseline="0" noProof="0" dirty="0">
                <a:ln>
                  <a:noFill/>
                </a:ln>
                <a:solidFill>
                  <a:schemeClr val="tx1"/>
                </a:solidFill>
                <a:effectLst/>
                <a:uLnTx/>
                <a:uFillTx/>
                <a:latin typeface="+mn-lt"/>
              </a:rPr>
              <a:t> </a:t>
            </a:r>
          </a:p>
          <a:p>
            <a:pPr marL="274320" lvl="0" indent="-274320">
              <a:spcBef>
                <a:spcPts val="0"/>
              </a:spcBef>
              <a:spcAft>
                <a:spcPts val="1200"/>
              </a:spcAft>
              <a:buClr>
                <a:srgbClr val="000000">
                  <a:lumMod val="10000"/>
                </a:srgbClr>
              </a:buClr>
              <a:buSzPct val="70000"/>
              <a:buFont typeface="Wingdings" panose="05000000000000000000" pitchFamily="2" charset="2"/>
              <a:buChar char="Ø"/>
              <a:tabLst/>
            </a:pPr>
            <a:r>
              <a:rPr kumimoji="0" lang="en-US" sz="2800" b="0" i="0" u="none" strike="noStrike" kern="1200" cap="none" spc="0" normalizeH="0" baseline="0" noProof="0" dirty="0">
                <a:ln>
                  <a:noFill/>
                </a:ln>
                <a:solidFill>
                  <a:schemeClr val="tx1"/>
                </a:solidFill>
                <a:effectLst/>
                <a:uLnTx/>
                <a:uFillTx/>
                <a:latin typeface="+mn-lt"/>
              </a:rPr>
              <a:t>“Violence in Mexico … claimed 23,000 lives during 2016, second only to Syria, where 50,000 people died...” </a:t>
            </a:r>
            <a:r>
              <a:rPr kumimoji="0" lang="en-US" sz="1800" b="0" i="0" u="none" strike="noStrike" kern="1200" cap="none" spc="0" normalizeH="0" baseline="0" noProof="0" dirty="0">
                <a:ln>
                  <a:noFill/>
                </a:ln>
                <a:solidFill>
                  <a:schemeClr val="tx1"/>
                </a:solidFill>
                <a:effectLst/>
                <a:uLnTx/>
                <a:uFillTx/>
                <a:latin typeface="+mn-lt"/>
                <a:hlinkClick r:id="rId4">
                  <a:extLst>
                    <a:ext uri="{A12FA001-AC4F-418D-AE19-62706E023703}">
                      <ahyp:hlinkClr xmlns:ahyp="http://schemas.microsoft.com/office/drawing/2018/hyperlinkcolor" val="tx"/>
                    </a:ext>
                  </a:extLst>
                </a:hlinkClick>
              </a:rPr>
              <a:t>[1132]</a:t>
            </a:r>
            <a:r>
              <a:rPr kumimoji="0" lang="en-US" sz="1800" b="0" i="0" u="none" strike="noStrike" kern="1200" cap="none" spc="0" normalizeH="0" baseline="0" noProof="0" dirty="0">
                <a:ln>
                  <a:noFill/>
                </a:ln>
                <a:solidFill>
                  <a:schemeClr val="tx1"/>
                </a:solidFill>
                <a:effectLst/>
                <a:uLnTx/>
                <a:uFillTx/>
                <a:latin typeface="+mn-lt"/>
              </a:rPr>
              <a:t> </a:t>
            </a:r>
          </a:p>
          <a:p>
            <a:pPr marL="274320" lvl="0" indent="-274320">
              <a:lnSpc>
                <a:spcPct val="95000"/>
              </a:lnSpc>
              <a:spcBef>
                <a:spcPts val="0"/>
              </a:spcBef>
              <a:spcAft>
                <a:spcPts val="1200"/>
              </a:spcAft>
              <a:buClr>
                <a:srgbClr val="000000">
                  <a:lumMod val="10000"/>
                </a:srgbClr>
              </a:buClr>
              <a:buSzPct val="70000"/>
              <a:buFont typeface="Wingdings" panose="05000000000000000000" pitchFamily="2" charset="2"/>
              <a:buChar char="Ø"/>
              <a:tabLst/>
            </a:pPr>
            <a:r>
              <a:rPr lang="en-US" sz="2800" dirty="0">
                <a:solidFill>
                  <a:schemeClr val="tx1"/>
                </a:solidFill>
                <a:latin typeface="+mn-lt"/>
              </a:rPr>
              <a:t>Socialist narco Latin America confirmed its statistical reputation as the world’s most violent region, 41 of the 50 most violent cities are in Latin America. </a:t>
            </a:r>
            <a:r>
              <a:rPr lang="en-US" dirty="0">
                <a:solidFill>
                  <a:schemeClr val="tx1"/>
                </a:solidFill>
                <a:latin typeface="+mn-lt"/>
                <a:hlinkClick r:id="rId5">
                  <a:extLst>
                    <a:ext uri="{A12FA001-AC4F-418D-AE19-62706E023703}">
                      <ahyp:hlinkClr xmlns:ahyp="http://schemas.microsoft.com/office/drawing/2018/hyperlinkcolor" val="tx"/>
                    </a:ext>
                  </a:extLst>
                </a:hlinkClick>
              </a:rPr>
              <a:t>[1201]</a:t>
            </a:r>
            <a:r>
              <a:rPr lang="en-US" dirty="0">
                <a:solidFill>
                  <a:schemeClr val="tx1"/>
                </a:solidFill>
                <a:latin typeface="+mn-lt"/>
              </a:rPr>
              <a:t> </a:t>
            </a:r>
            <a:r>
              <a:rPr lang="en-US" dirty="0">
                <a:solidFill>
                  <a:schemeClr val="tx1"/>
                </a:solidFill>
                <a:latin typeface="+mn-lt"/>
                <a:hlinkClick r:id="rId6">
                  <a:extLst>
                    <a:ext uri="{A12FA001-AC4F-418D-AE19-62706E023703}">
                      <ahyp:hlinkClr xmlns:ahyp="http://schemas.microsoft.com/office/drawing/2018/hyperlinkcolor" val="tx"/>
                    </a:ext>
                  </a:extLst>
                </a:hlinkClick>
              </a:rPr>
              <a:t>[1228]</a:t>
            </a:r>
            <a:endParaRPr lang="en-US" sz="1600" dirty="0">
              <a:solidFill>
                <a:schemeClr val="tx1"/>
              </a:solidFill>
              <a:latin typeface="+mn-lt"/>
            </a:endParaRPr>
          </a:p>
        </p:txBody>
      </p:sp>
      <p:sp>
        <p:nvSpPr>
          <p:cNvPr id="5" name="Text Box 2"/>
          <p:cNvSpPr txBox="1">
            <a:spLocks noChangeArrowheads="1"/>
          </p:cNvSpPr>
          <p:nvPr/>
        </p:nvSpPr>
        <p:spPr bwMode="auto">
          <a:xfrm>
            <a:off x="216339" y="609600"/>
            <a:ext cx="8711315" cy="100584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3335915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08171" y="1280160"/>
            <a:ext cx="8927656" cy="5289718"/>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900"/>
              </a:spcAft>
              <a:buClr>
                <a:srgbClr val="000000">
                  <a:lumMod val="10000"/>
                </a:srgbClr>
              </a:buClr>
              <a:buSzPct val="70000"/>
              <a:tabLst/>
            </a:pPr>
            <a:r>
              <a:rPr lang="en-US" sz="3200" dirty="0">
                <a:solidFill>
                  <a:schemeClr val="tx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Murders in Mexico are on pace for a record-high 37,000 this year (in 2019), according to the country’s national statistics agency</a:t>
            </a:r>
            <a:r>
              <a:rPr lang="en-US" sz="32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[1199]</a:t>
            </a:r>
            <a:r>
              <a:rPr lang="en-US" sz="3260" b="1" dirty="0">
                <a:ln w="9525">
                  <a:solidFill>
                    <a:prstClr val="black"/>
                  </a:solidFill>
                  <a:prstDash val="solid"/>
                </a:ln>
                <a:solidFill>
                  <a:schemeClr val="tx1"/>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0" lvl="0" indent="0">
              <a:lnSpc>
                <a:spcPct val="94000"/>
              </a:lnSpc>
              <a:spcBef>
                <a:spcPts val="0"/>
              </a:spcBef>
              <a:spcAft>
                <a:spcPts val="900"/>
              </a:spcAft>
              <a:buClr>
                <a:srgbClr val="000000">
                  <a:lumMod val="10000"/>
                </a:srgbClr>
              </a:buClr>
              <a:buSzPct val="70000"/>
            </a:pPr>
            <a:r>
              <a:rPr lang="en-US" sz="3200" dirty="0">
                <a:solidFill>
                  <a:schemeClr val="tx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U.S., which has nearly three times Mexico’s population, has about 15,000 murders a year</a:t>
            </a:r>
            <a:r>
              <a:rPr lang="en-US" sz="2800" dirty="0">
                <a:solidFill>
                  <a:schemeClr val="tx1"/>
                </a:solidFill>
                <a:latin typeface="Calibri" panose="020F0502020204030204" pitchFamily="34" charset="0"/>
                <a:cs typeface="Calibri" panose="020F0502020204030204" pitchFamily="34" charset="0"/>
              </a:rPr>
              <a:t>...</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rPr>
              <a:t>”</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[1199]</a:t>
            </a:r>
            <a:endParaRPr lang="en-US" dirty="0">
              <a:solidFill>
                <a:schemeClr val="tx1"/>
              </a:solidFill>
              <a:latin typeface="Calibri" panose="020F0502020204030204" pitchFamily="34" charset="0"/>
              <a:cs typeface="Calibri" panose="020F0502020204030204" pitchFamily="34" charset="0"/>
            </a:endParaRPr>
          </a:p>
          <a:p>
            <a:pPr marL="274320" indent="-274320">
              <a:lnSpc>
                <a:spcPct val="94000"/>
              </a:lnSpc>
              <a:spcBef>
                <a:spcPts val="0"/>
              </a:spcBef>
              <a:spcAft>
                <a:spcPts val="900"/>
              </a:spcAft>
              <a:buClr>
                <a:srgbClr val="000000">
                  <a:lumMod val="10000"/>
                </a:srgbClr>
              </a:buClr>
              <a:buSzPct val="70000"/>
              <a:buFont typeface="Wingdings" panose="05000000000000000000" pitchFamily="2" charset="2"/>
              <a:buChar char="Ø"/>
              <a:tabLst/>
            </a:pPr>
            <a:r>
              <a:rPr lang="en-US" sz="2700" dirty="0">
                <a:solidFill>
                  <a:schemeClr val="tx1"/>
                </a:solidFill>
                <a:latin typeface="Calibri" panose="020F0502020204030204" pitchFamily="34" charset="0"/>
                <a:cs typeface="Calibri" panose="020F0502020204030204" pitchFamily="34" charset="0"/>
              </a:rPr>
              <a:t>“Lopez Obrador (AMLO) was confident his call for peace and love—and not going after narcos—would lower violence... Instead… the president has given free rein to gangs.” </a:t>
            </a:r>
            <a:r>
              <a:rPr lang="en-US" dirty="0">
                <a:solidFill>
                  <a:schemeClr val="tx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[1199]</a:t>
            </a:r>
            <a:endParaRPr lang="en-US" dirty="0">
              <a:solidFill>
                <a:schemeClr val="tx1"/>
              </a:solidFill>
              <a:latin typeface="Calibri" panose="020F0502020204030204" pitchFamily="34" charset="0"/>
              <a:cs typeface="Calibri" panose="020F0502020204030204" pitchFamily="34" charset="0"/>
            </a:endParaRPr>
          </a:p>
          <a:p>
            <a:pPr marL="274320" lvl="0" indent="-274320">
              <a:lnSpc>
                <a:spcPct val="94000"/>
              </a:lnSpc>
              <a:spcBef>
                <a:spcPts val="0"/>
              </a:spcBef>
              <a:spcAft>
                <a:spcPts val="900"/>
              </a:spcAft>
              <a:buClrTx/>
              <a:buSzPct val="70000"/>
              <a:buFont typeface="Wingdings" panose="05000000000000000000" pitchFamily="2" charset="2"/>
              <a:buChar char="Ø"/>
              <a:tabLst/>
            </a:pPr>
            <a:r>
              <a:rPr lang="en-US" sz="2700" dirty="0">
                <a:solidFill>
                  <a:schemeClr val="tx1"/>
                </a:solidFill>
                <a:latin typeface="Calibri" panose="020F0502020204030204" pitchFamily="34" charset="0"/>
                <a:cs typeface="Calibri" panose="020F0502020204030204" pitchFamily="34" charset="0"/>
              </a:rPr>
              <a:t>This is the same capitulation to drug crime liberal leaders use in the world’s most violent US cities: St. Louis (No. 15 in the world), Baltimore (No. 23) &amp; Detroit (No. 46). </a:t>
            </a:r>
            <a:r>
              <a:rPr lang="en-US" sz="1600"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[1186]</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[1228]</a:t>
            </a:r>
            <a:endParaRPr lang="en-US" sz="3200" b="1" dirty="0">
              <a:ln w="9525">
                <a:solidFill>
                  <a:prstClr val="black"/>
                </a:solidFill>
                <a:prstDash val="solid"/>
              </a:ln>
              <a:solidFill>
                <a:schemeClr val="tx1"/>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216342" y="137160"/>
            <a:ext cx="8711315" cy="100584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1034780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9684" y="1645920"/>
            <a:ext cx="8864625" cy="4985980"/>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600"/>
              </a:spcAft>
              <a:buClr>
                <a:srgbClr val="000000">
                  <a:lumMod val="10000"/>
                </a:srgbClr>
              </a:buClr>
              <a:buSzPct val="70000"/>
              <a:defRPr/>
            </a:pPr>
            <a:r>
              <a:rPr lang="en-US" sz="3000" dirty="0">
                <a:solidFill>
                  <a:schemeClr val="tx1"/>
                </a:solidFill>
                <a:latin typeface="Calibri" panose="020F0502020204030204" pitchFamily="34" charset="0"/>
                <a:cs typeface="Calibri" panose="020F0502020204030204" pitchFamily="34" charset="0"/>
              </a:rPr>
              <a:t>One of my </a:t>
            </a:r>
            <a:r>
              <a:rPr lang="en-US" sz="3000" dirty="0">
                <a:latin typeface="Calibri" panose="020F0502020204030204" pitchFamily="34" charset="0"/>
                <a:cs typeface="Calibri" panose="020F0502020204030204" pitchFamily="34" charset="0"/>
              </a:rPr>
              <a:t>Christian </a:t>
            </a:r>
            <a:r>
              <a:rPr lang="en-US" sz="3000" dirty="0">
                <a:solidFill>
                  <a:schemeClr val="tx1"/>
                </a:solidFill>
                <a:latin typeface="Calibri" panose="020F0502020204030204" pitchFamily="34" charset="0"/>
                <a:cs typeface="Calibri" panose="020F0502020204030204" pitchFamily="34" charset="0"/>
              </a:rPr>
              <a:t>church friends in Phoenix, described how he was kidnapped as an innocent teen decades ago, while living in his home city in Columbia. </a:t>
            </a:r>
          </a:p>
          <a:p>
            <a:pPr marL="274320" lvl="0" indent="-274320">
              <a:lnSpc>
                <a:spcPct val="100000"/>
              </a:lnSpc>
              <a:spcBef>
                <a:spcPts val="0"/>
              </a:spcBef>
              <a:spcAft>
                <a:spcPts val="6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With his hands tied, he was then trained at gunpoint to be a drug militia murderer in the jungles of Columbia. </a:t>
            </a:r>
          </a:p>
          <a:p>
            <a:pPr marL="274320" lvl="0" indent="-274320">
              <a:lnSpc>
                <a:spcPct val="100000"/>
              </a:lnSpc>
              <a:spcBef>
                <a:spcPts val="0"/>
              </a:spcBef>
              <a:spcAft>
                <a:spcPts val="6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His gang captors untied him and gave him a gun. They demanded that he murder several other innocent kidnap victims in his group, who refused to kill others. </a:t>
            </a:r>
          </a:p>
          <a:p>
            <a:pPr marL="274320" lvl="0" indent="-274320">
              <a:lnSpc>
                <a:spcPct val="100000"/>
              </a:lnSpc>
              <a:spcBef>
                <a:spcPts val="0"/>
              </a:spcBef>
              <a:spcAft>
                <a:spcPts val="6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If he refused, he would be killed.</a:t>
            </a:r>
          </a:p>
          <a:p>
            <a:pPr marL="274320" lvl="0" indent="-274320">
              <a:lnSpc>
                <a:spcPct val="100000"/>
              </a:lnSpc>
              <a:spcBef>
                <a:spcPts val="0"/>
              </a:spcBef>
              <a:spcAft>
                <a:spcPts val="6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 </a:t>
            </a:r>
            <a:r>
              <a:rPr lang="en-US" sz="2800" dirty="0">
                <a:latin typeface="Calibri" panose="020F0502020204030204" pitchFamily="34" charset="0"/>
                <a:cs typeface="Calibri" panose="020F0502020204030204" pitchFamily="34" charset="0"/>
              </a:rPr>
              <a:t>He chose to make a daring escape to freedom.</a:t>
            </a:r>
            <a:r>
              <a:rPr lang="en-US" sz="2800" dirty="0">
                <a:solidFill>
                  <a:schemeClr val="tx1"/>
                </a:solidFill>
                <a:latin typeface="Calibri" panose="020F0502020204030204" pitchFamily="34" charset="0"/>
                <a:cs typeface="Calibri" panose="020F0502020204030204" pitchFamily="34" charset="0"/>
              </a:rPr>
              <a:t> </a:t>
            </a:r>
          </a:p>
        </p:txBody>
      </p:sp>
      <p:sp>
        <p:nvSpPr>
          <p:cNvPr id="5" name="Text Box 2"/>
          <p:cNvSpPr txBox="1">
            <a:spLocks noChangeArrowheads="1"/>
          </p:cNvSpPr>
          <p:nvPr/>
        </p:nvSpPr>
        <p:spPr bwMode="auto">
          <a:xfrm>
            <a:off x="216340" y="425708"/>
            <a:ext cx="8711315"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3035875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46270" y="1409223"/>
            <a:ext cx="8851459" cy="5284524"/>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400"/>
              </a:spcAft>
              <a:buClr>
                <a:srgbClr val="000000">
                  <a:lumMod val="10000"/>
                </a:srgbClr>
              </a:buClr>
              <a:buSzPct val="70000"/>
              <a:defRPr/>
            </a:pPr>
            <a:r>
              <a:rPr lang="en-US" sz="3000" dirty="0">
                <a:solidFill>
                  <a:schemeClr val="tx1"/>
                </a:solidFill>
                <a:latin typeface="Calibri" panose="020F0502020204030204" pitchFamily="34" charset="0"/>
                <a:cs typeface="Calibri" panose="020F0502020204030204" pitchFamily="34" charset="0"/>
              </a:rPr>
              <a:t>One of my close church friends in Phoenix had a beautiful niece in Mexico that my family met. </a:t>
            </a:r>
          </a:p>
          <a:p>
            <a:pPr marL="457200" lvl="0" indent="-457200">
              <a:lnSpc>
                <a:spcPct val="90000"/>
              </a:lnSpc>
              <a:spcBef>
                <a:spcPts val="0"/>
              </a:spcBef>
              <a:spcAft>
                <a:spcPts val="4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She was a wonderful kind Christian teen, like an angel. </a:t>
            </a:r>
          </a:p>
          <a:p>
            <a:pPr marL="457200" lvl="0" indent="-457200">
              <a:lnSpc>
                <a:spcPct val="90000"/>
              </a:lnSpc>
              <a:spcBef>
                <a:spcPts val="0"/>
              </a:spcBef>
              <a:spcAft>
                <a:spcPts val="4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She was later kidnapped, raped &amp; murdered by satanic narcos. They were never arrested by the corrupt police. </a:t>
            </a:r>
          </a:p>
          <a:p>
            <a:pPr marL="0" lvl="0" indent="0">
              <a:lnSpc>
                <a:spcPct val="90000"/>
              </a:lnSpc>
              <a:spcBef>
                <a:spcPts val="0"/>
              </a:spcBef>
              <a:spcAft>
                <a:spcPts val="400"/>
              </a:spcAft>
              <a:buClr>
                <a:srgbClr val="000000">
                  <a:lumMod val="10000"/>
                </a:srgbClr>
              </a:buClr>
              <a:buSzPct val="70000"/>
              <a:defRPr/>
            </a:pPr>
            <a:r>
              <a:rPr lang="en-US" sz="3000" dirty="0">
                <a:solidFill>
                  <a:schemeClr val="tx1"/>
                </a:solidFill>
                <a:latin typeface="Calibri" panose="020F0502020204030204" pitchFamily="34" charset="0"/>
                <a:cs typeface="Calibri" panose="020F0502020204030204" pitchFamily="34" charset="0"/>
              </a:rPr>
              <a:t>Narcos have turned millions of Hispanic and Native Indian women in Latin America into modern-day sex slaves, and the men into drug hauling &amp; growing slaves. </a:t>
            </a:r>
          </a:p>
          <a:p>
            <a:pPr marL="457200" lvl="0" indent="-457200">
              <a:lnSpc>
                <a:spcPct val="90000"/>
              </a:lnSpc>
              <a:spcBef>
                <a:spcPts val="0"/>
              </a:spcBef>
              <a:spcAft>
                <a:spcPts val="4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My family witnessed this and lost family and friends. </a:t>
            </a:r>
          </a:p>
          <a:p>
            <a:pPr marL="457200" lvl="0" indent="-457200">
              <a:lnSpc>
                <a:spcPct val="90000"/>
              </a:lnSpc>
              <a:spcBef>
                <a:spcPts val="0"/>
              </a:spcBef>
              <a:spcAft>
                <a:spcPts val="4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We evangelized in some top narco controlled towns. </a:t>
            </a:r>
          </a:p>
          <a:p>
            <a:pPr marL="457200" lvl="0" indent="-457200">
              <a:lnSpc>
                <a:spcPct val="90000"/>
              </a:lnSpc>
              <a:spcBef>
                <a:spcPts val="0"/>
              </a:spcBef>
              <a:spcAft>
                <a:spcPts val="400"/>
              </a:spcAft>
              <a:buClr>
                <a:srgbClr val="000000">
                  <a:lumMod val="10000"/>
                </a:srgbClr>
              </a:buClr>
              <a:buSzPct val="7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Democrats help narcos evade capture. Democrat leaders are US mafia bosses, protecting this drug &amp; slave trade.  </a:t>
            </a:r>
          </a:p>
        </p:txBody>
      </p:sp>
      <p:sp>
        <p:nvSpPr>
          <p:cNvPr id="5" name="Text Box 2"/>
          <p:cNvSpPr txBox="1">
            <a:spLocks noChangeArrowheads="1"/>
          </p:cNvSpPr>
          <p:nvPr/>
        </p:nvSpPr>
        <p:spPr bwMode="auto">
          <a:xfrm>
            <a:off x="218581" y="238992"/>
            <a:ext cx="8711315"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9978446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216341" y="1535251"/>
            <a:ext cx="8711315" cy="513986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600"/>
              </a:spcAft>
              <a:buClr>
                <a:srgbClr val="000000">
                  <a:lumMod val="10000"/>
                </a:srgbClr>
              </a:buClr>
              <a:buSzPct val="70000"/>
              <a:defRPr/>
            </a:pPr>
            <a:r>
              <a:rPr lang="en-US" sz="34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Tens of billions in satanic narco blood money is made from the narcotic drugs that most US liberal democrats rampantly buy and help sell. </a:t>
            </a:r>
          </a:p>
          <a:p>
            <a:pPr marL="0" lvl="0" indent="0">
              <a:lnSpc>
                <a:spcPct val="98000"/>
              </a:lnSpc>
              <a:spcBef>
                <a:spcPts val="0"/>
              </a:spcBef>
              <a:spcAft>
                <a:spcPts val="600"/>
              </a:spcAft>
              <a:buClr>
                <a:srgbClr val="000000">
                  <a:lumMod val="10000"/>
                </a:srgbClr>
              </a:buClr>
              <a:buSzPct val="70000"/>
              <a:defRPr/>
            </a:pPr>
            <a:r>
              <a:rPr lang="en-US" sz="34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Liberal leaders fund, protect and legalize this modern-day drug and sex slavery today in the US and Mexico. </a:t>
            </a:r>
          </a:p>
          <a:p>
            <a:pPr marL="0" lvl="0" indent="0">
              <a:lnSpc>
                <a:spcPct val="98000"/>
              </a:lnSpc>
              <a:spcBef>
                <a:spcPts val="0"/>
              </a:spcBef>
              <a:spcAft>
                <a:spcPts val="600"/>
              </a:spcAft>
              <a:buClr>
                <a:srgbClr val="000000">
                  <a:lumMod val="10000"/>
                </a:srgbClr>
              </a:buClr>
              <a:buSzPct val="70000"/>
              <a:defRPr/>
            </a:pPr>
            <a:r>
              <a:rPr lang="en-US" sz="34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Then liberal leaders blame (project) their slavery crimes onto the innocent conservative Christians, who try to free these slaves today.</a:t>
            </a:r>
            <a:endParaRPr lang="en-US" sz="3400" dirty="0">
              <a:solidFill>
                <a:schemeClr val="tx1"/>
              </a:solidFill>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216341" y="304800"/>
            <a:ext cx="8711315"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9682282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37159" y="1371600"/>
            <a:ext cx="8869680" cy="53035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srgbClr val="E7E6E6">
                  <a:lumMod val="50000"/>
                </a:srgbClr>
              </a:buClr>
              <a:buSzPct val="85000"/>
              <a:defRPr/>
            </a:pP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Gays use conversion therapy to convert tens of millions of straights into gays worldwide through forced rape, molestation, porn, drugs, broken families and by torturous murderous Marxism.</a:t>
            </a:r>
          </a:p>
          <a:p>
            <a:pPr marL="0" lvl="0" indent="0">
              <a:lnSpc>
                <a:spcPct val="90000"/>
              </a:lnSpc>
              <a:spcBef>
                <a:spcPts val="0"/>
              </a:spcBef>
              <a:spcAft>
                <a:spcPts val="600"/>
              </a:spcAft>
              <a:buClr>
                <a:srgbClr val="E7E6E6">
                  <a:lumMod val="50000"/>
                </a:srgbClr>
              </a:buClr>
              <a:buSzPct val="85000"/>
              <a:defRPr/>
            </a:pPr>
            <a:r>
              <a:rPr lang="en-US" sz="31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Then liberals accuse Christians of using these same criminal violent </a:t>
            </a:r>
            <a:r>
              <a:rPr lang="en-US" sz="3100" kern="150" dirty="0">
                <a:solidFill>
                  <a:prstClr val="black"/>
                </a:solidFill>
                <a:latin typeface="Calibri" panose="020F0502020204030204" pitchFamily="34" charset="0"/>
                <a:ea typeface="Times New Roman" panose="02020603050405020304" pitchFamily="18" charset="0"/>
                <a:cs typeface="Times New Roman" panose="02020603050405020304" pitchFamily="18" charset="0"/>
              </a:rPr>
              <a:t>conversion therapies </a:t>
            </a:r>
            <a:r>
              <a:rPr lang="en-US" sz="31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that gays use.</a:t>
            </a:r>
          </a:p>
          <a:p>
            <a:pPr marL="274320" lvl="0" indent="-274320">
              <a:lnSpc>
                <a:spcPct val="90000"/>
              </a:lnSpc>
              <a:spcBef>
                <a:spcPts val="0"/>
              </a:spcBef>
              <a:spcAft>
                <a:spcPts val="600"/>
              </a:spcAft>
              <a:buClr>
                <a:schemeClr val="bg1"/>
              </a:buClr>
              <a:buSzPct val="70000"/>
              <a:buFont typeface="Wingdings" panose="05000000000000000000" pitchFamily="2" charset="2"/>
              <a:buChar char="Ø"/>
              <a:defRPr/>
            </a:pPr>
            <a:r>
              <a:rPr lang="en-US" sz="31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Gays project their crimes by accusing Christians of using conversion therapy with repeated violence, torture by electric shocks and forced gay porn. </a:t>
            </a:r>
          </a:p>
          <a:p>
            <a:pPr marL="274320" lvl="0" indent="-274320">
              <a:lnSpc>
                <a:spcPct val="90000"/>
              </a:lnSpc>
              <a:spcBef>
                <a:spcPts val="0"/>
              </a:spcBef>
              <a:spcAft>
                <a:spcPts val="600"/>
              </a:spcAft>
              <a:buClr>
                <a:schemeClr val="bg1"/>
              </a:buClr>
              <a:buSzPct val="70000"/>
              <a:buFont typeface="Wingdings" panose="05000000000000000000" pitchFamily="2" charset="2"/>
              <a:buChar char="Ø"/>
              <a:defRPr/>
            </a:pPr>
            <a:r>
              <a:rPr lang="en-US" sz="31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But Jesus heals gays, cleanses them and loves them. </a:t>
            </a:r>
            <a:r>
              <a:rPr lang="en-US" sz="3100" kern="150" dirty="0">
                <a:solidFill>
                  <a:prstClr val="black"/>
                </a:solidFill>
                <a:latin typeface="Calibri" panose="020F0502020204030204" pitchFamily="34" charset="0"/>
                <a:ea typeface="Times New Roman" panose="02020603050405020304" pitchFamily="18" charset="0"/>
                <a:cs typeface="Times New Roman" panose="02020603050405020304" pitchFamily="18" charset="0"/>
              </a:rPr>
              <a:t>Christians free the gays that liberals have enslaved.  </a:t>
            </a:r>
          </a:p>
        </p:txBody>
      </p:sp>
      <p:sp>
        <p:nvSpPr>
          <p:cNvPr id="7" name="Text Box 2">
            <a:extLst>
              <a:ext uri="{FF2B5EF4-FFF2-40B4-BE49-F238E27FC236}">
                <a16:creationId xmlns:a16="http://schemas.microsoft.com/office/drawing/2014/main" id="{04CCFBEA-5AE7-4987-9D37-CDDF9F5D0921}"/>
              </a:ext>
            </a:extLst>
          </p:cNvPr>
          <p:cNvSpPr txBox="1">
            <a:spLocks noChangeArrowheads="1"/>
          </p:cNvSpPr>
          <p:nvPr/>
        </p:nvSpPr>
        <p:spPr bwMode="auto">
          <a:xfrm>
            <a:off x="331548" y="303922"/>
            <a:ext cx="8480902" cy="91440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6E0B40A0-8AB1-4293-BFE5-AB39E7E01662}"/>
              </a:ext>
            </a:extLst>
          </p:cNvPr>
          <p:cNvSpPr>
            <a:spLocks noGrp="1"/>
          </p:cNvSpPr>
          <p:nvPr>
            <p:ph type="dt" sz="half" idx="10"/>
          </p:nvPr>
        </p:nvSpPr>
        <p:spPr>
          <a:xfrm>
            <a:off x="1908363" y="6675120"/>
            <a:ext cx="5327273" cy="182880"/>
          </a:xfrm>
        </p:spPr>
        <p:txBody>
          <a:bodyPr tIns="0" bIns="0"/>
          <a:lstStyle/>
          <a:p>
            <a:pPr lvl="0"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762606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7158" y="1320696"/>
            <a:ext cx="8869680" cy="5390835"/>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Clr>
                <a:srgbClr val="000000">
                  <a:lumMod val="10000"/>
                </a:srgbClr>
              </a:buClr>
              <a:buSzPct val="70000"/>
              <a:tabLst/>
            </a:pPr>
            <a:r>
              <a:rPr lang="en-US" sz="3000" dirty="0">
                <a:solidFill>
                  <a:schemeClr val="tx1"/>
                </a:solidFill>
                <a:latin typeface="+mn-lt"/>
                <a:cs typeface="Calibri" panose="020F0502020204030204" pitchFamily="34" charset="0"/>
              </a:rPr>
              <a:t>I have many </a:t>
            </a:r>
            <a:r>
              <a:rPr lang="en-US" sz="3000" dirty="0">
                <a:latin typeface="+mn-lt"/>
                <a:cs typeface="Calibri" panose="020F0502020204030204" pitchFamily="34" charset="0"/>
              </a:rPr>
              <a:t>Hispanic </a:t>
            </a:r>
            <a:r>
              <a:rPr lang="en-US" sz="3000" dirty="0">
                <a:solidFill>
                  <a:schemeClr val="tx1"/>
                </a:solidFill>
                <a:latin typeface="+mn-lt"/>
                <a:cs typeface="Calibri" panose="020F0502020204030204" pitchFamily="34" charset="0"/>
              </a:rPr>
              <a:t>friends &amp; family from Mexico &amp; Latin America. They immigrated to the US for jobs and to escape the rampant murder, torture and sex slavery. </a:t>
            </a:r>
          </a:p>
          <a:p>
            <a:pPr marL="274320" lvl="0" indent="-274320">
              <a:lnSpc>
                <a:spcPct val="92000"/>
              </a:lnSpc>
              <a:spcBef>
                <a:spcPts val="0"/>
              </a:spcBef>
              <a:spcAft>
                <a:spcPts val="600"/>
              </a:spcAft>
              <a:buClr>
                <a:schemeClr val="bg1"/>
              </a:buClr>
              <a:buSzPct val="60000"/>
              <a:buFont typeface="Wingdings" panose="05000000000000000000" pitchFamily="2" charset="2"/>
              <a:buChar char="Ø"/>
              <a:tabLst/>
            </a:pPr>
            <a:r>
              <a:rPr lang="en-US" sz="3000" b="1" kern="150" dirty="0">
                <a:ln w="12700" cmpd="sng">
                  <a:solidFill>
                    <a:srgbClr val="000000"/>
                  </a:solidFill>
                  <a:prstDash val="solid"/>
                </a:ln>
                <a:solidFill>
                  <a:schemeClr val="bg1"/>
                </a:solidFill>
                <a:effectLst>
                  <a:glow rad="76200">
                    <a:srgbClr val="000000">
                      <a:alpha val="60000"/>
                    </a:srgbClr>
                  </a:glow>
                  <a:outerShdw blurRad="76200" dist="38100" dir="5400000" algn="ctr" rotWithShape="0">
                    <a:srgbClr val="000000"/>
                  </a:outerShdw>
                </a:effectLst>
                <a:latin typeface="+mn-lt"/>
                <a:ea typeface="SimSun" panose="02010600030101010101" pitchFamily="2" charset="-122"/>
                <a:cs typeface="Arial" panose="020B0604020202020204" pitchFamily="34" charset="0"/>
              </a:rPr>
              <a:t>They came to America because we have strong Christians who pray and fight against evil</a:t>
            </a:r>
            <a:r>
              <a:rPr lang="en-US" sz="2800" kern="150" dirty="0">
                <a:solidFill>
                  <a:schemeClr val="tx1">
                    <a:lumMod val="95000"/>
                    <a:lumOff val="5000"/>
                  </a:schemeClr>
                </a:solidFill>
                <a:latin typeface="+mn-lt"/>
                <a:ea typeface="SimSun" panose="02010600030101010101" pitchFamily="2" charset="-122"/>
                <a:cs typeface="Arial" panose="020B0604020202020204" pitchFamily="34" charset="0"/>
              </a:rPr>
              <a:t>. </a:t>
            </a:r>
          </a:p>
          <a:p>
            <a:pPr marL="274320" lvl="0" indent="-274320">
              <a:lnSpc>
                <a:spcPct val="92000"/>
              </a:lnSpc>
              <a:spcBef>
                <a:spcPts val="0"/>
              </a:spcBef>
              <a:spcAft>
                <a:spcPts val="600"/>
              </a:spcAft>
              <a:buClr>
                <a:schemeClr val="tx1"/>
              </a:buClr>
              <a:buSzPct val="60000"/>
              <a:buFont typeface="Wingdings" panose="05000000000000000000" pitchFamily="2" charset="2"/>
              <a:buChar char="Ø"/>
              <a:tabLst/>
            </a:pPr>
            <a:r>
              <a:rPr lang="en-US" sz="2800" kern="150" dirty="0">
                <a:solidFill>
                  <a:schemeClr val="tx1">
                    <a:lumMod val="95000"/>
                    <a:lumOff val="5000"/>
                  </a:schemeClr>
                </a:solidFill>
                <a:latin typeface="+mn-lt"/>
                <a:ea typeface="SimSun" panose="02010600030101010101" pitchFamily="2" charset="-122"/>
                <a:cs typeface="Arial" panose="020B0604020202020204" pitchFamily="34" charset="0"/>
              </a:rPr>
              <a:t>God blessed America with prosperity, safety and freedom. My wife and I both grew up poor, but happy and blessed. </a:t>
            </a:r>
          </a:p>
          <a:p>
            <a:pPr marL="274320" lvl="0" indent="-274320">
              <a:lnSpc>
                <a:spcPct val="92000"/>
              </a:lnSpc>
              <a:spcBef>
                <a:spcPts val="0"/>
              </a:spcBef>
              <a:spcAft>
                <a:spcPts val="600"/>
              </a:spcAft>
              <a:buClr>
                <a:schemeClr val="tx1"/>
              </a:buClr>
              <a:buSzPct val="60000"/>
              <a:buFont typeface="Wingdings" panose="05000000000000000000" pitchFamily="2" charset="2"/>
              <a:buChar char="Ø"/>
              <a:tabLst/>
            </a:pPr>
            <a:r>
              <a:rPr lang="en-US" sz="2800" kern="150" dirty="0">
                <a:solidFill>
                  <a:schemeClr val="tx1">
                    <a:lumMod val="95000"/>
                    <a:lumOff val="5000"/>
                  </a:schemeClr>
                </a:solidFill>
                <a:latin typeface="+mn-lt"/>
                <a:ea typeface="SimSun" panose="02010600030101010101" pitchFamily="2" charset="-122"/>
                <a:cs typeface="Arial" panose="020B0604020202020204" pitchFamily="34" charset="0"/>
              </a:rPr>
              <a:t>There is no White privilege, only blessings from God that are available to every nation and inner-city neighborhood. </a:t>
            </a:r>
          </a:p>
          <a:p>
            <a:pPr marL="274320" lvl="0" indent="-274320">
              <a:lnSpc>
                <a:spcPct val="92000"/>
              </a:lnSpc>
              <a:spcBef>
                <a:spcPts val="0"/>
              </a:spcBef>
              <a:spcAft>
                <a:spcPts val="600"/>
              </a:spcAft>
              <a:buClr>
                <a:schemeClr val="tx1"/>
              </a:buClr>
              <a:buSzPct val="60000"/>
              <a:buFont typeface="Wingdings" panose="05000000000000000000" pitchFamily="2" charset="2"/>
              <a:buChar char="Ø"/>
              <a:tabLst/>
            </a:pPr>
            <a:r>
              <a:rPr lang="en-US" sz="2800" kern="150" dirty="0">
                <a:solidFill>
                  <a:schemeClr val="tx1">
                    <a:lumMod val="95000"/>
                    <a:lumOff val="5000"/>
                  </a:schemeClr>
                </a:solidFill>
                <a:latin typeface="+mn-lt"/>
                <a:ea typeface="SimSun" panose="02010600030101010101" pitchFamily="2" charset="-122"/>
                <a:cs typeface="Arial" panose="020B0604020202020204" pitchFamily="34" charset="0"/>
              </a:rPr>
              <a:t>When liberals follow Black Lives Matter, Antifa, Islam, Planned Parenthood, drug gangs, socialism &amp; gay groups, they follow Satan who seeks their death and destruction.</a:t>
            </a:r>
            <a:r>
              <a:rPr lang="en-US" sz="2800" kern="150" dirty="0">
                <a:solidFill>
                  <a:schemeClr val="tx1"/>
                </a:solidFill>
                <a:latin typeface="+mn-lt"/>
                <a:ea typeface="SimSun" panose="02010600030101010101" pitchFamily="2" charset="-122"/>
                <a:cs typeface="Arial" panose="020B0604020202020204" pitchFamily="34" charset="0"/>
              </a:rPr>
              <a:t>  </a:t>
            </a:r>
            <a:endParaRPr lang="en-US" sz="28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76200" dist="38100" dir="5400000" algn="ctr" rotWithShape="0">
                  <a:srgbClr val="000000"/>
                </a:outerShdw>
              </a:effectLst>
              <a:latin typeface="+mn-lt"/>
              <a:ea typeface="SimSun" panose="02010600030101010101" pitchFamily="2" charset="-122"/>
              <a:cs typeface="Arial" panose="020B0604020202020204" pitchFamily="34" charset="0"/>
            </a:endParaRPr>
          </a:p>
        </p:txBody>
      </p:sp>
      <p:sp>
        <p:nvSpPr>
          <p:cNvPr id="5" name="Text Box 2"/>
          <p:cNvSpPr txBox="1">
            <a:spLocks noChangeArrowheads="1"/>
          </p:cNvSpPr>
          <p:nvPr/>
        </p:nvSpPr>
        <p:spPr bwMode="auto">
          <a:xfrm>
            <a:off x="216341" y="152400"/>
            <a:ext cx="8711315"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698669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76002" y="1411573"/>
            <a:ext cx="8791995" cy="5244962"/>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400"/>
              </a:spcAft>
              <a:buClr>
                <a:srgbClr val="FFFFFF"/>
              </a:buClr>
              <a:buSzPct val="60000"/>
              <a:tabLst/>
            </a:pPr>
            <a:r>
              <a:rPr lang="en-US" sz="3000" dirty="0">
                <a:solidFill>
                  <a:schemeClr val="tx1"/>
                </a:solidFill>
                <a:latin typeface="Calibri" panose="020F0502020204030204" pitchFamily="34" charset="0"/>
                <a:cs typeface="Calibri" panose="020F0502020204030204" pitchFamily="34" charset="0"/>
              </a:rPr>
              <a:t>El Chapo is serving life imprisonment in near solitary confinement in a US supermax prison. Before this for decades</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El Chapo was a satanic, sewer hiding drug lord in Mexico, hiding in many run-down shacks. He admitted rampantly raping little girls as young as 13. </a:t>
            </a:r>
            <a:r>
              <a:rPr lang="en-US" sz="3000" dirty="0">
                <a:solidFill>
                  <a:schemeClr val="tx1"/>
                </a:solidFill>
                <a:latin typeface="Calibri" panose="020F0502020204030204" pitchFamily="34" charset="0"/>
                <a:cs typeface="Calibri" panose="020F0502020204030204" pitchFamily="34" charset="0"/>
              </a:rPr>
              <a:t>He was caught with the help of US DEA agents. </a:t>
            </a:r>
            <a:r>
              <a:rPr lang="en-US" sz="1600" dirty="0">
                <a:solidFill>
                  <a:schemeClr val="tx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[1197]</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[1230</a:t>
            </a:r>
            <a:r>
              <a:rPr lang="en-US" sz="1600" dirty="0">
                <a:solidFill>
                  <a:schemeClr val="tx1"/>
                </a:solidFill>
                <a:latin typeface="+mn-lt"/>
                <a:cs typeface="Calibri" panose="020F0502020204030204" pitchFamily="34" charset="0"/>
                <a:hlinkClick r:id="rId5">
                  <a:extLst>
                    <a:ext uri="{A12FA001-AC4F-418D-AE19-62706E023703}">
                      <ahyp:hlinkClr xmlns:ahyp="http://schemas.microsoft.com/office/drawing/2018/hyperlinkcolor" val="tx"/>
                    </a:ext>
                  </a:extLst>
                </a:hlinkClick>
              </a:rPr>
              <a:t>]</a:t>
            </a:r>
            <a:r>
              <a:rPr lang="en-US" sz="1600" dirty="0">
                <a:solidFill>
                  <a:schemeClr val="tx1"/>
                </a:solidFill>
                <a:latin typeface="+mn-lt"/>
                <a:cs typeface="Calibri" panose="020F0502020204030204" pitchFamily="34" charset="0"/>
              </a:rPr>
              <a:t> </a:t>
            </a:r>
            <a:r>
              <a:rPr lang="en-US" sz="1600" dirty="0">
                <a:solidFill>
                  <a:prstClr val="black"/>
                </a:solidFill>
                <a:latin typeface="+mn-lt"/>
                <a:cs typeface="Arial" panose="020B0604020202020204" pitchFamily="34" charset="0"/>
                <a:hlinkClick r:id="rId6">
                  <a:extLst>
                    <a:ext uri="{A12FA001-AC4F-418D-AE19-62706E023703}">
                      <ahyp:hlinkClr xmlns:ahyp="http://schemas.microsoft.com/office/drawing/2018/hyperlinkcolor" val="tx"/>
                    </a:ext>
                  </a:extLst>
                </a:hlinkClick>
              </a:rPr>
              <a:t>[1311]</a:t>
            </a:r>
            <a:r>
              <a:rPr lang="en-US" sz="1600" dirty="0">
                <a:solidFill>
                  <a:prstClr val="black"/>
                </a:solidFill>
                <a:latin typeface="+mn-lt"/>
                <a:cs typeface="Arial" panose="020B0604020202020204" pitchFamily="34" charset="0"/>
              </a:rPr>
              <a:t> </a:t>
            </a:r>
            <a:r>
              <a:rPr lang="en-US" sz="1600" dirty="0">
                <a:solidFill>
                  <a:prstClr val="black"/>
                </a:solidFill>
                <a:latin typeface="+mn-lt"/>
                <a:cs typeface="Arial" panose="020B0604020202020204" pitchFamily="34" charset="0"/>
                <a:hlinkClick r:id="rId7">
                  <a:extLst>
                    <a:ext uri="{A12FA001-AC4F-418D-AE19-62706E023703}">
                      <ahyp:hlinkClr xmlns:ahyp="http://schemas.microsoft.com/office/drawing/2018/hyperlinkcolor" val="tx"/>
                    </a:ext>
                  </a:extLst>
                </a:hlinkClick>
              </a:rPr>
              <a:t>[1312]</a:t>
            </a:r>
            <a:endParaRPr lang="en-US" b="1" kern="150" dirty="0">
              <a:ln w="12700" cmpd="sng">
                <a:solidFill>
                  <a:srgbClr val="000000"/>
                </a:solidFill>
                <a:prstDash val="solid"/>
              </a:ln>
              <a:solidFill>
                <a:schemeClr val="tx1"/>
              </a:solidFill>
              <a:effectLst>
                <a:glow rad="101600">
                  <a:srgbClr val="000000">
                    <a:alpha val="60000"/>
                  </a:srgbClr>
                </a:glow>
                <a:outerShdw blurRad="127000" dist="50800" dir="5400000" algn="ctr" rotWithShape="0">
                  <a:srgbClr val="000000"/>
                </a:outerShdw>
              </a:effectLst>
              <a:latin typeface="+mn-lt"/>
              <a:ea typeface="SimSun" panose="02010600030101010101" pitchFamily="2" charset="-122"/>
              <a:cs typeface="Arial" panose="020B0604020202020204" pitchFamily="34" charset="0"/>
            </a:endParaRPr>
          </a:p>
          <a:p>
            <a:pPr marL="274320" lvl="0" indent="-274320">
              <a:spcBef>
                <a:spcPts val="0"/>
              </a:spcBef>
              <a:spcAft>
                <a:spcPts val="400"/>
              </a:spcAft>
              <a:buClr>
                <a:srgbClr val="FFFFFF"/>
              </a:buClr>
              <a:buSzPct val="50000"/>
              <a:buFont typeface="Wingdings" panose="05000000000000000000" pitchFamily="2" charset="2"/>
              <a:buChar char="Ø"/>
              <a:tabLst/>
            </a:pP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Socialist liberal run Mexico currently has 5 of the world’s most violent cities, </a:t>
            </a:r>
            <a:r>
              <a:rPr lang="en-US" dirty="0">
                <a:latin typeface="Calibri"/>
                <a:hlinkClick r:id="rId8">
                  <a:extLst>
                    <a:ext uri="{A12FA001-AC4F-418D-AE19-62706E023703}">
                      <ahyp:hlinkClr xmlns:ahyp="http://schemas.microsoft.com/office/drawing/2018/hyperlinkcolor" val="tx"/>
                    </a:ext>
                  </a:extLst>
                </a:hlinkClick>
              </a:rPr>
              <a:t>[1228]</a:t>
            </a:r>
            <a:r>
              <a:rPr lang="en-US" sz="2800" dirty="0">
                <a:latin typeface="Calibri"/>
              </a:rPr>
              <a:t> </a:t>
            </a: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yet guns are strictly illegal there</a:t>
            </a:r>
            <a:r>
              <a:rPr lang="en-US" sz="2800" dirty="0">
                <a:solidFill>
                  <a:schemeClr val="tx1">
                    <a:lumMod val="95000"/>
                    <a:lumOff val="5000"/>
                  </a:schemeClr>
                </a:solidFill>
                <a:latin typeface="Calibri" panose="020F0502020204030204" pitchFamily="34" charset="0"/>
                <a:cs typeface="Calibri" panose="020F0502020204030204" pitchFamily="34" charset="0"/>
              </a:rPr>
              <a:t>. Many drugs are legal and there is no death penalty, therefore narco leaders have no fear of capture by liberal police, judges &amp; politicians they corrupt. </a:t>
            </a:r>
            <a:r>
              <a:rPr lang="en-US" sz="1600" dirty="0">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[1199]</a:t>
            </a:r>
            <a:r>
              <a:rPr lang="en-US" sz="1600" dirty="0">
                <a:solidFill>
                  <a:schemeClr val="tx1">
                    <a:lumMod val="95000"/>
                    <a:lumOff val="5000"/>
                  </a:schemeClr>
                </a:solidFill>
                <a:latin typeface="Calibri"/>
              </a:rPr>
              <a:t> </a:t>
            </a:r>
          </a:p>
        </p:txBody>
      </p:sp>
      <p:sp>
        <p:nvSpPr>
          <p:cNvPr id="5" name="Text Box 2"/>
          <p:cNvSpPr txBox="1">
            <a:spLocks noChangeArrowheads="1"/>
          </p:cNvSpPr>
          <p:nvPr/>
        </p:nvSpPr>
        <p:spPr bwMode="auto">
          <a:xfrm>
            <a:off x="216341" y="304800"/>
            <a:ext cx="8711315" cy="914400"/>
          </a:xfrm>
          <a:prstGeom prst="rect">
            <a:avLst/>
          </a:prstGeom>
          <a:blipFill dpi="0" rotWithShape="0">
            <a:blip r:embed="rId10"/>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18288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009758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76002" y="1219200"/>
            <a:ext cx="8791995" cy="537595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200"/>
              </a:spcAft>
              <a:buClr>
                <a:srgbClr val="FFFFFF"/>
              </a:buClr>
              <a:buSzPct val="60000"/>
              <a:tabLst/>
            </a:pPr>
            <a:r>
              <a:rPr lang="en-US" sz="3000" dirty="0">
                <a:solidFill>
                  <a:schemeClr val="tx1"/>
                </a:solidFill>
                <a:latin typeface="Calibri" panose="020F0502020204030204" pitchFamily="34" charset="0"/>
                <a:cs typeface="Calibri" panose="020F0502020204030204" pitchFamily="34" charset="0"/>
              </a:rPr>
              <a:t>“’You have to look at the trail of death and misery that they clearly are leaving in their wake,’ said </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(DEA) Riley, comparing the drug cartels to groups with ISIS and Al Qaeda.” </a:t>
            </a:r>
            <a:r>
              <a:rPr lang="en-US" dirty="0">
                <a:solidFill>
                  <a:prstClr val="black"/>
                </a:solidFill>
                <a:latin typeface="Calibri"/>
                <a:cs typeface="Arial" panose="020B0604020202020204" pitchFamily="34" charset="0"/>
                <a:hlinkClick r:id="rId4">
                  <a:extLst>
                    <a:ext uri="{A12FA001-AC4F-418D-AE19-62706E023703}">
                      <ahyp:hlinkClr xmlns:ahyp="http://schemas.microsoft.com/office/drawing/2018/hyperlinkcolor" val="tx"/>
                    </a:ext>
                  </a:extLst>
                </a:hlinkClick>
              </a:rPr>
              <a:t>[1312]</a:t>
            </a:r>
            <a:endPar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spcBef>
                <a:spcPts val="0"/>
              </a:spcBef>
              <a:spcAft>
                <a:spcPts val="400"/>
              </a:spcAft>
              <a:buClr>
                <a:srgbClr val="FFFFFF"/>
              </a:buClr>
              <a:buSzPct val="60000"/>
              <a:tabLst/>
            </a:pPr>
            <a:r>
              <a:rPr lang="en-US" sz="3000" dirty="0">
                <a:solidFill>
                  <a:schemeClr val="tx1"/>
                </a:solidFill>
                <a:latin typeface="Calibri" panose="020F0502020204030204" pitchFamily="34" charset="0"/>
                <a:cs typeface="Calibri" panose="020F0502020204030204" pitchFamily="34" charset="0"/>
              </a:rPr>
              <a:t>“Riley concluded by arguing that these Mexican criminal organizations are just as fanatic as groups that Americans traditionally recognize to be terrorists. </a:t>
            </a:r>
            <a:r>
              <a:rPr lang="en-US" dirty="0">
                <a:solidFill>
                  <a:prstClr val="black"/>
                </a:solidFill>
                <a:latin typeface="Calibri"/>
                <a:cs typeface="Arial" panose="020B0604020202020204" pitchFamily="34" charset="0"/>
                <a:hlinkClick r:id="rId4">
                  <a:extLst>
                    <a:ext uri="{A12FA001-AC4F-418D-AE19-62706E023703}">
                      <ahyp:hlinkClr xmlns:ahyp="http://schemas.microsoft.com/office/drawing/2018/hyperlinkcolor" val="tx"/>
                    </a:ext>
                  </a:extLst>
                </a:hlinkClick>
              </a:rPr>
              <a:t>[1312]</a:t>
            </a:r>
            <a:r>
              <a:rPr lang="en-US" sz="3000" dirty="0">
                <a:solidFill>
                  <a:schemeClr val="tx1"/>
                </a:solidFill>
                <a:latin typeface="Calibri" panose="020F0502020204030204" pitchFamily="34" charset="0"/>
                <a:cs typeface="Calibri" panose="020F0502020204030204" pitchFamily="34" charset="0"/>
              </a:rPr>
              <a:t> </a:t>
            </a:r>
          </a:p>
          <a:p>
            <a:pPr marL="0" lvl="0" indent="0">
              <a:spcBef>
                <a:spcPts val="0"/>
              </a:spcBef>
              <a:spcAft>
                <a:spcPts val="400"/>
              </a:spcAft>
              <a:buClr>
                <a:srgbClr val="FFFFFF"/>
              </a:buClr>
              <a:buSzPct val="60000"/>
              <a:tabLst/>
            </a:pP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 always tell the story that El Chapo would go out and chop off 30 people's heads and return home where he had a picture of the Virgin Mary on his mantel,’" he said. </a:t>
            </a:r>
            <a:r>
              <a:rPr lang="en-US" dirty="0">
                <a:solidFill>
                  <a:prstClr val="black"/>
                </a:solidFill>
                <a:latin typeface="+mn-lt"/>
                <a:cs typeface="Arial" panose="020B0604020202020204" pitchFamily="34" charset="0"/>
                <a:hlinkClick r:id="rId4">
                  <a:extLst>
                    <a:ext uri="{A12FA001-AC4F-418D-AE19-62706E023703}">
                      <ahyp:hlinkClr xmlns:ahyp="http://schemas.microsoft.com/office/drawing/2018/hyperlinkcolor" val="tx"/>
                    </a:ext>
                  </a:extLst>
                </a:hlinkClick>
              </a:rPr>
              <a:t>[1312]</a:t>
            </a:r>
            <a:endParaRPr lang="en-US" sz="1600" dirty="0">
              <a:solidFill>
                <a:schemeClr val="tx1">
                  <a:lumMod val="95000"/>
                  <a:lumOff val="5000"/>
                </a:schemeClr>
              </a:solidFill>
              <a:latin typeface="Calibri"/>
            </a:endParaRPr>
          </a:p>
        </p:txBody>
      </p:sp>
      <p:sp>
        <p:nvSpPr>
          <p:cNvPr id="5" name="Text Box 2"/>
          <p:cNvSpPr txBox="1">
            <a:spLocks noChangeArrowheads="1"/>
          </p:cNvSpPr>
          <p:nvPr/>
        </p:nvSpPr>
        <p:spPr bwMode="auto">
          <a:xfrm>
            <a:off x="216722" y="158418"/>
            <a:ext cx="8711315" cy="91440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18288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56889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76002" y="1317808"/>
            <a:ext cx="8791995" cy="539198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tabLst/>
            </a:pPr>
            <a:r>
              <a:rPr lang="en-US" sz="2800" dirty="0">
                <a:solidFill>
                  <a:schemeClr val="tx1">
                    <a:lumMod val="95000"/>
                    <a:lumOff val="5000"/>
                  </a:schemeClr>
                </a:solidFill>
                <a:latin typeface="Calibri" panose="020F0502020204030204" pitchFamily="34" charset="0"/>
                <a:cs typeface="Calibri" panose="020F0502020204030204" pitchFamily="34" charset="0"/>
              </a:rPr>
              <a:t>“… President Trump said that he will ‘absolutely’ designate the Mexican drug cartels as terror groups. ‘…  something has to be done. Look, </a:t>
            </a: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we're losing 100,000 people a year to what's happening and what's coming through Mexico... it's drug money and human trafficking money</a:t>
            </a:r>
            <a:r>
              <a:rPr lang="en-US" sz="2800" dirty="0">
                <a:solidFill>
                  <a:schemeClr val="tx1">
                    <a:lumMod val="95000"/>
                    <a:lumOff val="5000"/>
                  </a:schemeClr>
                </a:solidFill>
                <a:latin typeface="Calibri" panose="020F0502020204030204" pitchFamily="34" charset="0"/>
                <a:cs typeface="Calibri" panose="020F0502020204030204" pitchFamily="34" charset="0"/>
              </a:rPr>
              <a:t>,’ Trump told Bill O'Reilly in his podcast.” </a:t>
            </a:r>
            <a:r>
              <a:rPr lang="en-US" dirty="0">
                <a:solidFill>
                  <a:prstClr val="black"/>
                </a:solidFill>
                <a:latin typeface="Calibri"/>
                <a:cs typeface="Arial" panose="020B0604020202020204" pitchFamily="34" charset="0"/>
                <a:hlinkClick r:id="rId4">
                  <a:extLst>
                    <a:ext uri="{A12FA001-AC4F-418D-AE19-62706E023703}">
                      <ahyp:hlinkClr xmlns:ahyp="http://schemas.microsoft.com/office/drawing/2018/hyperlinkcolor" val="tx"/>
                    </a:ext>
                  </a:extLst>
                </a:hlinkClick>
              </a:rPr>
              <a:t>[1312]</a:t>
            </a:r>
            <a:endParaRPr lang="en-US" dirty="0">
              <a:solidFill>
                <a:schemeClr val="tx1">
                  <a:lumMod val="95000"/>
                  <a:lumOff val="5000"/>
                </a:schemeClr>
              </a:solidFill>
              <a:latin typeface="Calibri" panose="020F0502020204030204" pitchFamily="34" charset="0"/>
              <a:cs typeface="Calibri" panose="020F0502020204030204" pitchFamily="34" charset="0"/>
            </a:endParaRPr>
          </a:p>
          <a:p>
            <a:pPr marL="274320" lvl="0" indent="-274320">
              <a:lnSpc>
                <a:spcPct val="98000"/>
              </a:lnSpc>
              <a:spcBef>
                <a:spcPts val="0"/>
              </a:spcBef>
              <a:spcAft>
                <a:spcPts val="600"/>
              </a:spcAft>
              <a:buClr>
                <a:schemeClr val="bg1"/>
              </a:buClr>
              <a:buSzPct val="50000"/>
              <a:buFont typeface="Wingdings" panose="05000000000000000000" pitchFamily="2" charset="2"/>
              <a:buChar char="Ø"/>
              <a:tabLst/>
            </a:pP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Drug leaders need to be executed. </a:t>
            </a:r>
            <a:r>
              <a:rPr lang="en-US" sz="2800" dirty="0">
                <a:solidFill>
                  <a:schemeClr val="tx1">
                    <a:lumMod val="95000"/>
                    <a:lumOff val="5000"/>
                  </a:schemeClr>
                </a:solidFill>
                <a:latin typeface="Calibri" panose="020F0502020204030204" pitchFamily="34" charset="0"/>
                <a:cs typeface="Calibri" panose="020F0502020204030204" pitchFamily="34" charset="0"/>
              </a:rPr>
              <a:t>Mexico also has a socialist and drug mafia-controlled media. Christians who expose this evil are suppressed and routinely killed. </a:t>
            </a:r>
          </a:p>
          <a:p>
            <a:pPr marL="274320" lvl="0" indent="-274320">
              <a:lnSpc>
                <a:spcPct val="98000"/>
              </a:lnSpc>
              <a:spcBef>
                <a:spcPts val="0"/>
              </a:spcBef>
              <a:spcAft>
                <a:spcPts val="600"/>
              </a:spcAft>
              <a:buClr>
                <a:schemeClr val="bg1"/>
              </a:buClr>
              <a:buSzPct val="50000"/>
              <a:buFont typeface="Wingdings" panose="05000000000000000000" pitchFamily="2" charset="2"/>
              <a:buChar char="Ø"/>
              <a:tabLst/>
            </a:pP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Then millions of US Hispanics in ignorance today vote for the same liberal socialists, who repeat these atrocities in the US, that already devastated Mexico.</a:t>
            </a:r>
            <a:endParaRPr lang="en-US" sz="3000" dirty="0">
              <a:solidFill>
                <a:schemeClr val="tx1">
                  <a:lumMod val="95000"/>
                  <a:lumOff val="5000"/>
                </a:schemeClr>
              </a:solidFill>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216341" y="206740"/>
            <a:ext cx="8711315" cy="91440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18288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75635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62245" y="1321475"/>
            <a:ext cx="8819480" cy="5353645"/>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600"/>
              </a:spcAft>
              <a:buClr>
                <a:srgbClr val="000000">
                  <a:lumMod val="10000"/>
                </a:srgbClr>
              </a:buClr>
              <a:buSzPct val="70000"/>
              <a:tabLst/>
            </a:pPr>
            <a:r>
              <a:rPr lang="en-US" sz="3000" dirty="0">
                <a:solidFill>
                  <a:schemeClr val="tx1">
                    <a:lumMod val="95000"/>
                    <a:lumOff val="5000"/>
                  </a:schemeClr>
                </a:solidFill>
                <a:latin typeface="Calibri" panose="020F0502020204030204" pitchFamily="34" charset="0"/>
                <a:cs typeface="Calibri" panose="020F0502020204030204" pitchFamily="34" charset="0"/>
              </a:rPr>
              <a:t>My </a:t>
            </a:r>
            <a:r>
              <a:rPr lang="en-US" sz="3000" dirty="0">
                <a:solidFill>
                  <a:srgbClr val="000000">
                    <a:lumMod val="95000"/>
                    <a:lumOff val="5000"/>
                  </a:srgbClr>
                </a:solidFill>
                <a:latin typeface="Calibri" panose="020F0502020204030204" pitchFamily="34" charset="0"/>
                <a:cs typeface="Calibri" panose="020F0502020204030204" pitchFamily="34" charset="0"/>
              </a:rPr>
              <a:t>Hispanic </a:t>
            </a:r>
            <a:r>
              <a:rPr lang="en-US" sz="3000" dirty="0">
                <a:solidFill>
                  <a:schemeClr val="tx1">
                    <a:lumMod val="95000"/>
                    <a:lumOff val="5000"/>
                  </a:schemeClr>
                </a:solidFill>
                <a:latin typeface="Calibri" panose="020F0502020204030204" pitchFamily="34" charset="0"/>
                <a:cs typeface="Calibri" panose="020F0502020204030204" pitchFamily="34" charset="0"/>
              </a:rPr>
              <a:t>church family and relatives constantly lament the rampant corruption, rape and molestation of their teen children in the US &amp; Mexico, who are then forced into drug addiction, abortion or homosexuality. </a:t>
            </a:r>
          </a:p>
          <a:p>
            <a:pPr marL="274320" lvl="0" indent="-274320">
              <a:spcBef>
                <a:spcPts val="0"/>
              </a:spcBef>
              <a:spcAft>
                <a:spcPts val="600"/>
              </a:spcAft>
              <a:buClr>
                <a:schemeClr val="bg1"/>
              </a:buClr>
              <a:buSzPct val="50000"/>
              <a:buFont typeface="Wingdings" panose="05000000000000000000" pitchFamily="2" charset="2"/>
              <a:buChar char="Ø"/>
              <a:tabLst/>
            </a:pP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Yet many of these wonderful Christian Hispanics vote in ignorance for the same liberal socialist leaders who caused all this pain. Hispanics must return to Jesus, pray, fast, repent and choose conservative Christian leaders.</a:t>
            </a:r>
          </a:p>
          <a:p>
            <a:pPr marL="274320" lvl="0" indent="-274320">
              <a:spcBef>
                <a:spcPts val="0"/>
              </a:spcBef>
              <a:spcAft>
                <a:spcPts val="600"/>
              </a:spcAft>
              <a:buClr>
                <a:srgbClr val="000000">
                  <a:lumMod val="10000"/>
                </a:srgbClr>
              </a:buClr>
              <a:buSzPct val="70000"/>
              <a:buFont typeface="Wingdings" panose="05000000000000000000" pitchFamily="2" charset="2"/>
              <a:buChar char="Ø"/>
              <a:tabLst/>
            </a:pPr>
            <a:r>
              <a:rPr lang="en-US" sz="2800" dirty="0">
                <a:solidFill>
                  <a:srgbClr val="000000">
                    <a:lumMod val="95000"/>
                    <a:lumOff val="5000"/>
                  </a:srgbClr>
                </a:solidFill>
                <a:latin typeface="Calibri" panose="020F0502020204030204" pitchFamily="34" charset="0"/>
                <a:cs typeface="Calibri" panose="020F0502020204030204" pitchFamily="34" charset="0"/>
              </a:rPr>
              <a:t>If more Mexicans followed my Hispanic family &amp; approx. 39% of conservative Hispanics who voted for Trump, we would end this evil that plagues the US and Mexico today.</a:t>
            </a:r>
            <a:r>
              <a:rPr lang="en-US" sz="2800" dirty="0">
                <a:solidFill>
                  <a:schemeClr val="tx1">
                    <a:lumMod val="95000"/>
                    <a:lumOff val="5000"/>
                  </a:schemeClr>
                </a:solidFill>
                <a:latin typeface="Calibri" panose="020F0502020204030204" pitchFamily="34" charset="0"/>
                <a:cs typeface="Calibri" panose="020F0502020204030204" pitchFamily="34" charset="0"/>
              </a:rPr>
              <a:t> </a:t>
            </a:r>
          </a:p>
        </p:txBody>
      </p:sp>
      <p:sp>
        <p:nvSpPr>
          <p:cNvPr id="5" name="Text Box 2"/>
          <p:cNvSpPr txBox="1">
            <a:spLocks noChangeArrowheads="1"/>
          </p:cNvSpPr>
          <p:nvPr/>
        </p:nvSpPr>
        <p:spPr bwMode="auto">
          <a:xfrm>
            <a:off x="216327" y="228600"/>
            <a:ext cx="8711315" cy="91440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18288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0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552700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7160" y="1280160"/>
            <a:ext cx="8869680" cy="5394960"/>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glow rad="101600">
              <a:srgbClr val="000099">
                <a:alpha val="60000"/>
              </a:srgbClr>
            </a:glow>
          </a:effectLst>
          <a:scene3d>
            <a:camera prst="orthographicFront"/>
            <a:lightRig rig="threePt" dir="t"/>
          </a:scene3d>
          <a:sp3d>
            <a:bevelT w="165100" prst="coolSlant"/>
          </a:sp3d>
        </p:spPr>
        <p:txBody>
          <a:bodyPr wrap="square" lIns="18288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srgbClr val="FFFFFF"/>
              </a:buClr>
              <a:buSzPct val="50000"/>
              <a:tabLst/>
              <a:defRPr/>
            </a:pP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Turning away from God, banning</a:t>
            </a:r>
            <a:r>
              <a:rPr kumimoji="0" lang="en-US" sz="32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guns,</a:t>
            </a:r>
            <a:r>
              <a:rPr kumimoji="0" lang="en-US" sz="32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the death sentence </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2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legalizing drugs </a:t>
            </a:r>
            <a:r>
              <a:rPr kumimoji="0" lang="en-US" sz="32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didn’t stop rampant murder</a:t>
            </a:r>
            <a:r>
              <a:rPr kumimoji="0" lang="en-US" sz="32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a:t>
            </a:r>
            <a:r>
              <a:rPr lang="en-US" sz="32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2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rape </a:t>
            </a:r>
            <a:r>
              <a:rPr kumimoji="0" lang="en-US" sz="32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in Mexico, in liberal US cities</a:t>
            </a:r>
            <a:r>
              <a:rPr kumimoji="0" lang="en-US" sz="32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or in</a:t>
            </a:r>
            <a:r>
              <a:rPr kumimoji="0" lang="en-US" sz="32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Venezuela. They became far worse.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[1134]</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rPr>
              <a:t> </a:t>
            </a:r>
            <a:r>
              <a:rPr lang="en-US" dirty="0">
                <a:solidFill>
                  <a:schemeClr val="tx1"/>
                </a:solidFill>
                <a:latin typeface="Calibri"/>
                <a:hlinkClick r:id="rId5">
                  <a:extLst>
                    <a:ext uri="{A12FA001-AC4F-418D-AE19-62706E023703}">
                      <ahyp:hlinkClr xmlns:ahyp="http://schemas.microsoft.com/office/drawing/2018/hyperlinkcolor" val="tx"/>
                    </a:ext>
                  </a:extLst>
                </a:hlinkClick>
              </a:rPr>
              <a:t>[1228]</a:t>
            </a:r>
            <a:endParaRPr kumimoji="0" lang="en-US" sz="2800" b="0" i="0" u="none" strike="noStrike" kern="1200" cap="none" spc="0" normalizeH="0" baseline="0" noProof="0" dirty="0">
              <a:ln>
                <a:noFill/>
              </a:ln>
              <a:solidFill>
                <a:schemeClr val="tx1"/>
              </a:solidFill>
              <a:effectLst/>
              <a:uLnTx/>
              <a:uFillTx/>
              <a:latin typeface="Calibri" panose="020F0502020204030204" pitchFamily="34" charset="0"/>
            </a:endParaRPr>
          </a:p>
          <a:p>
            <a:pPr marL="274320" marR="0" lvl="0" indent="-274320" algn="l" defTabSz="457200" rtl="0" eaLnBrk="1" fontAlgn="base" latinLnBrk="0" hangingPunct="0">
              <a:lnSpc>
                <a:spcPct val="90000"/>
              </a:lnSpc>
              <a:spcBef>
                <a:spcPts val="0"/>
              </a:spcBef>
              <a:spcAft>
                <a:spcPts val="600"/>
              </a:spcAft>
              <a:buClr>
                <a:srgbClr val="000000">
                  <a:lumMod val="10000"/>
                </a:srgbClr>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rPr>
              <a:t>Before the 2018 election, 82 politicians were shot dead in Mexico. Yet guns and bullets are strictly banned and punishable by jail. But all gang members have guns.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[1133]</a:t>
            </a:r>
            <a:endPar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endParaRPr>
          </a:p>
          <a:p>
            <a:pPr marL="274320" lvl="0" indent="-274320">
              <a:lnSpc>
                <a:spcPct val="90000"/>
              </a:lnSpc>
              <a:spcBef>
                <a:spcPts val="0"/>
              </a:spcBef>
              <a:spcAft>
                <a:spcPts val="600"/>
              </a:spcAft>
              <a:buClr>
                <a:srgbClr val="FFFFFF"/>
              </a:buClr>
              <a:buSzPct val="50000"/>
              <a:buFont typeface="Wingdings" panose="05000000000000000000" pitchFamily="2" charset="2"/>
              <a:buChar char="Ø"/>
            </a:pPr>
            <a:r>
              <a:rPr kumimoji="0" lang="en-US" sz="30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Former Mexican drug gang members revealed that their initiation into modern drug gangs commonly required them to be human cannibals, eating the flesh from the victims they ritualistically cut up</a:t>
            </a:r>
            <a:r>
              <a:rPr kumimoji="0" lang="en-US" sz="30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to</a:t>
            </a:r>
            <a:r>
              <a:rPr kumimoji="0" lang="en-US" sz="30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torture </a:t>
            </a: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0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murder. </a:t>
            </a:r>
            <a:r>
              <a:rPr lang="en-US" dirty="0">
                <a:solidFill>
                  <a:schemeClr val="tx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[1131]</a:t>
            </a:r>
            <a:r>
              <a:rPr lang="en-US" dirty="0">
                <a:solidFill>
                  <a:schemeClr val="tx1"/>
                </a:solidFill>
                <a:latin typeface="Calibri" panose="020F0502020204030204" pitchFamily="34"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254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Satanic saint alters </a:t>
            </a:r>
            <a:r>
              <a:rPr lang="en-US" sz="3000" b="1" dirty="0">
                <a:ln w="9525">
                  <a:solidFill>
                    <a:prstClr val="black"/>
                  </a:solidFill>
                  <a:prstDash val="solid"/>
                </a:ln>
                <a:solidFill>
                  <a:prstClr val="white"/>
                </a:solidFill>
                <a:effectLst>
                  <a:glow rad="101600">
                    <a:srgbClr val="000099">
                      <a:alpha val="60000"/>
                    </a:srgbClr>
                  </a:glow>
                  <a:outerShdw blurRad="12700" dist="25400" dir="2700000" algn="tl" rotWithShape="0">
                    <a:prstClr val="black">
                      <a:lumMod val="50000"/>
                    </a:prstClr>
                  </a:outerShdw>
                </a:effectLst>
                <a:latin typeface="Calibri" panose="020F0502020204030204" pitchFamily="34" charset="0"/>
                <a:cs typeface="Calibri" panose="020F0502020204030204" pitchFamily="34" charset="0"/>
              </a:rPr>
              <a:t>were</a:t>
            </a:r>
            <a:r>
              <a:rPr kumimoji="0" lang="en-US" sz="30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254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used. </a:t>
            </a:r>
            <a:endParaRPr kumimoji="0" lang="en-US" sz="2800" b="0" i="0" u="none" strike="noStrike" kern="1200" cap="none" spc="0" normalizeH="0" baseline="0" noProof="0" dirty="0">
              <a:ln>
                <a:noFill/>
              </a:ln>
              <a:solidFill>
                <a:srgbClr val="000000"/>
              </a:solidFill>
              <a:effectLst>
                <a:glow rad="101600">
                  <a:srgbClr val="000099">
                    <a:alpha val="60000"/>
                  </a:srgbClr>
                </a:glow>
                <a:outerShdw blurRad="12700" dist="254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p:cNvSpPr txBox="1">
            <a:spLocks noChangeArrowheads="1"/>
          </p:cNvSpPr>
          <p:nvPr/>
        </p:nvSpPr>
        <p:spPr bwMode="auto">
          <a:xfrm>
            <a:off x="216336" y="182880"/>
            <a:ext cx="8711315" cy="914400"/>
          </a:xfrm>
          <a:prstGeom prst="rect">
            <a:avLst/>
          </a:prstGeom>
          <a:blipFill dpi="0" rotWithShape="0">
            <a:blip r:embed="rId8"/>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934380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0"/>
                                  </p:stCondLst>
                                  <p:childTnLst>
                                    <p:animEffect transition="out" filter="fade">
                                      <p:cBhvr>
                                        <p:cTn id="6" dur="1500" tmFilter="0, 0; .2, .5; .8, .5; 1, 0"/>
                                        <p:tgtEl>
                                          <p:spTgt spid="9">
                                            <p:txEl>
                                              <p:pRg st="2" end="2"/>
                                            </p:txEl>
                                          </p:spTgt>
                                        </p:tgtEl>
                                      </p:cBhvr>
                                    </p:animEffect>
                                    <p:animScale>
                                      <p:cBhvr>
                                        <p:cTn id="7" dur="750" autoRev="1" fill="hold"/>
                                        <p:tgtEl>
                                          <p:spTgt spid="9">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14294" y="1328272"/>
            <a:ext cx="8915400" cy="5346848"/>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8288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900"/>
              </a:spcAft>
              <a:buClr>
                <a:srgbClr val="FFFFFF"/>
              </a:buClr>
              <a:buSzPct val="50000"/>
              <a:buFont typeface="Times New Roman" panose="02020603050405020304" pitchFamily="18"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Per a US Army War College professor, “</a:t>
            </a:r>
            <a:r>
              <a:rPr kumimoji="0" lang="en-US" sz="3100" b="1" i="0" u="none" strike="noStrike" kern="1200" cap="none" spc="0" normalizeH="0" baseline="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dismembering of a victim and/or eating their flesh is a homicidal and heinous act that bonds [recruits] to the cartel as if they had joined a cult. It is viewed as a rite of passage into your new life and burns your moral and ethical bridges with traditional society</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[1131]</a:t>
            </a:r>
            <a:endPar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2000"/>
              </a:lnSpc>
              <a:spcBef>
                <a:spcPts val="0"/>
              </a:spcBef>
              <a:spcAft>
                <a:spcPts val="600"/>
              </a:spcAft>
              <a:buSzPct val="60000"/>
              <a:buFont typeface="Wingdings" panose="05000000000000000000" pitchFamily="2" charset="2"/>
              <a:buChar char="Ø"/>
              <a:tabLst/>
            </a:pPr>
            <a:r>
              <a:rPr lang="en-US" sz="2800" dirty="0">
                <a:solidFill>
                  <a:schemeClr val="tx1"/>
                </a:solidFill>
                <a:latin typeface="Calibri" panose="020F0502020204030204" pitchFamily="34" charset="0"/>
                <a:cs typeface="Calibri" panose="020F0502020204030204" pitchFamily="34" charset="0"/>
              </a:rPr>
              <a:t>“Campeche is a </a:t>
            </a:r>
            <a:r>
              <a:rPr kumimoji="0" lang="en-US" sz="2800" b="0" i="0"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former</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cartel paramilitary assassin. Today he</a:t>
            </a:r>
            <a:r>
              <a:rPr kumimoji="0" lang="en-US" sz="2800" b="0" i="0" u="none" strike="noStrike" kern="1200" cap="none" spc="0" normalizeH="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is a leader</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of a growing group of autodefensa vigilante citizens who heavily arm themselves &amp; assassinate what</a:t>
            </a:r>
            <a:r>
              <a:rPr kumimoji="0" lang="en-US" sz="2800" b="0" i="0" u="none" strike="noStrike" kern="1200" cap="none" spc="0" normalizeH="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he calls</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‘vampire</a:t>
            </a:r>
            <a:r>
              <a:rPr lang="en-US" sz="2800" dirty="0">
                <a:solidFill>
                  <a:schemeClr val="tx1"/>
                </a:solidFill>
                <a:latin typeface="Calibri" panose="020F0502020204030204" pitchFamily="34" charset="0"/>
                <a:cs typeface="Calibri" panose="020F0502020204030204" pitchFamily="34" charset="0"/>
              </a:rPr>
              <a:t>’</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cartel members. He states that ‘I feel good about the work I do,’</a:t>
            </a:r>
            <a:r>
              <a:rPr kumimoji="0" lang="en-US" sz="2800" b="0" i="0" u="none" strike="noStrike" kern="1200" cap="none" spc="0" normalizeH="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2800" dirty="0">
                <a:solidFill>
                  <a:schemeClr val="tx1"/>
                </a:solidFill>
                <a:latin typeface="Calibri" panose="020F0502020204030204" pitchFamily="34" charset="0"/>
                <a:cs typeface="Calibri" panose="020F0502020204030204" pitchFamily="34" charset="0"/>
              </a:rPr>
              <a:t>‘</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I’m defending people who can’t defend themselves. I’m fighting back.’”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[1131]</a:t>
            </a:r>
            <a:endPar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p:cNvSpPr txBox="1">
            <a:spLocks noChangeArrowheads="1"/>
          </p:cNvSpPr>
          <p:nvPr/>
        </p:nvSpPr>
        <p:spPr bwMode="auto">
          <a:xfrm>
            <a:off x="216337" y="182880"/>
            <a:ext cx="8711315"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defRPr/>
            </a:pPr>
            <a:r>
              <a:rPr lang="en-US" sz="32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010626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16337" y="182880"/>
            <a:ext cx="8711315"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defRPr/>
            </a:pPr>
            <a:r>
              <a:rPr lang="en-US" sz="32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9" name="Rectangle 1"/>
          <p:cNvSpPr>
            <a:spLocks noChangeArrowheads="1"/>
          </p:cNvSpPr>
          <p:nvPr/>
        </p:nvSpPr>
        <p:spPr bwMode="auto">
          <a:xfrm>
            <a:off x="91434" y="4813377"/>
            <a:ext cx="8961120" cy="1894686"/>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9144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4000"/>
              </a:lnSpc>
              <a:spcBef>
                <a:spcPts val="0"/>
              </a:spcBef>
              <a:spcAft>
                <a:spcPts val="0"/>
              </a:spcAft>
              <a:buClr>
                <a:srgbClr val="FFFFFF"/>
              </a:buClr>
              <a:buSzPct val="50000"/>
              <a:tabLst/>
            </a:pPr>
            <a:r>
              <a:rPr lang="en-US" sz="28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Tens of thousands of rapidly growing and heavily armed autodefensa vigilante citizens (community police) through-out Mexico, trap &amp; assassinate “vampire” cartel members. </a:t>
            </a:r>
          </a:p>
          <a:p>
            <a:pPr marL="0" lvl="0" indent="0">
              <a:lnSpc>
                <a:spcPct val="84000"/>
              </a:lnSpc>
              <a:spcBef>
                <a:spcPts val="0"/>
              </a:spcBef>
              <a:spcAft>
                <a:spcPts val="0"/>
              </a:spcAft>
              <a:buClr>
                <a:srgbClr val="FFFFFF"/>
              </a:buClr>
              <a:buSzPct val="50000"/>
              <a:tabLst/>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They are needed, because under a recent weak liberal PRI leader &amp;</a:t>
            </a:r>
            <a:r>
              <a:rPr kumimoji="0" lang="en-US" sz="2400" b="0" i="0" u="none" strike="noStrike" kern="1200" cap="none" spc="0" normalizeH="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socialist AMLO, the police do </a:t>
            </a:r>
            <a:r>
              <a:rPr kumimoji="0" lang="en-US" sz="2400" b="0" i="0" u="none" strike="noStrike" kern="1200" cap="none" spc="0" normalizeH="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nothing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[1131]</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Modified</a:t>
            </a:r>
            <a:r>
              <a:rPr kumimoji="0" lang="en-US" sz="1600" b="0" i="0" u="none" strike="noStrike" kern="1200" cap="none" spc="0" normalizeH="0" noProof="0" dirty="0">
                <a:ln>
                  <a:noFill/>
                </a:ln>
                <a:solidFill>
                  <a:schemeClr val="tx1"/>
                </a:solidFill>
                <a:effectLst/>
                <a:uLnTx/>
                <a:uFillTx/>
                <a:latin typeface="Calibri" panose="020F0502020204030204" pitchFamily="34" charset="0"/>
                <a:cs typeface="Calibri" panose="020F0502020204030204" pitchFamily="34" charset="0"/>
              </a:rPr>
              <a:t> </a:t>
            </a:r>
            <a:r>
              <a:rPr lang="en-US" sz="1600" dirty="0">
                <a:latin typeface="Calibri" panose="020F0502020204030204" pitchFamily="34" charset="0"/>
                <a:cs typeface="Calibri" panose="020F0502020204030204" pitchFamily="34" charset="0"/>
              </a:rPr>
              <a:t>photos: credit Jeremy Kryt.</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 name="Date Placeholder 2">
            <a:extLst>
              <a:ext uri="{FF2B5EF4-FFF2-40B4-BE49-F238E27FC236}">
                <a16:creationId xmlns:a16="http://schemas.microsoft.com/office/drawing/2014/main" id="{2F9C1521-C6CA-425D-9A92-1A6A3764996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84EA5E6A-D5A7-4952-A405-A8843E33AA6B}"/>
              </a:ext>
            </a:extLst>
          </p:cNvPr>
          <p:cNvPicPr>
            <a:picLocks noChangeAspect="1"/>
          </p:cNvPicPr>
          <p:nvPr/>
        </p:nvPicPr>
        <p:blipFill>
          <a:blip r:embed="rId6"/>
          <a:stretch>
            <a:fillRect/>
          </a:stretch>
        </p:blipFill>
        <p:spPr>
          <a:xfrm>
            <a:off x="256705" y="1344168"/>
            <a:ext cx="8678381" cy="3337839"/>
          </a:xfrm>
          <a:prstGeom prst="rect">
            <a:avLst/>
          </a:prstGeom>
        </p:spPr>
      </p:pic>
    </p:spTree>
    <p:extLst>
      <p:ext uri="{BB962C8B-B14F-4D97-AF65-F5344CB8AC3E}">
        <p14:creationId xmlns:p14="http://schemas.microsoft.com/office/powerpoint/2010/main" val="14814454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8643" y="1292108"/>
            <a:ext cx="8866702" cy="5484578"/>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srgbClr val="FFFFFF"/>
              </a:buClr>
              <a:buSzPct val="50000"/>
              <a:tabLst/>
            </a:pPr>
            <a:r>
              <a:rPr lang="en-US" sz="2800" dirty="0">
                <a:solidFill>
                  <a:schemeClr val="tx1"/>
                </a:solidFill>
                <a:latin typeface="Calibri" panose="020F0502020204030204" pitchFamily="34" charset="0"/>
                <a:cs typeface="Calibri" panose="020F0502020204030204" pitchFamily="34" charset="0"/>
              </a:rPr>
              <a:t>(</a:t>
            </a:r>
            <a:r>
              <a:rPr lang="en-US" sz="2700" dirty="0">
                <a:solidFill>
                  <a:schemeClr val="tx1"/>
                </a:solidFill>
                <a:latin typeface="Calibri" panose="020F0502020204030204" pitchFamily="34" charset="0"/>
                <a:cs typeface="Calibri" panose="020F0502020204030204" pitchFamily="34" charset="0"/>
              </a:rPr>
              <a:t>2019 Mexico) Former cartel hit man Campeche was captured by these community police &amp; re-educated. Campeche later joined them. </a:t>
            </a:r>
            <a:r>
              <a:rPr lang="en-US" sz="2700" dirty="0">
                <a:latin typeface="Calibri" panose="020F0502020204030204" pitchFamily="34" charset="0"/>
                <a:cs typeface="Calibri" panose="020F0502020204030204" pitchFamily="34" charset="0"/>
              </a:rPr>
              <a:t>“The autodefensa leaders held a press conference last March, boldly announcing that they would start targeting criminals in the city. The expansion of their operations came after a … campaign to liberate small towns and villages in the surrounding sierra from … a particularly ruthless capo...” </a:t>
            </a:r>
            <a:r>
              <a:rPr lang="en-US" sz="31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Cartel del Sur wants to intimidate the population. They want to dominate Chilpo and control everything. They rob and extort, they kidnap and murder. If they see a woman they like on the street, they just take her</a:t>
            </a:r>
            <a:r>
              <a:rPr lang="en-US" sz="2700" dirty="0">
                <a:solidFill>
                  <a:schemeClr val="tx1"/>
                </a:solidFill>
                <a:latin typeface="Calibri" panose="020F0502020204030204" pitchFamily="34" charset="0"/>
                <a:cs typeface="Calibri" panose="020F0502020204030204" pitchFamily="34" charset="0"/>
              </a:rPr>
              <a:t>…</a:t>
            </a:r>
            <a:r>
              <a:rPr lang="en-US" sz="2700" dirty="0">
                <a:latin typeface="Calibri" panose="020F0502020204030204" pitchFamily="34" charset="0"/>
                <a:cs typeface="Calibri" panose="020F0502020204030204" pitchFamily="34" charset="0"/>
              </a:rPr>
              <a:t>” says Capache. </a:t>
            </a:r>
            <a:r>
              <a:rPr lang="en-US" sz="31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“That’s why we’re here to clean up.”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[1131]</a:t>
            </a:r>
            <a:endParaRPr kumimoji="0" lang="en-US" sz="25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216336" y="228600"/>
            <a:ext cx="8711315" cy="91440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defRPr/>
            </a:pPr>
            <a:r>
              <a:rPr lang="en-US" sz="30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787637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43949" y="1280160"/>
            <a:ext cx="8856102" cy="5435334"/>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glow rad="101600">
              <a:srgbClr val="000099">
                <a:alpha val="60000"/>
              </a:srgbClr>
            </a:glow>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Clr>
                <a:srgbClr val="000000">
                  <a:lumMod val="10000"/>
                </a:srgbClr>
              </a:buClr>
              <a:buSzPct val="60000"/>
              <a:defRPr/>
            </a:pPr>
            <a:r>
              <a:rPr lang="en-US" sz="3000" dirty="0">
                <a:solidFill>
                  <a:schemeClr val="tx1"/>
                </a:solidFill>
                <a:latin typeface="Calibri" panose="020F0502020204030204" pitchFamily="34" charset="0"/>
                <a:cs typeface="Calibri" panose="020F0502020204030204" pitchFamily="34" charset="0"/>
              </a:rPr>
              <a:t>In Brazil’s 2018 elections, conservative Christian Bolsonaro’s supporters peacefully overthrew and jailed their past evil socialist leaders, who gave Brazil some of the world’s highest murder rates &amp; corruption. </a:t>
            </a:r>
            <a:r>
              <a:rPr lang="en-US" dirty="0">
                <a:solidFill>
                  <a:schemeClr val="tx1"/>
                </a:solidFill>
                <a:latin typeface="Calibri"/>
                <a:hlinkClick r:id="rId4">
                  <a:extLst>
                    <a:ext uri="{A12FA001-AC4F-418D-AE19-62706E023703}">
                      <ahyp:hlinkClr xmlns:ahyp="http://schemas.microsoft.com/office/drawing/2018/hyperlinkcolor" val="tx"/>
                    </a:ext>
                  </a:extLst>
                </a:hlinkClick>
              </a:rPr>
              <a:t>[1228]</a:t>
            </a:r>
            <a:r>
              <a:rPr lang="en-US" dirty="0">
                <a:solidFill>
                  <a:schemeClr val="tx1"/>
                </a:solidFill>
                <a:latin typeface="Calibri"/>
              </a:rPr>
              <a:t> </a:t>
            </a:r>
            <a:r>
              <a:rPr lang="en-US"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[1229]</a:t>
            </a:r>
            <a:endParaRPr lang="en-US" dirty="0">
              <a:solidFill>
                <a:schemeClr val="tx1"/>
              </a:solidFill>
              <a:latin typeface="Calibri" panose="020F0502020204030204" pitchFamily="34" charset="0"/>
              <a:cs typeface="Calibri" panose="020F0502020204030204" pitchFamily="34" charset="0"/>
            </a:endParaRPr>
          </a:p>
          <a:p>
            <a:pPr marL="0" lvl="0" indent="0">
              <a:lnSpc>
                <a:spcPct val="92000"/>
              </a:lnSpc>
              <a:spcBef>
                <a:spcPts val="0"/>
              </a:spcBef>
              <a:spcAft>
                <a:spcPts val="600"/>
              </a:spcAft>
              <a:buClr>
                <a:schemeClr val="bg1"/>
              </a:buClr>
              <a:buSzPct val="50000"/>
            </a:pPr>
            <a:r>
              <a:rPr lang="en-US" sz="3000" b="1"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 recent years,</a:t>
            </a:r>
            <a:r>
              <a:rPr kumimoji="0" lang="en-US" sz="3000" b="1" i="0" u="none" strike="noStrike" kern="1200" cap="none" spc="0" normalizeH="0" noProof="0" dirty="0">
                <a:ln w="9525">
                  <a:solidFill>
                    <a:prstClr val="black"/>
                  </a:solidFill>
                  <a:prstDash val="solid"/>
                </a:ln>
                <a:solidFill>
                  <a:prstClr val="white"/>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police are starting to take drug leaders out worldwide. This includes over 300 in Italy </a:t>
            </a:r>
            <a:r>
              <a:rPr lang="en-US"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[1200]</a:t>
            </a:r>
            <a:r>
              <a:rPr lang="en-US" sz="2800" dirty="0">
                <a:solidFill>
                  <a:schemeClr val="bg1"/>
                </a:solidFill>
                <a:latin typeface="Calibri" panose="020F0502020204030204" pitchFamily="34" charset="0"/>
                <a:cs typeface="Calibri" panose="020F0502020204030204" pitchFamily="34" charset="0"/>
              </a:rPr>
              <a:t> </a:t>
            </a:r>
            <a:r>
              <a:rPr kumimoji="0" lang="en-US" sz="3000" b="1" i="0" u="none" strike="noStrike" kern="1200" cap="none" spc="0" normalizeH="0" noProof="0"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and murderous </a:t>
            </a:r>
            <a:r>
              <a:rPr lang="en-US" sz="3000" b="1"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illegal fentanyl </a:t>
            </a:r>
            <a:r>
              <a:rPr kumimoji="0" lang="en-US" sz="3000" b="1" i="0" u="none" strike="noStrike" kern="1200" cap="none" spc="0" normalizeH="0" noProof="0"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mass producers in China. </a:t>
            </a:r>
          </a:p>
          <a:p>
            <a:pPr marL="0" lvl="0" indent="0">
              <a:lnSpc>
                <a:spcPct val="92000"/>
              </a:lnSpc>
              <a:spcBef>
                <a:spcPts val="0"/>
              </a:spcBef>
              <a:spcAft>
                <a:spcPts val="600"/>
              </a:spcAft>
              <a:buClr>
                <a:schemeClr val="bg1"/>
              </a:buClr>
              <a:buSzPct val="50000"/>
            </a:pPr>
            <a:r>
              <a:rPr kumimoji="0" lang="en-US" sz="3000" b="1" i="0" u="none" strike="noStrike" kern="1200" cap="none" spc="0" normalizeH="0" noProof="0"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But liberals want to ban the police. </a:t>
            </a:r>
            <a:r>
              <a:rPr lang="en-US" sz="3000" b="1"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a:t>
            </a:r>
            <a:r>
              <a:rPr kumimoji="0" lang="en-US" sz="3000" b="1" i="0" u="none" strike="noStrike" kern="1200" cap="none" spc="0" normalizeH="0" noProof="0" dirty="0">
                <a:ln w="9525">
                  <a:solidFill>
                    <a:prstClr val="black"/>
                  </a:solidFill>
                  <a:prstDash val="solid"/>
                </a:ln>
                <a:solidFill>
                  <a:prstClr val="white"/>
                </a:solidFill>
                <a:effectLst>
                  <a:glow rad="101600">
                    <a:srgbClr val="000066">
                      <a:alpha val="60000"/>
                    </a:srgbClr>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o they can make all crimes legal, including murder. They legalized the murder of millions of babies (abortion), the elderly (euthanasia) &amp; conservative White Christians (in BLM  riots). Liberal leaders are modern mass murderers. </a:t>
            </a:r>
          </a:p>
        </p:txBody>
      </p:sp>
      <p:sp>
        <p:nvSpPr>
          <p:cNvPr id="5" name="Text Box 2"/>
          <p:cNvSpPr txBox="1">
            <a:spLocks noChangeArrowheads="1"/>
          </p:cNvSpPr>
          <p:nvPr/>
        </p:nvSpPr>
        <p:spPr bwMode="auto">
          <a:xfrm>
            <a:off x="230088" y="137160"/>
            <a:ext cx="8683824" cy="100584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defRPr/>
            </a:pPr>
            <a:r>
              <a:rPr lang="en-US" sz="32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281307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211491" y="1447800"/>
            <a:ext cx="8721011" cy="507350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900"/>
              </a:spcAft>
              <a:buClr>
                <a:prstClr val="white"/>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My extensive family tree ancestry recorded over 1,100 years, proves there is no ancient traceable genetic line of gays, that genetically can explain the two suddenly appearing modern day gays in my family. </a:t>
            </a:r>
          </a:p>
          <a:p>
            <a:pPr marL="274320" marR="0" lvl="0" indent="-274320" algn="l" defTabSz="457200" rtl="0" eaLnBrk="1" fontAlgn="base" latinLnBrk="0" hangingPunct="0">
              <a:lnSpc>
                <a:spcPct val="94000"/>
              </a:lnSpc>
              <a:spcBef>
                <a:spcPct val="0"/>
              </a:spcBef>
              <a:spcAft>
                <a:spcPts val="9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But I can explain it. Because I witnessed the two gays in my family become gay, only after criminal rape, molestation, porn and drugs were forced on them as happy innocent heterosexual Christian teens. They became unrecognizable.</a:t>
            </a:r>
          </a:p>
        </p:txBody>
      </p:sp>
      <p:sp>
        <p:nvSpPr>
          <p:cNvPr id="6" name="Text Box 2">
            <a:extLst>
              <a:ext uri="{FF2B5EF4-FFF2-40B4-BE49-F238E27FC236}">
                <a16:creationId xmlns:a16="http://schemas.microsoft.com/office/drawing/2014/main" id="{081D5443-0597-41A4-9D40-A46B4DD0852A}"/>
              </a:ext>
            </a:extLst>
          </p:cNvPr>
          <p:cNvSpPr txBox="1">
            <a:spLocks noChangeArrowheads="1"/>
          </p:cNvSpPr>
          <p:nvPr/>
        </p:nvSpPr>
        <p:spPr bwMode="auto">
          <a:xfrm>
            <a:off x="331546" y="368078"/>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C060682B-7EB1-4B5F-A5D8-83F4D3702181}"/>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323543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91076" y="1325880"/>
            <a:ext cx="8961120" cy="5298630"/>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900"/>
              </a:spcAft>
              <a:buClr>
                <a:prstClr val="black">
                  <a:lumMod val="95000"/>
                  <a:lumOff val="5000"/>
                </a:prstClr>
              </a:buClr>
              <a:buSzPct val="70000"/>
              <a:tabLst/>
              <a:defRPr/>
            </a:pPr>
            <a:r>
              <a:rPr lang="en-US" sz="3100" b="1" kern="150" dirty="0">
                <a:ln w="12700" cmpd="sng">
                  <a:solidFill>
                    <a:srgbClr val="000000"/>
                  </a:solidFill>
                  <a:prstDash val="solid"/>
                </a:ln>
                <a:solidFill>
                  <a:srgbClr val="0000FF"/>
                </a:solidFill>
                <a:effectLst>
                  <a:outerShdw blurRad="76200" dist="38100" dir="5400000" algn="ctr" rotWithShape="0">
                    <a:srgbClr val="000000"/>
                  </a:outerShdw>
                </a:effectLst>
                <a:ea typeface="SimSun" panose="02010600030101010101" pitchFamily="2" charset="-122"/>
                <a:cs typeface="Arial" panose="020B0604020202020204" pitchFamily="34" charset="0"/>
              </a:rPr>
              <a:t>The only scientific explanation for a sudden explosion in the US gay population from (.02% to 15%) in 3 generations, is an environmental cause. Disproved evolution can’t explain mass straight to gay conversion, decades after birth.</a:t>
            </a:r>
          </a:p>
          <a:p>
            <a:pPr marL="274320" lvl="0" indent="-274320">
              <a:spcBef>
                <a:spcPts val="0"/>
              </a:spcBef>
              <a:spcAft>
                <a:spcPts val="600"/>
              </a:spcAft>
              <a:buClr>
                <a:schemeClr val="bg1"/>
              </a:buClr>
              <a:buSzPct val="60000"/>
              <a:buFont typeface="Wingdings" panose="05000000000000000000" pitchFamily="2" charset="2"/>
              <a:buChar char="Ø"/>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From ≈ 0.02% in 1950, to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1-5% in 1990</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to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rPr>
              <a:t>9-20%</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in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2019</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plus an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rPr>
              <a:t>explosion in the transgender population</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274320" lvl="0" indent="-274320">
              <a:spcBef>
                <a:spcPts val="0"/>
              </a:spcBef>
              <a:spcAft>
                <a:spcPts val="300"/>
              </a:spcAft>
              <a:buClr>
                <a:schemeClr val="bg1"/>
              </a:buClr>
              <a:buSzPct val="60000"/>
              <a:buFont typeface="Wingdings" panose="05000000000000000000" pitchFamily="2" charset="2"/>
              <a:buChar char="Ø"/>
              <a:tabLst/>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coincides with the explosion in homosexual causes: drug addiction, 25% of Americans mentally ill,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ction="ppaction://hlinksldjump"/>
              </a:rPr>
              <a:t>molestation</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8" action="ppaction://hlinksldjump"/>
              </a:rPr>
              <a:t>rape</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9"/>
              </a:rPr>
              <a:t>socialism</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liberalism, plus porn, prostitution, evolution teaching,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10" action="ppaction://hlinksldjump"/>
              </a:rPr>
              <a:t>the</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11" action="ppaction://hlinksldjump"/>
              </a:rPr>
              <a:t>occult</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&amp; abortion.</a:t>
            </a:r>
            <a:r>
              <a:rPr lang="en-US" sz="2800" dirty="0">
                <a:solidFill>
                  <a:prstClr val="black">
                    <a:lumMod val="95000"/>
                    <a:lumOff val="5000"/>
                  </a:prstClr>
                </a:solidFill>
                <a:latin typeface="Calibri" panose="020F0502020204030204" pitchFamily="34" charset="0"/>
                <a:cs typeface="Calibri" panose="020F0502020204030204" pitchFamily="34" charset="0"/>
              </a:rPr>
              <a:t> </a:t>
            </a:r>
          </a:p>
          <a:p>
            <a:pPr marL="274320" lvl="0" indent="0">
              <a:lnSpc>
                <a:spcPct val="94000"/>
              </a:lnSpc>
              <a:spcBef>
                <a:spcPts val="0"/>
              </a:spcBef>
              <a:spcAft>
                <a:spcPts val="600"/>
              </a:spcAft>
              <a:buClr>
                <a:srgbClr val="000000">
                  <a:lumMod val="10000"/>
                </a:srgbClr>
              </a:buClr>
              <a:buSzPct val="70000"/>
              <a:tabLst/>
            </a:pPr>
            <a:r>
              <a:rPr lang="en-US" dirty="0">
                <a:latin typeface="Calibri" panose="020F0502020204030204" pitchFamily="34" charset="0"/>
                <a:hlinkClick r:id="rId12"/>
              </a:rPr>
              <a:t>[517]</a:t>
            </a:r>
            <a:r>
              <a:rPr lang="en-US" dirty="0">
                <a:latin typeface="Calibri" panose="020F0502020204030204" pitchFamily="34" charset="0"/>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13"/>
              </a:rPr>
              <a:t>[1016]</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dirty="0">
                <a:solidFill>
                  <a:prstClr val="black"/>
                </a:solidFill>
                <a:latin typeface="Calibri" panose="020F0502020204030204" pitchFamily="34" charset="0"/>
                <a:cs typeface="Calibri" panose="020F0502020204030204" pitchFamily="34" charset="0"/>
                <a:hlinkClick r:id="rId14"/>
              </a:rPr>
              <a:t>[1020]</a:t>
            </a:r>
            <a:r>
              <a:rPr lang="en-US" dirty="0">
                <a:solidFill>
                  <a:prstClr val="black"/>
                </a:solidFill>
                <a:latin typeface="Calibri" panose="020F0502020204030204" pitchFamily="34" charset="0"/>
                <a:cs typeface="Calibri" panose="020F0502020204030204" pitchFamily="34" charset="0"/>
              </a:rPr>
              <a:t> </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5"/>
              </a:rPr>
              <a:t>[1059]</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16"/>
              </a:rPr>
              <a:t>[1075]</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17"/>
              </a:rPr>
              <a:t>[1076]</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18"/>
              </a:rPr>
              <a:t>[1077]</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19"/>
              </a:rPr>
              <a:t>[1078]</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20"/>
              </a:rPr>
              <a:t>[1079]</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21"/>
              </a:rPr>
              <a:t>[1081]</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22"/>
              </a:rPr>
              <a:t>[1082]</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23"/>
              </a:rPr>
              <a:t>[1083]</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24"/>
              </a:rPr>
              <a:t>[1084]</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rPr>
              <a:t> </a:t>
            </a:r>
            <a:endParaRPr lang="en-US" dirty="0">
              <a:latin typeface="Calibri" panose="020F0502020204030204" pitchFamily="34" charset="0"/>
            </a:endParaRPr>
          </a:p>
        </p:txBody>
      </p:sp>
      <p:sp>
        <p:nvSpPr>
          <p:cNvPr id="5" name="Text Box 2"/>
          <p:cNvSpPr txBox="1">
            <a:spLocks noChangeArrowheads="1"/>
          </p:cNvSpPr>
          <p:nvPr/>
        </p:nvSpPr>
        <p:spPr bwMode="auto">
          <a:xfrm>
            <a:off x="111650" y="182880"/>
            <a:ext cx="8919972" cy="1005840"/>
          </a:xfrm>
          <a:prstGeom prst="rect">
            <a:avLst/>
          </a:prstGeom>
          <a:blipFill dpi="0" rotWithShape="0">
            <a:blip r:embed="rId2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31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B588D349-F2BC-4027-9DD1-489FF34D5C53}"/>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9AD3EE43-DF96-4EAD-99CA-E603488F6C75}"/>
              </a:ext>
            </a:extLst>
          </p:cNvPr>
          <p:cNvSpPr txBox="1">
            <a:spLocks/>
          </p:cNvSpPr>
          <p:nvPr/>
        </p:nvSpPr>
        <p:spPr>
          <a:xfrm>
            <a:off x="128377" y="6675216"/>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See underlined links for extensive additional proof</a:t>
            </a:r>
          </a:p>
        </p:txBody>
      </p:sp>
    </p:spTree>
    <p:extLst>
      <p:ext uri="{BB962C8B-B14F-4D97-AF65-F5344CB8AC3E}">
        <p14:creationId xmlns:p14="http://schemas.microsoft.com/office/powerpoint/2010/main" val="10910141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76200" y="91440"/>
            <a:ext cx="8991600" cy="91440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32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6" name="Date Placeholder 2">
            <a:extLst>
              <a:ext uri="{FF2B5EF4-FFF2-40B4-BE49-F238E27FC236}">
                <a16:creationId xmlns:a16="http://schemas.microsoft.com/office/drawing/2014/main" id="{6FBA942D-128B-418D-AD32-A764B51BAABC}"/>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FE26D203-8841-4BD6-AA8E-FFB057FCA053}"/>
              </a:ext>
            </a:extLst>
          </p:cNvPr>
          <p:cNvPicPr>
            <a:picLocks noChangeAspect="1"/>
          </p:cNvPicPr>
          <p:nvPr/>
        </p:nvPicPr>
        <p:blipFill>
          <a:blip r:embed="rId5"/>
          <a:stretch>
            <a:fillRect/>
          </a:stretch>
        </p:blipFill>
        <p:spPr>
          <a:xfrm>
            <a:off x="151471" y="1116051"/>
            <a:ext cx="8838358" cy="5559069"/>
          </a:xfrm>
          <a:prstGeom prst="rect">
            <a:avLst/>
          </a:prstGeom>
        </p:spPr>
      </p:pic>
      <p:sp>
        <p:nvSpPr>
          <p:cNvPr id="2" name="Rectangle 1">
            <a:extLst>
              <a:ext uri="{FF2B5EF4-FFF2-40B4-BE49-F238E27FC236}">
                <a16:creationId xmlns:a16="http://schemas.microsoft.com/office/drawing/2014/main" id="{CDB5EDAB-AB76-49CA-8858-53D6ACC92036}"/>
              </a:ext>
            </a:extLst>
          </p:cNvPr>
          <p:cNvSpPr/>
          <p:nvPr/>
        </p:nvSpPr>
        <p:spPr>
          <a:xfrm>
            <a:off x="154259" y="6361188"/>
            <a:ext cx="8915400" cy="286232"/>
          </a:xfrm>
          <a:prstGeom prst="rect">
            <a:avLst/>
          </a:prstGeom>
          <a:noFill/>
        </p:spPr>
        <p:txBody>
          <a:bodyPr wrap="square">
            <a:spAutoFit/>
          </a:bodyPr>
          <a:lstStyle/>
          <a:p>
            <a:pPr lvl="0">
              <a:lnSpc>
                <a:spcPct val="90000"/>
              </a:lnSpc>
              <a:spcAft>
                <a:spcPts val="1800"/>
              </a:spcAft>
              <a:buSzPct val="80000"/>
            </a:pPr>
            <a:r>
              <a:rPr lang="en-US" sz="1400" dirty="0">
                <a:solidFill>
                  <a:sysClr val="windowText" lastClr="000000"/>
                </a:solidFill>
                <a:latin typeface="+mj-lt"/>
                <a:hlinkClick r:id="rId6">
                  <a:extLst>
                    <a:ext uri="{A12FA001-AC4F-418D-AE19-62706E023703}">
                      <ahyp:hlinkClr xmlns:ahyp="http://schemas.microsoft.com/office/drawing/2018/hyperlinkcolor" val="tx"/>
                    </a:ext>
                  </a:extLst>
                </a:hlinkClick>
              </a:rPr>
              <a:t>[517]</a:t>
            </a:r>
            <a:r>
              <a:rPr lang="en-US" sz="1400" dirty="0">
                <a:solidFill>
                  <a:sysClr val="windowText" lastClr="000000"/>
                </a:solidFill>
                <a:latin typeface="+mj-lt"/>
                <a:hlinkClick r:id="rId7">
                  <a:extLst>
                    <a:ext uri="{A12FA001-AC4F-418D-AE19-62706E023703}">
                      <ahyp:hlinkClr xmlns:ahyp="http://schemas.microsoft.com/office/drawing/2018/hyperlinkcolor" val="tx"/>
                    </a:ext>
                  </a:extLst>
                </a:hlinkClick>
              </a:rPr>
              <a:t> [700]</a:t>
            </a:r>
            <a:r>
              <a:rPr lang="en-US" sz="1400" dirty="0">
                <a:solidFill>
                  <a:sysClr val="windowText" lastClr="000000"/>
                </a:solidFill>
                <a:latin typeface="+mj-lt"/>
              </a:rPr>
              <a:t> </a:t>
            </a:r>
            <a:r>
              <a:rPr lang="en-US" sz="1400" dirty="0">
                <a:solidFill>
                  <a:sysClr val="windowText" lastClr="000000"/>
                </a:solidFill>
                <a:latin typeface="+mj-lt"/>
                <a:hlinkClick r:id="rId8">
                  <a:extLst>
                    <a:ext uri="{A12FA001-AC4F-418D-AE19-62706E023703}">
                      <ahyp:hlinkClr xmlns:ahyp="http://schemas.microsoft.com/office/drawing/2018/hyperlinkcolor" val="tx"/>
                    </a:ext>
                  </a:extLst>
                </a:hlinkClick>
              </a:rPr>
              <a:t>[813]</a:t>
            </a:r>
            <a:r>
              <a:rPr lang="en-US" sz="1400" dirty="0">
                <a:solidFill>
                  <a:sysClr val="windowText" lastClr="000000"/>
                </a:solidFill>
                <a:latin typeface="+mj-lt"/>
              </a:rPr>
              <a:t> </a:t>
            </a:r>
            <a:r>
              <a:rPr lang="en-US" sz="1400" dirty="0">
                <a:solidFill>
                  <a:sysClr val="windowText" lastClr="000000"/>
                </a:solidFill>
                <a:latin typeface="+mj-lt"/>
                <a:hlinkClick r:id="rId9">
                  <a:extLst>
                    <a:ext uri="{A12FA001-AC4F-418D-AE19-62706E023703}">
                      <ahyp:hlinkClr xmlns:ahyp="http://schemas.microsoft.com/office/drawing/2018/hyperlinkcolor" val="tx"/>
                    </a:ext>
                  </a:extLst>
                </a:hlinkClick>
              </a:rPr>
              <a:t>[827]</a:t>
            </a:r>
            <a:r>
              <a:rPr lang="en-US" sz="1400" dirty="0">
                <a:solidFill>
                  <a:sysClr val="windowText" lastClr="000000"/>
                </a:solidFill>
                <a:latin typeface="+mj-lt"/>
              </a:rPr>
              <a:t> </a:t>
            </a:r>
            <a:r>
              <a:rPr lang="en-US" sz="1400" dirty="0">
                <a:solidFill>
                  <a:sysClr val="windowText" lastClr="000000"/>
                </a:solidFill>
                <a:latin typeface="Calibri" panose="020F0502020204030204" pitchFamily="34" charset="0"/>
                <a:hlinkClick r:id="rId10">
                  <a:extLst>
                    <a:ext uri="{A12FA001-AC4F-418D-AE19-62706E023703}">
                      <ahyp:hlinkClr xmlns:ahyp="http://schemas.microsoft.com/office/drawing/2018/hyperlinkcolor" val="tx"/>
                    </a:ext>
                  </a:extLst>
                </a:hlinkClick>
              </a:rPr>
              <a:t>[820</a:t>
            </a:r>
            <a:r>
              <a:rPr lang="en-US" sz="1400" dirty="0">
                <a:solidFill>
                  <a:schemeClr val="tx1"/>
                </a:solidFill>
                <a:latin typeface="Calibri" panose="020F0502020204030204" pitchFamily="34" charset="0"/>
                <a:hlinkClick r:id="rId10">
                  <a:extLst>
                    <a:ext uri="{A12FA001-AC4F-418D-AE19-62706E023703}">
                      <ahyp:hlinkClr xmlns:ahyp="http://schemas.microsoft.com/office/drawing/2018/hyperlinkcolor" val="tx"/>
                    </a:ext>
                  </a:extLst>
                </a:hlinkClick>
              </a:rPr>
              <a:t>]</a:t>
            </a:r>
            <a:r>
              <a:rPr lang="en-US" sz="1400" dirty="0">
                <a:solidFill>
                  <a:schemeClr val="tx1"/>
                </a:solidFill>
                <a:latin typeface="+mj-lt"/>
              </a:rPr>
              <a:t> </a:t>
            </a:r>
            <a:r>
              <a:rPr lang="en-US" sz="1400" dirty="0">
                <a:solidFill>
                  <a:schemeClr val="tx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[828]</a:t>
            </a:r>
            <a:r>
              <a:rPr lang="en-US" sz="1400" dirty="0">
                <a:solidFill>
                  <a:schemeClr val="tx1"/>
                </a:solidFill>
                <a:latin typeface="Calibri" panose="020F0502020204030204" pitchFamily="34" charset="0"/>
                <a:cs typeface="Calibri" panose="020F0502020204030204" pitchFamily="34" charset="0"/>
              </a:rPr>
              <a:t> </a:t>
            </a:r>
            <a:r>
              <a:rPr lang="en-US" sz="1400" dirty="0">
                <a:solidFill>
                  <a:schemeClr val="tx1"/>
                </a:solidFill>
                <a:latin typeface="+mj-lt"/>
                <a:hlinkClick r:id="rId12">
                  <a:extLst>
                    <a:ext uri="{A12FA001-AC4F-418D-AE19-62706E023703}">
                      <ahyp:hlinkClr xmlns:ahyp="http://schemas.microsoft.com/office/drawing/2018/hyperlinkcolor" val="tx"/>
                    </a:ext>
                  </a:extLst>
                </a:hlinkClick>
              </a:rPr>
              <a:t>[</a:t>
            </a:r>
            <a:r>
              <a:rPr lang="en-US" sz="1400" dirty="0">
                <a:solidFill>
                  <a:sysClr val="windowText" lastClr="000000"/>
                </a:solidFill>
                <a:latin typeface="+mj-lt"/>
                <a:hlinkClick r:id="rId12">
                  <a:extLst>
                    <a:ext uri="{A12FA001-AC4F-418D-AE19-62706E023703}">
                      <ahyp:hlinkClr xmlns:ahyp="http://schemas.microsoft.com/office/drawing/2018/hyperlinkcolor" val="tx"/>
                    </a:ext>
                  </a:extLst>
                </a:hlinkClick>
              </a:rPr>
              <a:t>1012] </a:t>
            </a:r>
            <a:r>
              <a:rPr lang="en-US" altLang="en-US" sz="1400" dirty="0">
                <a:solidFill>
                  <a:sysClr val="windowText" lastClr="000000"/>
                </a:solidFill>
                <a:latin typeface="+mj-lt"/>
                <a:cs typeface="Arial Unicode MS" panose="020B0604020202020204" pitchFamily="34" charset="-128"/>
                <a:hlinkClick r:id="rId13">
                  <a:extLst>
                    <a:ext uri="{A12FA001-AC4F-418D-AE19-62706E023703}">
                      <ahyp:hlinkClr xmlns:ahyp="http://schemas.microsoft.com/office/drawing/2018/hyperlinkcolor" val="tx"/>
                    </a:ext>
                  </a:extLst>
                </a:hlinkClick>
              </a:rPr>
              <a:t>[1016]</a:t>
            </a:r>
            <a:r>
              <a:rPr lang="en-US" altLang="en-US" sz="1400" dirty="0">
                <a:solidFill>
                  <a:sysClr val="windowText" lastClr="000000"/>
                </a:solidFill>
                <a:latin typeface="+mj-lt"/>
                <a:cs typeface="Arial Unicode MS" panose="020B0604020202020204" pitchFamily="34" charset="-128"/>
              </a:rPr>
              <a:t> </a:t>
            </a:r>
            <a:r>
              <a:rPr lang="en-US" sz="1400" kern="150" dirty="0">
                <a:solidFill>
                  <a:sysClr val="windowText" lastClr="000000"/>
                </a:solidFill>
                <a:latin typeface="+mj-lt"/>
                <a:ea typeface="SimSun" panose="02010600030101010101" pitchFamily="2" charset="-122"/>
                <a:cs typeface="Calibri" panose="020F0502020204030204" pitchFamily="34" charset="0"/>
                <a:hlinkClick r:id="rId14">
                  <a:extLst>
                    <a:ext uri="{A12FA001-AC4F-418D-AE19-62706E023703}">
                      <ahyp:hlinkClr xmlns:ahyp="http://schemas.microsoft.com/office/drawing/2018/hyperlinkcolor" val="tx"/>
                    </a:ext>
                  </a:extLst>
                </a:hlinkClick>
              </a:rPr>
              <a:t>[1059]</a:t>
            </a:r>
            <a:r>
              <a:rPr lang="en-US" sz="1400" kern="150" dirty="0">
                <a:solidFill>
                  <a:sysClr val="windowText" lastClr="000000"/>
                </a:solidFill>
                <a:latin typeface="+mj-lt"/>
                <a:ea typeface="SimSun" panose="02010600030101010101" pitchFamily="2" charset="-122"/>
                <a:cs typeface="Calibri" panose="020F0502020204030204" pitchFamily="34" charset="0"/>
              </a:rPr>
              <a:t> </a:t>
            </a:r>
            <a:r>
              <a:rPr lang="en-US" altLang="en-US" sz="1400" dirty="0">
                <a:solidFill>
                  <a:sysClr val="windowText" lastClr="000000"/>
                </a:solidFill>
                <a:latin typeface="+mj-lt"/>
                <a:cs typeface="Arial Unicode MS" panose="020B0604020202020204" pitchFamily="34" charset="-128"/>
                <a:hlinkClick r:id="rId15">
                  <a:extLst>
                    <a:ext uri="{A12FA001-AC4F-418D-AE19-62706E023703}">
                      <ahyp:hlinkClr xmlns:ahyp="http://schemas.microsoft.com/office/drawing/2018/hyperlinkcolor" val="tx"/>
                    </a:ext>
                  </a:extLst>
                </a:hlinkClick>
              </a:rPr>
              <a:t>[1075]</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16">
                  <a:extLst>
                    <a:ext uri="{A12FA001-AC4F-418D-AE19-62706E023703}">
                      <ahyp:hlinkClr xmlns:ahyp="http://schemas.microsoft.com/office/drawing/2018/hyperlinkcolor" val="tx"/>
                    </a:ext>
                  </a:extLst>
                </a:hlinkClick>
              </a:rPr>
              <a:t>[1076]</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17">
                  <a:extLst>
                    <a:ext uri="{A12FA001-AC4F-418D-AE19-62706E023703}">
                      <ahyp:hlinkClr xmlns:ahyp="http://schemas.microsoft.com/office/drawing/2018/hyperlinkcolor" val="tx"/>
                    </a:ext>
                  </a:extLst>
                </a:hlinkClick>
              </a:rPr>
              <a:t>[1077]</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18">
                  <a:extLst>
                    <a:ext uri="{A12FA001-AC4F-418D-AE19-62706E023703}">
                      <ahyp:hlinkClr xmlns:ahyp="http://schemas.microsoft.com/office/drawing/2018/hyperlinkcolor" val="tx"/>
                    </a:ext>
                  </a:extLst>
                </a:hlinkClick>
              </a:rPr>
              <a:t>[1078]</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19">
                  <a:extLst>
                    <a:ext uri="{A12FA001-AC4F-418D-AE19-62706E023703}">
                      <ahyp:hlinkClr xmlns:ahyp="http://schemas.microsoft.com/office/drawing/2018/hyperlinkcolor" val="tx"/>
                    </a:ext>
                  </a:extLst>
                </a:hlinkClick>
              </a:rPr>
              <a:t>[1079]</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20">
                  <a:extLst>
                    <a:ext uri="{A12FA001-AC4F-418D-AE19-62706E023703}">
                      <ahyp:hlinkClr xmlns:ahyp="http://schemas.microsoft.com/office/drawing/2018/hyperlinkcolor" val="tx"/>
                    </a:ext>
                  </a:extLst>
                </a:hlinkClick>
              </a:rPr>
              <a:t>[1081]</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21">
                  <a:extLst>
                    <a:ext uri="{A12FA001-AC4F-418D-AE19-62706E023703}">
                      <ahyp:hlinkClr xmlns:ahyp="http://schemas.microsoft.com/office/drawing/2018/hyperlinkcolor" val="tx"/>
                    </a:ext>
                  </a:extLst>
                </a:hlinkClick>
              </a:rPr>
              <a:t>[1082]</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22">
                  <a:extLst>
                    <a:ext uri="{A12FA001-AC4F-418D-AE19-62706E023703}">
                      <ahyp:hlinkClr xmlns:ahyp="http://schemas.microsoft.com/office/drawing/2018/hyperlinkcolor" val="tx"/>
                    </a:ext>
                  </a:extLst>
                </a:hlinkClick>
              </a:rPr>
              <a:t>[1083]</a:t>
            </a:r>
            <a:r>
              <a:rPr lang="en-US" altLang="en-US" sz="1400" dirty="0">
                <a:solidFill>
                  <a:sysClr val="windowText" lastClr="000000"/>
                </a:solidFill>
                <a:latin typeface="+mj-lt"/>
                <a:cs typeface="Arial Unicode MS" panose="020B0604020202020204" pitchFamily="34" charset="-128"/>
              </a:rPr>
              <a:t> </a:t>
            </a:r>
            <a:r>
              <a:rPr lang="en-US" altLang="en-US" sz="1400" dirty="0">
                <a:solidFill>
                  <a:sysClr val="windowText" lastClr="000000"/>
                </a:solidFill>
                <a:latin typeface="+mj-lt"/>
                <a:cs typeface="Arial Unicode MS" panose="020B0604020202020204" pitchFamily="34" charset="-128"/>
                <a:hlinkClick r:id="rId23">
                  <a:extLst>
                    <a:ext uri="{A12FA001-AC4F-418D-AE19-62706E023703}">
                      <ahyp:hlinkClr xmlns:ahyp="http://schemas.microsoft.com/office/drawing/2018/hyperlinkcolor" val="tx"/>
                    </a:ext>
                  </a:extLst>
                </a:hlinkClick>
              </a:rPr>
              <a:t>[1084]</a:t>
            </a:r>
            <a:endParaRPr lang="en-US" sz="1400" dirty="0">
              <a:solidFill>
                <a:sysClr val="windowText" lastClr="000000"/>
              </a:solidFill>
              <a:latin typeface="+mj-lt"/>
            </a:endParaRPr>
          </a:p>
        </p:txBody>
      </p:sp>
    </p:spTree>
    <p:extLst>
      <p:ext uri="{BB962C8B-B14F-4D97-AF65-F5344CB8AC3E}">
        <p14:creationId xmlns:p14="http://schemas.microsoft.com/office/powerpoint/2010/main" val="14288935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566928" y="2667000"/>
            <a:ext cx="8004048" cy="2975173"/>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prstClr val="white"/>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dirty="0">
                <a:solidFill>
                  <a:schemeClr val="tx1"/>
                </a:solidFill>
                <a:latin typeface="Calibri" panose="020F0502020204030204" pitchFamily="34" charset="0"/>
              </a:rPr>
              <a:t>“Hamer himself has said that </a:t>
            </a:r>
            <a:r>
              <a:rPr lang="en-US" sz="3600" b="1" kern="150" dirty="0">
                <a:ln w="12700" cmpd="sng">
                  <a:solidFill>
                    <a:srgbClr val="000000"/>
                  </a:solidFill>
                  <a:prstDash val="solid"/>
                </a:ln>
                <a:solidFill>
                  <a:srgbClr val="0000FF"/>
                </a:solidFill>
                <a:effectLst>
                  <a:outerShdw blurRad="127000" dist="50800" dir="5400000" algn="ctr" rotWithShape="0">
                    <a:srgbClr val="000000"/>
                  </a:outerShdw>
                </a:effectLst>
                <a:ea typeface="SimSun" panose="02010600030101010101" pitchFamily="2" charset="-122"/>
                <a:cs typeface="Arial" panose="020B0604020202020204" pitchFamily="34" charset="0"/>
              </a:rPr>
              <a:t>lesbianism is 'culturally transmitted, not inherited... It's more environmental than genetic</a:t>
            </a:r>
            <a:r>
              <a:rPr lang="en-US" sz="3200" dirty="0">
                <a:solidFill>
                  <a:schemeClr val="tx1">
                    <a:lumMod val="95000"/>
                    <a:lumOff val="5000"/>
                  </a:schemeClr>
                </a:solidFill>
                <a:latin typeface="Calibri" panose="020F0502020204030204" pitchFamily="34" charset="0"/>
              </a:rPr>
              <a:t>, more nurture than nature.‘”</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a:t>
            </a:r>
            <a:r>
              <a:rPr lang="en-US"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hlinkClick r:id="rId4"/>
              </a:rPr>
              <a:t>[54]</a:t>
            </a:r>
            <a:endParaRPr lang="en-US"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endParaRPr>
          </a:p>
        </p:txBody>
      </p:sp>
      <p:sp>
        <p:nvSpPr>
          <p:cNvPr id="5" name="Text Box 2"/>
          <p:cNvSpPr txBox="1">
            <a:spLocks noChangeArrowheads="1"/>
          </p:cNvSpPr>
          <p:nvPr/>
        </p:nvSpPr>
        <p:spPr bwMode="auto">
          <a:xfrm>
            <a:off x="73152" y="1066800"/>
            <a:ext cx="8991600" cy="109728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32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E9638789-6204-462D-9A97-BB21BBF47F39}"/>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554610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76200" y="713474"/>
            <a:ext cx="8991600" cy="1054551"/>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pic>
        <p:nvPicPr>
          <p:cNvPr id="41" name="Picture 40">
            <a:extLst>
              <a:ext uri="{FF2B5EF4-FFF2-40B4-BE49-F238E27FC236}">
                <a16:creationId xmlns:a16="http://schemas.microsoft.com/office/drawing/2014/main" id="{234700CF-B1E4-43F4-993B-5F27E8CED9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8229" y="6545306"/>
            <a:ext cx="182880" cy="182880"/>
          </a:xfrm>
          <a:prstGeom prst="rect">
            <a:avLst/>
          </a:prstGeom>
        </p:spPr>
      </p:pic>
      <p:pic>
        <p:nvPicPr>
          <p:cNvPr id="20" name="Picture 19">
            <a:extLst>
              <a:ext uri="{FF2B5EF4-FFF2-40B4-BE49-F238E27FC236}">
                <a16:creationId xmlns:a16="http://schemas.microsoft.com/office/drawing/2014/main" id="{E38F2E71-1EFF-4E5D-8192-FB53A75973F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13073" y="2238691"/>
            <a:ext cx="2062218" cy="3566160"/>
          </a:xfrm>
          <a:prstGeom prst="rect">
            <a:avLst/>
          </a:prstGeom>
        </p:spPr>
      </p:pic>
      <p:sp>
        <p:nvSpPr>
          <p:cNvPr id="6" name="Rectangle 5">
            <a:extLst>
              <a:ext uri="{FF2B5EF4-FFF2-40B4-BE49-F238E27FC236}">
                <a16:creationId xmlns:a16="http://schemas.microsoft.com/office/drawing/2014/main" id="{A239F664-487D-42C5-B779-5589437CE9F2}"/>
              </a:ext>
            </a:extLst>
          </p:cNvPr>
          <p:cNvSpPr/>
          <p:nvPr/>
        </p:nvSpPr>
        <p:spPr>
          <a:xfrm>
            <a:off x="6913073" y="5669280"/>
            <a:ext cx="2060887" cy="786384"/>
          </a:xfrm>
          <a:prstGeom prst="rect">
            <a:avLst/>
          </a:prstGeom>
          <a:solidFill>
            <a:srgbClr val="000000"/>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Calibri" panose="020F0502020204030204" pitchFamily="34" charset="0"/>
              </a:rPr>
              <a:t>6,500 genes contain sex-specific instructions for males and females.</a:t>
            </a:r>
            <a:r>
              <a:rPr kumimoji="0" lang="en-US" sz="1400" b="1" i="0" u="none" strike="noStrike" kern="0" cap="none" spc="0" normalizeH="0" baseline="0" noProof="0" dirty="0">
                <a:ln>
                  <a:noFill/>
                </a:ln>
                <a:solidFill>
                  <a:srgbClr val="0000FF"/>
                </a:solidFill>
                <a:effectLst/>
                <a:uLnTx/>
                <a:uFillTx/>
                <a:latin typeface="Calibri" panose="020F0502020204030204" pitchFamily="34" charset="0"/>
              </a:rPr>
              <a:t> </a:t>
            </a:r>
            <a:r>
              <a:rPr kumimoji="0" lang="en-US" sz="1200" b="0" i="0" u="none" strike="noStrike" kern="0" cap="none" spc="0" normalizeH="0" baseline="0" noProof="0" dirty="0">
                <a:ln>
                  <a:noFill/>
                </a:ln>
                <a:solidFill>
                  <a:prstClr val="white"/>
                </a:solidFill>
                <a:effectLst/>
                <a:uLnTx/>
                <a:uFillTx/>
                <a:latin typeface="Calibri" panose="020F0502020204030204" pitchFamily="34" charset="0"/>
                <a:hlinkClick r:id="rId7"/>
              </a:rPr>
              <a:t>[821]</a:t>
            </a:r>
            <a:r>
              <a:rPr kumimoji="0" lang="en-US" sz="1200" b="1" i="0" u="none" strike="noStrike" kern="0" cap="none" spc="0" normalizeH="0" baseline="0" noProof="0" dirty="0">
                <a:ln>
                  <a:noFill/>
                </a:ln>
                <a:solidFill>
                  <a:prstClr val="white"/>
                </a:solidFill>
                <a:effectLst/>
                <a:uLnTx/>
                <a:uFillTx/>
                <a:latin typeface="Calibri" panose="020F0502020204030204" pitchFamily="34" charset="0"/>
              </a:rPr>
              <a:t> </a:t>
            </a:r>
            <a:endParaRPr kumimoji="0" lang="en-US" sz="1400" b="0" i="0" u="none" strike="noStrike" kern="0" cap="none" spc="0" normalizeH="0" baseline="0" noProof="0" dirty="0">
              <a:ln>
                <a:noFill/>
              </a:ln>
              <a:solidFill>
                <a:sysClr val="windowText" lastClr="000000"/>
              </a:solidFill>
              <a:effectLst/>
              <a:uLnTx/>
              <a:uFillTx/>
            </a:endParaRPr>
          </a:p>
        </p:txBody>
      </p:sp>
      <p:sp>
        <p:nvSpPr>
          <p:cNvPr id="11" name="Date Placeholder 2">
            <a:extLst>
              <a:ext uri="{FF2B5EF4-FFF2-40B4-BE49-F238E27FC236}">
                <a16:creationId xmlns:a16="http://schemas.microsoft.com/office/drawing/2014/main" id="{30DE1352-4109-4592-9A48-5E2D6CC5B884}"/>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pic>
        <p:nvPicPr>
          <p:cNvPr id="4" name="Picture 3">
            <a:extLst>
              <a:ext uri="{FF2B5EF4-FFF2-40B4-BE49-F238E27FC236}">
                <a16:creationId xmlns:a16="http://schemas.microsoft.com/office/drawing/2014/main" id="{11B60A8B-0C07-4F46-84FD-253EC6D63737}"/>
              </a:ext>
            </a:extLst>
          </p:cNvPr>
          <p:cNvPicPr>
            <a:picLocks noChangeAspect="1"/>
          </p:cNvPicPr>
          <p:nvPr/>
        </p:nvPicPr>
        <p:blipFill>
          <a:blip r:embed="rId8"/>
          <a:stretch>
            <a:fillRect/>
          </a:stretch>
        </p:blipFill>
        <p:spPr>
          <a:xfrm>
            <a:off x="168709" y="2276205"/>
            <a:ext cx="6552131" cy="4159373"/>
          </a:xfrm>
          <a:prstGeom prst="rect">
            <a:avLst/>
          </a:prstGeom>
        </p:spPr>
      </p:pic>
    </p:spTree>
    <p:extLst>
      <p:ext uri="{BB962C8B-B14F-4D97-AF65-F5344CB8AC3E}">
        <p14:creationId xmlns:p14="http://schemas.microsoft.com/office/powerpoint/2010/main" val="29458266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8000">
        <p15:prstTrans prst="pageCurlDouble"/>
      </p:transition>
    </mc:Choice>
    <mc:Fallback xmlns="">
      <p:transition spd="slow" advTm="18000">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82880" y="1600200"/>
            <a:ext cx="8869680" cy="5105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4000"/>
              </a:lnSpc>
              <a:spcAft>
                <a:spcPts val="600"/>
              </a:spcAft>
              <a:buClr>
                <a:srgbClr val="0000FF"/>
              </a:buClr>
              <a:buSzPct val="90000"/>
            </a:pPr>
            <a:r>
              <a:rPr lang="en-US" sz="3200" b="1" dirty="0">
                <a:solidFill>
                  <a:schemeClr val="tx1"/>
                </a:solidFill>
                <a:latin typeface="Calibri" panose="020F0502020204030204" pitchFamily="34" charset="0"/>
              </a:rPr>
              <a:t>Decades ago feminist leaders told the lie that men and women were identical due to evolution. </a:t>
            </a:r>
          </a:p>
          <a:p>
            <a:pPr marL="365760" lvl="0" indent="-365760">
              <a:lnSpc>
                <a:spcPct val="84000"/>
              </a:lnSpc>
              <a:spcAft>
                <a:spcPts val="600"/>
              </a:spcAft>
              <a:buClr>
                <a:schemeClr val="tx1"/>
              </a:buClr>
              <a:buSzPct val="80000"/>
              <a:buFont typeface="Wingdings" panose="05000000000000000000" pitchFamily="2" charset="2"/>
              <a:buChar char="Ø"/>
            </a:pPr>
            <a:r>
              <a:rPr lang="en-US" sz="2800" dirty="0">
                <a:solidFill>
                  <a:schemeClr val="tx1"/>
                </a:solidFill>
                <a:latin typeface="Calibri" panose="020F0502020204030204" pitchFamily="34" charset="0"/>
              </a:rPr>
              <a:t>Men and women are not the same as we now know from genetics and fMRI (functional magnetic resonance imaging) brain scan images. </a:t>
            </a:r>
          </a:p>
          <a:p>
            <a:pPr marL="365760" lvl="0" indent="-365760">
              <a:lnSpc>
                <a:spcPct val="84000"/>
              </a:lnSpc>
              <a:spcAft>
                <a:spcPts val="600"/>
              </a:spcAft>
              <a:buClr>
                <a:srgbClr val="0000FF"/>
              </a:buClr>
              <a:buSzPct val="80000"/>
              <a:buFont typeface="Wingdings" panose="05000000000000000000" pitchFamily="2" charset="2"/>
              <a:buChar char="Ø"/>
              <a:tabLst/>
            </a:pPr>
            <a:r>
              <a:rPr lang="en-US" sz="2800" dirty="0">
                <a:solidFill>
                  <a:schemeClr val="tx1"/>
                </a:solidFill>
                <a:latin typeface="Calibri" panose="020F0502020204030204" pitchFamily="34" charset="0"/>
              </a:rPr>
              <a:t>For example, </a:t>
            </a:r>
            <a:r>
              <a:rPr lang="en-US" sz="2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men and women respond differently to stress, danger and alcohol. </a:t>
            </a:r>
            <a:r>
              <a:rPr lang="en-US" dirty="0">
                <a:solidFill>
                  <a:prstClr val="white"/>
                </a:solidFill>
                <a:latin typeface="Calibri" panose="020F0502020204030204" pitchFamily="34" charset="0"/>
                <a:hlinkClick r:id="rId3"/>
              </a:rPr>
              <a:t>[119]</a:t>
            </a:r>
            <a:r>
              <a:rPr lang="en-US" dirty="0">
                <a:solidFill>
                  <a:prstClr val="white"/>
                </a:solidFill>
                <a:latin typeface="Calibri" panose="020F0502020204030204" pitchFamily="34" charset="0"/>
              </a:rPr>
              <a:t> </a:t>
            </a:r>
            <a:r>
              <a:rPr lang="en-US" dirty="0">
                <a:solidFill>
                  <a:prstClr val="black"/>
                </a:solidFill>
                <a:latin typeface="Calibri" panose="020F0502020204030204" pitchFamily="34" charset="0"/>
                <a:hlinkClick r:id="rId4"/>
              </a:rPr>
              <a:t>[831]</a:t>
            </a:r>
            <a:endParaRPr lang="en-US" sz="3000" b="1" dirty="0">
              <a:solidFill>
                <a:srgbClr val="0000FF"/>
              </a:solidFill>
              <a:latin typeface="Calibri" panose="020F0502020204030204" pitchFamily="34" charset="0"/>
            </a:endParaRPr>
          </a:p>
          <a:p>
            <a:pPr marL="365760" indent="-365760">
              <a:lnSpc>
                <a:spcPct val="84000"/>
              </a:lnSpc>
              <a:spcAft>
                <a:spcPts val="600"/>
              </a:spcAft>
              <a:buClr>
                <a:srgbClr val="0000FF"/>
              </a:buClr>
              <a:buSzPct val="80000"/>
              <a:buFont typeface="Wingdings" panose="05000000000000000000" pitchFamily="2" charset="2"/>
              <a:buChar char="Ø"/>
            </a:pPr>
            <a:r>
              <a:rPr lang="en-US" sz="2800" dirty="0">
                <a:solidFill>
                  <a:schemeClr val="tx1"/>
                </a:solidFill>
                <a:latin typeface="Calibri" panose="020F0502020204030204" pitchFamily="34" charset="0"/>
              </a:rPr>
              <a:t>Women &amp; men also have </a:t>
            </a:r>
            <a:r>
              <a:rPr lang="en-US" sz="2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different sections of the brain representing their male or female sex organs. </a:t>
            </a:r>
            <a:r>
              <a:rPr lang="en-US" sz="1400" dirty="0">
                <a:solidFill>
                  <a:prstClr val="black"/>
                </a:solidFill>
                <a:hlinkClick r:id="rId5"/>
              </a:rPr>
              <a:t>[833]</a:t>
            </a:r>
            <a:r>
              <a:rPr lang="en-US" sz="2900" b="1" dirty="0">
                <a:solidFill>
                  <a:srgbClr val="0000FF"/>
                </a:solidFill>
                <a:latin typeface="Calibri" panose="020F0502020204030204" pitchFamily="34" charset="0"/>
              </a:rPr>
              <a:t> </a:t>
            </a:r>
          </a:p>
          <a:p>
            <a:pPr marL="365760" indent="-365760">
              <a:lnSpc>
                <a:spcPct val="84000"/>
              </a:lnSpc>
              <a:spcAft>
                <a:spcPts val="600"/>
              </a:spcAft>
              <a:buClr>
                <a:srgbClr val="0000FF"/>
              </a:buClr>
              <a:buSzPct val="80000"/>
              <a:buFont typeface="Wingdings" panose="05000000000000000000" pitchFamily="2" charset="2"/>
              <a:buChar char="Ø"/>
            </a:pPr>
            <a:r>
              <a:rPr lang="en-US" sz="2800" dirty="0">
                <a:solidFill>
                  <a:schemeClr val="tx1"/>
                </a:solidFill>
                <a:latin typeface="Calibri" panose="020F0502020204030204" pitchFamily="34" charset="0"/>
              </a:rPr>
              <a:t>Gender is not only determined by physical sex organs, but these </a:t>
            </a:r>
            <a:r>
              <a:rPr lang="en-US" sz="2900" b="1" dirty="0">
                <a:ln>
                  <a:solidFill>
                    <a:schemeClr val="bg1"/>
                  </a:solidFill>
                </a:ln>
                <a:solidFill>
                  <a:srgbClr val="0000FF"/>
                </a:solidFill>
                <a:effectLst>
                  <a:glow rad="101600">
                    <a:srgbClr val="0000FF">
                      <a:alpha val="60000"/>
                    </a:srgbClr>
                  </a:glow>
                </a:effectLst>
                <a:latin typeface="Calibri" panose="020F0502020204030204" pitchFamily="34" charset="0"/>
                <a:hlinkClick r:id="rId6" action="ppaction://hlinksldjump"/>
              </a:rPr>
              <a:t>sex organs 3D virtually represented and mapped into our male or female computer brain</a:t>
            </a:r>
            <a:r>
              <a:rPr lang="en-US" sz="2900" b="1" dirty="0">
                <a:solidFill>
                  <a:srgbClr val="0000FF"/>
                </a:solidFill>
                <a:latin typeface="Calibri" panose="020F0502020204030204" pitchFamily="34" charset="0"/>
              </a:rPr>
              <a:t>. </a:t>
            </a:r>
            <a:r>
              <a:rPr lang="en-US" sz="1200" dirty="0">
                <a:solidFill>
                  <a:prstClr val="black"/>
                </a:solidFill>
                <a:latin typeface="Calibri" panose="020F0502020204030204" pitchFamily="34" charset="0"/>
                <a:cs typeface="Calibri" panose="020F0502020204030204" pitchFamily="34" charset="0"/>
                <a:hlinkClick r:id="rId5"/>
              </a:rPr>
              <a:t>[833]</a:t>
            </a:r>
            <a:r>
              <a:rPr lang="en-US" sz="1200" dirty="0">
                <a:solidFill>
                  <a:prstClr val="black"/>
                </a:solidFill>
                <a:latin typeface="Calibri" panose="020F0502020204030204" pitchFamily="34" charset="0"/>
                <a:cs typeface="Calibri" panose="020F0502020204030204" pitchFamily="34" charset="0"/>
              </a:rPr>
              <a:t> </a:t>
            </a:r>
            <a:r>
              <a:rPr lang="en-US" altLang="en-US" sz="1200" b="1" dirty="0">
                <a:solidFill>
                  <a:srgbClr val="CCCCFF"/>
                </a:solidFill>
                <a:latin typeface="Calibri" panose="020F0502020204030204" pitchFamily="34" charset="0"/>
                <a:cs typeface="Calibri" panose="020F0502020204030204" pitchFamily="34" charset="0"/>
                <a:hlinkClick r:id="rId7"/>
              </a:rPr>
              <a:t>[118]</a:t>
            </a:r>
            <a:r>
              <a:rPr lang="en-US" altLang="en-US" sz="1200" b="1" dirty="0">
                <a:solidFill>
                  <a:srgbClr val="FFFFFF"/>
                </a:solidFill>
                <a:latin typeface="Calibri" panose="020F0502020204030204" pitchFamily="34" charset="0"/>
                <a:cs typeface="Calibri" panose="020F0502020204030204" pitchFamily="34" charset="0"/>
              </a:rPr>
              <a:t> </a:t>
            </a:r>
            <a:endParaRPr lang="en-US" sz="1400" dirty="0">
              <a:solidFill>
                <a:schemeClr val="tx1"/>
              </a:solidFill>
              <a:latin typeface="Calibri" panose="020F0502020204030204" pitchFamily="34" charset="0"/>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274320"/>
            <a:ext cx="8961120" cy="1097280"/>
          </a:xfrm>
          <a:prstGeom prst="rect">
            <a:avLst/>
          </a:prstGeom>
          <a:blipFill dpi="0" rotWithShape="0">
            <a:blip r:embed="rId8"/>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386278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1000">
        <p15:prstTrans prst="pageCurlDouble"/>
      </p:transition>
    </mc:Choice>
    <mc:Fallback xmlns="">
      <p:transition spd="slow" advTm="3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73182" y="1421417"/>
            <a:ext cx="8797636" cy="525370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indent="0">
              <a:lnSpc>
                <a:spcPct val="88000"/>
              </a:lnSpc>
              <a:spcBef>
                <a:spcPts val="0"/>
              </a:spcBef>
              <a:spcAft>
                <a:spcPts val="600"/>
              </a:spcAft>
            </a:pPr>
            <a:r>
              <a:rPr lang="en-US" sz="3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 amygdala (in the brain) is one of the best-understood brain regions with regard to differences between the sexes.”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3000" b="1" dirty="0">
              <a:solidFill>
                <a:srgbClr val="0000FF"/>
              </a:solidFill>
              <a:latin typeface="Calibri" panose="020F0502020204030204" pitchFamily="34" charset="0"/>
              <a:ea typeface="Times New Roman" panose="02020603050405020304" pitchFamily="18" charset="0"/>
              <a:cs typeface="Calibri" panose="020F0502020204030204" pitchFamily="34" charset="0"/>
            </a:endParaRPr>
          </a:p>
          <a:p>
            <a:pPr marL="0" marR="0" indent="0">
              <a:spcBef>
                <a:spcPts val="0"/>
              </a:spcBef>
              <a:spcAft>
                <a:spcPts val="600"/>
              </a:spcAft>
            </a:pP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“Amongst female subjects, the amygdala reaches its full growth potential approximately 1.5 years before the peak of male development. The structural development of the male amygdala occurs over a longer period than in women… The larger relative size of the male amygdala may be attributed to this extended developmental period.”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b="1"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a:spcBef>
                <a:spcPts val="0"/>
              </a:spcBef>
              <a:spcAft>
                <a:spcPts val="600"/>
              </a:spcAft>
              <a:tabLst/>
            </a:pPr>
            <a:r>
              <a:rPr lang="en-US" sz="2600" dirty="0">
                <a:solidFill>
                  <a:schemeClr val="tx1"/>
                </a:solidFill>
                <a:latin typeface="Calibri" panose="020F0502020204030204" pitchFamily="34" charset="0"/>
                <a:ea typeface="Calibri" panose="020F0502020204030204" pitchFamily="34" charset="0"/>
                <a:cs typeface="Calibri" panose="020F0502020204030204" pitchFamily="34" charset="0"/>
              </a:rPr>
              <a:t>“… other … sex-specific developmental differences. The amygdala is rich in androgen receptors – nuclear receptors that bind to testosterone. Androgen receptors play a role in the DNA binding that regulates gene expression.”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b="1" dirty="0">
              <a:solidFill>
                <a:prstClr val="white"/>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182880"/>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06565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77091" y="1449759"/>
            <a:ext cx="8589818" cy="522536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indent="0">
              <a:spcBef>
                <a:spcPts val="0"/>
              </a:spcBef>
              <a:spcAft>
                <a:spcPts val="600"/>
              </a:spcAft>
            </a:pPr>
            <a:r>
              <a:rPr lang="en-US"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 abundance of testosterone in the male hormonal system may contribute to … the </a:t>
            </a:r>
            <a:r>
              <a:rPr lang="en-US" sz="3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increased mass of the male amygdala</a:t>
            </a:r>
            <a:r>
              <a:rPr lang="en-US" sz="2800" dirty="0">
                <a:solidFill>
                  <a:schemeClr val="tx1"/>
                </a:solidFill>
                <a:latin typeface="Calibri" panose="020F0502020204030204" pitchFamily="34" charset="0"/>
                <a:ea typeface="Calibri" panose="020F0502020204030204" pitchFamily="34" charset="0"/>
                <a:cs typeface="Calibri" panose="020F0502020204030204" pitchFamily="34" charset="0"/>
              </a:rPr>
              <a:t>.”</a:t>
            </a:r>
            <a:r>
              <a:rPr lang="en-US" sz="26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600" dirty="0">
              <a:solidFill>
                <a:schemeClr val="tx1"/>
              </a:solidFill>
              <a:latin typeface="Calibri" panose="020F0502020204030204" pitchFamily="34" charset="0"/>
              <a:ea typeface="Calibri" panose="020F0502020204030204" pitchFamily="34" charset="0"/>
              <a:cs typeface="Calibri" panose="020F0502020204030204" pitchFamily="34" charset="0"/>
            </a:endParaRPr>
          </a:p>
          <a:p>
            <a:pPr marL="0" marR="0" indent="0">
              <a:spcBef>
                <a:spcPts val="0"/>
              </a:spcBef>
              <a:spcAft>
                <a:spcPts val="600"/>
              </a:spcAft>
            </a:pPr>
            <a:r>
              <a:rPr lang="en-US" sz="2800" dirty="0">
                <a:solidFill>
                  <a:schemeClr val="tx1"/>
                </a:solidFill>
                <a:latin typeface="Calibri" panose="020F0502020204030204" pitchFamily="34" charset="0"/>
                <a:cs typeface="Calibri" panose="020F0502020204030204" pitchFamily="34" charset="0"/>
              </a:rPr>
              <a:t>“In addition to sex differences, there are observable developmental differences between the right and left amygdala in both males and females.”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600" dirty="0">
              <a:solidFill>
                <a:schemeClr val="tx1"/>
              </a:solidFill>
              <a:latin typeface="Calibri" panose="020F0502020204030204" pitchFamily="34" charset="0"/>
              <a:cs typeface="Calibri" panose="020F0502020204030204" pitchFamily="34" charset="0"/>
            </a:endParaRPr>
          </a:p>
          <a:p>
            <a:pPr marL="0" marR="0" indent="0">
              <a:spcBef>
                <a:spcPts val="0"/>
              </a:spcBef>
              <a:spcAft>
                <a:spcPts val="600"/>
              </a:spcAft>
            </a:pPr>
            <a:r>
              <a:rPr lang="en-US" sz="2800" dirty="0">
                <a:solidFill>
                  <a:schemeClr val="tx1"/>
                </a:solidFill>
                <a:latin typeface="Calibri" panose="020F0502020204030204" pitchFamily="34" charset="0"/>
                <a:cs typeface="Calibri" panose="020F0502020204030204" pitchFamily="34" charset="0"/>
              </a:rPr>
              <a:t>“In childhood, the </a:t>
            </a:r>
            <a:r>
              <a:rPr lang="en-US" sz="2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amygdala is found to react differently to friends of the same sex</a:t>
            </a:r>
            <a:r>
              <a:rPr lang="en-US" sz="2800" dirty="0">
                <a:solidFill>
                  <a:schemeClr val="tx1"/>
                </a:solidFill>
                <a:latin typeface="Calibri" panose="020F0502020204030204" pitchFamily="34" charset="0"/>
                <a:cs typeface="Calibri" panose="020F0502020204030204" pitchFamily="34" charset="0"/>
              </a:rPr>
              <a:t>, versus friends of the opposite sex. This reactivity decreases until a person enters adolescence, where it increases dramatically at puberty.”</a:t>
            </a:r>
            <a:r>
              <a:rPr lang="en-US" sz="2900" b="1" dirty="0">
                <a:solidFill>
                  <a:srgbClr val="0000FF"/>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2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This explains why teenage boys often get into fights with other boys, but flirt with the girls. </a:t>
            </a:r>
            <a:endParaRPr lang="en-US" sz="2900" b="1" dirty="0">
              <a:solidFill>
                <a:srgbClr val="0000FF"/>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228600"/>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191153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73182" y="1237591"/>
            <a:ext cx="8797636" cy="55567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1200"/>
              </a:spcAft>
              <a:tabLst/>
            </a:pP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“Subjects' amygdala activation was observed when watching a horror film and subliminal stimuli. The results of the study showed a different lateralization of the amygdala in men and women. </a:t>
            </a:r>
            <a:r>
              <a:rPr lang="en-US" sz="28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Enhanced memory for the film was related to enhanced activity of the left, but not the right, amygdala in women</a:t>
            </a: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whereas it was related to enhanced activity of the right, but not the left, amygdala in men.”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marR="0" indent="0">
              <a:spcBef>
                <a:spcPts val="0"/>
              </a:spcBef>
              <a:spcAft>
                <a:spcPts val="600"/>
              </a:spcAft>
            </a:pP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“One study found evidence that on average, women tend to retain stronger memories for emotional events than men.”</a:t>
            </a:r>
          </a:p>
          <a:p>
            <a:pPr marL="0" lvl="0" indent="0">
              <a:lnSpc>
                <a:spcPct val="96000"/>
              </a:lnSpc>
              <a:spcBef>
                <a:spcPts val="0"/>
              </a:spcBef>
              <a:spcAft>
                <a:spcPts val="1200"/>
              </a:spcAft>
              <a:tabLst/>
            </a:pP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sz="2800" dirty="0">
                <a:solidFill>
                  <a:schemeClr val="tx1"/>
                </a:solidFill>
                <a:effectLst>
                  <a:glow rad="101600">
                    <a:srgbClr val="0000CC"/>
                  </a:glow>
                </a:effectLst>
                <a:latin typeface="Calibri" panose="020F0502020204030204" pitchFamily="34" charset="0"/>
                <a:ea typeface="Times New Roman" panose="02020603050405020304" pitchFamily="18" charset="0"/>
                <a:cs typeface="Calibri" panose="020F0502020204030204" pitchFamily="34" charset="0"/>
              </a:rPr>
              <a:t>The right amygdala is also linked with taking action as well as being linked to negative emotions, which may help explain why males tend to respond to emotionally stressful stimuli physically</a:t>
            </a:r>
            <a:r>
              <a:rPr lang="en-US" sz="2800" dirty="0">
                <a:solidFill>
                  <a:srgbClr val="0000FF"/>
                </a:solidFill>
                <a:latin typeface="Calibri" panose="020F0502020204030204" pitchFamily="34" charset="0"/>
                <a:ea typeface="Times New Roman" panose="02020603050405020304" pitchFamily="18" charset="0"/>
                <a:cs typeface="Calibri" panose="020F0502020204030204" pitchFamily="34" charset="0"/>
              </a:rPr>
              <a:t>.</a:t>
            </a:r>
            <a:r>
              <a:rPr lang="en-US" sz="26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sz="2800" dirty="0">
                <a:solidFill>
                  <a:srgbClr val="0000FF"/>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600" dirty="0">
              <a:solidFill>
                <a:prstClr val="white"/>
              </a:solidFill>
              <a:latin typeface="Calibri" panose="020F0502020204030204" pitchFamily="34" charset="0"/>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228600"/>
            <a:ext cx="8961120" cy="914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28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985653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8000">
        <p15:prstTrans prst="pageCurlDouble"/>
      </p:transition>
    </mc:Choice>
    <mc:Fallback xmlns="">
      <p:transition spd="slow" advTm="3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82876" y="1295400"/>
            <a:ext cx="8869680" cy="53035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9144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7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000" b="1" i="0" u="none" strike="noStrike" kern="1200" cap="none" spc="0" normalizeH="0" baseline="0" noProof="0" dirty="0">
                <a:ln>
                  <a:solidFill>
                    <a:prstClr val="black"/>
                  </a:solidFill>
                </a:ln>
                <a:solidFill>
                  <a:prstClr val="white"/>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rPr>
              <a:t>"The brain is an immensely complex organ and understanding its inner workings is one of science's ultimate goals…"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[85]</a:t>
            </a:r>
            <a:endPar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endParaRPr>
          </a:p>
          <a:p>
            <a:pPr marL="274320" marR="0" lvl="0" indent="-274320" algn="l" defTabSz="457200" rtl="0" eaLnBrk="1" fontAlgn="base" latinLnBrk="0" hangingPunct="0">
              <a:lnSpc>
                <a:spcPct val="86000"/>
              </a:lnSpc>
              <a:spcBef>
                <a:spcPct val="0"/>
              </a:spcBef>
              <a:spcAft>
                <a:spcPts val="600"/>
              </a:spcAft>
              <a:buClr>
                <a:srgbClr val="0000FF"/>
              </a:buClr>
              <a:buSzPct val="90000"/>
              <a:buFont typeface="Wingdings" panose="05000000000000000000" pitchFamily="2" charset="2"/>
              <a:buChar char="Ø"/>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2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Connectomics (mapping all the brain's connections) is no trivial task, there are an estimated one hundred billion nerve cells in the brain, making an </a:t>
            </a:r>
            <a:r>
              <a:rPr kumimoji="0" lang="en-US" sz="3000" b="1" i="0" u="none" strike="noStrike" kern="1200" cap="none" spc="0" normalizeH="0" baseline="0" noProof="0" dirty="0">
                <a:ln>
                  <a:solidFill>
                    <a:prstClr val="black"/>
                  </a:solidFill>
                </a:ln>
                <a:solidFill>
                  <a:prstClr val="white"/>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rPr>
              <a:t>estimated 150 trillion synapse connections.</a:t>
            </a:r>
            <a:r>
              <a:rPr kumimoji="0" lang="en-US" sz="3000" b="0" i="0" u="none" strike="noStrike" kern="1200" cap="none" spc="0" normalizeH="0" baseline="0" noProof="0" dirty="0">
                <a:ln>
                  <a:solidFill>
                    <a:prstClr val="black"/>
                  </a:solidFill>
                </a:ln>
                <a:solidFill>
                  <a:prstClr val="white"/>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[85]</a:t>
            </a:r>
          </a:p>
          <a:p>
            <a:pPr marL="274320" marR="0" lvl="0" indent="-274320" algn="l" defTabSz="457200" rtl="0" eaLnBrk="1" fontAlgn="base" latinLnBrk="0" hangingPunct="0">
              <a:lnSpc>
                <a:spcPct val="86000"/>
              </a:lnSpc>
              <a:spcBef>
                <a:spcPct val="0"/>
              </a:spcBef>
              <a:spcAft>
                <a:spcPts val="600"/>
              </a:spcAft>
              <a:buClr>
                <a:prstClr val="white"/>
              </a:buClr>
              <a:buSzPct val="70000"/>
              <a:buFont typeface="Wingdings" panose="05000000000000000000" pitchFamily="2" charset="2"/>
              <a:buChar char="Ø"/>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000" b="1" i="0" u="none" strike="noStrike" kern="1200" cap="none" spc="0" normalizeH="0" baseline="0" noProof="0" dirty="0">
                <a:ln>
                  <a:solidFill>
                    <a:prstClr val="black"/>
                  </a:solidFill>
                </a:ln>
                <a:solidFill>
                  <a:prstClr val="white"/>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rPr>
              <a:t>Male &amp; female connectomics are quite different, including a 3D representation of their sex organs in their brain, plus sex organ sensor &amp; amygdala wiring. </a:t>
            </a:r>
          </a:p>
          <a:p>
            <a:pPr marL="274320" marR="0" lvl="0" indent="-274320" algn="l" defTabSz="457200" rtl="0" eaLnBrk="1" fontAlgn="base" latinLnBrk="0" hangingPunct="0">
              <a:lnSpc>
                <a:spcPct val="86000"/>
              </a:lnSpc>
              <a:spcBef>
                <a:spcPct val="0"/>
              </a:spcBef>
              <a:spcAft>
                <a:spcPts val="600"/>
              </a:spcAft>
              <a:buClr>
                <a:srgbClr val="0000FF"/>
              </a:buClr>
              <a:buSzPct val="90000"/>
              <a:buFont typeface="Wingdings" panose="05000000000000000000" pitchFamily="2" charset="2"/>
              <a:buChar char="Ø"/>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2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There are many additional brain differences within the same gender. We need to look at culture, environment, education and a person’s role in society.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hlinkClick r:id="rId3"/>
              </a:rPr>
              <a:t>[829]</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p>
        </p:txBody>
      </p:sp>
      <p:sp>
        <p:nvSpPr>
          <p:cNvPr id="8" name="Text Box 2">
            <a:extLst>
              <a:ext uri="{FF2B5EF4-FFF2-40B4-BE49-F238E27FC236}">
                <a16:creationId xmlns:a16="http://schemas.microsoft.com/office/drawing/2014/main" id="{0BC1B329-BE9C-4B6D-817C-9ED9B257BDEF}"/>
              </a:ext>
            </a:extLst>
          </p:cNvPr>
          <p:cNvSpPr txBox="1">
            <a:spLocks noChangeArrowheads="1"/>
          </p:cNvSpPr>
          <p:nvPr/>
        </p:nvSpPr>
        <p:spPr bwMode="auto">
          <a:xfrm>
            <a:off x="91436" y="182880"/>
            <a:ext cx="8961120" cy="914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4572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ts val="1200"/>
              </a:spcBef>
              <a:spcAft>
                <a:spcPts val="0"/>
              </a:spcAft>
              <a:buClrTx/>
              <a:buSzPct val="100000"/>
              <a:buFont typeface="Times New Roman" panose="02020603050405020304" pitchFamily="18" charset="0"/>
              <a:buNone/>
              <a:tabLst/>
              <a:defRPr/>
            </a:pPr>
            <a:r>
              <a:rPr kumimoji="0" lang="en-US" altLang="en-US" sz="30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C0B29C93-AAE3-4E5C-B9B5-D42487D728AB}"/>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3361548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407668" y="2242479"/>
            <a:ext cx="8328661" cy="40494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82880" tIns="182880" rIns="365760" bIns="18288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spcAft>
                <a:spcPts val="2400"/>
              </a:spcAft>
              <a:buClr>
                <a:srgbClr val="0000FF"/>
              </a:buClr>
              <a:buSzPct val="80000"/>
              <a:buFont typeface="Wingdings" panose="05000000000000000000" pitchFamily="2" charset="2"/>
              <a:buChar char="Ø"/>
            </a:pPr>
            <a:r>
              <a:rPr lang="en-US" sz="3000" dirty="0">
                <a:solidFill>
                  <a:schemeClr val="tx1"/>
                </a:solidFill>
                <a:latin typeface="Calibri" panose="020F0502020204030204" pitchFamily="34" charset="0"/>
              </a:rPr>
              <a:t>Recent genetic studies including fraternal twins with identical DNA prove there are</a:t>
            </a:r>
            <a:r>
              <a:rPr lang="en-US" sz="2800" dirty="0">
                <a:solidFill>
                  <a:schemeClr val="tx1"/>
                </a:solidFill>
                <a:latin typeface="Calibri" panose="020F0502020204030204" pitchFamily="34" charset="0"/>
              </a:rPr>
              <a:t> </a:t>
            </a:r>
            <a:r>
              <a:rPr lang="en-US" sz="3400" b="1" dirty="0">
                <a:solidFill>
                  <a:srgbClr val="0000FF"/>
                </a:solidFill>
                <a:latin typeface="Calibri" panose="020F0502020204030204" pitchFamily="34" charset="0"/>
              </a:rPr>
              <a:t>no evolutionary homosexual genes</a:t>
            </a:r>
            <a:r>
              <a:rPr lang="en-US" sz="3400" b="1" dirty="0">
                <a:solidFill>
                  <a:schemeClr val="tx1"/>
                </a:solidFill>
                <a:latin typeface="Calibri" panose="020F0502020204030204" pitchFamily="34" charset="0"/>
              </a:rPr>
              <a:t> </a:t>
            </a:r>
            <a:r>
              <a:rPr lang="en-US" sz="3000" dirty="0">
                <a:solidFill>
                  <a:schemeClr val="tx1"/>
                </a:solidFill>
                <a:latin typeface="Calibri" panose="020F0502020204030204" pitchFamily="34" charset="0"/>
              </a:rPr>
              <a:t>forcing people to be homosexual.</a:t>
            </a:r>
          </a:p>
          <a:p>
            <a:pPr marL="457200" indent="-457200">
              <a:spcAft>
                <a:spcPts val="2400"/>
              </a:spcAft>
              <a:buClr>
                <a:srgbClr val="0000FF"/>
              </a:buClr>
              <a:buSzPct val="80000"/>
              <a:buFont typeface="Wingdings" panose="05000000000000000000" pitchFamily="2" charset="2"/>
              <a:buChar char="Ø"/>
            </a:pPr>
            <a:r>
              <a:rPr lang="en-US" sz="3000" dirty="0">
                <a:solidFill>
                  <a:schemeClr val="tx1"/>
                </a:solidFill>
                <a:latin typeface="Calibri" panose="020F0502020204030204" pitchFamily="34" charset="0"/>
              </a:rPr>
              <a:t>“The understanding of sexual orientation... the idea that people are </a:t>
            </a:r>
            <a:r>
              <a:rPr lang="en-US" sz="3400" b="1" dirty="0">
                <a:solidFill>
                  <a:srgbClr val="0000FF"/>
                </a:solidFill>
                <a:latin typeface="Calibri" panose="020F0502020204030204" pitchFamily="34" charset="0"/>
              </a:rPr>
              <a:t>“born that way” — is not supported by scientific evidence.” </a:t>
            </a:r>
            <a:r>
              <a:rPr lang="en-US" sz="1600" dirty="0">
                <a:solidFill>
                  <a:schemeClr val="tx1"/>
                </a:solidFill>
                <a:latin typeface="Calibri" panose="020F0502020204030204" pitchFamily="34" charset="0"/>
                <a:hlinkClick r:id="rId3"/>
              </a:rPr>
              <a:t>[820]</a:t>
            </a:r>
            <a:endParaRPr lang="en-US" sz="1600" dirty="0">
              <a:solidFill>
                <a:schemeClr val="tx1"/>
              </a:solidFill>
              <a:latin typeface="Calibri" panose="020F0502020204030204" pitchFamily="34" charset="0"/>
            </a:endParaRPr>
          </a:p>
        </p:txBody>
      </p:sp>
      <p:sp>
        <p:nvSpPr>
          <p:cNvPr id="6" name="Text Box 2">
            <a:extLst>
              <a:ext uri="{FF2B5EF4-FFF2-40B4-BE49-F238E27FC236}">
                <a16:creationId xmlns:a16="http://schemas.microsoft.com/office/drawing/2014/main" id="{ED47D540-CAFB-42AB-964B-D9A393001491}"/>
              </a:ext>
            </a:extLst>
          </p:cNvPr>
          <p:cNvSpPr txBox="1">
            <a:spLocks noChangeArrowheads="1"/>
          </p:cNvSpPr>
          <p:nvPr/>
        </p:nvSpPr>
        <p:spPr bwMode="auto">
          <a:xfrm>
            <a:off x="91439" y="762000"/>
            <a:ext cx="896112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E5ABE95-D613-4717-97AE-A8E2467AE24E}"/>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226377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230330" y="1372801"/>
            <a:ext cx="8683338" cy="495520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3716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5000"/>
              </a:lnSpc>
              <a:spcBef>
                <a:spcPct val="0"/>
              </a:spcBef>
              <a:spcAft>
                <a:spcPts val="900"/>
              </a:spcAft>
              <a:buClr>
                <a:srgbClr val="E7E6E6">
                  <a:lumMod val="50000"/>
                </a:srgbClr>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My conservative Christian immediate family has the most diversity (English, German, French, Mexican, Tarahumara Indian, Saudi Arabian, Spanish, Italian &amp; Swedish). I also have an aunt &amp; uncle from Taiwan &amp; Brazil.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 I do not respect fake gay diversity, that is disproven by science, correctly stated to be sin in the Bible, and proven to cause massive trauma, mental illness, murder &amp; suicide, plus rampant Christian persecution, that I can prove personally.</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6" name="Text Box 2">
            <a:extLst>
              <a:ext uri="{FF2B5EF4-FFF2-40B4-BE49-F238E27FC236}">
                <a16:creationId xmlns:a16="http://schemas.microsoft.com/office/drawing/2014/main" id="{081D5443-0597-41A4-9D40-A46B4DD0852A}"/>
              </a:ext>
            </a:extLst>
          </p:cNvPr>
          <p:cNvSpPr txBox="1">
            <a:spLocks noChangeArrowheads="1"/>
          </p:cNvSpPr>
          <p:nvPr/>
        </p:nvSpPr>
        <p:spPr bwMode="auto">
          <a:xfrm>
            <a:off x="331548" y="271918"/>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C060682B-7EB1-4B5F-A5D8-83F4D3702181}"/>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211875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82880" y="2194560"/>
            <a:ext cx="8412480" cy="41143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spcAft>
                <a:spcPts val="1800"/>
              </a:spcAft>
              <a:buClr>
                <a:srgbClr val="0000FF"/>
              </a:buClr>
              <a:buSzPct val="90000"/>
              <a:buFont typeface="Wingdings" panose="05000000000000000000" pitchFamily="2" charset="2"/>
              <a:buChar char="Ø"/>
            </a:pPr>
            <a:r>
              <a:rPr lang="en-US" sz="2800" dirty="0">
                <a:solidFill>
                  <a:schemeClr val="tx1"/>
                </a:solidFill>
                <a:latin typeface="Calibri" panose="020F0502020204030204" pitchFamily="34" charset="0"/>
              </a:rPr>
              <a:t>“Fourteen years later, </a:t>
            </a:r>
            <a:r>
              <a:rPr lang="en-US" sz="3100" b="1" dirty="0">
                <a:solidFill>
                  <a:srgbClr val="0000FF"/>
                </a:solidFill>
                <a:latin typeface="Calibri" panose="020F0502020204030204" pitchFamily="34" charset="0"/>
              </a:rPr>
              <a:t>neither Bocklandt nor any other researcher has pinpointed the precise base pairs that might turn a man gay.” </a:t>
            </a:r>
            <a:r>
              <a:rPr lang="en-US" u="sng" dirty="0">
                <a:solidFill>
                  <a:schemeClr val="tx1"/>
                </a:solidFill>
                <a:latin typeface="Calibri" panose="020F0502020204030204" pitchFamily="34" charset="0"/>
                <a:hlinkClick r:id="rId3"/>
              </a:rPr>
              <a:t>[53]</a:t>
            </a:r>
          </a:p>
          <a:p>
            <a:pPr marL="365760" lvl="0" indent="-365760">
              <a:spcAft>
                <a:spcPts val="0"/>
              </a:spcAft>
              <a:buClr>
                <a:srgbClr val="0000FF"/>
              </a:buClr>
              <a:buSzPct val="90000"/>
              <a:buFont typeface="Wingdings" panose="05000000000000000000" pitchFamily="2" charset="2"/>
              <a:buChar char="Ø"/>
            </a:pPr>
            <a:r>
              <a:rPr lang="en-US" sz="2800" dirty="0">
                <a:solidFill>
                  <a:schemeClr val="tx1"/>
                </a:solidFill>
                <a:latin typeface="Calibri" panose="020F0502020204030204" pitchFamily="34" charset="0"/>
              </a:rPr>
              <a:t>In another study: “… conducted by scientists from the Department of Clinical Neurological Sciences at the University of Western Ontario and the Department of Genetics at Stanford Medical School concluded that </a:t>
            </a:r>
          </a:p>
          <a:p>
            <a:pPr marL="365760" lvl="0" indent="0">
              <a:spcAft>
                <a:spcPts val="2400"/>
              </a:spcAft>
              <a:buClr>
                <a:srgbClr val="0000FF"/>
              </a:buClr>
              <a:buSzPct val="90000"/>
            </a:pPr>
            <a:r>
              <a:rPr lang="en-US" sz="3000" dirty="0">
                <a:solidFill>
                  <a:srgbClr val="0000FF"/>
                </a:solidFill>
                <a:latin typeface="Calibri" panose="020F0502020204030204" pitchFamily="34" charset="0"/>
              </a:rPr>
              <a:t>‘</a:t>
            </a:r>
            <a:r>
              <a:rPr lang="en-US" sz="3100" b="1" dirty="0">
                <a:solidFill>
                  <a:srgbClr val="0000FF"/>
                </a:solidFill>
                <a:latin typeface="Calibri" panose="020F0502020204030204" pitchFamily="34" charset="0"/>
              </a:rPr>
              <a:t>data do not support the presence of a gene of large effect influencing sexual orientation</a:t>
            </a:r>
            <a:r>
              <a:rPr lang="en-US" sz="3100" dirty="0">
                <a:solidFill>
                  <a:srgbClr val="0000FF"/>
                </a:solidFill>
                <a:latin typeface="Calibri" panose="020F0502020204030204" pitchFamily="34" charset="0"/>
              </a:rPr>
              <a:t>.’" </a:t>
            </a:r>
            <a:r>
              <a:rPr lang="en-US" dirty="0">
                <a:solidFill>
                  <a:schemeClr val="tx1"/>
                </a:solidFill>
                <a:latin typeface="Calibri" panose="020F0502020204030204" pitchFamily="34" charset="0"/>
                <a:hlinkClick r:id="rId4"/>
              </a:rPr>
              <a:t>[54]</a:t>
            </a:r>
            <a:endParaRPr lang="en-US" dirty="0">
              <a:solidFill>
                <a:schemeClr val="tx1"/>
              </a:solidFill>
              <a:latin typeface="Calibri" panose="020F0502020204030204" pitchFamily="34" charset="0"/>
            </a:endParaRPr>
          </a:p>
        </p:txBody>
      </p:sp>
      <p:sp>
        <p:nvSpPr>
          <p:cNvPr id="6" name="Text Box 2">
            <a:extLst>
              <a:ext uri="{FF2B5EF4-FFF2-40B4-BE49-F238E27FC236}">
                <a16:creationId xmlns:a16="http://schemas.microsoft.com/office/drawing/2014/main" id="{75F740D9-7F4D-4E91-A7CA-A4C2356FFD0D}"/>
              </a:ext>
            </a:extLst>
          </p:cNvPr>
          <p:cNvSpPr txBox="1">
            <a:spLocks noChangeArrowheads="1"/>
          </p:cNvSpPr>
          <p:nvPr/>
        </p:nvSpPr>
        <p:spPr bwMode="auto">
          <a:xfrm>
            <a:off x="92479" y="685800"/>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30B11B-CAAC-445B-ADE3-8638E28A9D4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316027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250" tmFilter="0, 0; .2, .5; .8, .5; 1, 0"/>
                                        <p:tgtEl>
                                          <p:spTgt spid="7">
                                            <p:txEl>
                                              <p:pRg st="0" end="0"/>
                                            </p:txEl>
                                          </p:spTgt>
                                        </p:tgtEl>
                                      </p:cBhvr>
                                    </p:animEffect>
                                    <p:animScale>
                                      <p:cBhvr>
                                        <p:cTn id="7" dur="625" autoRev="1" fill="hold"/>
                                        <p:tgtEl>
                                          <p:spTgt spid="7">
                                            <p:txEl>
                                              <p:pRg st="0" end="0"/>
                                            </p:txEl>
                                          </p:spTgt>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nodeType="clickEffect">
                                  <p:stCondLst>
                                    <p:cond delay="17000"/>
                                  </p:stCondLst>
                                  <p:childTnLst>
                                    <p:animEffect transition="out" filter="fade">
                                      <p:cBhvr>
                                        <p:cTn id="11" dur="1500" tmFilter="0, 0; .2, .5; .8, .5; 1, 0"/>
                                        <p:tgtEl>
                                          <p:spTgt spid="7">
                                            <p:txEl>
                                              <p:pRg st="2" end="2"/>
                                            </p:txEl>
                                          </p:spTgt>
                                        </p:tgtEl>
                                      </p:cBhvr>
                                    </p:animEffect>
                                    <p:animScale>
                                      <p:cBhvr>
                                        <p:cTn id="12" dur="75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60" y="1909372"/>
            <a:ext cx="8915400" cy="47657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18288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9525" lvl="0" indent="0">
              <a:lnSpc>
                <a:spcPct val="96000"/>
              </a:lnSpc>
              <a:spcAft>
                <a:spcPts val="1200"/>
              </a:spcAft>
              <a:buClr>
                <a:srgbClr val="0000FF"/>
              </a:buClr>
            </a:pPr>
            <a:r>
              <a:rPr lang="en-US" sz="3200" b="1" dirty="0">
                <a:solidFill>
                  <a:srgbClr val="0000FF"/>
                </a:solidFill>
                <a:latin typeface="Calibri" panose="020F0502020204030204" pitchFamily="34" charset="0"/>
              </a:rPr>
              <a:t>Alfred Kinsey (evolutionist, renowned homosexual leader, racist, pornographer &amp; child predator) </a:t>
            </a:r>
            <a:r>
              <a:rPr lang="en-US" sz="1600" u="sng" dirty="0">
                <a:solidFill>
                  <a:srgbClr val="0000FF"/>
                </a:solidFill>
                <a:latin typeface="Calibri" panose="020F0502020204030204" pitchFamily="34" charset="0"/>
                <a:hlinkClick r:id="rId3"/>
              </a:rPr>
              <a:t>[151]</a:t>
            </a:r>
            <a:r>
              <a:rPr lang="en-US" sz="1600" dirty="0">
                <a:solidFill>
                  <a:srgbClr val="0000FF"/>
                </a:solidFill>
                <a:latin typeface="Calibri" panose="020F0502020204030204" pitchFamily="34" charset="0"/>
              </a:rPr>
              <a:t> </a:t>
            </a:r>
          </a:p>
          <a:p>
            <a:pPr marL="0" lvl="0" indent="0" algn="ctr">
              <a:spcBef>
                <a:spcPts val="0"/>
              </a:spcBef>
              <a:spcAft>
                <a:spcPts val="1730"/>
              </a:spcAft>
              <a:tabLst/>
            </a:pPr>
            <a:r>
              <a:rPr lang="en-US" sz="2200" i="1" kern="150" dirty="0">
                <a:solidFill>
                  <a:srgbClr val="000080"/>
                </a:solidFill>
                <a:latin typeface="Calibri" panose="020F0502020204030204" pitchFamily="34" charset="0"/>
                <a:ea typeface="SimSun" panose="02010600030101010101" pitchFamily="2" charset="-122"/>
                <a:cs typeface="Calibri" panose="020F0502020204030204" pitchFamily="34" charset="0"/>
                <a:hlinkClick r:id="rId3"/>
              </a:rPr>
              <a:t>www.drjudithreisman.com/archives/2011/04/the_truth_behin.html</a:t>
            </a:r>
            <a:endParaRPr lang="en-US" sz="2800" dirty="0">
              <a:solidFill>
                <a:schemeClr val="tx1"/>
              </a:solidFill>
              <a:latin typeface="Calibri" panose="020F0502020204030204" pitchFamily="34" charset="0"/>
            </a:endParaRPr>
          </a:p>
          <a:p>
            <a:pPr marL="365760" lvl="0" indent="-365760">
              <a:lnSpc>
                <a:spcPct val="100000"/>
              </a:lnSpc>
              <a:spcAft>
                <a:spcPts val="600"/>
              </a:spcAft>
              <a:buClr>
                <a:srgbClr val="0000FF"/>
              </a:buClr>
              <a:buSzPct val="70000"/>
              <a:buFont typeface="Wingdings" panose="05000000000000000000" pitchFamily="2" charset="2"/>
              <a:buChar char="Ø"/>
            </a:pPr>
            <a:r>
              <a:rPr lang="en-US" sz="2800" dirty="0">
                <a:solidFill>
                  <a:schemeClr val="tx1"/>
                </a:solidFill>
                <a:latin typeface="Calibri" panose="020F0502020204030204" pitchFamily="34" charset="0"/>
              </a:rPr>
              <a:t>“Alfred Kinsey wasn't the only homosexual researcher who used biased research and falsified data to promote a personal agenda. Although... </a:t>
            </a:r>
            <a:r>
              <a:rPr lang="en-US" sz="3000" b="1" dirty="0">
                <a:solidFill>
                  <a:srgbClr val="0000FF"/>
                </a:solidFill>
                <a:latin typeface="Calibri" panose="020F0502020204030204" pitchFamily="34" charset="0"/>
              </a:rPr>
              <a:t>his creative ‘findings’ came to taint the views of many and to a large extent brought about the sexual revolution, his findings have now been thoroughly debunked.”</a:t>
            </a:r>
            <a:r>
              <a:rPr lang="en-US" sz="3000" b="1" dirty="0">
                <a:solidFill>
                  <a:schemeClr val="tx1"/>
                </a:solidFill>
                <a:latin typeface="Calibri" panose="020F0502020204030204" pitchFamily="34" charset="0"/>
              </a:rPr>
              <a:t> </a:t>
            </a:r>
          </a:p>
          <a:p>
            <a:pPr marL="365760" lvl="0" indent="0">
              <a:lnSpc>
                <a:spcPct val="110000"/>
              </a:lnSpc>
              <a:spcAft>
                <a:spcPts val="2400"/>
              </a:spcAft>
              <a:buClr>
                <a:srgbClr val="0000FF"/>
              </a:buClr>
            </a:pPr>
            <a:r>
              <a:rPr lang="en-US" sz="1600" dirty="0">
                <a:solidFill>
                  <a:schemeClr val="tx1"/>
                </a:solidFill>
                <a:latin typeface="Calibri" panose="020F0502020204030204" pitchFamily="34" charset="0"/>
                <a:hlinkClick r:id="rId4"/>
              </a:rPr>
              <a:t>[54]</a:t>
            </a:r>
            <a:r>
              <a:rPr lang="en-US" sz="1600" dirty="0">
                <a:solidFill>
                  <a:schemeClr val="tx1"/>
                </a:solidFill>
                <a:latin typeface="Calibri" panose="020F0502020204030204" pitchFamily="34" charset="0"/>
              </a:rPr>
              <a:t> [148] [149] </a:t>
            </a:r>
            <a:r>
              <a:rPr lang="en-US" sz="1600" u="sng" dirty="0">
                <a:solidFill>
                  <a:schemeClr val="tx1"/>
                </a:solidFill>
                <a:latin typeface="Calibri" panose="020F0502020204030204" pitchFamily="34" charset="0"/>
                <a:hlinkClick r:id="rId5"/>
              </a:rPr>
              <a:t>[150]</a:t>
            </a:r>
            <a:endParaRPr lang="en-US" sz="1600" dirty="0">
              <a:solidFill>
                <a:schemeClr val="tx1"/>
              </a:solidFill>
              <a:latin typeface="Calibri" panose="020F0502020204030204" pitchFamily="34" charset="0"/>
            </a:endParaRPr>
          </a:p>
        </p:txBody>
      </p:sp>
      <p:sp>
        <p:nvSpPr>
          <p:cNvPr id="8" name="Text Box 2">
            <a:extLst>
              <a:ext uri="{FF2B5EF4-FFF2-40B4-BE49-F238E27FC236}">
                <a16:creationId xmlns:a16="http://schemas.microsoft.com/office/drawing/2014/main" id="{E72508EA-2429-4BBB-8E66-9B9B3653AE57}"/>
              </a:ext>
            </a:extLst>
          </p:cNvPr>
          <p:cNvSpPr txBox="1">
            <a:spLocks noChangeArrowheads="1"/>
          </p:cNvSpPr>
          <p:nvPr/>
        </p:nvSpPr>
        <p:spPr bwMode="auto">
          <a:xfrm>
            <a:off x="91440" y="457200"/>
            <a:ext cx="8961120" cy="114300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826B2E53-6B50-41AA-BFC3-2D497BD7D9F7}"/>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174219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375115" y="2286000"/>
            <a:ext cx="8742381" cy="40181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9525" lvl="0" indent="0">
              <a:lnSpc>
                <a:spcPct val="110000"/>
              </a:lnSpc>
              <a:spcAft>
                <a:spcPts val="1800"/>
              </a:spcAft>
              <a:buClr>
                <a:srgbClr val="0000FF"/>
              </a:buClr>
            </a:pPr>
            <a:r>
              <a:rPr lang="en-US" sz="2600" dirty="0">
                <a:solidFill>
                  <a:schemeClr val="tx1"/>
                </a:solidFill>
              </a:rPr>
              <a:t> </a:t>
            </a:r>
            <a:r>
              <a:rPr lang="en-US" sz="36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“The American College of Pediatricians urges healthcare professionals, educators and legislators to reject all policies that condition children to accept as normal a life of (transgenderism, via) chemical and surgical impersonation of the opposite sex”. </a:t>
            </a:r>
            <a:r>
              <a:rPr lang="en-US" sz="1600" dirty="0">
                <a:solidFill>
                  <a:schemeClr val="tx1"/>
                </a:solidFill>
                <a:latin typeface="Calibri" panose="020F0502020204030204" pitchFamily="34" charset="0"/>
                <a:hlinkClick r:id="rId3"/>
              </a:rPr>
              <a:t>[819]</a:t>
            </a:r>
            <a:endParaRPr lang="en-US" sz="1600" dirty="0">
              <a:solidFill>
                <a:schemeClr val="tx1"/>
              </a:solidFill>
              <a:latin typeface="Calibri" panose="020F0502020204030204" pitchFamily="34" charset="0"/>
            </a:endParaRPr>
          </a:p>
        </p:txBody>
      </p:sp>
      <p:sp>
        <p:nvSpPr>
          <p:cNvPr id="8" name="Text Box 2">
            <a:extLst>
              <a:ext uri="{FF2B5EF4-FFF2-40B4-BE49-F238E27FC236}">
                <a16:creationId xmlns:a16="http://schemas.microsoft.com/office/drawing/2014/main" id="{348FF3E2-13F4-4AF1-9B48-EA713E85BF91}"/>
              </a:ext>
            </a:extLst>
          </p:cNvPr>
          <p:cNvSpPr txBox="1">
            <a:spLocks noChangeArrowheads="1"/>
          </p:cNvSpPr>
          <p:nvPr/>
        </p:nvSpPr>
        <p:spPr bwMode="auto">
          <a:xfrm>
            <a:off x="91440" y="871389"/>
            <a:ext cx="8961120" cy="11430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F98948E8-2A7F-4EC8-ACDC-AA9B6C43788B}"/>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183682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25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15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8" dur="15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9" dur="1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609600" y="2346398"/>
            <a:ext cx="5992091" cy="38556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indent="-365760">
              <a:lnSpc>
                <a:spcPct val="110000"/>
              </a:lnSpc>
              <a:spcAft>
                <a:spcPts val="1200"/>
              </a:spcAft>
              <a:buClr>
                <a:srgbClr val="0000FF"/>
              </a:buClr>
              <a:buFont typeface="Wingdings" panose="05000000000000000000" pitchFamily="2" charset="2"/>
              <a:buChar char="Ø"/>
            </a:pPr>
            <a:r>
              <a:rPr lang="en-US" sz="3200" dirty="0">
                <a:solidFill>
                  <a:schemeClr val="tx1"/>
                </a:solidFill>
                <a:latin typeface="Calibri" panose="020F0502020204030204" pitchFamily="34" charset="0"/>
              </a:rPr>
              <a:t>“A biological male can take hormones, surgically alter his body and identify as ‘female’, </a:t>
            </a:r>
            <a:r>
              <a:rPr lang="en-US" sz="3200" b="1" dirty="0">
                <a:solidFill>
                  <a:srgbClr val="0000FF"/>
                </a:solidFill>
                <a:latin typeface="Calibri" panose="020F0502020204030204" pitchFamily="34" charset="0"/>
              </a:rPr>
              <a:t>but the procedures still won’t make him a woman</a:t>
            </a:r>
            <a:r>
              <a:rPr lang="en-US" sz="3200" dirty="0">
                <a:solidFill>
                  <a:srgbClr val="0000FF"/>
                </a:solidFill>
                <a:latin typeface="Calibri" panose="020F0502020204030204" pitchFamily="34" charset="0"/>
              </a:rPr>
              <a:t>,</a:t>
            </a:r>
            <a:r>
              <a:rPr lang="en-US" sz="3200" dirty="0">
                <a:solidFill>
                  <a:schemeClr val="tx1"/>
                </a:solidFill>
                <a:latin typeface="Calibri" panose="020F0502020204030204" pitchFamily="34" charset="0"/>
              </a:rPr>
              <a:t> according to new evidence found by Israeli researchers.”</a:t>
            </a:r>
            <a:r>
              <a:rPr lang="en-US" sz="3200" b="1"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3"/>
              </a:rPr>
              <a:t>[821]</a:t>
            </a:r>
            <a:r>
              <a:rPr lang="en-US" sz="1600" b="1" dirty="0">
                <a:solidFill>
                  <a:schemeClr val="tx1"/>
                </a:solidFill>
                <a:latin typeface="Calibri" panose="020F0502020204030204" pitchFamily="34" charset="0"/>
              </a:rPr>
              <a:t> </a:t>
            </a: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61018" y="2346398"/>
            <a:ext cx="2167972" cy="3749040"/>
          </a:xfrm>
          <a:prstGeom prst="rect">
            <a:avLst/>
          </a:prstGeom>
        </p:spPr>
      </p:pic>
      <p:sp>
        <p:nvSpPr>
          <p:cNvPr id="8" name="Text Box 2">
            <a:extLst>
              <a:ext uri="{FF2B5EF4-FFF2-40B4-BE49-F238E27FC236}">
                <a16:creationId xmlns:a16="http://schemas.microsoft.com/office/drawing/2014/main" id="{80832DF2-E305-4C43-BF9A-36FE0FD66326}"/>
              </a:ext>
            </a:extLst>
          </p:cNvPr>
          <p:cNvSpPr txBox="1">
            <a:spLocks noChangeArrowheads="1"/>
          </p:cNvSpPr>
          <p:nvPr/>
        </p:nvSpPr>
        <p:spPr bwMode="auto">
          <a:xfrm>
            <a:off x="91440" y="788688"/>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pic>
        <p:nvPicPr>
          <p:cNvPr id="5" name="Picture 4">
            <a:extLst>
              <a:ext uri="{FF2B5EF4-FFF2-40B4-BE49-F238E27FC236}">
                <a16:creationId xmlns:a16="http://schemas.microsoft.com/office/drawing/2014/main" id="{2403272D-967B-453A-A00A-C70B293DA79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32520" y="6475285"/>
            <a:ext cx="182880" cy="182880"/>
          </a:xfrm>
          <a:prstGeom prst="rect">
            <a:avLst/>
          </a:prstGeom>
        </p:spPr>
      </p:pic>
      <p:sp>
        <p:nvSpPr>
          <p:cNvPr id="6" name="Date Placeholder 2">
            <a:extLst>
              <a:ext uri="{FF2B5EF4-FFF2-40B4-BE49-F238E27FC236}">
                <a16:creationId xmlns:a16="http://schemas.microsoft.com/office/drawing/2014/main" id="{2A7774E8-137F-4EDE-AC37-42ECADA93E7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060648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588818" y="2298041"/>
            <a:ext cx="6345382" cy="38457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indent="-365760">
              <a:lnSpc>
                <a:spcPct val="100000"/>
              </a:lnSpc>
              <a:spcAft>
                <a:spcPts val="2400"/>
              </a:spcAft>
              <a:buClr>
                <a:srgbClr val="0000FF"/>
              </a:buClr>
              <a:buFont typeface="Wingdings" panose="05000000000000000000" pitchFamily="2" charset="2"/>
              <a:buChar char="Ø"/>
            </a:pPr>
            <a:r>
              <a:rPr lang="en-US" sz="3200" dirty="0">
                <a:solidFill>
                  <a:schemeClr val="tx1"/>
                </a:solidFill>
                <a:latin typeface="Calibri" panose="020F0502020204030204" pitchFamily="34" charset="0"/>
              </a:rPr>
              <a:t>“That’s because there are at least </a:t>
            </a:r>
            <a:r>
              <a:rPr lang="en-US" sz="3200" b="1" dirty="0">
                <a:solidFill>
                  <a:srgbClr val="0000FF"/>
                </a:solidFill>
                <a:latin typeface="Calibri" panose="020F0502020204030204" pitchFamily="34" charset="0"/>
              </a:rPr>
              <a:t>6,500 genes that contain sex-specific instructions for males and females.</a:t>
            </a:r>
            <a:r>
              <a:rPr lang="en-US" sz="2600" b="1" dirty="0">
                <a:solidFill>
                  <a:srgbClr val="0000FF"/>
                </a:solidFill>
                <a:latin typeface="Calibri" panose="020F0502020204030204" pitchFamily="34" charset="0"/>
              </a:rPr>
              <a:t>” </a:t>
            </a:r>
            <a:r>
              <a:rPr lang="en-US" sz="1600" dirty="0">
                <a:solidFill>
                  <a:schemeClr val="tx1"/>
                </a:solidFill>
                <a:latin typeface="Calibri" panose="020F0502020204030204" pitchFamily="34" charset="0"/>
                <a:hlinkClick r:id="rId3"/>
              </a:rPr>
              <a:t>[821]</a:t>
            </a:r>
            <a:r>
              <a:rPr lang="en-US" sz="1600" b="1" dirty="0">
                <a:solidFill>
                  <a:schemeClr val="tx1"/>
                </a:solidFill>
                <a:latin typeface="Calibri" panose="020F0502020204030204" pitchFamily="34" charset="0"/>
              </a:rPr>
              <a:t> </a:t>
            </a:r>
          </a:p>
          <a:p>
            <a:pPr marL="365760" lvl="0" indent="-365760">
              <a:lnSpc>
                <a:spcPct val="100000"/>
              </a:lnSpc>
              <a:spcAft>
                <a:spcPts val="1200"/>
              </a:spcAft>
              <a:buClr>
                <a:srgbClr val="0000FF"/>
              </a:buClr>
              <a:buFont typeface="Wingdings" panose="05000000000000000000" pitchFamily="2" charset="2"/>
              <a:buChar char="Ø"/>
            </a:pPr>
            <a:r>
              <a:rPr lang="en-US" sz="3200" dirty="0">
                <a:solidFill>
                  <a:schemeClr val="tx1"/>
                </a:solidFill>
                <a:latin typeface="Calibri" panose="020F0502020204030204" pitchFamily="34" charset="0"/>
              </a:rPr>
              <a:t>“Staver called the idea that a person can choose his or her gender ‘fiction.’” </a:t>
            </a:r>
            <a:r>
              <a:rPr lang="en-US" sz="1600" dirty="0">
                <a:solidFill>
                  <a:schemeClr val="tx1"/>
                </a:solidFill>
                <a:latin typeface="Calibri" panose="020F0502020204030204" pitchFamily="34" charset="0"/>
                <a:hlinkClick r:id="rId3"/>
              </a:rPr>
              <a:t>[821]</a:t>
            </a:r>
            <a:endParaRPr lang="en-US" sz="1600" dirty="0">
              <a:solidFill>
                <a:schemeClr val="tx1"/>
              </a:solidFill>
              <a:latin typeface="Calibri" panose="020F0502020204030204" pitchFamily="34" charset="0"/>
            </a:endParaRP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61018" y="2346398"/>
            <a:ext cx="2167972" cy="3749040"/>
          </a:xfrm>
          <a:prstGeom prst="rect">
            <a:avLst/>
          </a:prstGeom>
        </p:spPr>
      </p:pic>
      <p:sp>
        <p:nvSpPr>
          <p:cNvPr id="8" name="Text Box 2">
            <a:extLst>
              <a:ext uri="{FF2B5EF4-FFF2-40B4-BE49-F238E27FC236}">
                <a16:creationId xmlns:a16="http://schemas.microsoft.com/office/drawing/2014/main" id="{BEEA20CE-05D0-46AC-AF45-E6DC7A204D4C}"/>
              </a:ext>
            </a:extLst>
          </p:cNvPr>
          <p:cNvSpPr txBox="1">
            <a:spLocks noChangeArrowheads="1"/>
          </p:cNvSpPr>
          <p:nvPr/>
        </p:nvSpPr>
        <p:spPr bwMode="auto">
          <a:xfrm>
            <a:off x="91440" y="762562"/>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pic>
        <p:nvPicPr>
          <p:cNvPr id="5" name="Picture 4">
            <a:extLst>
              <a:ext uri="{FF2B5EF4-FFF2-40B4-BE49-F238E27FC236}">
                <a16:creationId xmlns:a16="http://schemas.microsoft.com/office/drawing/2014/main" id="{C28A480F-0867-4227-A0D4-804E13A2211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32520" y="6475285"/>
            <a:ext cx="182880" cy="182880"/>
          </a:xfrm>
          <a:prstGeom prst="rect">
            <a:avLst/>
          </a:prstGeom>
        </p:spPr>
      </p:pic>
      <p:sp>
        <p:nvSpPr>
          <p:cNvPr id="6" name="Date Placeholder 2">
            <a:extLst>
              <a:ext uri="{FF2B5EF4-FFF2-40B4-BE49-F238E27FC236}">
                <a16:creationId xmlns:a16="http://schemas.microsoft.com/office/drawing/2014/main" id="{3C8CC037-4060-47B9-B17F-5A48691D82AC}"/>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567024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1250" tmFilter="0, 0; .2, .5; .8, .5; 1, 0"/>
                                        <p:tgtEl>
                                          <p:spTgt spid="7">
                                            <p:txEl>
                                              <p:pRg st="0" end="0"/>
                                            </p:txEl>
                                          </p:spTgt>
                                        </p:tgtEl>
                                      </p:cBhvr>
                                    </p:animEffect>
                                    <p:animScale>
                                      <p:cBhvr>
                                        <p:cTn id="7" dur="625"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571500" y="2438400"/>
            <a:ext cx="7924800" cy="34137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466725" lvl="0" indent="-457200">
              <a:lnSpc>
                <a:spcPct val="110000"/>
              </a:lnSpc>
              <a:spcAft>
                <a:spcPts val="1800"/>
              </a:spcAft>
              <a:buClr>
                <a:srgbClr val="0000FF"/>
              </a:buClr>
              <a:buFont typeface="Wingdings" panose="05000000000000000000" pitchFamily="2" charset="2"/>
              <a:buChar char="Ø"/>
              <a:tabLst/>
            </a:pPr>
            <a:r>
              <a:rPr lang="en-US" sz="3200" dirty="0">
                <a:solidFill>
                  <a:schemeClr val="tx1"/>
                </a:solidFill>
                <a:latin typeface="Calibri" panose="020F0502020204030204" pitchFamily="34" charset="0"/>
              </a:rPr>
              <a:t>“Faster men’s times for 100 to 800 meters (races) are mostly due to men, on average, having greater muscle mass – and a larger portion of it is </a:t>
            </a:r>
            <a:r>
              <a:rPr lang="en-US" sz="3400" b="1" dirty="0">
                <a:solidFill>
                  <a:srgbClr val="0000FF"/>
                </a:solidFill>
                <a:latin typeface="Calibri" panose="020F0502020204030204" pitchFamily="34" charset="0"/>
              </a:rPr>
              <a:t>fast-twitch</a:t>
            </a:r>
            <a:r>
              <a:rPr lang="en-US" sz="3400" dirty="0">
                <a:solidFill>
                  <a:srgbClr val="0000FF"/>
                </a:solidFill>
                <a:latin typeface="Calibri" panose="020F0502020204030204" pitchFamily="34" charset="0"/>
              </a:rPr>
              <a:t>,</a:t>
            </a:r>
            <a:r>
              <a:rPr lang="en-US" sz="3200" dirty="0">
                <a:solidFill>
                  <a:srgbClr val="0000FF"/>
                </a:solidFill>
                <a:latin typeface="Calibri" panose="020F0502020204030204" pitchFamily="34" charset="0"/>
              </a:rPr>
              <a:t> </a:t>
            </a:r>
            <a:r>
              <a:rPr lang="en-US" sz="3200" dirty="0">
                <a:solidFill>
                  <a:schemeClr val="tx1"/>
                </a:solidFill>
                <a:latin typeface="Calibri" panose="020F0502020204030204" pitchFamily="34" charset="0"/>
              </a:rPr>
              <a:t>which allows them to </a:t>
            </a:r>
            <a:r>
              <a:rPr lang="en-US" sz="3400" b="1" dirty="0">
                <a:solidFill>
                  <a:srgbClr val="0000FF"/>
                </a:solidFill>
                <a:latin typeface="Calibri" panose="020F0502020204030204" pitchFamily="34" charset="0"/>
              </a:rPr>
              <a:t>generate greater force, speed and anaerobically produced energy.” </a:t>
            </a:r>
            <a:r>
              <a:rPr lang="en-US" sz="1600" dirty="0">
                <a:solidFill>
                  <a:schemeClr val="tx1"/>
                </a:solidFill>
                <a:hlinkClick r:id="rId3"/>
              </a:rPr>
              <a:t>[821]</a:t>
            </a:r>
            <a:endParaRPr lang="en-US" sz="2600" dirty="0">
              <a:solidFill>
                <a:schemeClr val="tx1"/>
              </a:solidFill>
            </a:endParaRPr>
          </a:p>
        </p:txBody>
      </p:sp>
      <p:sp>
        <p:nvSpPr>
          <p:cNvPr id="8" name="Text Box 2">
            <a:extLst>
              <a:ext uri="{FF2B5EF4-FFF2-40B4-BE49-F238E27FC236}">
                <a16:creationId xmlns:a16="http://schemas.microsoft.com/office/drawing/2014/main" id="{AD7354C8-FC05-4C84-A666-00534A4951AC}"/>
              </a:ext>
            </a:extLst>
          </p:cNvPr>
          <p:cNvSpPr txBox="1">
            <a:spLocks noChangeArrowheads="1"/>
          </p:cNvSpPr>
          <p:nvPr/>
        </p:nvSpPr>
        <p:spPr bwMode="auto">
          <a:xfrm>
            <a:off x="91440" y="914400"/>
            <a:ext cx="8961120" cy="11430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3A3DAC2D-6678-46A2-AE52-35EF8299CBA3}"/>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898467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791440" y="2209800"/>
            <a:ext cx="7561119" cy="40570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10000"/>
              </a:lnSpc>
              <a:spcAft>
                <a:spcPts val="1800"/>
              </a:spcAft>
              <a:buClr>
                <a:srgbClr val="0000FF"/>
              </a:buClr>
              <a:buFont typeface="Wingdings" panose="05000000000000000000" pitchFamily="2" charset="2"/>
              <a:buChar char="Ø"/>
            </a:pPr>
            <a:r>
              <a:rPr lang="en-US" sz="3200" dirty="0">
                <a:solidFill>
                  <a:schemeClr val="tx1"/>
                </a:solidFill>
                <a:latin typeface="Calibri" panose="020F0502020204030204" pitchFamily="34" charset="0"/>
              </a:rPr>
              <a:t>“At all distances beyond 800 meters, the main reason for the gap is men’s</a:t>
            </a:r>
            <a:r>
              <a:rPr lang="en-US" sz="3200" dirty="0">
                <a:solidFill>
                  <a:srgbClr val="0000FF"/>
                </a:solidFill>
                <a:latin typeface="Calibri" panose="020F0502020204030204" pitchFamily="34" charset="0"/>
              </a:rPr>
              <a:t> </a:t>
            </a:r>
            <a:r>
              <a:rPr lang="en-US" sz="3400" b="1" dirty="0">
                <a:solidFill>
                  <a:srgbClr val="0000FF"/>
                </a:solidFill>
                <a:latin typeface="Calibri" panose="020F0502020204030204" pitchFamily="34" charset="0"/>
              </a:rPr>
              <a:t>higher aerobic capacity [VO max], on average, which is due to their typically having less body fat, more hemoglobin and muscle mass, and larger hearts and lungs than women</a:t>
            </a:r>
            <a:r>
              <a:rPr lang="en-US" sz="3200" b="1" dirty="0">
                <a:solidFill>
                  <a:srgbClr val="0000FF"/>
                </a:solidFill>
                <a:latin typeface="Calibri" panose="020F0502020204030204" pitchFamily="34" charset="0"/>
              </a:rPr>
              <a:t>.”</a:t>
            </a:r>
            <a:r>
              <a:rPr lang="en-US" sz="3200" dirty="0">
                <a:solidFill>
                  <a:srgbClr val="0000FF"/>
                </a:solidFill>
              </a:rPr>
              <a:t> </a:t>
            </a:r>
            <a:r>
              <a:rPr lang="en-US" sz="1600" dirty="0">
                <a:solidFill>
                  <a:schemeClr val="tx1"/>
                </a:solidFill>
                <a:hlinkClick r:id="rId3"/>
              </a:rPr>
              <a:t>[821]</a:t>
            </a:r>
            <a:endParaRPr lang="en-US" sz="1600" dirty="0">
              <a:solidFill>
                <a:schemeClr val="tx1"/>
              </a:solidFill>
            </a:endParaRPr>
          </a:p>
        </p:txBody>
      </p:sp>
      <p:sp>
        <p:nvSpPr>
          <p:cNvPr id="8" name="Text Box 2">
            <a:extLst>
              <a:ext uri="{FF2B5EF4-FFF2-40B4-BE49-F238E27FC236}">
                <a16:creationId xmlns:a16="http://schemas.microsoft.com/office/drawing/2014/main" id="{3B3EBDC5-543E-47B4-B267-E6EDFD9E4C36}"/>
              </a:ext>
            </a:extLst>
          </p:cNvPr>
          <p:cNvSpPr txBox="1">
            <a:spLocks noChangeArrowheads="1"/>
          </p:cNvSpPr>
          <p:nvPr/>
        </p:nvSpPr>
        <p:spPr bwMode="auto">
          <a:xfrm>
            <a:off x="91439" y="685800"/>
            <a:ext cx="8961120" cy="11430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DEDC6B42-5DE4-4540-9738-9B358AEF728B}"/>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813529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419100" y="2209800"/>
            <a:ext cx="8305800" cy="4075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9525" lvl="0" indent="0">
              <a:lnSpc>
                <a:spcPct val="110000"/>
              </a:lnSpc>
              <a:buClr>
                <a:srgbClr val="0000FF"/>
              </a:buClr>
            </a:pPr>
            <a:r>
              <a:rPr lang="en-US" sz="3200" dirty="0">
                <a:solidFill>
                  <a:schemeClr val="tx1"/>
                </a:solidFill>
                <a:latin typeface="Calibri" panose="020F0502020204030204" pitchFamily="34" charset="0"/>
              </a:rPr>
              <a:t>”On average, men have </a:t>
            </a:r>
            <a:r>
              <a:rPr lang="en-US" sz="3400" b="1" dirty="0">
                <a:solidFill>
                  <a:srgbClr val="0000FF"/>
                </a:solidFill>
                <a:latin typeface="Calibri" panose="020F0502020204030204" pitchFamily="34" charset="0"/>
              </a:rPr>
              <a:t>longer and larger bones,</a:t>
            </a:r>
            <a:r>
              <a:rPr lang="en-US" sz="3200" b="1" dirty="0">
                <a:solidFill>
                  <a:srgbClr val="0000FF"/>
                </a:solidFill>
                <a:latin typeface="Calibri" panose="020F0502020204030204" pitchFamily="34" charset="0"/>
              </a:rPr>
              <a:t> </a:t>
            </a:r>
            <a:r>
              <a:rPr lang="en-US" sz="3200" dirty="0">
                <a:solidFill>
                  <a:schemeClr val="tx1"/>
                </a:solidFill>
                <a:latin typeface="Calibri" panose="020F0502020204030204" pitchFamily="34" charset="0"/>
              </a:rPr>
              <a:t>which gives them mechanical advantages over women, since they have </a:t>
            </a:r>
            <a:r>
              <a:rPr lang="en-US" sz="3400" b="1" dirty="0">
                <a:solidFill>
                  <a:srgbClr val="0000FF"/>
                </a:solidFill>
                <a:latin typeface="Calibri" panose="020F0502020204030204" pitchFamily="34" charset="0"/>
              </a:rPr>
              <a:t>greater leverage, </a:t>
            </a:r>
            <a:r>
              <a:rPr lang="en-US" sz="3200" dirty="0">
                <a:solidFill>
                  <a:schemeClr val="tx1"/>
                </a:solidFill>
                <a:latin typeface="Calibri" panose="020F0502020204030204" pitchFamily="34" charset="0"/>
              </a:rPr>
              <a:t>increased height and </a:t>
            </a:r>
            <a:r>
              <a:rPr lang="en-US" sz="3500" b="1" dirty="0">
                <a:solidFill>
                  <a:srgbClr val="0000FF"/>
                </a:solidFill>
                <a:latin typeface="Calibri" panose="020F0502020204030204" pitchFamily="34" charset="0"/>
              </a:rPr>
              <a:t>larger frames</a:t>
            </a:r>
            <a:r>
              <a:rPr lang="en-US" sz="3200" b="1" dirty="0">
                <a:solidFill>
                  <a:srgbClr val="0000FF"/>
                </a:solidFill>
                <a:latin typeface="Calibri" panose="020F0502020204030204" pitchFamily="34" charset="0"/>
              </a:rPr>
              <a:t> </a:t>
            </a:r>
            <a:r>
              <a:rPr lang="en-US" sz="3200" dirty="0">
                <a:solidFill>
                  <a:schemeClr val="tx1"/>
                </a:solidFill>
                <a:latin typeface="Calibri" panose="020F0502020204030204" pitchFamily="34" charset="0"/>
              </a:rPr>
              <a:t>to support muscle. Their bones are also</a:t>
            </a:r>
            <a:r>
              <a:rPr lang="en-US" sz="3200" b="1" dirty="0">
                <a:solidFill>
                  <a:schemeClr val="tx1"/>
                </a:solidFill>
                <a:latin typeface="Calibri" panose="020F0502020204030204" pitchFamily="34" charset="0"/>
              </a:rPr>
              <a:t> </a:t>
            </a:r>
            <a:r>
              <a:rPr lang="en-US" sz="3400" b="1" dirty="0">
                <a:solidFill>
                  <a:srgbClr val="0000FF"/>
                </a:solidFill>
                <a:latin typeface="Calibri" panose="020F0502020204030204" pitchFamily="34" charset="0"/>
              </a:rPr>
              <a:t>more dense,</a:t>
            </a:r>
            <a:r>
              <a:rPr lang="en-US" sz="3200" b="1" dirty="0">
                <a:solidFill>
                  <a:srgbClr val="0000FF"/>
                </a:solidFill>
                <a:latin typeface="Calibri" panose="020F0502020204030204" pitchFamily="34" charset="0"/>
              </a:rPr>
              <a:t> </a:t>
            </a:r>
            <a:r>
              <a:rPr lang="en-US" sz="3200" dirty="0">
                <a:solidFill>
                  <a:schemeClr val="tx1"/>
                </a:solidFill>
                <a:latin typeface="Calibri" panose="020F0502020204030204" pitchFamily="34" charset="0"/>
              </a:rPr>
              <a:t>and they have </a:t>
            </a:r>
            <a:r>
              <a:rPr lang="en-US" sz="3400" b="1" dirty="0">
                <a:solidFill>
                  <a:srgbClr val="0000FF"/>
                </a:solidFill>
                <a:latin typeface="Calibri" panose="020F0502020204030204" pitchFamily="34" charset="0"/>
              </a:rPr>
              <a:t>tougher ligaments,</a:t>
            </a:r>
            <a:r>
              <a:rPr lang="en-US" sz="3200" b="1" dirty="0">
                <a:solidFill>
                  <a:srgbClr val="0000FF"/>
                </a:solidFill>
                <a:latin typeface="Calibri" panose="020F0502020204030204" pitchFamily="34" charset="0"/>
              </a:rPr>
              <a:t> </a:t>
            </a:r>
            <a:r>
              <a:rPr lang="en-US" sz="3200" dirty="0">
                <a:solidFill>
                  <a:schemeClr val="tx1"/>
                </a:solidFill>
                <a:latin typeface="Calibri" panose="020F0502020204030204" pitchFamily="34" charset="0"/>
              </a:rPr>
              <a:t>making them less prone to sports injury.” </a:t>
            </a:r>
            <a:r>
              <a:rPr lang="en-US" sz="1600" dirty="0">
                <a:solidFill>
                  <a:schemeClr val="tx1"/>
                </a:solidFill>
                <a:hlinkClick r:id="rId3"/>
              </a:rPr>
              <a:t>[821]</a:t>
            </a:r>
            <a:endParaRPr lang="en-US" sz="1600" dirty="0">
              <a:solidFill>
                <a:schemeClr val="tx1"/>
              </a:solidFill>
            </a:endParaRPr>
          </a:p>
        </p:txBody>
      </p:sp>
      <p:sp>
        <p:nvSpPr>
          <p:cNvPr id="6" name="Text Box 2"/>
          <p:cNvSpPr txBox="1">
            <a:spLocks noChangeArrowheads="1"/>
          </p:cNvSpPr>
          <p:nvPr/>
        </p:nvSpPr>
        <p:spPr bwMode="auto">
          <a:xfrm>
            <a:off x="91440" y="685800"/>
            <a:ext cx="8961120" cy="11430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14C705D-C77E-4CA4-ADEC-BA184DDC66D7}"/>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67776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21918" y="1655454"/>
            <a:ext cx="8851107" cy="49260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tIns="45000" rIns="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200"/>
              </a:spcAft>
              <a:buClr>
                <a:srgbClr val="0000FF"/>
              </a:buClr>
              <a:buSzPct val="90000"/>
            </a:pPr>
            <a:r>
              <a:rPr lang="en-US" sz="3200" b="1" dirty="0">
                <a:solidFill>
                  <a:srgbClr val="0000FF"/>
                </a:solidFill>
                <a:latin typeface="Calibri" panose="020F0502020204030204" pitchFamily="34" charset="0"/>
              </a:rPr>
              <a:t>Gays and transgenders erroneously claim they were born with different brain functions </a:t>
            </a:r>
            <a:r>
              <a:rPr lang="en-US" sz="3000" dirty="0">
                <a:solidFill>
                  <a:schemeClr val="tx1"/>
                </a:solidFill>
                <a:latin typeface="Calibri" panose="020F0502020204030204" pitchFamily="34" charset="0"/>
              </a:rPr>
              <a:t>and brain connections from birth that forced them to be gay.</a:t>
            </a:r>
          </a:p>
          <a:p>
            <a:pPr marL="274320" indent="-274320">
              <a:lnSpc>
                <a:spcPct val="100000"/>
              </a:lnSpc>
              <a:spcAft>
                <a:spcPts val="1200"/>
              </a:spcAft>
              <a:buClr>
                <a:srgbClr val="0000FF"/>
              </a:buClr>
              <a:buSzPct val="80000"/>
              <a:buFont typeface="Wingdings" panose="05000000000000000000" pitchFamily="2" charset="2"/>
              <a:buChar char="Ø"/>
            </a:pPr>
            <a:r>
              <a:rPr lang="en-US" sz="2800" dirty="0">
                <a:solidFill>
                  <a:schemeClr val="tx1"/>
                </a:solidFill>
                <a:latin typeface="Calibri" panose="020F0502020204030204" pitchFamily="34" charset="0"/>
              </a:rPr>
              <a:t>But the now fMRI proven </a:t>
            </a:r>
            <a:r>
              <a:rPr lang="en-US" sz="3100" b="1" dirty="0">
                <a:solidFill>
                  <a:srgbClr val="0000FF"/>
                </a:solidFill>
                <a:latin typeface="Calibri" panose="020F0502020204030204" pitchFamily="34" charset="0"/>
              </a:rPr>
              <a:t>visible deformation of sex organs represented in brain regions, </a:t>
            </a:r>
            <a:r>
              <a:rPr lang="en-US" sz="1600" dirty="0">
                <a:solidFill>
                  <a:prstClr val="black"/>
                </a:solidFill>
                <a:hlinkClick r:id="rId3"/>
              </a:rPr>
              <a:t>[833]</a:t>
            </a:r>
            <a:r>
              <a:rPr lang="en-US" sz="1600" b="1" dirty="0">
                <a:solidFill>
                  <a:srgbClr val="0000FF"/>
                </a:solidFill>
                <a:latin typeface="Calibri" panose="020F0502020204030204" pitchFamily="34" charset="0"/>
              </a:rPr>
              <a:t> </a:t>
            </a:r>
            <a:r>
              <a:rPr lang="en-US" sz="3200" b="1" dirty="0">
                <a:solidFill>
                  <a:srgbClr val="0000FF"/>
                </a:solidFill>
                <a:latin typeface="Calibri" panose="020F0502020204030204" pitchFamily="34" charset="0"/>
              </a:rPr>
              <a:t>plus </a:t>
            </a:r>
            <a:r>
              <a:rPr lang="en-US" sz="3100" b="1" dirty="0">
                <a:solidFill>
                  <a:srgbClr val="0000FF"/>
                </a:solidFill>
                <a:latin typeface="Calibri" panose="020F0502020204030204" pitchFamily="34" charset="0"/>
              </a:rPr>
              <a:t>rewired white matter brain connections, </a:t>
            </a:r>
            <a:r>
              <a:rPr lang="en-US" dirty="0">
                <a:latin typeface="Calibri" panose="020F0502020204030204" pitchFamily="34" charset="0"/>
                <a:hlinkClick r:id="rId4"/>
              </a:rPr>
              <a:t>[830]</a:t>
            </a:r>
            <a:r>
              <a:rPr lang="en-US" sz="3100" dirty="0">
                <a:solidFill>
                  <a:schemeClr val="tx1"/>
                </a:solidFill>
                <a:latin typeface="Calibri" panose="020F0502020204030204" pitchFamily="34" charset="0"/>
              </a:rPr>
              <a:t> </a:t>
            </a:r>
            <a:r>
              <a:rPr lang="en-US" sz="2800" dirty="0">
                <a:solidFill>
                  <a:schemeClr val="tx1"/>
                </a:solidFill>
                <a:latin typeface="Calibri" panose="020F0502020204030204" pitchFamily="34" charset="0"/>
              </a:rPr>
              <a:t>PTSD, plus mental illness</a:t>
            </a:r>
            <a:r>
              <a:rPr lang="en-US" sz="3200" b="1" dirty="0">
                <a:solidFill>
                  <a:schemeClr val="tx1"/>
                </a:solidFill>
                <a:latin typeface="Calibri" panose="020F0502020204030204" pitchFamily="34" charset="0"/>
              </a:rPr>
              <a:t> </a:t>
            </a:r>
            <a:r>
              <a:rPr lang="en-US" sz="1600" dirty="0">
                <a:solidFill>
                  <a:schemeClr val="tx1"/>
                </a:solidFill>
                <a:hlinkClick r:id="rId3"/>
              </a:rPr>
              <a:t>[833]</a:t>
            </a:r>
            <a:r>
              <a:rPr lang="en-US" sz="1600" dirty="0">
                <a:solidFill>
                  <a:schemeClr val="tx1"/>
                </a:solidFill>
              </a:rPr>
              <a:t> </a:t>
            </a:r>
            <a:r>
              <a:rPr lang="en-US" altLang="en-US" sz="1600" dirty="0">
                <a:solidFill>
                  <a:schemeClr val="tx1"/>
                </a:solidFill>
                <a:latin typeface="Calibri" panose="020F0502020204030204" pitchFamily="34" charset="0"/>
                <a:cs typeface="Arial Unicode MS" panose="020B0604020202020204" pitchFamily="34" charset="-128"/>
                <a:hlinkClick r:id="rId5"/>
              </a:rPr>
              <a:t>[1016]</a:t>
            </a:r>
            <a:r>
              <a:rPr lang="en-US" altLang="en-US" sz="1600" dirty="0">
                <a:solidFill>
                  <a:schemeClr val="tx1"/>
                </a:solidFill>
                <a:latin typeface="Calibri" panose="020F0502020204030204" pitchFamily="34" charset="0"/>
                <a:cs typeface="Arial Unicode MS" panose="020B0604020202020204" pitchFamily="34" charset="-128"/>
              </a:rPr>
              <a:t> </a:t>
            </a:r>
            <a:r>
              <a:rPr lang="en-US" sz="2800" dirty="0">
                <a:solidFill>
                  <a:schemeClr val="tx1"/>
                </a:solidFill>
                <a:latin typeface="Calibri" panose="020F0502020204030204" pitchFamily="34" charset="0"/>
              </a:rPr>
              <a:t>of gay rape victims, </a:t>
            </a:r>
            <a:r>
              <a:rPr lang="en-US" sz="3100" b="1" dirty="0">
                <a:solidFill>
                  <a:srgbClr val="0000FF"/>
                </a:solidFill>
                <a:latin typeface="Calibri" panose="020F0502020204030204" pitchFamily="34" charset="0"/>
              </a:rPr>
              <a:t>OCCURED ONLY AFTER the gay rape, molestation or drug use, not before</a:t>
            </a:r>
            <a:r>
              <a:rPr lang="en-US" sz="2800" dirty="0">
                <a:solidFill>
                  <a:schemeClr val="tx1"/>
                </a:solidFill>
                <a:latin typeface="Calibri" panose="020F0502020204030204" pitchFamily="34" charset="0"/>
              </a:rPr>
              <a:t>. As I verified from 32 years of longitudinal research on 30 gay friends or family.</a:t>
            </a:r>
            <a:endParaRPr lang="en-US" sz="3100" dirty="0">
              <a:solidFill>
                <a:schemeClr val="tx1"/>
              </a:solidFill>
              <a:latin typeface="Calibri" panose="020F0502020204030204" pitchFamily="34" charset="0"/>
            </a:endParaRPr>
          </a:p>
        </p:txBody>
      </p:sp>
      <p:sp>
        <p:nvSpPr>
          <p:cNvPr id="8" name="Text Box 2">
            <a:extLst>
              <a:ext uri="{FF2B5EF4-FFF2-40B4-BE49-F238E27FC236}">
                <a16:creationId xmlns:a16="http://schemas.microsoft.com/office/drawing/2014/main" id="{DB4B21C5-9D34-4F74-B3DF-BAA30C07A760}"/>
              </a:ext>
            </a:extLst>
          </p:cNvPr>
          <p:cNvSpPr txBox="1">
            <a:spLocks noChangeArrowheads="1"/>
          </p:cNvSpPr>
          <p:nvPr/>
        </p:nvSpPr>
        <p:spPr bwMode="auto">
          <a:xfrm>
            <a:off x="66911" y="381000"/>
            <a:ext cx="8961120" cy="105156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BD492675-BD8B-42EC-93B0-DF9EDFE244F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6490202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1000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p:cTn id="7" dur="125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8" dur="125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9" dur="125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01453" y="1737360"/>
            <a:ext cx="8741094" cy="489219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Clr>
                <a:srgbClr val="0000FF"/>
              </a:buClr>
              <a:buSzPct val="90000"/>
            </a:pPr>
            <a:r>
              <a:rPr lang="en-US" sz="34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Criminal rape and molestation forces innocent heterosexual Christians, </a:t>
            </a:r>
            <a:r>
              <a:rPr lang="en-US" sz="34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including my teenage brother</a:t>
            </a:r>
            <a:r>
              <a:rPr lang="en-US" sz="34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 into homosexuality, plus mental illness, drug addiction and radical liberalism. </a:t>
            </a:r>
          </a:p>
          <a:p>
            <a:pPr marL="0" lvl="0" indent="0">
              <a:lnSpc>
                <a:spcPct val="100000"/>
              </a:lnSpc>
              <a:spcAft>
                <a:spcPts val="1200"/>
              </a:spcAft>
              <a:buClr>
                <a:prstClr val="white"/>
              </a:buClr>
              <a:buSzPct val="65000"/>
              <a:tabLst/>
              <a:defRPr/>
            </a:pP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They are later told by their rapist, that the gay rape was their fault,</a:t>
            </a:r>
            <a:r>
              <a:rPr lang="en-US" sz="3200" b="1" dirty="0">
                <a:solidFill>
                  <a:srgbClr val="0000FF"/>
                </a:solidFill>
                <a:latin typeface="Calibri" panose="020F0502020204030204" pitchFamily="34" charset="0"/>
              </a:rPr>
              <a:t> </a:t>
            </a:r>
            <a:r>
              <a:rPr lang="en-US" sz="3000" dirty="0">
                <a:solidFill>
                  <a:schemeClr val="tx1"/>
                </a:solidFill>
                <a:latin typeface="Calibri" panose="020F0502020204030204" pitchFamily="34" charset="0"/>
              </a:rPr>
              <a:t>because they were born gay, and there is no hope to escape. </a:t>
            </a:r>
            <a:endParaRPr lang="en-US" sz="3000" b="1" dirty="0">
              <a:solidFill>
                <a:srgbClr val="0000FF"/>
              </a:solidFill>
              <a:latin typeface="Calibri" panose="020F0502020204030204" pitchFamily="34" charset="0"/>
            </a:endParaRPr>
          </a:p>
          <a:p>
            <a:pPr marL="457200" indent="-457200">
              <a:lnSpc>
                <a:spcPct val="100000"/>
              </a:lnSpc>
              <a:spcAft>
                <a:spcPts val="1200"/>
              </a:spcAft>
              <a:buClr>
                <a:srgbClr val="0000FF"/>
              </a:buClr>
              <a:buSzPct val="90000"/>
              <a:buFont typeface="Wingdings" panose="05000000000000000000" pitchFamily="2" charset="2"/>
              <a:buChar char="Ø"/>
            </a:pPr>
            <a:r>
              <a:rPr lang="en-US" sz="3000" dirty="0">
                <a:solidFill>
                  <a:schemeClr val="tx1"/>
                </a:solidFill>
                <a:latin typeface="Calibri" panose="020F0502020204030204" pitchFamily="34" charset="0"/>
              </a:rPr>
              <a:t>In the victim’s panic, confusion and trauma,</a:t>
            </a:r>
            <a:r>
              <a:rPr lang="en-US" sz="2800" dirty="0">
                <a:solidFill>
                  <a:schemeClr val="tx1"/>
                </a:solidFill>
                <a:latin typeface="Calibri" panose="020F0502020204030204" pitchFamily="34" charset="0"/>
              </a:rPr>
              <a:t> </a:t>
            </a: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the rapist is never prosecuted for the rape.</a:t>
            </a:r>
            <a:endParaRPr lang="en-US" sz="3200" b="1" dirty="0">
              <a:solidFill>
                <a:srgbClr val="0000FF"/>
              </a:solidFill>
              <a:effectLst>
                <a:glow rad="101600">
                  <a:srgbClr val="0000CC"/>
                </a:glow>
                <a:outerShdw blurRad="12700" dist="38100" dir="2700000" algn="tl" rotWithShape="0">
                  <a:schemeClr val="bg1">
                    <a:lumMod val="50000"/>
                  </a:schemeClr>
                </a:outerShdw>
              </a:effectLst>
              <a:latin typeface="Calibri" panose="020F0502020204030204" pitchFamily="34" charset="0"/>
            </a:endParaRPr>
          </a:p>
        </p:txBody>
      </p:sp>
      <p:sp>
        <p:nvSpPr>
          <p:cNvPr id="8" name="Text Box 2">
            <a:extLst>
              <a:ext uri="{FF2B5EF4-FFF2-40B4-BE49-F238E27FC236}">
                <a16:creationId xmlns:a16="http://schemas.microsoft.com/office/drawing/2014/main" id="{2F93F4FF-9393-4CD9-A039-0DFE2D52AE9C}"/>
              </a:ext>
            </a:extLst>
          </p:cNvPr>
          <p:cNvSpPr txBox="1">
            <a:spLocks noChangeArrowheads="1"/>
          </p:cNvSpPr>
          <p:nvPr/>
        </p:nvSpPr>
        <p:spPr bwMode="auto">
          <a:xfrm>
            <a:off x="91440" y="457200"/>
            <a:ext cx="8961120" cy="11430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206C5FEE-3939-4900-99C9-068B889948E3}"/>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693887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25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125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8" dur="125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9" dur="1250"/>
                                        <p:tgtEl>
                                          <p:spTgt spid="7">
                                            <p:txEl>
                                              <p:pRg st="0" end="0"/>
                                            </p:txEl>
                                          </p:spTgt>
                                        </p:tgtEl>
                                      </p:cBhvr>
                                    </p:animEffect>
                                  </p:childTnLst>
                                </p:cTn>
                              </p:par>
                            </p:childTnLst>
                          </p:cTn>
                        </p:par>
                        <p:par>
                          <p:cTn id="10" fill="hold">
                            <p:stCondLst>
                              <p:cond delay="1500"/>
                            </p:stCondLst>
                            <p:childTnLst>
                              <p:par>
                                <p:cTn id="11" presetID="55" presetClass="entr" presetSubtype="0" fill="hold" nodeType="afterEffect">
                                  <p:stCondLst>
                                    <p:cond delay="1000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p:cTn id="13" dur="125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14" dur="125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15" dur="1250"/>
                                        <p:tgtEl>
                                          <p:spTgt spid="7">
                                            <p:txEl>
                                              <p:pRg st="1" end="1"/>
                                            </p:txEl>
                                          </p:spTgt>
                                        </p:tgtEl>
                                      </p:cBhvr>
                                    </p:animEffect>
                                  </p:childTnLst>
                                </p:cTn>
                              </p:par>
                            </p:childTnLst>
                          </p:cTn>
                        </p:par>
                        <p:par>
                          <p:cTn id="16" fill="hold">
                            <p:stCondLst>
                              <p:cond delay="12750"/>
                            </p:stCondLst>
                            <p:childTnLst>
                              <p:par>
                                <p:cTn id="17" presetID="55" presetClass="entr" presetSubtype="0" fill="hold" nodeType="afterEffect">
                                  <p:stCondLst>
                                    <p:cond delay="600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1500" fill="hold"/>
                                        <p:tgtEl>
                                          <p:spTgt spid="7">
                                            <p:txEl>
                                              <p:pRg st="2" end="2"/>
                                            </p:txEl>
                                          </p:spTgt>
                                        </p:tgtEl>
                                        <p:attrNameLst>
                                          <p:attrName>ppt_w</p:attrName>
                                        </p:attrNameLst>
                                      </p:cBhvr>
                                      <p:tavLst>
                                        <p:tav tm="0">
                                          <p:val>
                                            <p:strVal val="#ppt_w*0.70"/>
                                          </p:val>
                                        </p:tav>
                                        <p:tav tm="100000">
                                          <p:val>
                                            <p:strVal val="#ppt_w"/>
                                          </p:val>
                                        </p:tav>
                                      </p:tavLst>
                                    </p:anim>
                                    <p:anim calcmode="lin" valueType="num">
                                      <p:cBhvr>
                                        <p:cTn id="20" dur="1500" fill="hold"/>
                                        <p:tgtEl>
                                          <p:spTgt spid="7">
                                            <p:txEl>
                                              <p:pRg st="2" end="2"/>
                                            </p:txEl>
                                          </p:spTgt>
                                        </p:tgtEl>
                                        <p:attrNameLst>
                                          <p:attrName>ppt_h</p:attrName>
                                        </p:attrNameLst>
                                      </p:cBhvr>
                                      <p:tavLst>
                                        <p:tav tm="0">
                                          <p:val>
                                            <p:strVal val="#ppt_h"/>
                                          </p:val>
                                        </p:tav>
                                        <p:tav tm="100000">
                                          <p:val>
                                            <p:strVal val="#ppt_h"/>
                                          </p:val>
                                        </p:tav>
                                      </p:tavLst>
                                    </p:anim>
                                    <p:animEffect transition="in" filter="fade">
                                      <p:cBhvr>
                                        <p:cTn id="21" dur="1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91366" y="1349329"/>
            <a:ext cx="8761268" cy="53322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3716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900"/>
              </a:spcAft>
              <a:buClr>
                <a:srgbClr val="E7E6E6">
                  <a:lumMod val="50000"/>
                </a:srgbClr>
              </a:buClr>
              <a:buSzPct val="90000"/>
              <a:defRPr/>
            </a:pPr>
            <a:r>
              <a:rPr lang="en-US" sz="3000" dirty="0">
                <a:solidFill>
                  <a:prstClr val="black"/>
                </a:solidFill>
                <a:latin typeface="Calibri" panose="020F0502020204030204" pitchFamily="34" charset="0"/>
                <a:cs typeface="Calibri" panose="020F0502020204030204" pitchFamily="34" charset="0"/>
              </a:rPr>
              <a:t>God created diversity to make nations. I love God created diversity. But diversity will not get anyone to Heaven. We can only enter Heaven by following Jesus.</a:t>
            </a:r>
          </a:p>
          <a:p>
            <a:pPr marL="0" lvl="0" indent="0">
              <a:lnSpc>
                <a:spcPct val="95000"/>
              </a:lnSpc>
              <a:spcAft>
                <a:spcPts val="900"/>
              </a:spcAft>
              <a:buClr>
                <a:srgbClr val="E7E6E6">
                  <a:lumMod val="50000"/>
                </a:srgbClr>
              </a:buClr>
              <a:buSzPct val="90000"/>
              <a:defRPr/>
            </a:pPr>
            <a:r>
              <a:rPr lang="en-US" sz="3000" dirty="0">
                <a:solidFill>
                  <a:prstClr val="black"/>
                </a:solidFill>
                <a:latin typeface="Calibri" panose="020F0502020204030204" pitchFamily="34" charset="0"/>
                <a:cs typeface="Calibri" panose="020F0502020204030204" pitchFamily="34" charset="0"/>
              </a:rPr>
              <a:t>This includes not telling lies, not murdering anyone including babies, not looting (stealing), not cursing God, not having jealously over possessions of others, not falsely accusing others, not hating your neighbor and not having raging anger. </a:t>
            </a:r>
          </a:p>
          <a:p>
            <a:pPr marL="0" lvl="0" indent="0">
              <a:lnSpc>
                <a:spcPct val="95000"/>
              </a:lnSpc>
              <a:spcAft>
                <a:spcPts val="900"/>
              </a:spcAft>
              <a:buClr>
                <a:srgbClr val="E7E6E6">
                  <a:lumMod val="50000"/>
                </a:srgbClr>
              </a:buClr>
              <a:buSzPct val="90000"/>
              <a:defRPr/>
            </a:pPr>
            <a:r>
              <a:rPr lang="en-US" sz="3000" dirty="0">
                <a:solidFill>
                  <a:prstClr val="black"/>
                </a:solidFill>
                <a:latin typeface="Calibri" panose="020F0502020204030204" pitchFamily="34" charset="0"/>
                <a:cs typeface="Calibri" panose="020F0502020204030204" pitchFamily="34" charset="0"/>
              </a:rPr>
              <a:t>Rioting murderous liberals break every commandment of God and Jesus. They will never see Heaven unless someone tells them the truth and sets them free.      </a:t>
            </a:r>
          </a:p>
        </p:txBody>
      </p:sp>
      <p:sp>
        <p:nvSpPr>
          <p:cNvPr id="6" name="Text Box 2">
            <a:extLst>
              <a:ext uri="{FF2B5EF4-FFF2-40B4-BE49-F238E27FC236}">
                <a16:creationId xmlns:a16="http://schemas.microsoft.com/office/drawing/2014/main" id="{081D5443-0597-41A4-9D40-A46B4DD0852A}"/>
              </a:ext>
            </a:extLst>
          </p:cNvPr>
          <p:cNvSpPr txBox="1">
            <a:spLocks noChangeArrowheads="1"/>
          </p:cNvSpPr>
          <p:nvPr/>
        </p:nvSpPr>
        <p:spPr bwMode="auto">
          <a:xfrm>
            <a:off x="331548" y="365760"/>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C060682B-7EB1-4B5F-A5D8-83F4D3702181}"/>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80862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67383" y="1371600"/>
            <a:ext cx="8861228" cy="5255306"/>
          </a:xfrm>
          <a:prstGeom prst="rect">
            <a:avLst/>
          </a:prstGeom>
          <a:noFill/>
          <a:ln>
            <a:noFill/>
          </a:ln>
          <a:effectLst>
            <a:glow rad="88900">
              <a:srgbClr val="0000CC"/>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900"/>
              </a:spcAft>
              <a:buClr>
                <a:srgbClr val="0000FF"/>
              </a:buClr>
              <a:buSzPct val="80000"/>
            </a:pPr>
            <a:r>
              <a:rPr lang="en-US" sz="3100" b="1" dirty="0">
                <a:solidFill>
                  <a:srgbClr val="0000FF"/>
                </a:solidFill>
                <a:latin typeface="Calibri" panose="020F0502020204030204" pitchFamily="34" charset="0"/>
              </a:rPr>
              <a:t>The plasticity of the brain to reprogram and rewire itself is now rigorously proven.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hlinkClick r:id="rId3"/>
              </a:rPr>
              <a:t>[26]</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a:t>
            </a:r>
            <a:r>
              <a:rPr lang="en-US" sz="3100" b="1" dirty="0">
                <a:solidFill>
                  <a:srgbClr val="0000FF"/>
                </a:solidFill>
                <a:latin typeface="Calibri" panose="020F0502020204030204" pitchFamily="34" charset="0"/>
              </a:rPr>
              <a:t>This fact demonstrates how brain damage is also reversible. Children’s brains are the fastest to reprogram. </a:t>
            </a:r>
            <a:r>
              <a:rPr lang="en-US" sz="1600" dirty="0">
                <a:solidFill>
                  <a:schemeClr val="tx1"/>
                </a:solidFill>
                <a:latin typeface="Calibri" panose="020F0502020204030204" pitchFamily="34" charset="0"/>
                <a:hlinkClick r:id="rId4"/>
              </a:rPr>
              <a:t>[1314]</a:t>
            </a:r>
            <a:endParaRPr lang="en-US" sz="1600" b="1" dirty="0">
              <a:solidFill>
                <a:srgbClr val="0000FF"/>
              </a:solidFill>
              <a:latin typeface="Calibri" panose="020F0502020204030204" pitchFamily="34" charset="0"/>
            </a:endParaRPr>
          </a:p>
          <a:p>
            <a:pPr marL="274320" lvl="0" indent="-274320">
              <a:lnSpc>
                <a:spcPct val="94000"/>
              </a:lnSpc>
              <a:spcAft>
                <a:spcPts val="1200"/>
              </a:spcAft>
              <a:buClr>
                <a:srgbClr val="0000FF"/>
              </a:buClr>
              <a:buSzPct val="70000"/>
              <a:buFont typeface="Wingdings" panose="05000000000000000000" pitchFamily="2" charset="2"/>
              <a:buChar char="Ø"/>
              <a:tabLst/>
            </a:pPr>
            <a:r>
              <a:rPr lang="en-US" sz="295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Therefore gay leaders, pass illegal laws to force kids in kindergarten to watch graphic porn transgenderism movies in sex perversion education classes in liberal schools, </a:t>
            </a:r>
            <a:r>
              <a:rPr lang="en-US" sz="2950" b="1" dirty="0">
                <a:ln>
                  <a:solidFill>
                    <a:sysClr val="windowText" lastClr="000000"/>
                  </a:solidFill>
                </a:ln>
                <a:solidFill>
                  <a:srgbClr val="0000FF"/>
                </a:solidFill>
                <a:effectLst>
                  <a:glow rad="101600">
                    <a:srgbClr val="0000CC"/>
                  </a:glow>
                </a:effectLst>
                <a:latin typeface="Calibri" panose="020F0502020204030204" pitchFamily="34" charset="0"/>
                <a:hlinkClick r:id="rId5" action="ppaction://hlinksldjump"/>
              </a:rPr>
              <a:t>based on the motto of US ga</a:t>
            </a:r>
            <a:r>
              <a:rPr lang="en-US" sz="295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y</a:t>
            </a:r>
            <a:r>
              <a:rPr lang="en-US" sz="2950" b="1" dirty="0">
                <a:ln>
                  <a:solidFill>
                    <a:sysClr val="windowText" lastClr="000000"/>
                  </a:solidFill>
                </a:ln>
                <a:solidFill>
                  <a:srgbClr val="0000FF"/>
                </a:solidFill>
                <a:effectLst>
                  <a:glow rad="101600">
                    <a:srgbClr val="0000CC"/>
                  </a:glow>
                </a:effectLst>
                <a:latin typeface="Calibri" panose="020F0502020204030204" pitchFamily="34" charset="0"/>
              </a:rPr>
              <a:t> </a:t>
            </a:r>
            <a:r>
              <a:rPr lang="en-US" sz="2950" b="1" dirty="0">
                <a:ln>
                  <a:solidFill>
                    <a:sysClr val="windowText" lastClr="000000"/>
                  </a:solidFill>
                </a:ln>
                <a:solidFill>
                  <a:srgbClr val="0000FF"/>
                </a:solidFill>
                <a:effectLst>
                  <a:glow rad="101600">
                    <a:srgbClr val="0000CC"/>
                  </a:glow>
                </a:effectLst>
                <a:latin typeface="Calibri" panose="020F0502020204030204" pitchFamily="34" charset="0"/>
                <a:hlinkClick r:id="rId5" action="ppaction://hlinksldjump"/>
              </a:rPr>
              <a:t>founder Harr</a:t>
            </a:r>
            <a:r>
              <a:rPr lang="en-US" sz="2950" b="1" dirty="0">
                <a:ln w="9525">
                  <a:solidFill>
                    <a:schemeClr val="bg1"/>
                  </a:solidFill>
                  <a:prstDash val="solid"/>
                </a:ln>
                <a:solidFill>
                  <a:schemeClr val="tx1"/>
                </a:solidFill>
                <a:effectLst>
                  <a:glow rad="101600">
                    <a:schemeClr val="accent5">
                      <a:satMod val="175000"/>
                      <a:alpha val="40000"/>
                    </a:schemeClr>
                  </a:glow>
                  <a:outerShdw blurRad="12700" dist="38100" dir="2700000" algn="tl" rotWithShape="0">
                    <a:schemeClr val="bg1">
                      <a:lumMod val="50000"/>
                    </a:schemeClr>
                  </a:outerShdw>
                </a:effectLst>
                <a:latin typeface="Calibri" panose="020F0502020204030204" pitchFamily="34" charset="0"/>
              </a:rPr>
              <a:t>y </a:t>
            </a:r>
            <a:r>
              <a:rPr lang="en-US" sz="295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hlinkClick r:id="rId5" action="ppaction://hlinksldjump"/>
              </a:rPr>
              <a:t>Ha</a:t>
            </a:r>
            <a:r>
              <a:rPr lang="en-US" sz="2950" b="1" dirty="0">
                <a:ln w="9525">
                  <a:solidFill>
                    <a:schemeClr val="bg1"/>
                  </a:solidFill>
                  <a:prstDash val="solid"/>
                </a:ln>
                <a:solidFill>
                  <a:schemeClr val="tx1"/>
                </a:solidFill>
                <a:effectLst>
                  <a:glow rad="101600">
                    <a:srgbClr val="0000CC">
                      <a:alpha val="40000"/>
                    </a:srgbClr>
                  </a:glow>
                  <a:outerShdw blurRad="12700" dist="38100" dir="2700000" algn="tl" rotWithShape="0">
                    <a:schemeClr val="bg1">
                      <a:lumMod val="50000"/>
                    </a:schemeClr>
                  </a:outerShdw>
                </a:effectLst>
                <a:latin typeface="Calibri" panose="020F0502020204030204" pitchFamily="34" charset="0"/>
              </a:rPr>
              <a:t>y</a:t>
            </a:r>
            <a:r>
              <a:rPr lang="en-US" sz="2950" b="1" dirty="0">
                <a:ln w="9525">
                  <a:solidFill>
                    <a:schemeClr val="bg1"/>
                  </a:solidFill>
                  <a:prstDash val="solid"/>
                </a:ln>
                <a:solidFill>
                  <a:schemeClr val="tx1"/>
                </a:solidFill>
                <a:effectLst>
                  <a:glow rad="101600">
                    <a:schemeClr val="accent5">
                      <a:satMod val="175000"/>
                      <a:alpha val="40000"/>
                    </a:schemeClr>
                  </a:glow>
                  <a:outerShdw blurRad="12700" dist="38100" dir="2700000" algn="tl" rotWithShape="0">
                    <a:schemeClr val="bg1">
                      <a:lumMod val="50000"/>
                    </a:schemeClr>
                  </a:outerShdw>
                </a:effectLst>
                <a:latin typeface="Calibri" panose="020F0502020204030204" pitchFamily="34" charset="0"/>
              </a:rPr>
              <a:t> </a:t>
            </a:r>
            <a:r>
              <a:rPr lang="en-US" sz="2950" b="1" dirty="0">
                <a:ln>
                  <a:solidFill>
                    <a:sysClr val="windowText" lastClr="000000"/>
                  </a:solidFill>
                </a:ln>
                <a:solidFill>
                  <a:srgbClr val="0000FF"/>
                </a:solidFill>
                <a:effectLst>
                  <a:glow rad="101600">
                    <a:srgbClr val="0000CC"/>
                  </a:glow>
                </a:effectLst>
                <a:latin typeface="Calibri" panose="020F0502020204030204" pitchFamily="34" charset="0"/>
                <a:hlinkClick r:id="rId5" action="ppaction://hlinksldjump"/>
              </a:rPr>
              <a:t>that “sex before eight, or its too late</a:t>
            </a:r>
            <a:r>
              <a:rPr lang="en-US" sz="2800" dirty="0">
                <a:solidFill>
                  <a:schemeClr val="tx1"/>
                </a:solidFill>
                <a:latin typeface="Calibri" panose="020F0502020204030204" pitchFamily="34" charset="0"/>
              </a:rPr>
              <a:t>”.</a:t>
            </a:r>
            <a:r>
              <a:rPr lang="en-US" sz="2950" b="1" dirty="0">
                <a:solidFill>
                  <a:srgbClr val="0000FF"/>
                </a:solidFill>
                <a:latin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6"/>
              </a:rPr>
              <a:t>[92]</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7"/>
              </a:rPr>
              <a:t>[272]</a:t>
            </a:r>
            <a:r>
              <a:rPr lang="en-US" sz="1600" dirty="0">
                <a:solidFill>
                  <a:schemeClr val="tx1"/>
                </a:solidFill>
                <a:latin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cs typeface="Calibri" panose="020F0502020204030204" pitchFamily="34" charset="0"/>
                <a:hlinkClick r:id="rId8"/>
              </a:rPr>
              <a:t>[721]</a:t>
            </a:r>
            <a:r>
              <a:rPr lang="en-US" sz="1600" u="sng"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9"/>
              </a:rPr>
              <a:t>[813]</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0"/>
              </a:rPr>
              <a:t>819</a:t>
            </a:r>
            <a:r>
              <a:rPr lang="en-US" sz="1600" dirty="0">
                <a:solidFill>
                  <a:schemeClr val="tx1"/>
                </a:solidFill>
                <a:latin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cs typeface="Calibri" panose="020F0502020204030204" pitchFamily="34" charset="0"/>
                <a:hlinkClick r:id="rId11"/>
              </a:rPr>
              <a:t>[820]</a:t>
            </a:r>
            <a:r>
              <a:rPr lang="en-US" sz="1600" u="sng"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2"/>
              </a:rPr>
              <a:t>[827]</a:t>
            </a:r>
            <a:r>
              <a:rPr lang="en-US" sz="1600" dirty="0">
                <a:solidFill>
                  <a:schemeClr val="tx1"/>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[828]</a:t>
            </a:r>
            <a:r>
              <a:rPr lang="en-US" sz="1600" dirty="0">
                <a:solidFill>
                  <a:prstClr val="white"/>
                </a:solidFill>
                <a:latin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4"/>
              </a:rPr>
              <a:t>[1011]</a:t>
            </a:r>
            <a:r>
              <a:rPr lang="en-US" sz="1600" u="sng"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5"/>
              </a:rPr>
              <a:t>[1012</a:t>
            </a:r>
            <a:r>
              <a:rPr lang="en-US" sz="1600"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5"/>
              </a:rPr>
              <a:t>]</a:t>
            </a:r>
            <a:r>
              <a:rPr lang="en-US" sz="16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altLang="en-US" sz="1600" dirty="0">
                <a:solidFill>
                  <a:schemeClr val="tx1"/>
                </a:solidFill>
                <a:latin typeface="Calibri" panose="020F0502020204030204" pitchFamily="34" charset="0"/>
                <a:cs typeface="Calibri" panose="020F0502020204030204" pitchFamily="34" charset="0"/>
                <a:hlinkClick r:id="rId16"/>
              </a:rPr>
              <a:t>[1016]</a:t>
            </a:r>
            <a:r>
              <a:rPr lang="en-US" alt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7"/>
              </a:rPr>
              <a:t>[1020]</a:t>
            </a:r>
            <a:r>
              <a:rPr lang="en-US" sz="1600" dirty="0">
                <a:solidFill>
                  <a:schemeClr val="tx1"/>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8"/>
              </a:rPr>
              <a:t>[1030]</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9"/>
              </a:rPr>
              <a:t>[1120]</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0"/>
              </a:rPr>
              <a:t>[1122]</a:t>
            </a:r>
            <a:r>
              <a:rPr lang="en-US" sz="1600" dirty="0">
                <a:solidFill>
                  <a:prstClr val="white"/>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rPr>
              <a:t>[1210]</a:t>
            </a:r>
          </a:p>
          <a:p>
            <a:pPr marL="274320" lvl="0" indent="-274320">
              <a:lnSpc>
                <a:spcPct val="92000"/>
              </a:lnSpc>
              <a:spcAft>
                <a:spcPts val="900"/>
              </a:spcAft>
              <a:buClr>
                <a:srgbClr val="0000FF"/>
              </a:buClr>
              <a:buSzPct val="70000"/>
              <a:buFont typeface="Wingdings" panose="05000000000000000000" pitchFamily="2" charset="2"/>
              <a:buChar char="Ø"/>
              <a:tabLst/>
            </a:pPr>
            <a:r>
              <a:rPr lang="en-US" sz="2600" dirty="0">
                <a:solidFill>
                  <a:schemeClr val="tx1"/>
                </a:solidFill>
                <a:latin typeface="Calibri" panose="020F0502020204030204" pitchFamily="34" charset="0"/>
              </a:rPr>
              <a:t>They force this on children because it’s harder to </a:t>
            </a:r>
            <a:r>
              <a:rPr lang="en-US" sz="2600" b="1" dirty="0">
                <a:ln w="9525">
                  <a:solidFill>
                    <a:schemeClr val="bg1"/>
                  </a:solidFill>
                  <a:prstDash val="solid"/>
                </a:ln>
                <a:solidFill>
                  <a:schemeClr val="accent5"/>
                </a:solidFill>
                <a:effectLst>
                  <a:glow rad="101600">
                    <a:srgbClr val="0000CC"/>
                  </a:glow>
                  <a:outerShdw blurRad="12700" dist="38100" dir="2700000" algn="tl" rotWithShape="0">
                    <a:schemeClr val="accent5">
                      <a:lumMod val="60000"/>
                      <a:lumOff val="40000"/>
                    </a:schemeClr>
                  </a:outerShdw>
                </a:effectLst>
                <a:latin typeface="Calibri" panose="020F0502020204030204" pitchFamily="34" charset="0"/>
                <a:hlinkClick r:id="rId21" action="ppaction://hlinksldjump"/>
              </a:rPr>
              <a:t>reprogram the brain</a:t>
            </a:r>
            <a:r>
              <a:rPr lang="en-US" sz="2600" b="1" dirty="0">
                <a:solidFill>
                  <a:srgbClr val="0000FF"/>
                </a:solidFill>
                <a:effectLst>
                  <a:glow rad="101600">
                    <a:srgbClr val="0000CC"/>
                  </a:glow>
                </a:effectLst>
                <a:latin typeface="Calibri" panose="020F0502020204030204" pitchFamily="34" charset="0"/>
              </a:rPr>
              <a:t> </a:t>
            </a:r>
            <a:r>
              <a:rPr lang="en-US" sz="2600" dirty="0">
                <a:solidFill>
                  <a:schemeClr val="tx1"/>
                </a:solidFill>
                <a:latin typeface="Calibri" panose="020F0502020204030204" pitchFamily="34" charset="0"/>
              </a:rPr>
              <a:t>as kids grow older, to escape deadly gay lifestyles.</a:t>
            </a:r>
          </a:p>
        </p:txBody>
      </p:sp>
      <p:sp>
        <p:nvSpPr>
          <p:cNvPr id="8" name="Text Box 2">
            <a:extLst>
              <a:ext uri="{FF2B5EF4-FFF2-40B4-BE49-F238E27FC236}">
                <a16:creationId xmlns:a16="http://schemas.microsoft.com/office/drawing/2014/main" id="{DB4B21C5-9D34-4F74-B3DF-BAA30C07A760}"/>
              </a:ext>
            </a:extLst>
          </p:cNvPr>
          <p:cNvSpPr txBox="1">
            <a:spLocks noChangeArrowheads="1"/>
          </p:cNvSpPr>
          <p:nvPr/>
        </p:nvSpPr>
        <p:spPr bwMode="auto">
          <a:xfrm>
            <a:off x="91440" y="228600"/>
            <a:ext cx="8961120" cy="1005840"/>
          </a:xfrm>
          <a:prstGeom prst="rect">
            <a:avLst/>
          </a:prstGeom>
          <a:blipFill dpi="0" rotWithShape="0">
            <a:blip r:embed="rId22"/>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BD55C03-E872-47B8-BC9C-5CA16B93CFD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2054517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35743" y="1905000"/>
            <a:ext cx="8672512" cy="45351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1440" tIns="45000" rIns="4572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200"/>
              </a:spcAft>
              <a:buClr>
                <a:srgbClr val="0000FF"/>
              </a:buClr>
              <a:buSzPct val="90000"/>
            </a:pPr>
            <a:r>
              <a:rPr lang="en-US" sz="33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Study: “Victims of childhood abuse often suffer psychiatric disorders later in life, including sexual dysfunction following sexual abuse”, that changes the shape of related brain structures. </a:t>
            </a:r>
            <a:r>
              <a:rPr lang="en-US" sz="1600" dirty="0">
                <a:solidFill>
                  <a:prstClr val="black"/>
                </a:solidFill>
                <a:latin typeface="Calibri" panose="020F0502020204030204" pitchFamily="34" charset="0"/>
                <a:cs typeface="Calibri" panose="020F0502020204030204" pitchFamily="34" charset="0"/>
                <a:hlinkClick r:id="rId3"/>
              </a:rPr>
              <a:t>[833]</a:t>
            </a:r>
            <a:endParaRPr lang="en-US" sz="1600" b="1" dirty="0">
              <a:solidFill>
                <a:srgbClr val="0000FF"/>
              </a:solidFill>
              <a:latin typeface="Calibri" panose="020F0502020204030204" pitchFamily="34" charset="0"/>
            </a:endParaRPr>
          </a:p>
          <a:p>
            <a:pPr marL="365760" lvl="0" indent="-365760">
              <a:lnSpc>
                <a:spcPct val="100000"/>
              </a:lnSpc>
              <a:spcAft>
                <a:spcPts val="1800"/>
              </a:spcAft>
              <a:buClr>
                <a:schemeClr val="tx1"/>
              </a:buClr>
              <a:buSzPct val="90000"/>
              <a:buFont typeface="Wingdings" panose="05000000000000000000" pitchFamily="2" charset="2"/>
              <a:buChar char="Ø"/>
              <a:tabLst/>
            </a:pPr>
            <a:r>
              <a:rPr lang="en-US" sz="2400" dirty="0">
                <a:solidFill>
                  <a:schemeClr val="tx1"/>
                </a:solidFill>
                <a:latin typeface="Calibri" panose="020F0502020204030204" pitchFamily="34" charset="0"/>
              </a:rPr>
              <a:t>The study, published in the American Journal of Psychiatry was conducted by an international team of researchers, including the Miller School‘s Professor and Chair of Psychiatry and Behavioral Sciences, Director of the Institute of Medical Psychology at Charité University of Medicine Berlin, and Director of the McGill Center for Studies in Aging at McGill University in Montreal. </a:t>
            </a:r>
            <a:r>
              <a:rPr lang="en-US" sz="1600" dirty="0">
                <a:latin typeface="Calibri" panose="020F0502020204030204" pitchFamily="34" charset="0"/>
                <a:cs typeface="Calibri" panose="020F0502020204030204" pitchFamily="34" charset="0"/>
                <a:hlinkClick r:id="rId3"/>
              </a:rPr>
              <a:t>[833]</a:t>
            </a:r>
            <a:r>
              <a:rPr lang="en-US" sz="1600" dirty="0">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also [</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sz="1600" dirty="0">
              <a:solidFill>
                <a:prstClr val="white"/>
              </a:solidFill>
              <a:latin typeface="Calibri" panose="020F0502020204030204" pitchFamily="34" charset="0"/>
              <a:cs typeface="Calibri" panose="020F0502020204030204" pitchFamily="34" charset="0"/>
            </a:endParaRPr>
          </a:p>
        </p:txBody>
      </p:sp>
      <p:sp>
        <p:nvSpPr>
          <p:cNvPr id="8" name="Text Box 2">
            <a:extLst>
              <a:ext uri="{FF2B5EF4-FFF2-40B4-BE49-F238E27FC236}">
                <a16:creationId xmlns:a16="http://schemas.microsoft.com/office/drawing/2014/main" id="{5958D6FC-0EC7-418F-80CC-79F6D890D85B}"/>
              </a:ext>
            </a:extLst>
          </p:cNvPr>
          <p:cNvSpPr txBox="1">
            <a:spLocks noChangeArrowheads="1"/>
          </p:cNvSpPr>
          <p:nvPr/>
        </p:nvSpPr>
        <p:spPr bwMode="auto">
          <a:xfrm>
            <a:off x="91439" y="540902"/>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4DFF4C0-B1AA-4E9B-BC08-F615FD0119F7}"/>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666906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45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312135" y="2208535"/>
            <a:ext cx="8568690" cy="40150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0000"/>
              </a:lnSpc>
              <a:spcAft>
                <a:spcPts val="1800"/>
              </a:spcAft>
              <a:buClr>
                <a:srgbClr val="0000CC"/>
              </a:buClr>
              <a:buSzPct val="90000"/>
              <a:buFont typeface="Wingdings" panose="05000000000000000000" pitchFamily="2" charset="2"/>
              <a:buChar char="Ø"/>
              <a:tabLst/>
            </a:pPr>
            <a:r>
              <a:rPr lang="en-US" sz="2800" dirty="0">
                <a:solidFill>
                  <a:schemeClr val="tx1"/>
                </a:solidFill>
                <a:latin typeface="Calibri" panose="020F0502020204030204" pitchFamily="34" charset="0"/>
              </a:rPr>
              <a:t>“The study, shows that sexually abused and emotionally mistreated children exhibit specific and differential changes in the architecture of their brain that reflect the nature of the mistreatment.” </a:t>
            </a:r>
            <a:r>
              <a:rPr lang="en-US" sz="1600" dirty="0">
                <a:latin typeface="Calibri" panose="020F0502020204030204" pitchFamily="34" charset="0"/>
                <a:hlinkClick r:id="rId3"/>
              </a:rPr>
              <a:t>[833]</a:t>
            </a:r>
            <a:r>
              <a:rPr lang="en-US" sz="1600" dirty="0">
                <a:solidFill>
                  <a:prstClr val="white"/>
                </a:solidFill>
                <a:latin typeface="Calibri" panose="020F0502020204030204" pitchFamily="34" charset="0"/>
              </a:rPr>
              <a:t> also [</a:t>
            </a:r>
            <a:r>
              <a:rPr lang="en-US" sz="1600" dirty="0">
                <a:solidFill>
                  <a:prstClr val="white"/>
                </a:solidFill>
                <a:latin typeface="Calibri" panose="020F0502020204030204" pitchFamily="34" charset="0"/>
                <a:hlinkClick r:id="rId4"/>
              </a:rPr>
              <a:t>1015</a:t>
            </a:r>
            <a:r>
              <a:rPr lang="en-US" sz="1600" dirty="0">
                <a:solidFill>
                  <a:prstClr val="white"/>
                </a:solidFill>
                <a:latin typeface="Calibri" panose="020F0502020204030204" pitchFamily="34" charset="0"/>
              </a:rPr>
              <a:t>]</a:t>
            </a:r>
            <a:r>
              <a:rPr lang="en-US" sz="1600" dirty="0">
                <a:solidFill>
                  <a:prstClr val="white"/>
                </a:solidFill>
                <a:latin typeface="Calibri" panose="020F0502020204030204" pitchFamily="34" charset="0"/>
                <a:cs typeface="Calibri" panose="020F0502020204030204" pitchFamily="34" charset="0"/>
              </a:rPr>
              <a:t> </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sz="2400" dirty="0">
              <a:solidFill>
                <a:schemeClr val="tx1"/>
              </a:solidFill>
              <a:latin typeface="Calibri" panose="020F0502020204030204" pitchFamily="34" charset="0"/>
            </a:endParaRPr>
          </a:p>
          <a:p>
            <a:pPr marL="365760" lvl="0" indent="-365760">
              <a:lnSpc>
                <a:spcPct val="100000"/>
              </a:lnSpc>
              <a:spcAft>
                <a:spcPts val="1800"/>
              </a:spcAft>
              <a:buClr>
                <a:srgbClr val="0000CC"/>
              </a:buClr>
              <a:buSzPct val="90000"/>
              <a:buFont typeface="Wingdings" panose="05000000000000000000" pitchFamily="2" charset="2"/>
              <a:buChar char="Ø"/>
              <a:tabLst/>
            </a:pPr>
            <a:r>
              <a:rPr lang="en-US" sz="2800" dirty="0">
                <a:solidFill>
                  <a:schemeClr val="tx1"/>
                </a:solidFill>
                <a:latin typeface="Calibri" panose="020F0502020204030204" pitchFamily="34" charset="0"/>
              </a:rPr>
              <a:t>“To study these potential changes, the researchers used magnetic resonance imaging (MRI) to examine the brains of 51 adult women who were exposed to various forms of childhood abuse.” </a:t>
            </a:r>
            <a:r>
              <a:rPr lang="en-US" sz="1600" dirty="0">
                <a:latin typeface="Calibri" panose="020F0502020204030204" pitchFamily="34" charset="0"/>
                <a:hlinkClick r:id="rId3"/>
              </a:rPr>
              <a:t>[833]</a:t>
            </a:r>
            <a:r>
              <a:rPr lang="en-US" sz="1600" dirty="0">
                <a:latin typeface="Calibri" panose="020F0502020204030204" pitchFamily="34" charset="0"/>
              </a:rPr>
              <a:t> </a:t>
            </a:r>
            <a:r>
              <a:rPr lang="en-US" sz="1600" dirty="0">
                <a:solidFill>
                  <a:prstClr val="white"/>
                </a:solidFill>
                <a:latin typeface="Calibri" panose="020F0502020204030204" pitchFamily="34" charset="0"/>
              </a:rPr>
              <a:t>also [</a:t>
            </a:r>
            <a:r>
              <a:rPr lang="en-US" sz="1600" dirty="0">
                <a:solidFill>
                  <a:prstClr val="white"/>
                </a:solidFill>
                <a:latin typeface="Calibri" panose="020F0502020204030204" pitchFamily="34" charset="0"/>
                <a:hlinkClick r:id="rId4"/>
              </a:rPr>
              <a:t>1015</a:t>
            </a:r>
            <a:r>
              <a:rPr lang="en-US" sz="1600" dirty="0">
                <a:solidFill>
                  <a:prstClr val="white"/>
                </a:solidFill>
                <a:latin typeface="Calibri" panose="020F0502020204030204" pitchFamily="34" charset="0"/>
              </a:rPr>
              <a:t>]</a:t>
            </a:r>
          </a:p>
        </p:txBody>
      </p:sp>
      <p:sp>
        <p:nvSpPr>
          <p:cNvPr id="8" name="Text Box 2">
            <a:extLst>
              <a:ext uri="{FF2B5EF4-FFF2-40B4-BE49-F238E27FC236}">
                <a16:creationId xmlns:a16="http://schemas.microsoft.com/office/drawing/2014/main" id="{11032891-8AD1-4D0B-ABED-0EC6E960BB33}"/>
              </a:ext>
            </a:extLst>
          </p:cNvPr>
          <p:cNvSpPr txBox="1">
            <a:spLocks noChangeArrowheads="1"/>
          </p:cNvSpPr>
          <p:nvPr/>
        </p:nvSpPr>
        <p:spPr bwMode="auto">
          <a:xfrm>
            <a:off x="91440" y="613980"/>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369A7D08-E6A3-427A-9773-4793CC6C636F}"/>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5769424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304800" y="1863648"/>
            <a:ext cx="8534400" cy="47075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800"/>
              </a:spcAft>
              <a:buClr>
                <a:srgbClr val="0000FF"/>
              </a:buClr>
              <a:buSzPct val="90000"/>
            </a:pPr>
            <a:r>
              <a:rPr lang="en-US" sz="3300" b="1" dirty="0">
                <a:solidFill>
                  <a:srgbClr val="0000FF"/>
                </a:solidFill>
                <a:latin typeface="Calibri" panose="020F0502020204030204" pitchFamily="34" charset="0"/>
              </a:rPr>
              <a:t>“The results showed a correlation between specific forms of maltreatment and thinning of the cortex in precisely the regions of the brain that are involved in the perception or processing of the type of abuse.”</a:t>
            </a:r>
            <a:r>
              <a:rPr lang="en-US" sz="3300" dirty="0">
                <a:solidFill>
                  <a:schemeClr val="tx1"/>
                </a:solidFill>
                <a:latin typeface="Calibri" panose="020F0502020204030204" pitchFamily="34" charset="0"/>
              </a:rPr>
              <a:t> </a:t>
            </a:r>
            <a:r>
              <a:rPr lang="en-US" sz="1600" dirty="0">
                <a:latin typeface="Calibri" panose="020F0502020204030204" pitchFamily="34" charset="0"/>
                <a:hlinkClick r:id="rId3"/>
              </a:rPr>
              <a:t>[833</a:t>
            </a:r>
            <a:r>
              <a:rPr lang="en-US" sz="1600" dirty="0">
                <a:solidFill>
                  <a:schemeClr val="tx1"/>
                </a:solidFill>
                <a:latin typeface="Calibri" panose="020F0502020204030204" pitchFamily="34" charset="0"/>
                <a:hlinkClick r:id="rId3"/>
              </a:rPr>
              <a:t>]</a:t>
            </a:r>
            <a:r>
              <a:rPr lang="en-US" sz="1600" dirty="0">
                <a:solidFill>
                  <a:schemeClr val="tx1"/>
                </a:solidFill>
                <a:latin typeface="Calibri" panose="020F0502020204030204" pitchFamily="34" charset="0"/>
              </a:rPr>
              <a:t> also [</a:t>
            </a:r>
            <a:r>
              <a:rPr lang="en-US" sz="1600" dirty="0">
                <a:solidFill>
                  <a:schemeClr val="tx1"/>
                </a:solidFill>
                <a:latin typeface="Calibri" panose="020F0502020204030204" pitchFamily="34" charset="0"/>
                <a:hlinkClick r:id="rId4"/>
              </a:rPr>
              <a:t>1015</a:t>
            </a:r>
            <a:r>
              <a:rPr lang="en-US" sz="1600" dirty="0">
                <a:solidFill>
                  <a:schemeClr val="tx1"/>
                </a:solidFill>
                <a:latin typeface="Calibri" panose="020F0502020204030204" pitchFamily="34" charset="0"/>
              </a:rPr>
              <a:t>]</a:t>
            </a:r>
          </a:p>
          <a:p>
            <a:pPr marL="365760" lvl="0" indent="-365760">
              <a:lnSpc>
                <a:spcPct val="100000"/>
              </a:lnSpc>
              <a:spcAft>
                <a:spcPts val="1800"/>
              </a:spcAft>
              <a:buClr>
                <a:srgbClr val="0000FF"/>
              </a:buClr>
              <a:buSzPct val="70000"/>
              <a:buFont typeface="Wingdings" panose="05000000000000000000" pitchFamily="2" charset="2"/>
              <a:buChar char="Ø"/>
              <a:tabLst/>
            </a:pPr>
            <a:r>
              <a:rPr lang="en-US" sz="3000" b="1" dirty="0">
                <a:ln>
                  <a:solidFill>
                    <a:schemeClr val="bg1"/>
                  </a:solidFill>
                </a:ln>
                <a:solidFill>
                  <a:schemeClr val="tx1"/>
                </a:solidFill>
                <a:effectLst>
                  <a:glow rad="101600">
                    <a:srgbClr val="0000FF">
                      <a:alpha val="60000"/>
                    </a:srgbClr>
                  </a:glow>
                </a:effectLst>
                <a:latin typeface="Calibri" panose="020F0502020204030204" pitchFamily="34" charset="0"/>
              </a:rPr>
              <a:t>“Specifically, the somatosensory cortex in the area in which the female genitals are represented was significantly thinner in women who were victims of sexual abuse in their childhood.” </a:t>
            </a:r>
            <a:r>
              <a:rPr lang="en-US" sz="1600" dirty="0">
                <a:latin typeface="Calibri" panose="020F0502020204030204" pitchFamily="34" charset="0"/>
                <a:hlinkClick r:id="rId3"/>
              </a:rPr>
              <a:t>[833]</a:t>
            </a:r>
            <a:r>
              <a:rPr lang="en-US" sz="1600" dirty="0">
                <a:latin typeface="Calibri" panose="020F0502020204030204" pitchFamily="34" charset="0"/>
              </a:rPr>
              <a:t> </a:t>
            </a:r>
            <a:r>
              <a:rPr lang="en-US" sz="1600" dirty="0">
                <a:solidFill>
                  <a:prstClr val="white"/>
                </a:solidFill>
                <a:latin typeface="Calibri" panose="020F0502020204030204" pitchFamily="34" charset="0"/>
              </a:rPr>
              <a:t>also [</a:t>
            </a:r>
            <a:r>
              <a:rPr lang="en-US" sz="1600" dirty="0">
                <a:solidFill>
                  <a:prstClr val="white"/>
                </a:solidFill>
                <a:latin typeface="Calibri" panose="020F0502020204030204" pitchFamily="34" charset="0"/>
                <a:hlinkClick r:id="rId4"/>
              </a:rPr>
              <a:t>1015</a:t>
            </a:r>
            <a:r>
              <a:rPr lang="en-US" sz="1600" dirty="0">
                <a:solidFill>
                  <a:prstClr val="white"/>
                </a:solidFill>
                <a:latin typeface="Calibri" panose="020F0502020204030204" pitchFamily="34" charset="0"/>
              </a:rPr>
              <a:t>]</a:t>
            </a:r>
          </a:p>
        </p:txBody>
      </p:sp>
      <p:sp>
        <p:nvSpPr>
          <p:cNvPr id="8" name="Text Box 2">
            <a:extLst>
              <a:ext uri="{FF2B5EF4-FFF2-40B4-BE49-F238E27FC236}">
                <a16:creationId xmlns:a16="http://schemas.microsoft.com/office/drawing/2014/main" id="{BF6AC3F6-4B17-408F-97C7-E084A3055E93}"/>
              </a:ext>
            </a:extLst>
          </p:cNvPr>
          <p:cNvSpPr txBox="1">
            <a:spLocks noChangeArrowheads="1"/>
          </p:cNvSpPr>
          <p:nvPr/>
        </p:nvSpPr>
        <p:spPr bwMode="auto">
          <a:xfrm>
            <a:off x="91440" y="457200"/>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E8FD377-425C-479F-8540-1713963D946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226275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500"/>
                                  </p:stCondLst>
                                  <p:childTnLst>
                                    <p:animEffect transition="out" filter="fade">
                                      <p:cBhvr>
                                        <p:cTn id="6" dur="1250" tmFilter="0, 0; .2, .5; .8, .5; 1, 0"/>
                                        <p:tgtEl>
                                          <p:spTgt spid="7">
                                            <p:txEl>
                                              <p:pRg st="0" end="0"/>
                                            </p:txEl>
                                          </p:spTgt>
                                        </p:tgtEl>
                                      </p:cBhvr>
                                    </p:animEffect>
                                    <p:animScale>
                                      <p:cBhvr>
                                        <p:cTn id="7" dur="625"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438150" y="2053052"/>
            <a:ext cx="8267700" cy="41996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0000"/>
              </a:lnSpc>
              <a:spcAft>
                <a:spcPts val="1800"/>
              </a:spcAft>
              <a:buClr>
                <a:schemeClr val="tx1"/>
              </a:buClr>
              <a:buSzPct val="80000"/>
              <a:buFont typeface="Wingdings" panose="05000000000000000000" pitchFamily="2" charset="2"/>
              <a:buChar char="Ø"/>
              <a:tabLst/>
            </a:pPr>
            <a:r>
              <a:rPr lang="en-US" sz="2800" dirty="0">
                <a:solidFill>
                  <a:schemeClr val="tx1"/>
                </a:solidFill>
                <a:latin typeface="Calibri" panose="020F0502020204030204" pitchFamily="34" charset="0"/>
              </a:rPr>
              <a:t>“Similarly, victims of emotional mistreatment were found to have a reduction of the thickness of the cerebral cortex in specific areas associated with self-awareness, self-evaluation and emotional regulation.” </a:t>
            </a:r>
            <a:r>
              <a:rPr lang="en-US" sz="1600" dirty="0">
                <a:latin typeface="Calibri" panose="020F0502020204030204" pitchFamily="34" charset="0"/>
                <a:cs typeface="Calibri" panose="020F0502020204030204" pitchFamily="34" charset="0"/>
                <a:hlinkClick r:id="rId3"/>
              </a:rPr>
              <a:t>[833]</a:t>
            </a:r>
            <a:r>
              <a:rPr lang="en-US" sz="1600" dirty="0">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also [</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sz="1600" dirty="0">
              <a:solidFill>
                <a:schemeClr val="tx1"/>
              </a:solidFill>
              <a:latin typeface="Calibri" panose="020F0502020204030204" pitchFamily="34" charset="0"/>
              <a:cs typeface="Calibri" panose="020F0502020204030204" pitchFamily="34" charset="0"/>
            </a:endParaRPr>
          </a:p>
          <a:p>
            <a:pPr marL="365760" lvl="0" indent="-365760">
              <a:lnSpc>
                <a:spcPct val="100000"/>
              </a:lnSpc>
              <a:spcAft>
                <a:spcPts val="1800"/>
              </a:spcAft>
              <a:buClr>
                <a:schemeClr val="tx1"/>
              </a:buClr>
              <a:buSzPct val="70000"/>
              <a:buFont typeface="Wingdings" panose="05000000000000000000" pitchFamily="2" charset="2"/>
              <a:buChar char="Ø"/>
              <a:tabLst/>
            </a:pPr>
            <a:r>
              <a:rPr lang="en-US" sz="2800" dirty="0">
                <a:solidFill>
                  <a:schemeClr val="tx1"/>
                </a:solidFill>
                <a:latin typeface="Calibri" panose="020F0502020204030204" pitchFamily="34" charset="0"/>
              </a:rPr>
              <a:t>"This is one of the first studies documenting long-term alterations in specific brain areas as a consequence of child abuse and neglect," said Nemeroff...” </a:t>
            </a:r>
            <a:r>
              <a:rPr lang="en-US" sz="1600" dirty="0">
                <a:latin typeface="Calibri" panose="020F0502020204030204" pitchFamily="34" charset="0"/>
                <a:cs typeface="Calibri" panose="020F0502020204030204" pitchFamily="34" charset="0"/>
                <a:hlinkClick r:id="rId3"/>
              </a:rPr>
              <a:t>[833]</a:t>
            </a:r>
            <a:r>
              <a:rPr lang="en-US" sz="1600" dirty="0">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also [</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sz="1600" dirty="0">
              <a:solidFill>
                <a:prstClr val="white"/>
              </a:solidFill>
              <a:latin typeface="Calibri" panose="020F0502020204030204" pitchFamily="34" charset="0"/>
              <a:cs typeface="Calibri" panose="020F0502020204030204" pitchFamily="34" charset="0"/>
            </a:endParaRPr>
          </a:p>
        </p:txBody>
      </p:sp>
      <p:sp>
        <p:nvSpPr>
          <p:cNvPr id="8" name="Text Box 2">
            <a:extLst>
              <a:ext uri="{FF2B5EF4-FFF2-40B4-BE49-F238E27FC236}">
                <a16:creationId xmlns:a16="http://schemas.microsoft.com/office/drawing/2014/main" id="{37776DCE-3AE3-44E7-9987-1A61B0DBF6AB}"/>
              </a:ext>
            </a:extLst>
          </p:cNvPr>
          <p:cNvSpPr txBox="1">
            <a:spLocks noChangeArrowheads="1"/>
          </p:cNvSpPr>
          <p:nvPr/>
        </p:nvSpPr>
        <p:spPr bwMode="auto">
          <a:xfrm>
            <a:off x="91440" y="53340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9E0744F9-57CC-4BFF-B15B-7340B1316E8D}"/>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7863443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3000"/>
                                  </p:stCondLst>
                                  <p:childTnLst>
                                    <p:animEffect transition="out" filter="fade">
                                      <p:cBhvr>
                                        <p:cTn id="6" dur="1250" tmFilter="0, 0; .2, .5; .8, .5; 1, 0"/>
                                        <p:tgtEl>
                                          <p:spTgt spid="7">
                                            <p:txEl>
                                              <p:pRg st="1" end="1"/>
                                            </p:txEl>
                                          </p:spTgt>
                                        </p:tgtEl>
                                      </p:cBhvr>
                                    </p:animEffect>
                                    <p:animScale>
                                      <p:cBhvr>
                                        <p:cTn id="7" dur="625"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79070" y="1544586"/>
            <a:ext cx="8785860" cy="5092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0000FF"/>
              </a:buClr>
              <a:buSzPct val="90000"/>
              <a:tabLst/>
            </a:pPr>
            <a:r>
              <a:rPr lang="en-US" sz="3000" dirty="0">
                <a:solidFill>
                  <a:schemeClr val="tx1"/>
                </a:solidFill>
                <a:latin typeface="Calibri" panose="020F0502020204030204" pitchFamily="34" charset="0"/>
              </a:rPr>
              <a:t>"Most, but not all, structural </a:t>
            </a: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MRI studies examining </a:t>
            </a:r>
            <a:r>
              <a:rPr lang="en-US" sz="3000" dirty="0">
                <a:solidFill>
                  <a:schemeClr val="tx1"/>
                </a:solidFill>
                <a:latin typeface="Calibri" panose="020F0502020204030204" pitchFamily="34" charset="0"/>
              </a:rPr>
              <a:t>neuroanatomical correlates of </a:t>
            </a: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childhood sexual abuse thus far describe volume reductions in a variety of structures</a:t>
            </a:r>
            <a:r>
              <a:rPr lang="en-US" sz="31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3"/>
              </a:rPr>
              <a:t>[1016]</a:t>
            </a:r>
            <a:endParaRPr lang="en-US" sz="3100" b="1" dirty="0">
              <a:solidFill>
                <a:srgbClr val="0000FF"/>
              </a:solidFill>
              <a:latin typeface="Calibri" panose="020F0502020204030204" pitchFamily="34" charset="0"/>
            </a:endParaRPr>
          </a:p>
          <a:p>
            <a:pPr marL="0" lvl="0" indent="0">
              <a:lnSpc>
                <a:spcPct val="100000"/>
              </a:lnSpc>
              <a:spcAft>
                <a:spcPts val="1800"/>
              </a:spcAft>
              <a:buClr>
                <a:schemeClr val="tx1"/>
              </a:buClr>
              <a:buSzPct val="62000"/>
              <a:tabLst/>
            </a:pPr>
            <a:r>
              <a:rPr lang="en-US" sz="3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a:t>
            </a: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Decreased volume of the corpus callosum, the left hippocampus, the anterior cingulate, the caudate nucleus, the amygdala, and the visual cortex, as well as more general decreased cerebral volume, have all been reported in survivors of childhood sexual abuse</a:t>
            </a:r>
            <a:r>
              <a:rPr lang="en-US" sz="3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3"/>
              </a:rPr>
              <a:t>[1016]</a:t>
            </a:r>
            <a:endParaRPr lang="en-US" sz="3000" b="1" dirty="0">
              <a:solidFill>
                <a:srgbClr val="0000FF"/>
              </a:solidFill>
              <a:latin typeface="Calibri" panose="020F0502020204030204" pitchFamily="34" charset="0"/>
            </a:endParaRPr>
          </a:p>
        </p:txBody>
      </p:sp>
      <p:sp>
        <p:nvSpPr>
          <p:cNvPr id="8" name="Text Box 2">
            <a:extLst>
              <a:ext uri="{FF2B5EF4-FFF2-40B4-BE49-F238E27FC236}">
                <a16:creationId xmlns:a16="http://schemas.microsoft.com/office/drawing/2014/main" id="{37776DCE-3AE3-44E7-9987-1A61B0DBF6AB}"/>
              </a:ext>
            </a:extLst>
          </p:cNvPr>
          <p:cNvSpPr txBox="1">
            <a:spLocks noChangeArrowheads="1"/>
          </p:cNvSpPr>
          <p:nvPr/>
        </p:nvSpPr>
        <p:spPr bwMode="auto">
          <a:xfrm>
            <a:off x="91440" y="304800"/>
            <a:ext cx="896112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85201796-C846-4EED-BA65-8888771807B5}"/>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7331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8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91440" y="1645920"/>
            <a:ext cx="8877300" cy="503909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srgbClr val="0000FF"/>
              </a:buClr>
              <a:buSzPct val="90000"/>
              <a:tabLst/>
            </a:pPr>
            <a:r>
              <a:rPr lang="en-US" sz="3060" b="1" dirty="0">
                <a:ln>
                  <a:solidFill>
                    <a:schemeClr val="bg1"/>
                  </a:solidFill>
                </a:ln>
                <a:solidFill>
                  <a:schemeClr val="tx1"/>
                </a:solidFill>
                <a:effectLst>
                  <a:glow rad="101600">
                    <a:srgbClr val="0000FF">
                      <a:alpha val="60000"/>
                    </a:srgbClr>
                  </a:glow>
                </a:effectLst>
                <a:latin typeface="Calibri" panose="020F0502020204030204" pitchFamily="34" charset="0"/>
              </a:rPr>
              <a:t>Damage to the brain’s amygdala activity, connectivity &amp; size results from drug use &amp; rape. These amygdala changes are linked to mental illness &amp; homosexuality.   </a:t>
            </a:r>
          </a:p>
          <a:p>
            <a:pPr marL="365760" lvl="0" indent="-365760">
              <a:lnSpc>
                <a:spcPct val="94000"/>
              </a:lnSpc>
              <a:spcAft>
                <a:spcPts val="1200"/>
              </a:spcAft>
              <a:buClr>
                <a:srgbClr val="0000FF"/>
              </a:buClr>
              <a:buSzPct val="90000"/>
              <a:buFont typeface="Wingdings" panose="05000000000000000000" pitchFamily="2" charset="2"/>
              <a:buChar char="Ø"/>
              <a:tabLst/>
            </a:pPr>
            <a:r>
              <a:rPr lang="en-US" sz="2900" b="1" dirty="0">
                <a:ln>
                  <a:solidFill>
                    <a:schemeClr val="bg1"/>
                  </a:solidFill>
                </a:ln>
                <a:solidFill>
                  <a:schemeClr val="tx1"/>
                </a:solidFill>
                <a:latin typeface="Calibri" panose="020F0502020204030204" pitchFamily="34" charset="0"/>
              </a:rPr>
              <a:t>"</a:t>
            </a:r>
            <a:r>
              <a:rPr lang="en-US" sz="2900" b="1" dirty="0">
                <a:ln>
                  <a:solidFill>
                    <a:schemeClr val="bg1"/>
                  </a:solidFill>
                </a:ln>
                <a:solidFill>
                  <a:schemeClr val="tx1"/>
                </a:solidFill>
                <a:effectLst>
                  <a:glow rad="88900">
                    <a:srgbClr val="0000FF">
                      <a:alpha val="60000"/>
                    </a:srgbClr>
                  </a:glow>
                </a:effectLst>
                <a:latin typeface="Calibri" panose="020F0502020204030204" pitchFamily="34" charset="0"/>
              </a:rPr>
              <a:t>A variety of data shows the amygdala has a substantial role in mental states, and is related to many psychological disorders.”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endParaRPr lang="en-US" sz="2900" b="1" dirty="0">
              <a:ln>
                <a:solidFill>
                  <a:schemeClr val="bg1"/>
                </a:solidFill>
              </a:ln>
              <a:solidFill>
                <a:schemeClr val="tx1"/>
              </a:solidFill>
              <a:effectLst>
                <a:glow rad="88900">
                  <a:srgbClr val="0000FF">
                    <a:alpha val="60000"/>
                  </a:srgbClr>
                </a:glow>
              </a:effectLst>
              <a:latin typeface="Calibri" panose="020F0502020204030204" pitchFamily="34" charset="0"/>
            </a:endParaRPr>
          </a:p>
          <a:p>
            <a:pPr marL="365760" lvl="0" indent="-365760">
              <a:lnSpc>
                <a:spcPct val="94000"/>
              </a:lnSpc>
              <a:spcAft>
                <a:spcPts val="1200"/>
              </a:spcAft>
              <a:buClr>
                <a:srgbClr val="0000FF"/>
              </a:buClr>
              <a:buSzPct val="70000"/>
              <a:buFont typeface="Wingdings" panose="05000000000000000000" pitchFamily="2" charset="2"/>
              <a:buChar char="Ø"/>
              <a:tabLst/>
            </a:pPr>
            <a:r>
              <a:rPr lang="en-US" sz="2800" dirty="0">
                <a:solidFill>
                  <a:schemeClr val="tx1"/>
                </a:solidFill>
                <a:latin typeface="Calibri" panose="020F0502020204030204" pitchFamily="34" charset="0"/>
              </a:rPr>
              <a:t>“Some studies have shown children with anxiety disorders tend to have a smaller left amygdala… The left amygdala has been linked to social anxiety, obsessive and compulsive disorders, and post traumatic stress, as well as more broadly to separation and general anxiety.”</a:t>
            </a:r>
            <a:r>
              <a:rPr lang="en-US" sz="2900" b="1" dirty="0">
                <a:ln>
                  <a:solidFill>
                    <a:schemeClr val="bg1"/>
                  </a:solidFill>
                </a:ln>
                <a:solidFill>
                  <a:schemeClr val="tx1"/>
                </a:solidFill>
                <a:effectLst>
                  <a:glow rad="88900">
                    <a:srgbClr val="0000FF">
                      <a:alpha val="60000"/>
                    </a:srgbClr>
                  </a:glow>
                </a:effectLst>
                <a:latin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endParaRPr lang="en-US" sz="3000" b="1" dirty="0">
              <a:solidFill>
                <a:srgbClr val="0000FF"/>
              </a:solidFill>
              <a:latin typeface="Calibri" panose="020F0502020204030204" pitchFamily="34" charset="0"/>
            </a:endParaRPr>
          </a:p>
        </p:txBody>
      </p:sp>
      <p:sp>
        <p:nvSpPr>
          <p:cNvPr id="8" name="Text Box 2">
            <a:extLst>
              <a:ext uri="{FF2B5EF4-FFF2-40B4-BE49-F238E27FC236}">
                <a16:creationId xmlns:a16="http://schemas.microsoft.com/office/drawing/2014/main" id="{37776DCE-3AE3-44E7-9987-1A61B0DBF6AB}"/>
              </a:ext>
            </a:extLst>
          </p:cNvPr>
          <p:cNvSpPr txBox="1">
            <a:spLocks noChangeArrowheads="1"/>
          </p:cNvSpPr>
          <p:nvPr/>
        </p:nvSpPr>
        <p:spPr bwMode="auto">
          <a:xfrm>
            <a:off x="91440" y="435791"/>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spcBef>
                <a:spcPts val="2400"/>
              </a:spcBef>
              <a:spcAft>
                <a:spcPts val="0"/>
              </a:spcAft>
              <a:buClrTx/>
              <a:tabLst/>
              <a:defRPr/>
            </a:pPr>
            <a:r>
              <a:rPr lang="en-US" altLang="en-US" sz="29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85201796-C846-4EED-BA65-8888771807B5}"/>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586410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4500"/>
                                  </p:stCondLst>
                                  <p:childTnLst>
                                    <p:animEffect transition="out" filter="fade">
                                      <p:cBhvr>
                                        <p:cTn id="10" dur="1500" tmFilter="0, 0; .2, .5; .8, .5; 1, 0"/>
                                        <p:tgtEl>
                                          <p:spTgt spid="7">
                                            <p:txEl>
                                              <p:pRg st="1" end="1"/>
                                            </p:txEl>
                                          </p:spTgt>
                                        </p:tgtEl>
                                      </p:cBhvr>
                                    </p:animEffect>
                                    <p:animScale>
                                      <p:cBhvr>
                                        <p:cTn id="11"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66700" y="1632512"/>
            <a:ext cx="8610600" cy="48614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0000FF"/>
              </a:buClr>
              <a:buSzPct val="90000"/>
              <a:tabLst/>
            </a:pPr>
            <a:r>
              <a:rPr lang="en-US" sz="3000" dirty="0">
                <a:solidFill>
                  <a:schemeClr val="tx1"/>
                </a:solidFill>
                <a:latin typeface="Calibri" panose="020F0502020204030204" pitchFamily="34" charset="0"/>
              </a:rPr>
              <a:t>"In a 2003 study, subjects with borderline personality disorder showed significantly greater left amygdala activity than normal control subjects. Patients with severe social phobia showed a correlation with increased response in the amygdala.”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800" dirty="0">
              <a:solidFill>
                <a:schemeClr val="tx1"/>
              </a:solidFill>
              <a:latin typeface="Calibri" panose="020F0502020204030204" pitchFamily="34" charset="0"/>
            </a:endParaRPr>
          </a:p>
          <a:p>
            <a:pPr marL="0" lvl="0" indent="0">
              <a:lnSpc>
                <a:spcPct val="100000"/>
              </a:lnSpc>
              <a:spcAft>
                <a:spcPts val="600"/>
              </a:spcAft>
              <a:buClr>
                <a:srgbClr val="0000FF"/>
              </a:buClr>
              <a:buSzPct val="90000"/>
              <a:tabLst/>
            </a:pPr>
            <a:r>
              <a:rPr lang="en-US" sz="3000" dirty="0">
                <a:solidFill>
                  <a:schemeClr val="tx1"/>
                </a:solidFill>
                <a:latin typeface="Calibri" panose="020F0502020204030204" pitchFamily="34" charset="0"/>
              </a:rPr>
              <a:t>“Similarly, depressed patients showed exaggerated left amygdala activity when interpreting emotions for all faces, and especially for fearful faces. This hyperactivity was normalized when patients were administered antidepressant medication.”</a:t>
            </a:r>
            <a:r>
              <a:rPr lang="en-US" sz="2800" dirty="0">
                <a:solidFill>
                  <a:schemeClr val="tx1"/>
                </a:solidFill>
                <a:latin typeface="Calibri" panose="020F0502020204030204" pitchFamily="34" charset="0"/>
              </a:rPr>
              <a:t>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800" dirty="0">
              <a:solidFill>
                <a:schemeClr val="tx1"/>
              </a:solidFill>
              <a:latin typeface="Calibri" panose="020F0502020204030204" pitchFamily="34" charset="0"/>
            </a:endParaRPr>
          </a:p>
        </p:txBody>
      </p:sp>
      <p:sp>
        <p:nvSpPr>
          <p:cNvPr id="8" name="Text Box 2">
            <a:extLst>
              <a:ext uri="{FF2B5EF4-FFF2-40B4-BE49-F238E27FC236}">
                <a16:creationId xmlns:a16="http://schemas.microsoft.com/office/drawing/2014/main" id="{37776DCE-3AE3-44E7-9987-1A61B0DBF6AB}"/>
              </a:ext>
            </a:extLst>
          </p:cNvPr>
          <p:cNvSpPr txBox="1">
            <a:spLocks noChangeArrowheads="1"/>
          </p:cNvSpPr>
          <p:nvPr/>
        </p:nvSpPr>
        <p:spPr bwMode="auto">
          <a:xfrm>
            <a:off x="91440" y="346655"/>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85201796-C846-4EED-BA65-8888771807B5}"/>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233252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32410" y="1968400"/>
            <a:ext cx="8820150" cy="42612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srgbClr val="0000FF"/>
              </a:buClr>
              <a:buSzPct val="90000"/>
              <a:tabLst/>
            </a:pPr>
            <a:r>
              <a:rPr lang="en-US" sz="3000" b="1" dirty="0">
                <a:ln>
                  <a:solidFill>
                    <a:schemeClr val="bg1"/>
                  </a:solidFill>
                </a:ln>
                <a:solidFill>
                  <a:schemeClr val="tx1"/>
                </a:solidFill>
                <a:effectLst>
                  <a:glow rad="101600">
                    <a:srgbClr val="0000FF">
                      <a:alpha val="60000"/>
                    </a:srgbClr>
                  </a:glow>
                </a:effectLst>
                <a:latin typeface="Calibri" panose="020F0502020204030204" pitchFamily="34" charset="0"/>
              </a:rPr>
              <a:t>“</a:t>
            </a:r>
            <a:r>
              <a:rPr lang="en-US" sz="3200" b="1" dirty="0">
                <a:ln>
                  <a:solidFill>
                    <a:schemeClr val="bg1"/>
                  </a:solidFill>
                </a:ln>
                <a:solidFill>
                  <a:schemeClr val="tx1"/>
                </a:solidFill>
                <a:effectLst>
                  <a:glow rad="101600">
                    <a:srgbClr val="0000FF">
                      <a:alpha val="60000"/>
                    </a:srgbClr>
                  </a:glow>
                </a:effectLst>
                <a:latin typeface="Calibri" panose="020F0502020204030204" pitchFamily="34" charset="0"/>
              </a:rPr>
              <a:t>A 2003 study found that adult and adolescent bipolar patients tended to have considerably smaller amygdala volumes and somewhat smaller hippocampal volumes.”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3000" b="1" dirty="0">
              <a:ln>
                <a:solidFill>
                  <a:schemeClr val="bg1"/>
                </a:solidFill>
              </a:ln>
              <a:solidFill>
                <a:schemeClr val="tx1"/>
              </a:solidFill>
              <a:effectLst>
                <a:glow rad="88900">
                  <a:srgbClr val="0000FF">
                    <a:alpha val="60000"/>
                  </a:srgbClr>
                </a:glow>
              </a:effectLst>
              <a:latin typeface="Calibri" panose="020F0502020204030204" pitchFamily="34" charset="0"/>
            </a:endParaRPr>
          </a:p>
          <a:p>
            <a:pPr marL="0" lvl="0" indent="0">
              <a:lnSpc>
                <a:spcPct val="100000"/>
              </a:lnSpc>
              <a:spcAft>
                <a:spcPts val="1800"/>
              </a:spcAft>
              <a:buClr>
                <a:srgbClr val="0000FF"/>
              </a:buClr>
              <a:buSzPct val="90000"/>
              <a:tabLst/>
            </a:pPr>
            <a:r>
              <a:rPr lang="en-US" sz="3200" b="1" dirty="0">
                <a:ln>
                  <a:solidFill>
                    <a:schemeClr val="bg1"/>
                  </a:solidFill>
                </a:ln>
                <a:solidFill>
                  <a:schemeClr val="tx1"/>
                </a:solidFill>
                <a:effectLst>
                  <a:glow rad="101600">
                    <a:srgbClr val="0000FF">
                      <a:alpha val="60000"/>
                    </a:srgbClr>
                  </a:glow>
                </a:effectLst>
                <a:latin typeface="Calibri" panose="020F0502020204030204" pitchFamily="34" charset="0"/>
              </a:rPr>
              <a:t>“Many studies have focused on the connections between the amygdala and autism. (The amygdala also) may contribute to the development of disorders, including paranoia.</a:t>
            </a:r>
            <a:r>
              <a:rPr lang="en-US" sz="3200" b="1" dirty="0">
                <a:solidFill>
                  <a:schemeClr val="tx1"/>
                </a:solidFill>
                <a:effectLst>
                  <a:glow rad="101600">
                    <a:srgbClr val="0000FF">
                      <a:alpha val="60000"/>
                    </a:srgbClr>
                  </a:glow>
                </a:effectLst>
                <a:latin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[1245]</a:t>
            </a:r>
            <a:endParaRPr lang="en-US" sz="2800" b="1" dirty="0">
              <a:ln>
                <a:solidFill>
                  <a:prstClr val="black"/>
                </a:solidFill>
              </a:ln>
              <a:solidFill>
                <a:prstClr val="white"/>
              </a:solidFill>
              <a:effectLst>
                <a:glow rad="88900">
                  <a:srgbClr val="0000FF">
                    <a:alpha val="60000"/>
                  </a:srgbClr>
                </a:glow>
              </a:effectLst>
              <a:latin typeface="Calibri" panose="020F0502020204030204" pitchFamily="34" charset="0"/>
            </a:endParaRPr>
          </a:p>
        </p:txBody>
      </p:sp>
      <p:sp>
        <p:nvSpPr>
          <p:cNvPr id="8" name="Text Box 2">
            <a:extLst>
              <a:ext uri="{FF2B5EF4-FFF2-40B4-BE49-F238E27FC236}">
                <a16:creationId xmlns:a16="http://schemas.microsoft.com/office/drawing/2014/main" id="{37776DCE-3AE3-44E7-9987-1A61B0DBF6AB}"/>
              </a:ext>
            </a:extLst>
          </p:cNvPr>
          <p:cNvSpPr txBox="1">
            <a:spLocks noChangeArrowheads="1"/>
          </p:cNvSpPr>
          <p:nvPr/>
        </p:nvSpPr>
        <p:spPr bwMode="auto">
          <a:xfrm>
            <a:off x="91440" y="679532"/>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85201796-C846-4EED-BA65-8888771807B5}"/>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063180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nodeType="clickEffect">
                                  <p:stCondLst>
                                    <p:cond delay="7000"/>
                                  </p:stCondLst>
                                  <p:childTnLst>
                                    <p:animEffect transition="out" filter="fade">
                                      <p:cBhvr>
                                        <p:cTn id="11" dur="1500" tmFilter="0, 0; .2, .5; .8, .5; 1, 0"/>
                                        <p:tgtEl>
                                          <p:spTgt spid="7">
                                            <p:txEl>
                                              <p:pRg st="1" end="1"/>
                                            </p:txEl>
                                          </p:spTgt>
                                        </p:tgtEl>
                                      </p:cBhvr>
                                    </p:animEffect>
                                    <p:animScale>
                                      <p:cBhvr>
                                        <p:cTn id="12"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91440" y="1633481"/>
            <a:ext cx="8961120" cy="49859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274320" tIns="182880" rIns="90000" bIns="9144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5000"/>
              </a:lnSpc>
              <a:spcAft>
                <a:spcPts val="1200"/>
              </a:spcAft>
              <a:buClr>
                <a:srgbClr val="0000FF"/>
              </a:buClr>
              <a:buSzPct val="90000"/>
            </a:pPr>
            <a:r>
              <a:rPr lang="en-US" sz="2800" dirty="0">
                <a:solidFill>
                  <a:schemeClr val="tx1"/>
                </a:solidFill>
                <a:latin typeface="Calibri" panose="020F0502020204030204" pitchFamily="34" charset="0"/>
              </a:rPr>
              <a:t>"The finding that specific types of early life trauma have discrete, long lasting effects on the brain that underlie symptoms in adults is an important step in developing novel therapies to intervene to reduce the often lifelong psychiatric/psychological burden of such trauma.“ </a:t>
            </a:r>
            <a:r>
              <a:rPr lang="en-US" sz="1600" dirty="0">
                <a:latin typeface="Calibri" panose="020F0502020204030204" pitchFamily="34" charset="0"/>
                <a:hlinkClick r:id="rId3"/>
              </a:rPr>
              <a:t>[833]</a:t>
            </a:r>
            <a:endParaRPr lang="en-US" sz="2400" dirty="0">
              <a:solidFill>
                <a:schemeClr val="tx1"/>
              </a:solidFill>
              <a:latin typeface="Calibri" panose="020F0502020204030204" pitchFamily="34" charset="0"/>
            </a:endParaRPr>
          </a:p>
          <a:p>
            <a:pPr marL="457200" lvl="0" indent="-457200">
              <a:lnSpc>
                <a:spcPct val="100000"/>
              </a:lnSpc>
              <a:spcAft>
                <a:spcPts val="600"/>
              </a:spcAft>
              <a:buClr>
                <a:schemeClr val="tx1"/>
              </a:buClr>
              <a:buSzPct val="60000"/>
              <a:buFont typeface="Wingdings" panose="05000000000000000000" pitchFamily="2" charset="2"/>
              <a:buChar char="Ø"/>
              <a:tabLst/>
            </a:pP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"Our data point to a precise association between experience-dependent neural plasticity (of environmental driven causes, not genetics) and later health problems," said Heim. </a:t>
            </a:r>
          </a:p>
          <a:p>
            <a:pPr marL="274320" lvl="0" indent="0">
              <a:lnSpc>
                <a:spcPct val="100000"/>
              </a:lnSpc>
              <a:spcAft>
                <a:spcPts val="600"/>
              </a:spcAft>
              <a:buClr>
                <a:srgbClr val="0000FF"/>
              </a:buClr>
              <a:buSzPct val="80000"/>
              <a:tabLst/>
            </a:pPr>
            <a:r>
              <a:rPr lang="en-US" sz="1600" dirty="0">
                <a:latin typeface="Calibri" panose="020F0502020204030204" pitchFamily="34" charset="0"/>
                <a:cs typeface="Calibri" panose="020F0502020204030204" pitchFamily="34" charset="0"/>
                <a:hlinkClick r:id="rId3"/>
              </a:rPr>
              <a:t>[833]</a:t>
            </a:r>
            <a:r>
              <a:rPr lang="en-US" sz="1600" dirty="0">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also [</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 </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sz="1600" b="1" dirty="0">
              <a:solidFill>
                <a:srgbClr val="0000FF"/>
              </a:solidFill>
              <a:latin typeface="Calibri" panose="020F0502020204030204" pitchFamily="34" charset="0"/>
              <a:cs typeface="Calibri" panose="020F0502020204030204" pitchFamily="34" charset="0"/>
            </a:endParaRPr>
          </a:p>
        </p:txBody>
      </p:sp>
      <p:sp>
        <p:nvSpPr>
          <p:cNvPr id="8" name="Text Box 2">
            <a:extLst>
              <a:ext uri="{FF2B5EF4-FFF2-40B4-BE49-F238E27FC236}">
                <a16:creationId xmlns:a16="http://schemas.microsoft.com/office/drawing/2014/main" id="{8CE8CF70-1332-4745-9F16-ADA17B741A6D}"/>
              </a:ext>
            </a:extLst>
          </p:cNvPr>
          <p:cNvSpPr txBox="1">
            <a:spLocks noChangeArrowheads="1"/>
          </p:cNvSpPr>
          <p:nvPr/>
        </p:nvSpPr>
        <p:spPr bwMode="auto">
          <a:xfrm>
            <a:off x="91440" y="45720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F0967B2F-91D1-4679-BBC8-21353526AC0E}"/>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7995391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273383" y="1812419"/>
            <a:ext cx="8597227" cy="441768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900"/>
              </a:spcAft>
              <a:buClr>
                <a:schemeClr val="tx1"/>
              </a:buClr>
              <a:buSzPct val="70000"/>
              <a:defRPr/>
            </a:pP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Conservative Christians are awakening today to once again become</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the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slavery abolitionists</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fighting to free billions of enslaved people worldwide</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from the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scientifically proven mental slavery</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to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8" action="ppaction://hlinksldjump">
                  <a:extLst>
                    <a:ext uri="{A12FA001-AC4F-418D-AE19-62706E023703}">
                      <ahyp:hlinkClr xmlns:ahyp="http://schemas.microsoft.com/office/drawing/2018/hyperlinkcolor" val="tx"/>
                    </a:ext>
                  </a:extLst>
                </a:hlinkClick>
              </a:rPr>
              <a:t>homosexuality, transgenderism, abortion, porn, drugs</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9" action="ppaction://hlinksldjump">
                  <a:extLst>
                    <a:ext uri="{A12FA001-AC4F-418D-AE19-62706E023703}">
                      <ahyp:hlinkClr xmlns:ahyp="http://schemas.microsoft.com/office/drawing/2018/hyperlinkcolor" val="tx"/>
                    </a:ext>
                  </a:extLst>
                </a:hlinkClick>
              </a:rPr>
              <a:t>Marxism</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and </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Islam</a:t>
            </a:r>
            <a:r>
              <a:rPr lang="en-US" sz="36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a:t>
            </a:r>
            <a:endParaRPr kumimoji="0" lang="en-US" sz="3200" i="0" u="none" strike="noStrike" kern="1200" normalizeH="0" baseline="0" noProof="0" dirty="0">
              <a:solidFill>
                <a:schemeClr val="bg1"/>
              </a:solidFill>
              <a:uLnTx/>
              <a:uFillTx/>
              <a:latin typeface="Calibri" panose="020F0502020204030204" pitchFamily="34" charset="0"/>
              <a:cs typeface="Calibri" panose="020F0502020204030204" pitchFamily="34" charset="0"/>
            </a:endParaRPr>
          </a:p>
        </p:txBody>
      </p:sp>
      <p:sp>
        <p:nvSpPr>
          <p:cNvPr id="6" name="Text Box 2">
            <a:extLst>
              <a:ext uri="{FF2B5EF4-FFF2-40B4-BE49-F238E27FC236}">
                <a16:creationId xmlns:a16="http://schemas.microsoft.com/office/drawing/2014/main" id="{081D5443-0597-41A4-9D40-A46B4DD0852A}"/>
              </a:ext>
            </a:extLst>
          </p:cNvPr>
          <p:cNvSpPr txBox="1">
            <a:spLocks noChangeArrowheads="1"/>
          </p:cNvSpPr>
          <p:nvPr/>
        </p:nvSpPr>
        <p:spPr bwMode="auto">
          <a:xfrm>
            <a:off x="331546" y="680543"/>
            <a:ext cx="8480902" cy="822960"/>
          </a:xfrm>
          <a:prstGeom prst="rect">
            <a:avLst/>
          </a:prstGeom>
          <a:blipFill dpi="0" rotWithShape="0">
            <a:blip r:embed="rId10"/>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C060682B-7EB1-4B5F-A5D8-83F4D3702181}"/>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230322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381000" y="2069586"/>
            <a:ext cx="8382000" cy="43403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5000"/>
              </a:lnSpc>
              <a:spcAft>
                <a:spcPts val="1800"/>
              </a:spcAft>
              <a:buClr>
                <a:srgbClr val="0000FF"/>
              </a:buClr>
              <a:buSzPct val="90000"/>
              <a:buFont typeface="Wingdings" panose="05000000000000000000" pitchFamily="2" charset="2"/>
              <a:buChar char="Ø"/>
              <a:tabLst/>
            </a:pPr>
            <a:r>
              <a:rPr lang="en-US" sz="3000" dirty="0">
                <a:solidFill>
                  <a:schemeClr val="tx1"/>
                </a:solidFill>
                <a:latin typeface="Calibri" panose="020F0502020204030204" pitchFamily="34" charset="0"/>
              </a:rPr>
              <a:t>“Pruessner agreed that the "large effect and the regional specificity in the brain that corresponds to the type of abuse is remarkable.“ </a:t>
            </a:r>
            <a:r>
              <a:rPr lang="en-US" sz="1600" dirty="0">
                <a:latin typeface="Calibri" panose="020F0502020204030204" pitchFamily="34" charset="0"/>
                <a:hlinkClick r:id="rId3"/>
              </a:rPr>
              <a:t>[833]</a:t>
            </a:r>
            <a:r>
              <a:rPr lang="en-US" sz="1600" dirty="0">
                <a:latin typeface="Calibri" panose="020F0502020204030204" pitchFamily="34" charset="0"/>
              </a:rPr>
              <a:t> </a:t>
            </a:r>
            <a:r>
              <a:rPr lang="en-US" sz="1600" dirty="0">
                <a:solidFill>
                  <a:prstClr val="white"/>
                </a:solidFill>
                <a:latin typeface="Calibri" panose="020F0502020204030204" pitchFamily="34" charset="0"/>
              </a:rPr>
              <a:t>also [</a:t>
            </a:r>
            <a:r>
              <a:rPr lang="en-US" sz="1600" dirty="0">
                <a:solidFill>
                  <a:prstClr val="white"/>
                </a:solidFill>
                <a:latin typeface="Calibri" panose="020F0502020204030204" pitchFamily="34" charset="0"/>
                <a:hlinkClick r:id="rId4"/>
              </a:rPr>
              <a:t>1015</a:t>
            </a:r>
            <a:r>
              <a:rPr lang="en-US" sz="1600" dirty="0">
                <a:solidFill>
                  <a:prstClr val="white"/>
                </a:solidFill>
                <a:latin typeface="Calibri" panose="020F0502020204030204" pitchFamily="34" charset="0"/>
              </a:rPr>
              <a:t>]</a:t>
            </a:r>
            <a:endParaRPr lang="en-US" sz="2800" dirty="0">
              <a:solidFill>
                <a:schemeClr val="tx1"/>
              </a:solidFill>
              <a:latin typeface="Calibri" panose="020F0502020204030204" pitchFamily="34" charset="0"/>
            </a:endParaRPr>
          </a:p>
          <a:p>
            <a:pPr marL="365760" lvl="0" indent="-365760">
              <a:lnSpc>
                <a:spcPct val="105000"/>
              </a:lnSpc>
              <a:spcAft>
                <a:spcPts val="1800"/>
              </a:spcAft>
              <a:buClr>
                <a:srgbClr val="0000FF"/>
              </a:buClr>
              <a:buSzPct val="90000"/>
              <a:buFont typeface="Wingdings" panose="05000000000000000000" pitchFamily="2" charset="2"/>
              <a:buChar char="Ø"/>
              <a:tabLst/>
            </a:pPr>
            <a:r>
              <a:rPr lang="en-US" sz="3000" dirty="0">
                <a:solidFill>
                  <a:schemeClr val="tx1"/>
                </a:solidFill>
                <a:latin typeface="Calibri" panose="020F0502020204030204" pitchFamily="34" charset="0"/>
              </a:rPr>
              <a:t>“The scientists speculate that a </a:t>
            </a:r>
            <a:r>
              <a:rPr lang="en-US" sz="32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rPr>
              <a:t>regional thinning of the cortex may serve as a protective mechanism, immediately shielding the child from the experience of the abuse by gating or blocking the sensory experience</a:t>
            </a:r>
            <a:r>
              <a:rPr lang="en-US" sz="3000" dirty="0">
                <a:solidFill>
                  <a:schemeClr val="tx1"/>
                </a:solidFill>
                <a:latin typeface="Calibri" panose="020F0502020204030204" pitchFamily="34" charset="0"/>
              </a:rPr>
              <a:t>.” </a:t>
            </a:r>
            <a:r>
              <a:rPr lang="en-US" sz="1600" dirty="0">
                <a:latin typeface="Calibri" panose="020F0502020204030204" pitchFamily="34" charset="0"/>
                <a:cs typeface="Calibri" panose="020F0502020204030204" pitchFamily="34" charset="0"/>
                <a:hlinkClick r:id="rId3"/>
              </a:rPr>
              <a:t>[833]</a:t>
            </a:r>
            <a:r>
              <a:rPr lang="en-US" sz="1600" dirty="0">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also [</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 </a:t>
            </a:r>
            <a:r>
              <a:rPr lang="en-US" altLang="en-US" sz="1600" dirty="0">
                <a:solidFill>
                  <a:srgbClr val="000000">
                    <a:lumMod val="95000"/>
                    <a:lumOff val="5000"/>
                  </a:srgbClr>
                </a:solidFill>
                <a:latin typeface="Calibri" panose="020F0502020204030204" pitchFamily="34" charset="0"/>
                <a:cs typeface="Calibri" panose="020F0502020204030204" pitchFamily="34" charset="0"/>
                <a:hlinkClick r:id="rId4"/>
              </a:rPr>
              <a:t>[1016]</a:t>
            </a:r>
            <a:endParaRPr lang="en-US" altLang="en-US" sz="1600" dirty="0">
              <a:solidFill>
                <a:srgbClr val="000000">
                  <a:lumMod val="95000"/>
                  <a:lumOff val="5000"/>
                </a:srgbClr>
              </a:solidFill>
              <a:latin typeface="Calibri" panose="020F0502020204030204" pitchFamily="34" charset="0"/>
              <a:cs typeface="Calibri" panose="020F0502020204030204" pitchFamily="34" charset="0"/>
            </a:endParaRPr>
          </a:p>
        </p:txBody>
      </p:sp>
      <p:sp>
        <p:nvSpPr>
          <p:cNvPr id="8" name="Text Box 2">
            <a:extLst>
              <a:ext uri="{FF2B5EF4-FFF2-40B4-BE49-F238E27FC236}">
                <a16:creationId xmlns:a16="http://schemas.microsoft.com/office/drawing/2014/main" id="{AFFCA6A4-4A5E-40B8-AD2D-F90FE86BCD71}"/>
              </a:ext>
            </a:extLst>
          </p:cNvPr>
          <p:cNvSpPr txBox="1">
            <a:spLocks noChangeArrowheads="1"/>
          </p:cNvSpPr>
          <p:nvPr/>
        </p:nvSpPr>
        <p:spPr bwMode="auto">
          <a:xfrm>
            <a:off x="91440" y="661428"/>
            <a:ext cx="8961120" cy="11430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272B028A-C651-47FE-A448-1591395346A5}"/>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61998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BF6AC3F6-4B17-408F-97C7-E084A3055E93}"/>
              </a:ext>
            </a:extLst>
          </p:cNvPr>
          <p:cNvSpPr txBox="1">
            <a:spLocks noChangeArrowheads="1"/>
          </p:cNvSpPr>
          <p:nvPr/>
        </p:nvSpPr>
        <p:spPr bwMode="auto">
          <a:xfrm>
            <a:off x="91435" y="109788"/>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7" name="Rectangle 1"/>
          <p:cNvSpPr>
            <a:spLocks noChangeArrowheads="1"/>
          </p:cNvSpPr>
          <p:nvPr/>
        </p:nvSpPr>
        <p:spPr bwMode="auto">
          <a:xfrm>
            <a:off x="91440" y="5532120"/>
            <a:ext cx="8926665" cy="131095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300"/>
              </a:spcAft>
              <a:buClr>
                <a:srgbClr val="0000FF"/>
              </a:buClr>
              <a:buSzPct val="90000"/>
              <a:tabLst/>
            </a:pPr>
            <a:r>
              <a:rPr lang="en-US" sz="2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Brain regions deformed </a:t>
            </a:r>
            <a:r>
              <a:rPr lang="en-US" sz="1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(thinnest cerebral cortex most damage </a:t>
            </a:r>
            <a:r>
              <a:rPr lang="en-US" sz="1900" b="1" dirty="0">
                <a:ln w="9525">
                  <a:solidFill>
                    <a:prstClr val="black"/>
                  </a:solidFill>
                  <a:prstDash val="solid"/>
                </a:ln>
                <a:solidFill>
                  <a:prstClr val="white"/>
                </a:solidFill>
                <a:effectLst>
                  <a:glow rad="101600">
                    <a:srgbClr val="0000CC"/>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 most abuse</a:t>
            </a:r>
            <a:r>
              <a:rPr lang="en-US" sz="1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 purple) </a:t>
            </a:r>
            <a:r>
              <a:rPr lang="en-US" sz="2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from childhood sexual abuse</a:t>
            </a:r>
            <a:r>
              <a:rPr lang="en-US"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Color scale is cortical thickness vs. sexual abuse score, for women with &amp; without abuse. Main effects are seen in </a:t>
            </a:r>
            <a:r>
              <a:rPr lang="en-US" sz="1600" dirty="0">
                <a:solidFill>
                  <a:prstClr val="white"/>
                </a:solidFill>
                <a:latin typeface="Calibri" panose="020F0502020204030204" pitchFamily="34" charset="0"/>
                <a:cs typeface="Calibri" panose="020F0502020204030204" pitchFamily="34" charset="0"/>
                <a:hlinkClick r:id="rId4"/>
              </a:rPr>
              <a:t>somatosensory cortex (body sensor inputs</a:t>
            </a:r>
            <a:r>
              <a:rPr lang="en-US" sz="1600" dirty="0">
                <a:solidFill>
                  <a:prstClr val="white"/>
                </a:solidFill>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in the female brain genital area top left, plus parahippocampal gyrus (PHG) &amp; (BA3) Brodmann’s area.</a:t>
            </a:r>
            <a:r>
              <a:rPr lang="en-US" sz="14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100" dirty="0">
                <a:solidFill>
                  <a:prstClr val="white"/>
                </a:solidFill>
                <a:latin typeface="Calibri" panose="020F0502020204030204" pitchFamily="34" charset="0"/>
                <a:cs typeface="Calibri" panose="020F0502020204030204" pitchFamily="34" charset="0"/>
              </a:rPr>
              <a:t>[</a:t>
            </a:r>
            <a:r>
              <a:rPr lang="en-US" sz="1100" dirty="0">
                <a:solidFill>
                  <a:prstClr val="white"/>
                </a:solidFill>
                <a:latin typeface="Calibri" panose="020F0502020204030204" pitchFamily="34" charset="0"/>
                <a:cs typeface="Calibri" panose="020F0502020204030204" pitchFamily="34" charset="0"/>
                <a:hlinkClick r:id="rId5"/>
              </a:rPr>
              <a:t>1015</a:t>
            </a:r>
            <a:r>
              <a:rPr lang="en-US" sz="1100" dirty="0">
                <a:solidFill>
                  <a:prstClr val="white"/>
                </a:solidFill>
                <a:latin typeface="Calibri" panose="020F0502020204030204" pitchFamily="34" charset="0"/>
                <a:cs typeface="Calibri" panose="020F0502020204030204" pitchFamily="34" charset="0"/>
              </a:rPr>
              <a:t>] </a:t>
            </a:r>
          </a:p>
          <a:p>
            <a:pPr marL="0" lvl="0" indent="0">
              <a:lnSpc>
                <a:spcPct val="90000"/>
              </a:lnSpc>
              <a:spcAft>
                <a:spcPts val="600"/>
              </a:spcAft>
              <a:buClr>
                <a:srgbClr val="0000FF"/>
              </a:buClr>
              <a:buSzPct val="90000"/>
              <a:tabLst/>
            </a:pPr>
            <a:r>
              <a:rPr lang="en-US" sz="1100" dirty="0">
                <a:solidFill>
                  <a:prstClr val="white"/>
                </a:solidFill>
                <a:latin typeface="Calibri" panose="020F0502020204030204" pitchFamily="34" charset="0"/>
                <a:cs typeface="Calibri" panose="020F0502020204030204" pitchFamily="34" charset="0"/>
              </a:rPr>
              <a:t>Modified image: Christine M. Heim, Ph.D., Helen S. Mayberg, M.D., Tanja Mletzko, M.S., Charles B. Nemeroff, M.D., Ph.D. &amp; Jens C. Pruessner, Ph.D.</a:t>
            </a:r>
            <a:endParaRPr lang="en-US" sz="1400" dirty="0">
              <a:solidFill>
                <a:prstClr val="white"/>
              </a:solidFill>
              <a:latin typeface="Calibri" panose="020F0502020204030204" pitchFamily="34" charset="0"/>
              <a:cs typeface="Calibri" panose="020F0502020204030204" pitchFamily="34" charset="0"/>
            </a:endParaRPr>
          </a:p>
        </p:txBody>
      </p:sp>
      <p:pic>
        <p:nvPicPr>
          <p:cNvPr id="2" name="Picture 1">
            <a:extLst>
              <a:ext uri="{FF2B5EF4-FFF2-40B4-BE49-F238E27FC236}">
                <a16:creationId xmlns:a16="http://schemas.microsoft.com/office/drawing/2014/main" id="{01A20636-842C-456A-BE5C-FF3CD0FB932A}"/>
              </a:ext>
            </a:extLst>
          </p:cNvPr>
          <p:cNvPicPr>
            <a:picLocks noChangeAspect="1"/>
          </p:cNvPicPr>
          <p:nvPr/>
        </p:nvPicPr>
        <p:blipFill>
          <a:blip r:embed="rId6"/>
          <a:stretch>
            <a:fillRect/>
          </a:stretch>
        </p:blipFill>
        <p:spPr>
          <a:xfrm>
            <a:off x="1170446" y="1219200"/>
            <a:ext cx="6803108" cy="4357047"/>
          </a:xfrm>
          <a:prstGeom prst="rect">
            <a:avLst/>
          </a:prstGeom>
        </p:spPr>
      </p:pic>
    </p:spTree>
    <p:extLst>
      <p:ext uri="{BB962C8B-B14F-4D97-AF65-F5344CB8AC3E}">
        <p14:creationId xmlns:p14="http://schemas.microsoft.com/office/powerpoint/2010/main" val="3492399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BF6AC3F6-4B17-408F-97C7-E084A3055E93}"/>
              </a:ext>
            </a:extLst>
          </p:cNvPr>
          <p:cNvSpPr txBox="1">
            <a:spLocks noChangeArrowheads="1"/>
          </p:cNvSpPr>
          <p:nvPr/>
        </p:nvSpPr>
        <p:spPr bwMode="auto">
          <a:xfrm>
            <a:off x="91440" y="109540"/>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4572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7" name="Rectangle 1"/>
          <p:cNvSpPr>
            <a:spLocks noChangeArrowheads="1"/>
          </p:cNvSpPr>
          <p:nvPr/>
        </p:nvSpPr>
        <p:spPr bwMode="auto">
          <a:xfrm>
            <a:off x="197702" y="5486400"/>
            <a:ext cx="8734316" cy="12542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0"/>
              </a:spcAft>
              <a:buClr>
                <a:srgbClr val="0000FF"/>
              </a:buClr>
              <a:buSzPct val="90000"/>
            </a:pPr>
            <a:r>
              <a:rPr lang="en-US"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Brain regions deformed (thinnest cerebral cortex most damage &amp; most abuse = purple). </a:t>
            </a:r>
            <a:r>
              <a:rPr lang="en-US" sz="1600" dirty="0">
                <a:solidFill>
                  <a:schemeClr val="tx1"/>
                </a:solidFill>
                <a:latin typeface="Calibri" panose="020F0502020204030204" pitchFamily="34" charset="0"/>
                <a:cs typeface="Calibri" panose="020F0502020204030204" pitchFamily="34" charset="0"/>
              </a:rPr>
              <a:t>Color scale is for cortical thickness vs. abuse score, for women with &amp; without abuse. </a:t>
            </a:r>
            <a:r>
              <a:rPr lang="en-US"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main effects are seen in the female brain genital areas above, plus the parahippocampal gyrus (PHG), left anterior cingulate cortex (ACC) &amp; precuneus bilaterally (PRC)</a:t>
            </a:r>
            <a:r>
              <a:rPr lang="en-US" sz="16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t>
            </a:r>
            <a:r>
              <a:rPr lang="en-US" sz="1600" dirty="0">
                <a:solidFill>
                  <a:prstClr val="white"/>
                </a:solidFill>
                <a:latin typeface="Calibri" panose="020F0502020204030204" pitchFamily="34" charset="0"/>
                <a:cs typeface="Calibri" panose="020F0502020204030204" pitchFamily="34" charset="0"/>
                <a:hlinkClick r:id="rId4"/>
              </a:rPr>
              <a:t>1015</a:t>
            </a:r>
            <a:r>
              <a:rPr lang="en-US" sz="1600" dirty="0">
                <a:solidFill>
                  <a:prstClr val="white"/>
                </a:solidFill>
                <a:latin typeface="Calibri" panose="020F0502020204030204" pitchFamily="34" charset="0"/>
                <a:cs typeface="Calibri" panose="020F0502020204030204" pitchFamily="34" charset="0"/>
              </a:rPr>
              <a:t>] </a:t>
            </a:r>
            <a:r>
              <a:rPr lang="en-US" sz="1200" dirty="0">
                <a:solidFill>
                  <a:prstClr val="white"/>
                </a:solidFill>
                <a:latin typeface="Calibri" panose="020F0502020204030204" pitchFamily="34" charset="0"/>
                <a:cs typeface="Calibri" panose="020F0502020204030204" pitchFamily="34" charset="0"/>
              </a:rPr>
              <a:t>Modified image: Christine M. Heim, Ph.D., Helen S. Mayberg, M.D., Tanja Mletzko, M.S., Charles B. Nemeroff, M.D., Ph.D. &amp; Jens C. Pruessner, Ph.D.</a:t>
            </a:r>
            <a:endParaRPr lang="en-US" dirty="0">
              <a:solidFill>
                <a:prstClr val="white"/>
              </a:solidFill>
              <a:latin typeface="Calibri" panose="020F0502020204030204" pitchFamily="34" charset="0"/>
              <a:cs typeface="Calibri" panose="020F0502020204030204" pitchFamily="34" charset="0"/>
            </a:endParaRPr>
          </a:p>
        </p:txBody>
      </p:sp>
      <p:sp>
        <p:nvSpPr>
          <p:cNvPr id="34" name="Rectangle 33">
            <a:extLst>
              <a:ext uri="{FF2B5EF4-FFF2-40B4-BE49-F238E27FC236}">
                <a16:creationId xmlns:a16="http://schemas.microsoft.com/office/drawing/2014/main" id="{C3F6CBB0-39A9-46B0-ADB7-6296BC56F755}"/>
              </a:ext>
            </a:extLst>
          </p:cNvPr>
          <p:cNvSpPr/>
          <p:nvPr/>
        </p:nvSpPr>
        <p:spPr>
          <a:xfrm>
            <a:off x="164592" y="1520335"/>
            <a:ext cx="1674208" cy="3795398"/>
          </a:xfrm>
          <a:prstGeom prst="rect">
            <a:avLst/>
          </a:prstGeom>
          <a:solidFill>
            <a:srgbClr val="000000"/>
          </a:solidFill>
        </p:spPr>
        <p:txBody>
          <a:bodyPr wrap="square" lIns="91440" rIns="0">
            <a:spAutoFit/>
          </a:bodyPr>
          <a:lstStyle/>
          <a:p>
            <a:pPr marL="0" marR="0" lvl="0" indent="0" defTabSz="914400" eaLnBrk="1" fontAlgn="auto" latinLnBrk="0" hangingPunct="1">
              <a:lnSpc>
                <a:spcPct val="94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0000FF"/>
                </a:solidFill>
                <a:effectLst/>
                <a:uLnTx/>
                <a:uFillTx/>
                <a:latin typeface="Calibri" panose="020F0502020204030204" pitchFamily="34" charset="0"/>
                <a:cs typeface="Calibri" panose="020F0502020204030204" pitchFamily="34" charset="0"/>
              </a:rPr>
              <a:t>Brain Damage From All Types of Sexual &amp; Related </a:t>
            </a:r>
            <a:r>
              <a:rPr lang="en-US" sz="3200" b="1" kern="0" dirty="0">
                <a:solidFill>
                  <a:srgbClr val="0000FF"/>
                </a:solidFill>
                <a:latin typeface="Calibri" panose="020F0502020204030204" pitchFamily="34" charset="0"/>
                <a:cs typeface="Calibri" panose="020F0502020204030204" pitchFamily="34" charset="0"/>
              </a:rPr>
              <a:t>Verbal </a:t>
            </a:r>
            <a:r>
              <a:rPr kumimoji="0" lang="en-US" sz="3200" b="1" i="0" u="none" strike="noStrike" kern="0" cap="none" spc="0" normalizeH="0" baseline="0" noProof="0" dirty="0">
                <a:ln>
                  <a:noFill/>
                </a:ln>
                <a:solidFill>
                  <a:srgbClr val="0000FF"/>
                </a:solidFill>
                <a:effectLst/>
                <a:uLnTx/>
                <a:uFillTx/>
                <a:latin typeface="Calibri" panose="020F0502020204030204" pitchFamily="34" charset="0"/>
                <a:cs typeface="Calibri" panose="020F0502020204030204" pitchFamily="34" charset="0"/>
              </a:rPr>
              <a:t>Abuse</a:t>
            </a:r>
            <a:endParaRPr kumimoji="0" lang="en-US" sz="3200" b="0" i="0" u="none" strike="noStrike" kern="0" cap="none" spc="0" normalizeH="0" baseline="0" noProof="0" dirty="0">
              <a:ln>
                <a:noFill/>
              </a:ln>
              <a:solidFill>
                <a:sysClr val="windowText" lastClr="000000"/>
              </a:solidFill>
              <a:effectLst/>
              <a:uLnTx/>
              <a:uFillTx/>
            </a:endParaRPr>
          </a:p>
        </p:txBody>
      </p:sp>
      <p:pic>
        <p:nvPicPr>
          <p:cNvPr id="2" name="Picture 1">
            <a:extLst>
              <a:ext uri="{FF2B5EF4-FFF2-40B4-BE49-F238E27FC236}">
                <a16:creationId xmlns:a16="http://schemas.microsoft.com/office/drawing/2014/main" id="{4A68D741-4F71-4C02-A02C-D48C74CCB12E}"/>
              </a:ext>
            </a:extLst>
          </p:cNvPr>
          <p:cNvPicPr>
            <a:picLocks noChangeAspect="1"/>
          </p:cNvPicPr>
          <p:nvPr/>
        </p:nvPicPr>
        <p:blipFill>
          <a:blip r:embed="rId5"/>
          <a:stretch>
            <a:fillRect/>
          </a:stretch>
        </p:blipFill>
        <p:spPr>
          <a:xfrm>
            <a:off x="1905000" y="1246256"/>
            <a:ext cx="6619400" cy="4210372"/>
          </a:xfrm>
          <a:prstGeom prst="rect">
            <a:avLst/>
          </a:prstGeom>
        </p:spPr>
      </p:pic>
    </p:spTree>
    <p:extLst>
      <p:ext uri="{BB962C8B-B14F-4D97-AF65-F5344CB8AC3E}">
        <p14:creationId xmlns:p14="http://schemas.microsoft.com/office/powerpoint/2010/main" val="26973373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1500" tmFilter="0, 0; .2, .5; .8, .5; 1, 0"/>
                                        <p:tgtEl>
                                          <p:spTgt spid="34"/>
                                        </p:tgtEl>
                                      </p:cBhvr>
                                    </p:animEffect>
                                    <p:animScale>
                                      <p:cBhvr>
                                        <p:cTn id="7" dur="750" autoRev="1" fill="hold"/>
                                        <p:tgtEl>
                                          <p:spTgt spid="3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82388" y="1905000"/>
            <a:ext cx="8518712" cy="38779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82880" tIns="182880" rIns="90000" bIns="9144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0000FF"/>
              </a:buClr>
              <a:buSzPct val="90000"/>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The amygdala brain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organ is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mn-cs"/>
                <a:hlinkClick r:id="rId4" action="ppaction://hlinksldjump">
                  <a:extLst>
                    <a:ext uri="{A12FA001-AC4F-418D-AE19-62706E023703}">
                      <ahyp:hlinkClr xmlns:ahyp="http://schemas.microsoft.com/office/drawing/2018/hyperlinkcolor" val="tx"/>
                    </a:ext>
                  </a:extLst>
                </a:hlinkClick>
              </a:rPr>
              <a:t>proven to radically change after drug and heavy alcohol use</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mn-cs"/>
              </a:rPr>
              <a:t>. </a:t>
            </a:r>
          </a:p>
          <a:p>
            <a:pPr marL="0" lvl="0" indent="0">
              <a:lnSpc>
                <a:spcPct val="100000"/>
              </a:lnSpc>
              <a:spcAft>
                <a:spcPts val="600"/>
              </a:spcAft>
              <a:buClr>
                <a:srgbClr val="0000FF"/>
              </a:buClr>
              <a:buSzPct val="90000"/>
              <a:defRPr/>
            </a:pPr>
            <a:r>
              <a:rPr kumimoji="0" lang="en-US" sz="3200" b="1" i="0" u="none" strike="noStrike" kern="1200" normalizeH="0" baseline="0" noProof="0"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hlinkClick r:id="rId5" action="ppaction://hlinksldjump">
                  <a:extLst>
                    <a:ext uri="{A12FA001-AC4F-418D-AE19-62706E023703}">
                      <ahyp:hlinkClr xmlns:ahyp="http://schemas.microsoft.com/office/drawing/2018/hyperlinkcolor" val="tx"/>
                    </a:ext>
                  </a:extLst>
                </a:hlinkClick>
              </a:rPr>
              <a:t>Similar amygdala brain organ shape changes are also linked to sexual abuse</a:t>
            </a:r>
            <a:r>
              <a:rPr kumimoji="0" lang="en-US" sz="3200" b="1" i="0" u="none" strike="noStrike" kern="1200" normalizeH="0" baseline="0" noProof="0"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rPr>
              <a:t> … </a:t>
            </a:r>
            <a:r>
              <a:rPr lang="en-US" sz="32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rPr>
              <a:t>that often leads to homosexuality </a:t>
            </a:r>
            <a:r>
              <a:rPr kumimoji="0" lang="en-US" sz="3200" b="1" i="0" u="none" strike="noStrike" kern="1200" normalizeH="0" baseline="0" noProof="0"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mn-cs"/>
              </a:rPr>
              <a:t>and </a:t>
            </a:r>
            <a:r>
              <a:rPr kumimoji="0" lang="en-US" sz="3200" b="1" i="0" u="none" strike="noStrike" kern="1200" normalizeH="0" baseline="0" noProof="0"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many mental illnesses</a:t>
            </a:r>
            <a:r>
              <a:rPr lang="en-US" sz="32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rPr>
              <a:t>, unless they turn to Jesus who lovingly heals them and cleanses them</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rPr>
              <a:t>.</a:t>
            </a:r>
            <a:r>
              <a:rPr lang="en-US" sz="3200" b="1" noProof="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kumimoji="0" lang="en-US" b="0" i="0" u="none" strike="noStrike" kern="1200" cap="none" spc="0" normalizeH="0" baseline="0" noProof="0" dirty="0">
                <a:ln>
                  <a:noFill/>
                </a:ln>
                <a:solidFill>
                  <a:srgbClr val="70AD47">
                    <a:lumMod val="50000"/>
                  </a:srgbClr>
                </a:solidFill>
                <a:effectLst/>
                <a:uLnTx/>
                <a:uFillTx/>
                <a:latin typeface="Calibri" panose="020F0502020204030204" pitchFamily="34" charset="0"/>
                <a:ea typeface="Microsoft YaHei" panose="020B0503020204020204" pitchFamily="34" charset="-122"/>
                <a:cs typeface="+mn-cs"/>
                <a:hlinkClick r:id="rId7"/>
              </a:rPr>
              <a:t>[187]</a:t>
            </a:r>
            <a:r>
              <a:rPr kumimoji="0" lang="en-US" b="0" i="0" u="none" strike="noStrike" kern="1200" cap="none" spc="0" normalizeH="0" baseline="0" noProof="0" dirty="0">
                <a:ln>
                  <a:noFill/>
                </a:ln>
                <a:solidFill>
                  <a:srgbClr val="70AD47">
                    <a:lumMod val="50000"/>
                  </a:srgbClr>
                </a:solidFill>
                <a:effectLst/>
                <a:uLnTx/>
                <a:uFillTx/>
                <a:latin typeface="Calibri" panose="020F0502020204030204" pitchFamily="34" charset="0"/>
                <a:ea typeface="Microsoft YaHei" panose="020B0503020204020204" pitchFamily="34" charset="-122"/>
                <a:cs typeface="+mn-cs"/>
              </a:rPr>
              <a:t> </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hlinkClick r:id="rId8"/>
              </a:rPr>
              <a:t>[820]</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6"/>
              </a:rPr>
              <a:t>[1245]</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8" name="Text Box 2">
            <a:extLst>
              <a:ext uri="{FF2B5EF4-FFF2-40B4-BE49-F238E27FC236}">
                <a16:creationId xmlns:a16="http://schemas.microsoft.com/office/drawing/2014/main" id="{11FA71E4-D108-4372-A558-AE8F6A80389F}"/>
              </a:ext>
            </a:extLst>
          </p:cNvPr>
          <p:cNvSpPr txBox="1">
            <a:spLocks noChangeArrowheads="1"/>
          </p:cNvSpPr>
          <p:nvPr/>
        </p:nvSpPr>
        <p:spPr bwMode="auto">
          <a:xfrm>
            <a:off x="91440" y="494850"/>
            <a:ext cx="8961120" cy="1143000"/>
          </a:xfrm>
          <a:prstGeom prst="rect">
            <a:avLst/>
          </a:prstGeom>
          <a:blipFill dpi="0" rotWithShape="0">
            <a:blip r:embed="rId9"/>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3C3CDD95-A366-4521-B1AA-C001010D75AE}"/>
              </a:ext>
            </a:extLst>
          </p:cNvPr>
          <p:cNvSpPr txBox="1">
            <a:spLocks/>
          </p:cNvSpPr>
          <p:nvPr/>
        </p:nvSpPr>
        <p:spPr>
          <a:xfrm>
            <a:off x="4892041" y="655329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C2D86447-6938-4687-8DB7-63B7E73AD69B}"/>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911280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28600" y="1371600"/>
            <a:ext cx="8686800" cy="5067626"/>
          </a:xfrm>
          <a:prstGeom prst="rect">
            <a:avLst/>
          </a:prstGeom>
          <a:noFill/>
          <a:ln>
            <a:noFill/>
          </a:ln>
          <a:effectLst>
            <a:glow rad="12700">
              <a:srgbClr val="4ABB2B">
                <a:alpha val="40000"/>
              </a:srgbClr>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600"/>
              </a:spcAft>
              <a:buClr>
                <a:srgbClr val="0000FF"/>
              </a:buClr>
              <a:buSzPct val="90000"/>
              <a:defRPr/>
            </a:pP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These studies, combined with my </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3" action="ppaction://hlinksldjump"/>
              </a:rPr>
              <a:t>32 years of research on 30 homosexuals</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prove </a:t>
            </a:r>
            <a:r>
              <a:rPr kumimoji="0" lang="en-US" sz="3200" b="0" i="0" u="none" strike="noStrike" kern="1200" cap="none" spc="0" normalizeH="0" baseline="0" noProof="0" dirty="0">
                <a:ln w="3175">
                  <a:solidFill>
                    <a:schemeClr val="bg1"/>
                  </a:solidFill>
                </a:ln>
                <a:solidFill>
                  <a:prstClr val="white"/>
                </a:solidFill>
                <a:effectLst>
                  <a:glow rad="76200">
                    <a:srgbClr val="FF0000">
                      <a:alpha val="65000"/>
                    </a:srgbClr>
                  </a:glow>
                </a:effectLst>
                <a:uLnTx/>
                <a:uFillTx/>
                <a:latin typeface="Calibri" panose="020F0502020204030204" pitchFamily="34" charset="0"/>
                <a:ea typeface="Microsoft YaHei" panose="020B0503020204020204" pitchFamily="34" charset="-122"/>
                <a:cs typeface="+mn-cs"/>
                <a:hlinkClick r:id="rId4" action="ppaction://hlinksldjump">
                  <a:extLst>
                    <a:ext uri="{A12FA001-AC4F-418D-AE19-62706E023703}">
                      <ahyp:hlinkClr xmlns:ahyp="http://schemas.microsoft.com/office/drawing/2018/hyperlinkcolor" val="tx"/>
                    </a:ext>
                  </a:extLst>
                </a:hlinkClick>
              </a:rPr>
              <a:t>that traumatic </a:t>
            </a:r>
            <a:r>
              <a:rPr kumimoji="0" lang="en-US" sz="3200" b="1" i="0" u="none" strike="noStrike" kern="1200" cap="none" spc="50" normalizeH="0" baseline="0" noProof="0" dirty="0">
                <a:ln w="9525" cmpd="sng">
                  <a:solidFill>
                    <a:schemeClr val="bg1"/>
                  </a:solidFill>
                  <a:prstDash val="solid"/>
                </a:ln>
                <a:solidFill>
                  <a:srgbClr val="70AD47">
                    <a:tint val="1000"/>
                  </a:srgbClr>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hlinkClick r:id="rId5" action="ppaction://hlinksldjump">
                  <a:extLst>
                    <a:ext uri="{A12FA001-AC4F-418D-AE19-62706E023703}">
                      <ahyp:hlinkClr xmlns:ahyp="http://schemas.microsoft.com/office/drawing/2018/hyperlinkcolor" val="tx"/>
                    </a:ext>
                  </a:extLst>
                </a:hlinkClick>
              </a:rPr>
              <a:t>heterosexual &amp; homosexual rape &amp; molestation,</a:t>
            </a:r>
            <a:r>
              <a:rPr kumimoji="0" lang="en-US" sz="3200" b="1" i="0" u="none" strike="noStrike" kern="1200" cap="none" spc="50" normalizeH="0" baseline="0" noProof="0" dirty="0">
                <a:ln w="9525" cmpd="sng">
                  <a:solidFill>
                    <a:schemeClr val="bg1"/>
                  </a:solidFill>
                  <a:prstDash val="solid"/>
                </a:ln>
                <a:solidFill>
                  <a:srgbClr val="70AD47">
                    <a:tint val="1000"/>
                  </a:srgbClr>
                </a:solidFill>
                <a:effectLst>
                  <a:glow rad="101600">
                    <a:srgbClr val="0000FF">
                      <a:alpha val="60000"/>
                    </a:srgbClr>
                  </a:glow>
                </a:effectLst>
                <a:uLnTx/>
                <a:uFillTx/>
                <a:latin typeface="Calibri" panose="020F0502020204030204" pitchFamily="34" charset="0"/>
                <a:ea typeface="Microsoft YaHei" panose="020B0503020204020204" pitchFamily="34" charset="-122"/>
                <a:cs typeface="+mn-cs"/>
              </a:rPr>
              <a:t> </a:t>
            </a:r>
            <a:r>
              <a:rPr kumimoji="0" lang="en-US" sz="32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mn-cs"/>
              </a:rPr>
              <a:t>plus</a:t>
            </a:r>
            <a:r>
              <a:rPr kumimoji="0" lang="en-US" sz="3200" b="0" i="0" u="none" strike="noStrike" kern="1200" cap="none" spc="0" normalizeH="0" baseline="0" noProof="0" dirty="0">
                <a:ln>
                  <a:solidFill>
                    <a:schemeClr val="bg1"/>
                  </a:solidFill>
                </a:ln>
                <a:solidFill>
                  <a:prstClr val="white"/>
                </a:solidFill>
                <a:effectLst>
                  <a:glow rad="76200">
                    <a:srgbClr val="0000FF">
                      <a:alpha val="60000"/>
                    </a:srgbClr>
                  </a:glow>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22225">
                  <a:solidFill>
                    <a:schemeClr val="bg1"/>
                  </a:solidFill>
                  <a:prstDash val="solid"/>
                </a:ln>
                <a:solidFill>
                  <a:srgbClr val="ED7D31">
                    <a:lumMod val="40000"/>
                    <a:lumOff val="60000"/>
                  </a:srgbClr>
                </a:solidFill>
                <a:effectLst>
                  <a:glow rad="76200">
                    <a:srgbClr val="FF0000">
                      <a:alpha val="60000"/>
                    </a:srgbClr>
                  </a:glow>
                </a:effectLst>
                <a:uLnTx/>
                <a:uFillTx/>
                <a:latin typeface="Calibri" panose="020F0502020204030204" pitchFamily="34" charset="0"/>
                <a:ea typeface="Microsoft YaHei" panose="020B0503020204020204" pitchFamily="34" charset="-122"/>
                <a:cs typeface="+mn-cs"/>
                <a:hlinkClick r:id="rId6" action="ppaction://hlinksldjump"/>
              </a:rPr>
              <a:t>drug use</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3200" i="0" u="none" strike="noStrike" kern="1200" normalizeH="0" baseline="0" noProof="0" dirty="0">
                <a:ln>
                  <a:solidFill>
                    <a:schemeClr val="bg1"/>
                  </a:solidFill>
                </a:ln>
                <a:solidFill>
                  <a:schemeClr val="tx1"/>
                </a:solidFill>
                <a:effectLst>
                  <a:glow rad="101600">
                    <a:srgbClr val="4ABB2B">
                      <a:alpha val="60000"/>
                    </a:srgbClr>
                  </a:glow>
                </a:effectLst>
                <a:uLnTx/>
                <a:uFillTx/>
                <a:latin typeface="Calibri" panose="020F0502020204030204" pitchFamily="34" charset="0"/>
                <a:ea typeface="Microsoft YaHei" panose="020B0503020204020204" pitchFamily="34" charset="-122"/>
                <a:cs typeface="+mn-cs"/>
                <a:hlinkClick r:id="rId7" action="ppaction://hlinksldjump">
                  <a:extLst>
                    <a:ext uri="{A12FA001-AC4F-418D-AE19-62706E023703}">
                      <ahyp:hlinkClr xmlns:ahyp="http://schemas.microsoft.com/office/drawing/2018/hyperlinkcolor" val="tx"/>
                    </a:ext>
                  </a:extLst>
                </a:hlinkClick>
              </a:rPr>
              <a:t>chronic alcoholism</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3200" b="0" i="0" u="none" strike="noStrike" kern="1200" cap="none" spc="0" normalizeH="0" baseline="0" noProof="0" dirty="0">
                <a:ln w="12700">
                  <a:solidFill>
                    <a:schemeClr val="bg1">
                      <a:lumMod val="95000"/>
                      <a:lumOff val="5000"/>
                    </a:schemeClr>
                  </a:solidFill>
                </a:ln>
                <a:solidFill>
                  <a:prstClr val="white"/>
                </a:solidFill>
                <a:effectLst>
                  <a:glow rad="101600">
                    <a:srgbClr val="00B050">
                      <a:alpha val="60000"/>
                    </a:srgbClr>
                  </a:glow>
                </a:effectLst>
                <a:uLnTx/>
                <a:uFillTx/>
                <a:latin typeface="Calibri" panose="020F0502020204030204" pitchFamily="34" charset="0"/>
                <a:ea typeface="Microsoft YaHei" panose="020B0503020204020204" pitchFamily="34" charset="-122"/>
                <a:cs typeface="+mn-cs"/>
                <a:hlinkClick r:id="rId8" action="ppaction://hlinksldjump">
                  <a:extLst>
                    <a:ext uri="{A12FA001-AC4F-418D-AE19-62706E023703}">
                      <ahyp:hlinkClr xmlns:ahyp="http://schemas.microsoft.com/office/drawing/2018/hyperlinkcolor" val="tx"/>
                    </a:ext>
                  </a:extLst>
                </a:hlinkClick>
              </a:rPr>
              <a:t>violence</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&amp; porn, </a:t>
            </a:r>
            <a:r>
              <a:rPr lang="en-US" sz="3200" b="1" dirty="0">
                <a:ln w="19050">
                  <a:solidFill>
                    <a:schemeClr val="bg1">
                      <a:lumMod val="95000"/>
                      <a:lumOff val="5000"/>
                    </a:schemeClr>
                  </a:solidFill>
                  <a:prstDash val="solid"/>
                </a:ln>
                <a:solidFill>
                  <a:schemeClr val="tx1"/>
                </a:solidFill>
                <a:effectLst>
                  <a:glow rad="76200">
                    <a:srgbClr val="FFC000">
                      <a:alpha val="70000"/>
                    </a:srgbClr>
                  </a:glow>
                  <a:outerShdw blurRad="12700" dist="38100" dir="2700000" algn="tl" rotWithShape="0">
                    <a:schemeClr val="bg1">
                      <a:lumMod val="50000"/>
                    </a:schemeClr>
                  </a:outerShdw>
                </a:effectLst>
                <a:latin typeface="Calibri" panose="020F0502020204030204" pitchFamily="34" charset="0"/>
                <a:hlinkClick r:id="rId9" action="ppaction://hlinksldjump">
                  <a:extLst>
                    <a:ext uri="{A12FA001-AC4F-418D-AE19-62706E023703}">
                      <ahyp:hlinkClr xmlns:ahyp="http://schemas.microsoft.com/office/drawing/2018/hyperlinkcolor" val="tx"/>
                    </a:ext>
                  </a:extLst>
                </a:hlinkClick>
              </a:rPr>
              <a:t>rapidly change the brain’s</a:t>
            </a:r>
            <a:r>
              <a:rPr lang="en-US" sz="3200" b="1" dirty="0">
                <a:ln w="19050">
                  <a:solidFill>
                    <a:schemeClr val="bg1">
                      <a:lumMod val="95000"/>
                      <a:lumOff val="5000"/>
                    </a:schemeClr>
                  </a:solidFill>
                  <a:prstDash val="solid"/>
                </a:ln>
                <a:solidFill>
                  <a:schemeClr val="tx1"/>
                </a:solidFill>
                <a:effectLst>
                  <a:glow rad="76200">
                    <a:srgbClr val="FFC000">
                      <a:alpha val="70000"/>
                    </a:srgbClr>
                  </a:glow>
                  <a:outerShdw blurRad="12700" dist="38100" dir="2700000" algn="tl" rotWithShape="0">
                    <a:schemeClr val="bg1">
                      <a:lumMod val="50000"/>
                    </a:schemeClr>
                  </a:outerShdw>
                </a:effectLst>
                <a:latin typeface="Calibri" panose="020F0502020204030204" pitchFamily="34" charset="0"/>
              </a:rPr>
              <a:t> </a:t>
            </a:r>
            <a:r>
              <a:rPr kumimoji="0" lang="en-US" sz="3200" b="1" i="0" u="none" strike="noStrike" kern="1200" normalizeH="0" baseline="0" noProof="0" dirty="0">
                <a:ln w="19050" cmpd="sng">
                  <a:solidFill>
                    <a:srgbClr val="080808"/>
                  </a:solidFill>
                  <a:prstDash val="solid"/>
                </a:ln>
                <a:gradFill>
                  <a:gsLst>
                    <a:gs pos="0">
                      <a:srgbClr val="FFC000"/>
                    </a:gs>
                    <a:gs pos="4000">
                      <a:srgbClr val="FFC000">
                        <a:lumMod val="60000"/>
                        <a:lumOff val="40000"/>
                      </a:srgbClr>
                    </a:gs>
                    <a:gs pos="87000">
                      <a:srgbClr val="FFC000">
                        <a:lumMod val="20000"/>
                        <a:lumOff val="80000"/>
                      </a:srgbClr>
                    </a:gs>
                  </a:gsLst>
                  <a:lin ang="5400000"/>
                </a:gradFill>
                <a:effectLst>
                  <a:glow rad="76200">
                    <a:srgbClr val="FFC000">
                      <a:alpha val="65000"/>
                    </a:srgbClr>
                  </a:glow>
                </a:effectLst>
                <a:uLnTx/>
                <a:uFillTx/>
                <a:latin typeface="Calibri" panose="020F0502020204030204" pitchFamily="34" charset="0"/>
                <a:ea typeface="Microsoft YaHei" panose="020B0503020204020204" pitchFamily="34" charset="-122"/>
                <a:cs typeface="+mn-cs"/>
                <a:hlinkClick r:id="rId10" action="ppaction://hlinksldjump">
                  <a:extLst>
                    <a:ext uri="{A12FA001-AC4F-418D-AE19-62706E023703}">
                      <ahyp:hlinkClr xmlns:ahyp="http://schemas.microsoft.com/office/drawing/2018/hyperlinkcolor" val="tx"/>
                    </a:ext>
                  </a:extLst>
                </a:hlinkClick>
              </a:rPr>
              <a:t>personality</a:t>
            </a:r>
            <a:r>
              <a:rPr lang="en-US" sz="3200" dirty="0">
                <a:solidFill>
                  <a:prstClr val="white"/>
                </a:solidFill>
                <a:latin typeface="Calibri" panose="020F0502020204030204" pitchFamily="34" charset="0"/>
              </a:rPr>
              <a:t> by changing: </a:t>
            </a:r>
            <a:r>
              <a:rPr kumimoji="0" lang="en-US" sz="3200" b="1" i="0" u="none" strike="noStrike" kern="1200" cap="none" spc="50" normalizeH="0" baseline="0" noProof="0" dirty="0">
                <a:ln w="9525" cmpd="sng">
                  <a:solidFill>
                    <a:schemeClr val="bg1"/>
                  </a:solidFill>
                  <a:prstDash val="solid"/>
                </a:ln>
                <a:solidFill>
                  <a:srgbClr val="70AD47">
                    <a:tint val="1000"/>
                  </a:srgbClr>
                </a:solidFill>
                <a:effectLst>
                  <a:glow rad="101600">
                    <a:srgbClr val="0000CC">
                      <a:alpha val="60000"/>
                    </a:srgbClr>
                  </a:glow>
                </a:effectLst>
                <a:uLnTx/>
                <a:uFillTx/>
                <a:latin typeface="Calibri" panose="020F0502020204030204" pitchFamily="34" charset="0"/>
                <a:ea typeface="Microsoft YaHei" panose="020B0503020204020204" pitchFamily="34" charset="-122"/>
                <a:cs typeface="+mn-cs"/>
                <a:hlinkClick r:id="rId11" action="ppaction://hlinksldjump"/>
              </a:rPr>
              <a:t>the size of the brain </a:t>
            </a:r>
            <a:r>
              <a:rPr kumimoji="0" lang="en-US" sz="3200" b="1" i="0" u="none" strike="noStrike" kern="1200" cap="none" spc="50" normalizeH="0" baseline="0" noProof="0" dirty="0">
                <a:ln w="9525" cmpd="sng">
                  <a:solidFill>
                    <a:schemeClr val="bg1"/>
                  </a:solidFill>
                  <a:prstDash val="solid"/>
                </a:ln>
                <a:solidFill>
                  <a:srgbClr val="70AD47">
                    <a:tint val="1000"/>
                  </a:srgbClr>
                </a:solidFill>
                <a:effectLst>
                  <a:glow rad="101600">
                    <a:srgbClr val="0000CC">
                      <a:alpha val="60000"/>
                    </a:srgbClr>
                  </a:glow>
                </a:effectLst>
                <a:uLnTx/>
                <a:uFillTx/>
                <a:latin typeface="Calibri" panose="020F0502020204030204" pitchFamily="34" charset="0"/>
                <a:ea typeface="Microsoft YaHei" panose="020B0503020204020204" pitchFamily="34" charset="-122"/>
                <a:cs typeface="+mn-cs"/>
                <a:hlinkClick r:id="rId12" action="ppaction://hlinksldjump">
                  <a:extLst>
                    <a:ext uri="{A12FA001-AC4F-418D-AE19-62706E023703}">
                      <ahyp:hlinkClr xmlns:ahyp="http://schemas.microsoft.com/office/drawing/2018/hyperlinkcolor" val="tx"/>
                    </a:ext>
                  </a:extLst>
                </a:hlinkClick>
              </a:rPr>
              <a:t>components</a:t>
            </a:r>
            <a:r>
              <a:rPr lang="en-US" sz="3200" dirty="0">
                <a:solidFill>
                  <a:prstClr val="white"/>
                </a:solidFill>
                <a:latin typeface="Calibri" panose="020F0502020204030204" pitchFamily="34" charset="0"/>
              </a:rPr>
              <a:t>,</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plus</a:t>
            </a:r>
            <a:r>
              <a:rPr lang="en-US" sz="3200" dirty="0">
                <a:solidFill>
                  <a:prstClr val="white"/>
                </a:solidFill>
                <a:latin typeface="Calibri" panose="020F0502020204030204" pitchFamily="34" charset="0"/>
              </a:rPr>
              <a:t> </a:t>
            </a:r>
            <a:r>
              <a:rPr kumimoji="0" lang="en-US" sz="3200" b="1" i="0" u="none" strike="noStrike" kern="1200" cap="none" spc="0" normalizeH="0" baseline="0" noProof="0" dirty="0">
                <a:ln w="22225">
                  <a:solidFill>
                    <a:schemeClr val="bg1"/>
                  </a:solidFill>
                  <a:prstDash val="solid"/>
                </a:ln>
                <a:solidFill>
                  <a:srgbClr val="ED7D31">
                    <a:lumMod val="40000"/>
                    <a:lumOff val="60000"/>
                  </a:srgbClr>
                </a:solidFill>
                <a:effectLst>
                  <a:glow rad="88900">
                    <a:schemeClr val="accent2">
                      <a:lumMod val="75000"/>
                      <a:alpha val="60000"/>
                    </a:schemeClr>
                  </a:glow>
                </a:effectLst>
                <a:uLnTx/>
                <a:uFillTx/>
                <a:latin typeface="Calibri" panose="020F0502020204030204" pitchFamily="34" charset="0"/>
                <a:ea typeface="Microsoft YaHei" panose="020B0503020204020204" pitchFamily="34" charset="-122"/>
                <a:cs typeface="+mn-cs"/>
                <a:hlinkClick r:id="rId13" action="ppaction://hlinksldjump"/>
              </a:rPr>
              <a:t>white matter connections</a:t>
            </a:r>
            <a:r>
              <a:rPr kumimoji="0" lang="en-US" sz="3200" b="1" i="0" u="none" strike="noStrike" kern="1200" cap="none" spc="0" normalizeH="0" baseline="0" noProof="0" dirty="0">
                <a:ln w="22225">
                  <a:solidFill>
                    <a:srgbClr val="ED7D31"/>
                  </a:solidFill>
                  <a:prstDash val="solid"/>
                </a:ln>
                <a:solidFill>
                  <a:srgbClr val="ED7D31">
                    <a:lumMod val="40000"/>
                    <a:lumOff val="60000"/>
                  </a:srgbClr>
                </a:solidFill>
                <a:effectLst/>
                <a:uLnTx/>
                <a:uFillTx/>
                <a:latin typeface="Calibri" panose="020F0502020204030204" pitchFamily="34" charset="0"/>
                <a:ea typeface="Microsoft YaHei" panose="020B0503020204020204" pitchFamily="34" charset="-122"/>
                <a:cs typeface="+mn-cs"/>
              </a:rPr>
              <a:t> </a:t>
            </a:r>
            <a:r>
              <a:rPr kumimoji="0" lang="en-US" sz="32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mn-cs"/>
              </a:rPr>
              <a:t>and </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14" action="ppaction://hlinksldjump"/>
              </a:rPr>
              <a:t>neuron synapse connectomics</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resulting in deadly </a:t>
            </a:r>
            <a:r>
              <a:rPr lang="en-US" sz="3200" dirty="0">
                <a:solidFill>
                  <a:prstClr val="white"/>
                </a:solidFill>
                <a:latin typeface="Calibri" panose="020F0502020204030204" pitchFamily="34" charset="0"/>
              </a:rPr>
              <a:t>mental illness, homosexuality and transgenderism. </a:t>
            </a:r>
          </a:p>
          <a:p>
            <a:pPr marL="0" lvl="0" indent="0">
              <a:lnSpc>
                <a:spcPct val="100000"/>
              </a:lnSpc>
              <a:spcAft>
                <a:spcPts val="900"/>
              </a:spcAft>
              <a:buClr>
                <a:srgbClr val="0000FF"/>
              </a:buClr>
              <a:buSzPct val="90000"/>
              <a:defRPr/>
            </a:pPr>
            <a:r>
              <a:rPr kumimoji="0" lang="en-US" sz="16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hlinkClick r:id="rId15"/>
              </a:rPr>
              <a:t>[187]</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60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16"/>
              </a:rPr>
              <a:t>[748]</a:t>
            </a:r>
            <a:r>
              <a:rPr kumimoji="0" lang="en-US" sz="160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160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17"/>
              </a:rPr>
              <a:t>[749]</a:t>
            </a:r>
            <a:r>
              <a:rPr kumimoji="0" lang="en-US" sz="160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[830] </a:t>
            </a:r>
            <a:r>
              <a:rPr kumimoji="0" lang="en-US" sz="160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hlinkClick r:id="rId18"/>
              </a:rPr>
              <a:t>[833]</a:t>
            </a:r>
            <a:r>
              <a:rPr kumimoji="0" lang="en-US" sz="160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9"/>
              </a:rPr>
              <a:t>[1112]</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dirty="0">
                <a:solidFill>
                  <a:srgbClr val="FFFFFF"/>
                </a:solidFill>
                <a:latin typeface="Calibri" panose="020F0502020204030204" pitchFamily="34" charset="0"/>
                <a:cs typeface="Calibri" panose="020F0502020204030204" pitchFamily="34" charset="0"/>
                <a:hlinkClick r:id="rId20"/>
              </a:rPr>
              <a:t>[1231]</a:t>
            </a:r>
            <a:r>
              <a:rPr lang="en-US" sz="1600" dirty="0">
                <a:solidFill>
                  <a:srgbClr val="FFFFFF"/>
                </a:solidFill>
                <a:latin typeface="Calibri" panose="020F0502020204030204" pitchFamily="34" charset="0"/>
                <a:cs typeface="Calibri" panose="020F0502020204030204" pitchFamily="34" charset="0"/>
              </a:rPr>
              <a:t> </a:t>
            </a:r>
            <a:r>
              <a:rPr lang="en-US" sz="1600" dirty="0">
                <a:solidFill>
                  <a:srgbClr val="FFFFFF"/>
                </a:solidFill>
                <a:latin typeface="Calibri" panose="020F0502020204030204" pitchFamily="34" charset="0"/>
                <a:cs typeface="Calibri" panose="020F0502020204030204" pitchFamily="34" charset="0"/>
                <a:hlinkClick r:id="rId21"/>
              </a:rPr>
              <a:t>[1232]</a:t>
            </a:r>
            <a:r>
              <a:rPr lang="en-US" sz="1600" dirty="0">
                <a:solidFill>
                  <a:srgbClr val="FFFFFF"/>
                </a:solidFill>
                <a:latin typeface="Calibri" panose="020F0502020204030204" pitchFamily="34" charset="0"/>
                <a:cs typeface="Calibri" panose="020F0502020204030204" pitchFamily="34" charset="0"/>
              </a:rPr>
              <a:t> </a:t>
            </a:r>
            <a:r>
              <a:rPr lang="en-US" sz="1600" dirty="0">
                <a:solidFill>
                  <a:srgbClr val="FFFFFF"/>
                </a:solidFill>
                <a:latin typeface="Calibri" panose="020F0502020204030204" pitchFamily="34" charset="0"/>
                <a:cs typeface="Calibri" panose="020F0502020204030204" pitchFamily="34" charset="0"/>
                <a:hlinkClick r:id="rId22"/>
              </a:rPr>
              <a:t>[1233]</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23"/>
              </a:rPr>
              <a:t>[1234]</a:t>
            </a:r>
            <a:r>
              <a:rPr lang="en-US" sz="1600" dirty="0">
                <a:solidFill>
                  <a:srgbClr val="FFFFFF"/>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24"/>
              </a:rPr>
              <a:t>[1237</a:t>
            </a:r>
            <a:r>
              <a:rPr lang="en-US" sz="1600" dirty="0">
                <a:solidFill>
                  <a:schemeClr val="tx1"/>
                </a:solidFill>
                <a:latin typeface="Calibri" panose="020F0502020204030204" pitchFamily="34" charset="0"/>
                <a:cs typeface="Calibri" panose="020F0502020204030204" pitchFamily="34" charset="0"/>
                <a:hlinkClick r:id="rId24"/>
              </a:rPr>
              <a:t>]</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25">
                  <a:extLst>
                    <a:ext uri="{A12FA001-AC4F-418D-AE19-62706E023703}">
                      <ahyp:hlinkClr xmlns:ahyp="http://schemas.microsoft.com/office/drawing/2018/hyperlinkcolor" val="tx"/>
                    </a:ext>
                  </a:extLst>
                </a:hlinkClick>
              </a:rPr>
              <a:t>[1303]</a:t>
            </a:r>
            <a:endParaRPr kumimoji="0" lang="en-US" sz="160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endParaRPr>
          </a:p>
        </p:txBody>
      </p:sp>
      <p:sp>
        <p:nvSpPr>
          <p:cNvPr id="8" name="Text Box 2">
            <a:extLst>
              <a:ext uri="{FF2B5EF4-FFF2-40B4-BE49-F238E27FC236}">
                <a16:creationId xmlns:a16="http://schemas.microsoft.com/office/drawing/2014/main" id="{DA0DA050-E1BD-4111-B2D2-72A1774A0687}"/>
              </a:ext>
            </a:extLst>
          </p:cNvPr>
          <p:cNvSpPr txBox="1">
            <a:spLocks noChangeArrowheads="1"/>
          </p:cNvSpPr>
          <p:nvPr/>
        </p:nvSpPr>
        <p:spPr bwMode="auto">
          <a:xfrm>
            <a:off x="91440" y="182880"/>
            <a:ext cx="8961120" cy="1005840"/>
          </a:xfrm>
          <a:prstGeom prst="rect">
            <a:avLst/>
          </a:prstGeom>
          <a:blipFill dpi="0" rotWithShape="0">
            <a:blip r:embed="rId2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4572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6CBEE208-3224-475B-AC30-174AE6D9E6D6}"/>
              </a:ext>
            </a:extLst>
          </p:cNvPr>
          <p:cNvSpPr txBox="1">
            <a:spLocks/>
          </p:cNvSpPr>
          <p:nvPr/>
        </p:nvSpPr>
        <p:spPr>
          <a:xfrm>
            <a:off x="4866085" y="6596932"/>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8DC77BC7-B5B6-4B5D-9058-1B7F99C8915F}"/>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20833964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43840" y="1415332"/>
            <a:ext cx="8656320" cy="5086777"/>
          </a:xfrm>
          <a:prstGeom prst="rect">
            <a:avLst/>
          </a:prstGeom>
          <a:noFill/>
          <a:ln>
            <a:noFill/>
          </a:ln>
          <a:effectLst>
            <a:glow rad="63500">
              <a:srgbClr val="C00000"/>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137160" tIns="91440" rIns="45720" bIns="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buSzPct val="90000"/>
              <a:defRPr/>
            </a:pPr>
            <a:r>
              <a:rPr lang="en-US" sz="3200" b="1" dirty="0">
                <a:ln w="12700" cmpd="sng">
                  <a:solidFill>
                    <a:sysClr val="windowText" lastClr="000000"/>
                  </a:solidFill>
                  <a:prstDash val="solid"/>
                </a:ln>
                <a:solidFill>
                  <a:srgbClr val="FFFFFF"/>
                </a:solidFill>
                <a:effectLst>
                  <a:glow rad="88900">
                    <a:srgbClr val="0000CC"/>
                  </a:glow>
                </a:effectLst>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In summary: rape is proven to shrink the somato-sensory cortex (the body sensory inputs) in the female brain genital area</a:t>
            </a:r>
            <a:r>
              <a:rPr lang="en-US" sz="3200" b="1" dirty="0">
                <a:ln w="12700" cmpd="sng">
                  <a:solidFill>
                    <a:sysClr val="windowText" lastClr="000000"/>
                  </a:solidFill>
                  <a:prstDash val="solid"/>
                </a:ln>
                <a:solidFill>
                  <a:schemeClr val="tx1"/>
                </a:solidFill>
                <a:effectLst>
                  <a:glow rad="88900">
                    <a:srgbClr val="0000CC"/>
                  </a:glow>
                </a:effectLst>
                <a:latin typeface="Calibri" panose="020F0502020204030204" pitchFamily="34" charset="0"/>
              </a:rPr>
              <a:t>, plus </a:t>
            </a:r>
            <a:r>
              <a:rPr lang="en-US" sz="3200" b="1"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latin typeface="Calibri" panose="020F0502020204030204" pitchFamily="34" charset="0"/>
              </a:rPr>
              <a:t>corpus callosum, left hippocampus, (BA3) Brodmann’s area, general cerebrum, </a:t>
            </a:r>
            <a:r>
              <a:rPr lang="en-US" sz="3200" b="1"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amygdala</a:t>
            </a:r>
            <a:r>
              <a:rPr lang="en-US" sz="3200" b="1"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latin typeface="Calibri" panose="020F0502020204030204" pitchFamily="34" charset="0"/>
              </a:rPr>
              <a:t>, anterior cingulate, caudate nucleus, visual cortex &amp;</a:t>
            </a:r>
            <a:r>
              <a:rPr lang="en-US" sz="3200" dirty="0">
                <a:solidFill>
                  <a:schemeClr val="tx1"/>
                </a:solidFill>
                <a:effectLst>
                  <a:glow rad="88900">
                    <a:srgbClr val="0000CC"/>
                  </a:glow>
                </a:effectLst>
                <a:latin typeface="Calibri" panose="020F0502020204030204" pitchFamily="34" charset="0"/>
              </a:rPr>
              <a:t> </a:t>
            </a:r>
            <a:r>
              <a:rPr lang="en-US" sz="32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hlinkClick r:id="rId5">
                  <a:extLst>
                    <a:ext uri="{A12FA001-AC4F-418D-AE19-62706E023703}">
                      <ahyp:hlinkClr xmlns:ahyp="http://schemas.microsoft.com/office/drawing/2018/hyperlinkcolor" val="tx"/>
                    </a:ext>
                  </a:extLst>
                </a:hlinkClick>
              </a:rPr>
              <a:t>parahippocampal gyrus (PHG) that is linked to schizophrenia</a:t>
            </a:r>
            <a:r>
              <a:rPr lang="en-US" sz="3300" dirty="0">
                <a:solidFill>
                  <a:prstClr val="white"/>
                </a:solidFill>
                <a:effectLst>
                  <a:glow rad="88900">
                    <a:srgbClr val="0000CC"/>
                  </a:glow>
                </a:effectLst>
                <a:latin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t>
            </a:r>
            <a:r>
              <a:rPr lang="en-US" sz="1600"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1015</a:t>
            </a:r>
            <a:r>
              <a:rPr lang="en-US" sz="1600" dirty="0">
                <a:solidFill>
                  <a:schemeClr val="tx1"/>
                </a:solidFill>
                <a:latin typeface="Calibri" panose="020F0502020204030204" pitchFamily="34" charset="0"/>
                <a:cs typeface="Calibri" panose="020F0502020204030204" pitchFamily="34" charset="0"/>
              </a:rPr>
              <a:t>] </a:t>
            </a:r>
            <a:r>
              <a:rPr lang="en-US" altLang="en-US" sz="1600" dirty="0">
                <a:solidFill>
                  <a:schemeClr val="tx1"/>
                </a:solidFill>
                <a:latin typeface="Calibri" panose="020F0502020204030204" pitchFamily="34" charset="0"/>
                <a:cs typeface="Arial Unicode MS" panose="020B0604020202020204" pitchFamily="34" charset="-128"/>
                <a:hlinkClick r:id="rId6">
                  <a:extLst>
                    <a:ext uri="{A12FA001-AC4F-418D-AE19-62706E023703}">
                      <ahyp:hlinkClr xmlns:ahyp="http://schemas.microsoft.com/office/drawing/2018/hyperlinkcolor" val="tx"/>
                    </a:ext>
                  </a:extLst>
                </a:hlinkClick>
              </a:rPr>
              <a:t>[1016]</a:t>
            </a:r>
            <a:endParaRPr kumimoji="0" lang="en-US" sz="1600" i="0" u="none" strike="noStrike" kern="1200" normalizeH="0" baseline="0" noProof="0" dirty="0">
              <a:solidFill>
                <a:schemeClr val="tx1"/>
              </a:solidFill>
              <a:uLnTx/>
              <a:uFillTx/>
              <a:latin typeface="Calibri" panose="020F0502020204030204" pitchFamily="34" charset="0"/>
            </a:endParaRPr>
          </a:p>
          <a:p>
            <a:pPr marL="0" lvl="0" indent="0">
              <a:lnSpc>
                <a:spcPct val="90000"/>
              </a:lnSpc>
              <a:spcAft>
                <a:spcPts val="600"/>
              </a:spcAft>
              <a:buClr>
                <a:srgbClr val="0000FF"/>
              </a:buClr>
              <a:buSzPct val="90000"/>
              <a:defRPr/>
            </a:pPr>
            <a:r>
              <a:rPr lang="en-US" sz="2900" dirty="0">
                <a:solidFill>
                  <a:prstClr val="white"/>
                </a:solidFill>
                <a:latin typeface="Calibri" panose="020F0502020204030204" pitchFamily="34" charset="0"/>
                <a:hlinkClick r:id="rId7" action="ppaction://hlinksldjump"/>
              </a:rPr>
              <a:t>White matter</a:t>
            </a:r>
            <a:r>
              <a:rPr lang="en-US" sz="2900" dirty="0">
                <a:solidFill>
                  <a:prstClr val="white"/>
                </a:solidFill>
                <a:latin typeface="Calibri" panose="020F0502020204030204" pitchFamily="34" charset="0"/>
              </a:rPr>
              <a:t> </a:t>
            </a:r>
            <a:r>
              <a:rPr kumimoji="0" lang="en-US" sz="29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is also rewired by drugs and alcohol that often accompany rape. These brain changes contribute to </a:t>
            </a:r>
            <a:r>
              <a:rPr lang="en-US" sz="2900" dirty="0">
                <a:solidFill>
                  <a:prstClr val="white"/>
                </a:solidFill>
                <a:latin typeface="Calibri" panose="020F0502020204030204" pitchFamily="34" charset="0"/>
                <a:hlinkClick r:id="rId8" action="ppaction://hlinksldjump"/>
              </a:rPr>
              <a:t>mental illnesses associated with homosexuality</a:t>
            </a:r>
            <a:r>
              <a:rPr kumimoji="0" lang="en-US" sz="29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mn-cs"/>
              </a:rPr>
              <a:t>. </a:t>
            </a:r>
            <a:r>
              <a:rPr lang="en-US" sz="1600" dirty="0">
                <a:solidFill>
                  <a:schemeClr val="tx1"/>
                </a:solidFill>
                <a:latin typeface="Calibri" panose="020F0502020204030204" pitchFamily="34" charset="0"/>
                <a:hlinkClick r:id="rId9">
                  <a:extLst>
                    <a:ext uri="{A12FA001-AC4F-418D-AE19-62706E023703}">
                      <ahyp:hlinkClr xmlns:ahyp="http://schemas.microsoft.com/office/drawing/2018/hyperlinkcolor" val="tx"/>
                    </a:ext>
                  </a:extLst>
                </a:hlinkClick>
              </a:rPr>
              <a:t>[820]</a:t>
            </a:r>
            <a:endParaRPr kumimoji="0" lang="en-US" sz="29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8" name="Text Box 2">
            <a:extLst>
              <a:ext uri="{FF2B5EF4-FFF2-40B4-BE49-F238E27FC236}">
                <a16:creationId xmlns:a16="http://schemas.microsoft.com/office/drawing/2014/main" id="{11FA71E4-D108-4372-A558-AE8F6A80389F}"/>
              </a:ext>
            </a:extLst>
          </p:cNvPr>
          <p:cNvSpPr txBox="1">
            <a:spLocks noChangeArrowheads="1"/>
          </p:cNvSpPr>
          <p:nvPr/>
        </p:nvSpPr>
        <p:spPr bwMode="auto">
          <a:xfrm>
            <a:off x="91440" y="228600"/>
            <a:ext cx="8961120" cy="1097280"/>
          </a:xfrm>
          <a:prstGeom prst="rect">
            <a:avLst/>
          </a:prstGeom>
          <a:blipFill dpi="0" rotWithShape="0">
            <a:blip r:embed="rId1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3C3CDD95-A366-4521-B1AA-C001010D75AE}"/>
              </a:ext>
            </a:extLst>
          </p:cNvPr>
          <p:cNvSpPr txBox="1">
            <a:spLocks/>
          </p:cNvSpPr>
          <p:nvPr/>
        </p:nvSpPr>
        <p:spPr>
          <a:xfrm>
            <a:off x="4892041" y="655329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0ABD7533-E07E-4DB4-9D14-B84658587ED9}"/>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529393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67640" y="1371600"/>
            <a:ext cx="8808720" cy="5074081"/>
          </a:xfrm>
          <a:prstGeom prst="rect">
            <a:avLst/>
          </a:prstGeom>
          <a:noFill/>
          <a:ln>
            <a:noFill/>
          </a:ln>
          <a:effectLst>
            <a:glow rad="63500">
              <a:srgbClr val="C00000"/>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137160" tIns="91440" rIns="45720" bIns="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buSzPct val="90000"/>
              <a:defRPr/>
            </a:pP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Drugs and alcohol also cause brain damage in the midbrain (including ventral tegmental &amp; substantia nigra), plus ventral straitum, thalamus and brainstem. </a:t>
            </a:r>
          </a:p>
          <a:p>
            <a:pPr marL="0" lvl="0" indent="0">
              <a:lnSpc>
                <a:spcPct val="105000"/>
              </a:lnSpc>
              <a:spcAft>
                <a:spcPts val="600"/>
              </a:spcAft>
              <a:buClr>
                <a:srgbClr val="0000FF"/>
              </a:buClr>
              <a:buSzPct val="90000"/>
              <a:defRPr/>
            </a:pP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Rape &amp; homosexuality that often accompany drug and alcohol use, combined, damages virtually the entire brain… the lower, inner, outer and white matter brain.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3" action="ppaction://hlinksldjump"/>
              </a:rPr>
              <a:t>People who endure these traumatic criminal events, without</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4" action="ppaction://hlinksldjump"/>
              </a:rPr>
              <a:t>Jesus to help them heal and recover</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5" action="ppaction://hlinksldjump"/>
              </a:rPr>
              <a:t>soon exhibit a</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6" action="ppaction://hlinksldjump"/>
              </a:rPr>
              <a:t>completely different</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7" action="ppaction://hlinksldjump"/>
              </a:rPr>
              <a:t>mentally</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8" action="ppaction://hlinksldjump"/>
              </a:rPr>
              <a:t>ill personality</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9" action="ppaction://hlinksldjump"/>
              </a:rPr>
              <a:t>But Jesus, when asked</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 </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hlinkClick r:id="rId10" action="ppaction://hlinksldjump"/>
              </a:rPr>
              <a:t>heals these damaged brains</a:t>
            </a:r>
            <a:r>
              <a:rPr lang="en-US" sz="3000" b="1" dirty="0">
                <a:ln w="12700" cmpd="sng">
                  <a:solidFill>
                    <a:sysClr val="windowText" lastClr="000000"/>
                  </a:solidFill>
                  <a:prstDash val="solid"/>
                </a:ln>
                <a:solidFill>
                  <a:prstClr val="white"/>
                </a:solidFill>
                <a:effectLst>
                  <a:glow rad="88900">
                    <a:srgbClr val="0000CC"/>
                  </a:glow>
                </a:effectLst>
                <a:latin typeface="Calibri" panose="020F0502020204030204" pitchFamily="34" charset="0"/>
              </a:rPr>
              <a:t>.</a:t>
            </a:r>
          </a:p>
        </p:txBody>
      </p:sp>
      <p:sp>
        <p:nvSpPr>
          <p:cNvPr id="8" name="Text Box 2">
            <a:extLst>
              <a:ext uri="{FF2B5EF4-FFF2-40B4-BE49-F238E27FC236}">
                <a16:creationId xmlns:a16="http://schemas.microsoft.com/office/drawing/2014/main" id="{11FA71E4-D108-4372-A558-AE8F6A80389F}"/>
              </a:ext>
            </a:extLst>
          </p:cNvPr>
          <p:cNvSpPr txBox="1">
            <a:spLocks noChangeArrowheads="1"/>
          </p:cNvSpPr>
          <p:nvPr/>
        </p:nvSpPr>
        <p:spPr bwMode="auto">
          <a:xfrm>
            <a:off x="91440" y="228600"/>
            <a:ext cx="8961120" cy="1097280"/>
          </a:xfrm>
          <a:prstGeom prst="rect">
            <a:avLst/>
          </a:prstGeom>
          <a:blipFill dpi="0" rotWithShape="0">
            <a:blip r:embed="rId11"/>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3C3CDD95-A366-4521-B1AA-C001010D75AE}"/>
              </a:ext>
            </a:extLst>
          </p:cNvPr>
          <p:cNvSpPr txBox="1">
            <a:spLocks/>
          </p:cNvSpPr>
          <p:nvPr/>
        </p:nvSpPr>
        <p:spPr>
          <a:xfrm>
            <a:off x="4892041" y="655329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0ABD7533-E07E-4DB4-9D14-B84658587ED9}"/>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0307218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0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EC2FD1-425E-4919-A5BD-B78FD1A21EBF}"/>
              </a:ext>
            </a:extLst>
          </p:cNvPr>
          <p:cNvPicPr>
            <a:picLocks noChangeAspect="1"/>
          </p:cNvPicPr>
          <p:nvPr/>
        </p:nvPicPr>
        <p:blipFill>
          <a:blip r:embed="rId4"/>
          <a:stretch>
            <a:fillRect/>
          </a:stretch>
        </p:blipFill>
        <p:spPr>
          <a:xfrm>
            <a:off x="91440" y="1508233"/>
            <a:ext cx="8961120" cy="5201442"/>
          </a:xfrm>
          <a:prstGeom prst="rect">
            <a:avLst/>
          </a:prstGeom>
        </p:spPr>
      </p:pic>
      <p:sp>
        <p:nvSpPr>
          <p:cNvPr id="5" name="Text Box 2">
            <a:extLst>
              <a:ext uri="{FF2B5EF4-FFF2-40B4-BE49-F238E27FC236}">
                <a16:creationId xmlns:a16="http://schemas.microsoft.com/office/drawing/2014/main" id="{3CF850F2-E1FA-4444-A793-2792C03D505C}"/>
              </a:ext>
            </a:extLst>
          </p:cNvPr>
          <p:cNvSpPr txBox="1">
            <a:spLocks noChangeArrowheads="1"/>
          </p:cNvSpPr>
          <p:nvPr/>
        </p:nvSpPr>
        <p:spPr bwMode="auto">
          <a:xfrm>
            <a:off x="91440" y="304800"/>
            <a:ext cx="8961120" cy="100584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Tree>
    <p:extLst>
      <p:ext uri="{BB962C8B-B14F-4D97-AF65-F5344CB8AC3E}">
        <p14:creationId xmlns:p14="http://schemas.microsoft.com/office/powerpoint/2010/main" val="628955468"/>
      </p:ext>
    </p:extLst>
  </p:cSld>
  <p:clrMapOvr>
    <a:masterClrMapping/>
  </p:clrMapOvr>
  <mc:AlternateContent xmlns:mc="http://schemas.openxmlformats.org/markup-compatibility/2006" xmlns:p14="http://schemas.microsoft.com/office/powerpoint/2010/main">
    <mc:Choice Requires="p14">
      <p:transition spd="med" p14:dur="700" advTm="10000">
        <p:fade/>
      </p:transition>
    </mc:Choice>
    <mc:Fallback xmlns="">
      <p:transition spd="med" advTm="10000">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2055B6C-D96F-4C00-99AE-28E15ECF06AA}"/>
              </a:ext>
            </a:extLst>
          </p:cNvPr>
          <p:cNvPicPr>
            <a:picLocks noChangeAspect="1"/>
          </p:cNvPicPr>
          <p:nvPr/>
        </p:nvPicPr>
        <p:blipFill>
          <a:blip r:embed="rId4"/>
          <a:stretch>
            <a:fillRect/>
          </a:stretch>
        </p:blipFill>
        <p:spPr>
          <a:xfrm>
            <a:off x="91440" y="1524000"/>
            <a:ext cx="8961120" cy="5190352"/>
          </a:xfrm>
          <a:prstGeom prst="rect">
            <a:avLst/>
          </a:prstGeom>
        </p:spPr>
      </p:pic>
      <p:sp>
        <p:nvSpPr>
          <p:cNvPr id="5" name="Text Box 2">
            <a:extLst>
              <a:ext uri="{FF2B5EF4-FFF2-40B4-BE49-F238E27FC236}">
                <a16:creationId xmlns:a16="http://schemas.microsoft.com/office/drawing/2014/main" id="{4E6D9951-3DBA-4D74-A313-422B6DD12181}"/>
              </a:ext>
            </a:extLst>
          </p:cNvPr>
          <p:cNvSpPr txBox="1">
            <a:spLocks noChangeArrowheads="1"/>
          </p:cNvSpPr>
          <p:nvPr/>
        </p:nvSpPr>
        <p:spPr bwMode="auto">
          <a:xfrm>
            <a:off x="91440" y="304800"/>
            <a:ext cx="8961120" cy="100584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Tree>
    <p:extLst>
      <p:ext uri="{BB962C8B-B14F-4D97-AF65-F5344CB8AC3E}">
        <p14:creationId xmlns:p14="http://schemas.microsoft.com/office/powerpoint/2010/main" val="1232405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97702" y="5486400"/>
            <a:ext cx="8734316" cy="12542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0"/>
              </a:spcAft>
              <a:buClr>
                <a:srgbClr val="0000FF"/>
              </a:buClr>
              <a:buSzPct val="9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1800" b="1" i="0" u="none" strike="noStrike" kern="1200" cap="none" spc="0" normalizeH="0" baseline="0" noProof="0" dirty="0">
                <a:ln w="9525">
                  <a:solidFill>
                    <a:prstClr val="black"/>
                  </a:solidFill>
                  <a:prstDash val="solid"/>
                </a:ln>
                <a:solidFill>
                  <a:prstClr val="white"/>
                </a:solidFill>
                <a:effectLst>
                  <a:glow rad="1016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Brain regions deformed (thinnest cerebral cortex most damage &amp; most abuse = purple).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Color scale is for cortical thickness vs. abuse score, for women with &amp; without abuse. </a:t>
            </a:r>
            <a:r>
              <a:rPr kumimoji="0" lang="en-US" sz="1800" b="1" i="0" u="none" strike="noStrike" kern="1200" cap="none" spc="0" normalizeH="0" baseline="0" noProof="0" dirty="0">
                <a:ln w="9525">
                  <a:solidFill>
                    <a:prstClr val="black"/>
                  </a:solidFill>
                  <a:prstDash val="solid"/>
                </a:ln>
                <a:solidFill>
                  <a:prstClr val="white"/>
                </a:solidFill>
                <a:effectLst>
                  <a:glow rad="1016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main effects are seen in the female brain genital areas above, plus the parahippocampal gyrus (PHG), left anterior cingulate cortex (ACC) &amp; precuneus bilaterally (PRC)</a:t>
            </a:r>
            <a:r>
              <a:rPr kumimoji="0" lang="en-US" sz="1600" b="1" i="0" u="none" strike="noStrike" kern="1200" cap="none" spc="0" normalizeH="0" baseline="0" noProof="0" dirty="0">
                <a:ln w="9525">
                  <a:solidFill>
                    <a:prstClr val="black"/>
                  </a:solidFill>
                  <a:prstDash val="solid"/>
                </a:ln>
                <a:solidFill>
                  <a:prstClr val="white"/>
                </a:solidFill>
                <a:effectLst>
                  <a:glow rad="1016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1015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Modified image: Christine M. Heim, Ph.D., Helen S. Mayberg, M.D., Tanja Mletzko, M.S., Charles B. Nemeroff, M.D., Ph.D. &amp; Jens C. Pruessner, Ph.D.</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34" name="Rectangle 33">
            <a:extLst>
              <a:ext uri="{FF2B5EF4-FFF2-40B4-BE49-F238E27FC236}">
                <a16:creationId xmlns:a16="http://schemas.microsoft.com/office/drawing/2014/main" id="{C3F6CBB0-39A9-46B0-ADB7-6296BC56F755}"/>
              </a:ext>
            </a:extLst>
          </p:cNvPr>
          <p:cNvSpPr/>
          <p:nvPr/>
        </p:nvSpPr>
        <p:spPr>
          <a:xfrm>
            <a:off x="164592" y="1520335"/>
            <a:ext cx="1674208" cy="3795398"/>
          </a:xfrm>
          <a:prstGeom prst="rect">
            <a:avLst/>
          </a:prstGeom>
          <a:solidFill>
            <a:srgbClr val="000000"/>
          </a:solidFill>
        </p:spPr>
        <p:txBody>
          <a:bodyPr wrap="square" lIns="91440" rIns="0">
            <a:spAutoFit/>
          </a:bodyPr>
          <a:lstStyle/>
          <a:p>
            <a:pPr marL="0" marR="0" lvl="0" indent="0" algn="l" defTabSz="914400" rtl="0" eaLnBrk="1" fontAlgn="auto" latinLnBrk="0" hangingPunct="1">
              <a:lnSpc>
                <a:spcPct val="94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0000FF"/>
                </a:solidFill>
                <a:effectLst/>
                <a:uLnTx/>
                <a:uFillTx/>
                <a:latin typeface="Calibri" panose="020F0502020204030204" pitchFamily="34" charset="0"/>
                <a:ea typeface="Microsoft YaHei" panose="020B0503020204020204" pitchFamily="34" charset="-122"/>
                <a:cs typeface="Calibri" panose="020F0502020204030204" pitchFamily="34" charset="0"/>
              </a:rPr>
              <a:t>Brain Damage From All Types of Sexual &amp; Related Verbal Abuse</a:t>
            </a:r>
            <a:endParaRPr kumimoji="0" lang="en-US" sz="3200" b="0" i="0" u="none" strike="noStrike" kern="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endParaRPr>
          </a:p>
        </p:txBody>
      </p:sp>
      <p:pic>
        <p:nvPicPr>
          <p:cNvPr id="2" name="Picture 1">
            <a:extLst>
              <a:ext uri="{FF2B5EF4-FFF2-40B4-BE49-F238E27FC236}">
                <a16:creationId xmlns:a16="http://schemas.microsoft.com/office/drawing/2014/main" id="{4A68D741-4F71-4C02-A02C-D48C74CCB12E}"/>
              </a:ext>
            </a:extLst>
          </p:cNvPr>
          <p:cNvPicPr>
            <a:picLocks noChangeAspect="1"/>
          </p:cNvPicPr>
          <p:nvPr/>
        </p:nvPicPr>
        <p:blipFill>
          <a:blip r:embed="rId4"/>
          <a:stretch>
            <a:fillRect/>
          </a:stretch>
        </p:blipFill>
        <p:spPr>
          <a:xfrm>
            <a:off x="1905000" y="1246256"/>
            <a:ext cx="6619400" cy="4210372"/>
          </a:xfrm>
          <a:prstGeom prst="rect">
            <a:avLst/>
          </a:prstGeom>
        </p:spPr>
      </p:pic>
      <p:sp>
        <p:nvSpPr>
          <p:cNvPr id="6" name="Text Box 2">
            <a:extLst>
              <a:ext uri="{FF2B5EF4-FFF2-40B4-BE49-F238E27FC236}">
                <a16:creationId xmlns:a16="http://schemas.microsoft.com/office/drawing/2014/main" id="{8458DBCB-C61B-4D6F-92C3-5A30700E068A}"/>
              </a:ext>
            </a:extLst>
          </p:cNvPr>
          <p:cNvSpPr txBox="1">
            <a:spLocks noChangeArrowheads="1"/>
          </p:cNvSpPr>
          <p:nvPr/>
        </p:nvSpPr>
        <p:spPr bwMode="auto">
          <a:xfrm>
            <a:off x="91440" y="240416"/>
            <a:ext cx="8961120" cy="100584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Tree>
    <p:extLst>
      <p:ext uri="{BB962C8B-B14F-4D97-AF65-F5344CB8AC3E}">
        <p14:creationId xmlns:p14="http://schemas.microsoft.com/office/powerpoint/2010/main" val="1159035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1500" tmFilter="0, 0; .2, .5; .8, .5; 1, 0"/>
                                        <p:tgtEl>
                                          <p:spTgt spid="34"/>
                                        </p:tgtEl>
                                      </p:cBhvr>
                                    </p:animEffect>
                                    <p:animScale>
                                      <p:cBhvr>
                                        <p:cTn id="7" dur="750" autoRev="1" fill="hold"/>
                                        <p:tgtEl>
                                          <p:spTgt spid="3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82880" y="1645920"/>
            <a:ext cx="8778240" cy="491519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300"/>
              </a:spcAft>
              <a:buClr>
                <a:srgbClr val="E7E6E6">
                  <a:lumMod val="50000"/>
                </a:srgbClr>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In the Bible, God declared that if we don't tell others the truth about sin, then we will be held accountable for their judgment. </a:t>
            </a:r>
          </a:p>
          <a:p>
            <a:pPr marL="0" marR="0" lvl="0" indent="0" algn="l" defTabSz="457200" rtl="0" eaLnBrk="1" fontAlgn="base" latinLnBrk="0" hangingPunct="0">
              <a:lnSpc>
                <a:spcPct val="90000"/>
              </a:lnSpc>
              <a:spcBef>
                <a:spcPct val="0"/>
              </a:spcBef>
              <a:spcAft>
                <a:spcPts val="1200"/>
              </a:spcAft>
              <a:buClr>
                <a:srgbClr val="E7E6E6">
                  <a:lumMod val="50000"/>
                </a:srgbClr>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hlinkClick r:id="rId4"/>
              </a:rPr>
              <a:t>Ez. 3:18-21</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NIV</a:t>
            </a:r>
          </a:p>
          <a:p>
            <a:pPr marL="365760" lvl="0" indent="-365760">
              <a:lnSpc>
                <a:spcPct val="90000"/>
              </a:lnSpc>
              <a:spcAft>
                <a:spcPts val="900"/>
              </a:spcAft>
              <a:buClr>
                <a:prstClr val="black"/>
              </a:buClr>
              <a:buSzPct val="80000"/>
              <a:buFont typeface="Wingdings" panose="05000000000000000000" pitchFamily="2" charset="2"/>
              <a:buChar char="Ø"/>
              <a:defRPr/>
            </a:pPr>
            <a:r>
              <a:rPr lang="en-US" sz="3000" dirty="0">
                <a:solidFill>
                  <a:prstClr val="black"/>
                </a:solidFill>
                <a:latin typeface="Calibri" panose="020F0502020204030204" pitchFamily="34" charset="0"/>
                <a:cs typeface="Calibri" panose="020F0502020204030204" pitchFamily="34" charset="0"/>
              </a:rPr>
              <a:t>It is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cruel to withhold this truth from gay loved ones, </a:t>
            </a:r>
            <a:r>
              <a:rPr lang="en-US" sz="3000" dirty="0">
                <a:solidFill>
                  <a:prstClr val="black"/>
                </a:solidFill>
                <a:latin typeface="Calibri" panose="020F0502020204030204" pitchFamily="34" charset="0"/>
                <a:cs typeface="Calibri" panose="020F0502020204030204" pitchFamily="34" charset="0"/>
              </a:rPr>
              <a:t>causing them</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to perish in sin for eternity in Hell, as the</a:t>
            </a:r>
            <a:r>
              <a:rPr lang="en-US" sz="3000" dirty="0">
                <a:solidFill>
                  <a:prstClr val="black"/>
                </a:solidFill>
                <a:latin typeface="Calibri" panose="020F0502020204030204" pitchFamily="34" charset="0"/>
                <a:cs typeface="Calibri" panose="020F0502020204030204" pitchFamily="34" charset="0"/>
              </a:rPr>
              <a:t> Bible literally stated &amp; </a:t>
            </a:r>
            <a:r>
              <a:rPr kumimoji="0" lang="en-US" sz="30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m</a:t>
            </a:r>
            <a:r>
              <a:rPr lang="en-US" sz="3000" dirty="0">
                <a:solidFill>
                  <a:schemeClr val="bg1"/>
                </a:solidFill>
                <a:latin typeface="Calibri" panose="020F0502020204030204" pitchFamily="34" charset="0"/>
                <a:cs typeface="Calibri" panose="020F0502020204030204" pitchFamily="34" charset="0"/>
              </a:rPr>
              <a:t>y book </a:t>
            </a:r>
            <a:r>
              <a:rPr lang="en-US" sz="30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End Time Events, Heaven &amp; Hell</a:t>
            </a:r>
            <a:r>
              <a:rPr lang="en-US" sz="3000" dirty="0">
                <a:solidFill>
                  <a:schemeClr val="bg1"/>
                </a:solidFill>
                <a:latin typeface="Calibri" panose="020F0502020204030204" pitchFamily="34" charset="0"/>
                <a:cs typeface="Calibri" panose="020F0502020204030204" pitchFamily="34" charset="0"/>
              </a:rPr>
              <a:t> also rigorously scientifically </a:t>
            </a:r>
            <a:r>
              <a:rPr lang="en-US" sz="3000" dirty="0">
                <a:solidFill>
                  <a:prstClr val="black"/>
                </a:solidFill>
                <a:latin typeface="Calibri" panose="020F0502020204030204" pitchFamily="34" charset="0"/>
                <a:cs typeface="Calibri" panose="020F0502020204030204" pitchFamily="34" charset="0"/>
              </a:rPr>
              <a:t>proves.</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p>
          <a:p>
            <a:pPr marL="365760" marR="0" lvl="0" indent="-365760" algn="l" defTabSz="457200" rtl="0" eaLnBrk="1" fontAlgn="base" latinLnBrk="0" hangingPunct="0">
              <a:lnSpc>
                <a:spcPct val="90000"/>
              </a:lnSpc>
              <a:spcBef>
                <a:spcPct val="0"/>
              </a:spcBef>
              <a:spcAft>
                <a:spcPts val="900"/>
              </a:spcAft>
              <a:buClr>
                <a:prstClr val="black"/>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Denying gays the truth is not acceptable… if you love them as Jesus commanded.</a:t>
            </a:r>
          </a:p>
        </p:txBody>
      </p:sp>
      <p:sp>
        <p:nvSpPr>
          <p:cNvPr id="6" name="Text Box 2">
            <a:extLst>
              <a:ext uri="{FF2B5EF4-FFF2-40B4-BE49-F238E27FC236}">
                <a16:creationId xmlns:a16="http://schemas.microsoft.com/office/drawing/2014/main" id="{F659CAFE-A172-465F-A541-C35CB39144ED}"/>
              </a:ext>
            </a:extLst>
          </p:cNvPr>
          <p:cNvSpPr txBox="1">
            <a:spLocks noChangeArrowheads="1"/>
          </p:cNvSpPr>
          <p:nvPr/>
        </p:nvSpPr>
        <p:spPr bwMode="auto">
          <a:xfrm>
            <a:off x="331548" y="457200"/>
            <a:ext cx="8480902" cy="914400"/>
          </a:xfrm>
          <a:prstGeom prst="rect">
            <a:avLst/>
          </a:prstGeom>
          <a:blipFill dpi="0" rotWithShape="0">
            <a:blip r:embed="rId6"/>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DEB19C80-48BA-4A6E-9A83-4F7B65BD5FB8}"/>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94282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000" tmFilter="0, 0; .2, .5; .8, .5; 1, 0"/>
                                        <p:tgtEl>
                                          <p:spTgt spid="5">
                                            <p:txEl>
                                              <p:pRg st="0" end="0"/>
                                            </p:txEl>
                                          </p:spTgt>
                                        </p:tgtEl>
                                      </p:cBhvr>
                                    </p:animEffect>
                                    <p:animScale>
                                      <p:cBhvr>
                                        <p:cTn id="7" dur="100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BF6AC3F6-4B17-408F-97C7-E084A3055E93}"/>
              </a:ext>
            </a:extLst>
          </p:cNvPr>
          <p:cNvSpPr txBox="1">
            <a:spLocks noChangeArrowheads="1"/>
          </p:cNvSpPr>
          <p:nvPr/>
        </p:nvSpPr>
        <p:spPr bwMode="auto">
          <a:xfrm>
            <a:off x="91435" y="109788"/>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7" name="Rectangle 1"/>
          <p:cNvSpPr>
            <a:spLocks noChangeArrowheads="1"/>
          </p:cNvSpPr>
          <p:nvPr/>
        </p:nvSpPr>
        <p:spPr bwMode="auto">
          <a:xfrm>
            <a:off x="91440" y="5532120"/>
            <a:ext cx="8926665" cy="131095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300"/>
              </a:spcAft>
              <a:buClr>
                <a:srgbClr val="0000FF"/>
              </a:buClr>
              <a:buSzPct val="90000"/>
              <a:tabLst/>
            </a:pPr>
            <a:r>
              <a:rPr lang="en-US" sz="2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Brain regions deformed </a:t>
            </a:r>
            <a:r>
              <a:rPr lang="en-US" sz="1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(thinnest cerebral cortex most damage </a:t>
            </a:r>
            <a:r>
              <a:rPr lang="en-US" sz="1900" b="1" dirty="0">
                <a:ln w="9525">
                  <a:solidFill>
                    <a:prstClr val="black"/>
                  </a:solidFill>
                  <a:prstDash val="solid"/>
                </a:ln>
                <a:solidFill>
                  <a:prstClr val="white"/>
                </a:solidFill>
                <a:effectLst>
                  <a:glow rad="101600">
                    <a:srgbClr val="0000CC"/>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 most abuse</a:t>
            </a:r>
            <a:r>
              <a:rPr lang="en-US" sz="19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 purple) </a:t>
            </a:r>
            <a:r>
              <a:rPr lang="en-US" sz="20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from childhood sexual abuse</a:t>
            </a:r>
            <a:r>
              <a:rPr lang="en-US"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Color scale is cortical thickness vs. sexual abuse score, for women with &amp; without abuse. Main effects are seen in </a:t>
            </a:r>
            <a:r>
              <a:rPr lang="en-US" sz="1600" dirty="0">
                <a:solidFill>
                  <a:prstClr val="white"/>
                </a:solidFill>
                <a:latin typeface="Calibri" panose="020F0502020204030204" pitchFamily="34" charset="0"/>
                <a:cs typeface="Calibri" panose="020F0502020204030204" pitchFamily="34" charset="0"/>
                <a:hlinkClick r:id="rId4"/>
              </a:rPr>
              <a:t>somatosensory cortex (body sensor inputs</a:t>
            </a:r>
            <a:r>
              <a:rPr lang="en-US" sz="1600" dirty="0">
                <a:solidFill>
                  <a:prstClr val="white"/>
                </a:solidFill>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in the female brain genital area top left, plus parahippocampal gyrus (PHG) &amp; (BA3) Brodmann’s area.</a:t>
            </a:r>
            <a:r>
              <a:rPr lang="en-US" sz="1400" b="1" dirty="0">
                <a:ln w="9525">
                  <a:solidFill>
                    <a:schemeClr val="bg1"/>
                  </a:solidFill>
                  <a:prstDash val="solid"/>
                </a:ln>
                <a:solidFill>
                  <a:schemeClr val="tx1"/>
                </a:solidFill>
                <a:effectLst>
                  <a:glow rad="1016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100" dirty="0">
                <a:solidFill>
                  <a:prstClr val="white"/>
                </a:solidFill>
                <a:latin typeface="Calibri" panose="020F0502020204030204" pitchFamily="34" charset="0"/>
                <a:cs typeface="Calibri" panose="020F0502020204030204" pitchFamily="34" charset="0"/>
              </a:rPr>
              <a:t>[</a:t>
            </a:r>
            <a:r>
              <a:rPr lang="en-US" sz="1100" dirty="0">
                <a:solidFill>
                  <a:prstClr val="white"/>
                </a:solidFill>
                <a:latin typeface="Calibri" panose="020F0502020204030204" pitchFamily="34" charset="0"/>
                <a:cs typeface="Calibri" panose="020F0502020204030204" pitchFamily="34" charset="0"/>
                <a:hlinkClick r:id="rId5"/>
              </a:rPr>
              <a:t>1015</a:t>
            </a:r>
            <a:r>
              <a:rPr lang="en-US" sz="1100" dirty="0">
                <a:solidFill>
                  <a:prstClr val="white"/>
                </a:solidFill>
                <a:latin typeface="Calibri" panose="020F0502020204030204" pitchFamily="34" charset="0"/>
                <a:cs typeface="Calibri" panose="020F0502020204030204" pitchFamily="34" charset="0"/>
              </a:rPr>
              <a:t>] </a:t>
            </a:r>
          </a:p>
          <a:p>
            <a:pPr marL="0" lvl="0" indent="0">
              <a:lnSpc>
                <a:spcPct val="90000"/>
              </a:lnSpc>
              <a:spcAft>
                <a:spcPts val="600"/>
              </a:spcAft>
              <a:buClr>
                <a:srgbClr val="0000FF"/>
              </a:buClr>
              <a:buSzPct val="90000"/>
              <a:tabLst/>
            </a:pPr>
            <a:r>
              <a:rPr lang="en-US" sz="1100" dirty="0">
                <a:solidFill>
                  <a:prstClr val="white"/>
                </a:solidFill>
                <a:latin typeface="Calibri" panose="020F0502020204030204" pitchFamily="34" charset="0"/>
                <a:cs typeface="Calibri" panose="020F0502020204030204" pitchFamily="34" charset="0"/>
              </a:rPr>
              <a:t>Modified image: Christine M. Heim, Ph.D., Helen S. Mayberg, M.D., Tanja Mletzko, M.S., Charles B. Nemeroff, M.D., Ph.D. &amp; Jens C. Pruessner, Ph.D.</a:t>
            </a:r>
            <a:endParaRPr lang="en-US" sz="1400" dirty="0">
              <a:solidFill>
                <a:prstClr val="white"/>
              </a:solidFill>
              <a:latin typeface="Calibri" panose="020F0502020204030204" pitchFamily="34" charset="0"/>
              <a:cs typeface="Calibri" panose="020F0502020204030204" pitchFamily="34" charset="0"/>
            </a:endParaRPr>
          </a:p>
        </p:txBody>
      </p:sp>
      <p:pic>
        <p:nvPicPr>
          <p:cNvPr id="2" name="Picture 1">
            <a:extLst>
              <a:ext uri="{FF2B5EF4-FFF2-40B4-BE49-F238E27FC236}">
                <a16:creationId xmlns:a16="http://schemas.microsoft.com/office/drawing/2014/main" id="{01A20636-842C-456A-BE5C-FF3CD0FB932A}"/>
              </a:ext>
            </a:extLst>
          </p:cNvPr>
          <p:cNvPicPr>
            <a:picLocks noChangeAspect="1"/>
          </p:cNvPicPr>
          <p:nvPr/>
        </p:nvPicPr>
        <p:blipFill>
          <a:blip r:embed="rId6"/>
          <a:stretch>
            <a:fillRect/>
          </a:stretch>
        </p:blipFill>
        <p:spPr>
          <a:xfrm>
            <a:off x="1170446" y="1219200"/>
            <a:ext cx="6803108" cy="4357047"/>
          </a:xfrm>
          <a:prstGeom prst="rect">
            <a:avLst/>
          </a:prstGeom>
        </p:spPr>
      </p:pic>
    </p:spTree>
    <p:extLst>
      <p:ext uri="{BB962C8B-B14F-4D97-AF65-F5344CB8AC3E}">
        <p14:creationId xmlns:p14="http://schemas.microsoft.com/office/powerpoint/2010/main" val="13193394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F29BE324-C931-488E-B79D-6D1A50256482}"/>
              </a:ext>
            </a:extLst>
          </p:cNvPr>
          <p:cNvSpPr txBox="1"/>
          <p:nvPr/>
        </p:nvSpPr>
        <p:spPr>
          <a:xfrm>
            <a:off x="228600" y="1557141"/>
            <a:ext cx="8671559" cy="571888"/>
          </a:xfrm>
          <a:prstGeom prst="rect">
            <a:avLst/>
          </a:prstGeom>
          <a:solidFill>
            <a:schemeClr val="bg1"/>
          </a:solidFill>
          <a:ln>
            <a:solidFill>
              <a:schemeClr val="tx1">
                <a:lumMod val="95000"/>
                <a:lumOff val="5000"/>
              </a:schemeClr>
            </a:solidFill>
          </a:ln>
        </p:spPr>
        <p:txBody>
          <a:bodyPr wrap="square" tIns="91440" rtlCol="0">
            <a:spAutoFit/>
          </a:bodyPr>
          <a:lstStyle/>
          <a:p>
            <a:pPr marL="0" marR="0" lvl="0" indent="0" algn="ctr" defTabSz="457200" rtl="0" eaLnBrk="1" fontAlgn="base" latinLnBrk="0" hangingPunct="0">
              <a:lnSpc>
                <a:spcPct val="88000"/>
              </a:lnSpc>
              <a:spcBef>
                <a:spcPct val="0"/>
              </a:spcBef>
              <a:spcAft>
                <a:spcPct val="0"/>
              </a:spcAft>
              <a:buClr>
                <a:srgbClr val="000000"/>
              </a:buClr>
              <a:buSzPct val="100000"/>
              <a:buFont typeface="Times New Roman" panose="02020603050405020304" pitchFamily="18" charset="0"/>
              <a:buNone/>
              <a:tabLst/>
              <a:defRPr/>
            </a:pPr>
            <a:endParaRPr kumimoji="0" lang="en-US" sz="3200" b="1"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endParaRPr>
          </a:p>
        </p:txBody>
      </p:sp>
      <p:sp>
        <p:nvSpPr>
          <p:cNvPr id="9" name="Rectangle 1">
            <a:extLst>
              <a:ext uri="{FF2B5EF4-FFF2-40B4-BE49-F238E27FC236}">
                <a16:creationId xmlns:a16="http://schemas.microsoft.com/office/drawing/2014/main" id="{B48293B4-E920-4622-8EA3-789D31DDCD76}"/>
              </a:ext>
            </a:extLst>
          </p:cNvPr>
          <p:cNvSpPr>
            <a:spLocks noChangeArrowheads="1"/>
          </p:cNvSpPr>
          <p:nvPr/>
        </p:nvSpPr>
        <p:spPr bwMode="auto">
          <a:xfrm>
            <a:off x="140099" y="1394274"/>
            <a:ext cx="8863800" cy="2486899"/>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9000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ct val="0"/>
              </a:spcBef>
              <a:spcAft>
                <a:spcPct val="0"/>
              </a:spcAft>
              <a:buClr>
                <a:srgbClr val="000000"/>
              </a:buClr>
              <a:buSzPct val="100000"/>
              <a:buFont typeface="Times New Roman" panose="02020603050405020304" pitchFamily="18" charset="0"/>
              <a:buNone/>
              <a:tabLst/>
              <a:defRPr/>
            </a:pP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lumMod val="95000"/>
                      <a:lumOff val="5000"/>
                      <a:alpha val="55000"/>
                    </a:srgbClr>
                  </a:glow>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Brain white matter connectivity damage after 25 years of alcoholism (shown in blue) using high-resolution diffusion magnetic resonance brain scans. This damage can be healed by Jesus.</a:t>
            </a:r>
            <a:endParaRPr kumimoji="0" lang="en-US" sz="3200" b="1"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endParaRPr>
          </a:p>
        </p:txBody>
      </p:sp>
      <p:pic>
        <p:nvPicPr>
          <p:cNvPr id="3" name="Picture 2">
            <a:extLst>
              <a:ext uri="{FF2B5EF4-FFF2-40B4-BE49-F238E27FC236}">
                <a16:creationId xmlns:a16="http://schemas.microsoft.com/office/drawing/2014/main" id="{29391008-C0A1-4289-B91E-E33A675E4E65}"/>
              </a:ext>
            </a:extLst>
          </p:cNvPr>
          <p:cNvPicPr>
            <a:picLocks noChangeAspect="1"/>
          </p:cNvPicPr>
          <p:nvPr/>
        </p:nvPicPr>
        <p:blipFill>
          <a:blip r:embed="rId3"/>
          <a:stretch>
            <a:fillRect/>
          </a:stretch>
        </p:blipFill>
        <p:spPr>
          <a:xfrm>
            <a:off x="63065" y="3977640"/>
            <a:ext cx="9002627" cy="2803548"/>
          </a:xfrm>
          <a:prstGeom prst="rect">
            <a:avLst/>
          </a:prstGeom>
        </p:spPr>
      </p:pic>
      <p:sp>
        <p:nvSpPr>
          <p:cNvPr id="6" name="Text Box 2">
            <a:extLst>
              <a:ext uri="{FF2B5EF4-FFF2-40B4-BE49-F238E27FC236}">
                <a16:creationId xmlns:a16="http://schemas.microsoft.com/office/drawing/2014/main" id="{470CC60E-1C46-4DC2-95AB-BBF8AF8201D2}"/>
              </a:ext>
            </a:extLst>
          </p:cNvPr>
          <p:cNvSpPr txBox="1">
            <a:spLocks noChangeArrowheads="1"/>
          </p:cNvSpPr>
          <p:nvPr/>
        </p:nvSpPr>
        <p:spPr bwMode="auto">
          <a:xfrm>
            <a:off x="91439" y="260372"/>
            <a:ext cx="896112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2" name="Rectangle 1">
            <a:extLst>
              <a:ext uri="{FF2B5EF4-FFF2-40B4-BE49-F238E27FC236}">
                <a16:creationId xmlns:a16="http://schemas.microsoft.com/office/drawing/2014/main" id="{2F0A1BB5-109B-4B0E-86A0-E18FAE1FA211}"/>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Char char="•"/>
              <a:tabLst/>
            </a:pPr>
            <a:r>
              <a:rPr kumimoji="0" lang="en-US" altLang="en-US" sz="1800" b="0" i="0" u="none" strike="noStrike" cap="none" normalizeH="0" baseline="0" dirty="0">
                <a:ln>
                  <a:noFill/>
                </a:ln>
                <a:solidFill>
                  <a:schemeClr val="tx1"/>
                </a:solidFill>
                <a:effectLst/>
                <a:latin typeface="Arial" panose="020B0604020202020204" pitchFamily="34" charset="0"/>
                <a:hlinkClick r:id="rId5"/>
              </a:rPr>
              <a:t>Images</a:t>
            </a:r>
            <a:r>
              <a:rPr kumimoji="0" lang="en-US" altLang="en-US" sz="1800" b="0" i="0" u="none" strike="noStrike" cap="none" normalizeH="0" baseline="0" dirty="0">
                <a:ln>
                  <a:noFill/>
                </a:ln>
                <a:solidFill>
                  <a:schemeClr val="tx1"/>
                </a:solidFill>
                <a:effectLst/>
                <a:latin typeface="Arial" panose="020B0604020202020204" pitchFamily="34" charset="0"/>
              </a:rPr>
              <a:t> </a:t>
            </a:r>
          </a:p>
        </p:txBody>
      </p:sp>
    </p:spTree>
    <p:extLst>
      <p:ext uri="{BB962C8B-B14F-4D97-AF65-F5344CB8AC3E}">
        <p14:creationId xmlns:p14="http://schemas.microsoft.com/office/powerpoint/2010/main" val="12971989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C5B4A0E-7E9A-44C7-AEA9-6F90E4C4290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26786" y="6522720"/>
            <a:ext cx="182880" cy="182880"/>
          </a:xfrm>
          <a:prstGeom prst="rect">
            <a:avLst/>
          </a:prstGeom>
        </p:spPr>
      </p:pic>
      <p:pic>
        <p:nvPicPr>
          <p:cNvPr id="10" name="Picture 9">
            <a:extLst>
              <a:ext uri="{FF2B5EF4-FFF2-40B4-BE49-F238E27FC236}">
                <a16:creationId xmlns:a16="http://schemas.microsoft.com/office/drawing/2014/main" id="{B4C5AE1D-694A-4C04-9E32-4D6D9CC0B421}"/>
              </a:ext>
            </a:extLst>
          </p:cNvPr>
          <p:cNvPicPr>
            <a:picLocks noChangeAspect="1"/>
          </p:cNvPicPr>
          <p:nvPr/>
        </p:nvPicPr>
        <p:blipFill rotWithShape="1">
          <a:blip r:embed="rId4">
            <a:extLst>
              <a:ext uri="{28A0092B-C50C-407E-A947-70E740481C1C}">
                <a14:useLocalDpi xmlns:a14="http://schemas.microsoft.com/office/drawing/2010/main" val="0"/>
              </a:ext>
            </a:extLst>
          </a:blip>
          <a:srcRect l="16712" t="1818" r="15617" b="234"/>
          <a:stretch/>
        </p:blipFill>
        <p:spPr>
          <a:xfrm>
            <a:off x="1877406" y="2011680"/>
            <a:ext cx="5367146" cy="466344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11" name="TextBox 10">
            <a:extLst>
              <a:ext uri="{FF2B5EF4-FFF2-40B4-BE49-F238E27FC236}">
                <a16:creationId xmlns:a16="http://schemas.microsoft.com/office/drawing/2014/main" id="{574C53CB-A203-46DA-82A6-0DD4288FAC35}"/>
              </a:ext>
            </a:extLst>
          </p:cNvPr>
          <p:cNvSpPr txBox="1"/>
          <p:nvPr/>
        </p:nvSpPr>
        <p:spPr>
          <a:xfrm>
            <a:off x="343165" y="1188720"/>
            <a:ext cx="8451574" cy="914400"/>
          </a:xfrm>
          <a:prstGeom prst="rect">
            <a:avLst/>
          </a:prstGeom>
          <a:solidFill>
            <a:srgbClr val="FFFFFF"/>
          </a:solidFill>
          <a:ln>
            <a:noFill/>
          </a:ln>
        </p:spPr>
        <p:txBody>
          <a:bodyPr wrap="square" tIns="45720" rtlCol="0">
            <a:spAutoFit/>
          </a:bodyPr>
          <a:lstStyle/>
          <a:p>
            <a:pPr marL="0" marR="0" lvl="0" indent="0" algn="ctr" defTabSz="914400" rtl="0" eaLnBrk="1" fontAlgn="auto" latinLnBrk="0" hangingPunct="1">
              <a:lnSpc>
                <a:spcPct val="88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000000"/>
                </a:solidFill>
                <a:effectLst/>
                <a:uLnTx/>
                <a:uFillTx/>
                <a:latin typeface="Calibri"/>
                <a:ea typeface="Microsoft YaHei" panose="020B0503020204020204" pitchFamily="34" charset="-122"/>
                <a:cs typeface="+mn-cs"/>
              </a:rPr>
              <a:t>White Matter Brain Network Interconnections are Damaged by Narcotic Drugs &amp; Alcoholism</a:t>
            </a:r>
          </a:p>
        </p:txBody>
      </p:sp>
      <p:sp>
        <p:nvSpPr>
          <p:cNvPr id="12" name="Rectangle 11">
            <a:extLst>
              <a:ext uri="{FF2B5EF4-FFF2-40B4-BE49-F238E27FC236}">
                <a16:creationId xmlns:a16="http://schemas.microsoft.com/office/drawing/2014/main" id="{F155D152-ACCB-4BB9-AC91-B6521A115E85}"/>
              </a:ext>
            </a:extLst>
          </p:cNvPr>
          <p:cNvSpPr/>
          <p:nvPr/>
        </p:nvSpPr>
        <p:spPr>
          <a:xfrm>
            <a:off x="1734312" y="5943600"/>
            <a:ext cx="5669280" cy="893834"/>
          </a:xfrm>
          <a:prstGeom prst="rect">
            <a:avLst/>
          </a:prstGeom>
        </p:spPr>
        <p:txBody>
          <a:bodyPr wrap="square">
            <a:spAutoFit/>
          </a:bodyPr>
          <a:lstStyle/>
          <a:p>
            <a:pPr marL="0" marR="0" lvl="0" indent="0" algn="ctr" defTabSz="914400" rtl="0" eaLnBrk="1" fontAlgn="auto" latinLnBrk="0" hangingPunct="1">
              <a:lnSpc>
                <a:spcPct val="93000"/>
              </a:lnSpc>
              <a:spcBef>
                <a:spcPts val="0"/>
              </a:spcBef>
              <a:spcAft>
                <a:spcPts val="0"/>
              </a:spcAft>
              <a:buClrTx/>
              <a:buSzTx/>
              <a:buFontTx/>
              <a:buNone/>
              <a:tabLst/>
              <a:defRPr/>
            </a:pPr>
            <a:r>
              <a:rPr kumimoji="0" lang="en-US" sz="1900" b="1"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“The brain’s white matter seen from the front as obtained by diffusion tensor imaging.” </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Modified image, Credit: Institute of Psychiatry. </a:t>
            </a:r>
            <a:r>
              <a:rPr kumimoji="0" lang="en-US" sz="1800" b="0" i="0" u="none" strike="noStrike" kern="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Calibri" panose="020F0502020204030204" pitchFamily="34" charset="0"/>
                <a:ea typeface="Microsoft YaHei" panose="020B0503020204020204" pitchFamily="34" charset="-122"/>
                <a:cs typeface="+mn-cs"/>
                <a:hlinkClick r:id="rId5"/>
              </a:rPr>
              <a:t>[830]</a:t>
            </a: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endParaRPr>
          </a:p>
        </p:txBody>
      </p:sp>
      <p:sp>
        <p:nvSpPr>
          <p:cNvPr id="7" name="Text Box 2">
            <a:extLst>
              <a:ext uri="{FF2B5EF4-FFF2-40B4-BE49-F238E27FC236}">
                <a16:creationId xmlns:a16="http://schemas.microsoft.com/office/drawing/2014/main" id="{5DA5D655-E441-4CB8-8252-FD05BF10A44B}"/>
              </a:ext>
            </a:extLst>
          </p:cNvPr>
          <p:cNvSpPr txBox="1">
            <a:spLocks noChangeArrowheads="1"/>
          </p:cNvSpPr>
          <p:nvPr/>
        </p:nvSpPr>
        <p:spPr bwMode="auto">
          <a:xfrm>
            <a:off x="88392" y="91440"/>
            <a:ext cx="8961120" cy="10058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Tree>
    <p:extLst>
      <p:ext uri="{BB962C8B-B14F-4D97-AF65-F5344CB8AC3E}">
        <p14:creationId xmlns:p14="http://schemas.microsoft.com/office/powerpoint/2010/main" val="24960886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10377" y="1663088"/>
            <a:ext cx="8723243" cy="4907582"/>
          </a:xfrm>
          <a:prstGeom prst="rect">
            <a:avLst/>
          </a:prstGeom>
          <a:noFill/>
          <a:ln>
            <a:noFill/>
          </a:ln>
          <a:effectLst>
            <a:glow rad="88900">
              <a:srgbClr val="0000FF"/>
            </a:glo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900"/>
              </a:spcAft>
            </a:pPr>
            <a:r>
              <a:rPr lang="en-US" sz="2900" dirty="0">
                <a:solidFill>
                  <a:schemeClr val="tx1"/>
                </a:solidFill>
                <a:latin typeface="Calibri" panose="020F0502020204030204" pitchFamily="34" charset="0"/>
                <a:cs typeface="Calibri" panose="020F0502020204030204" pitchFamily="34" charset="0"/>
              </a:rPr>
              <a:t>Transgenders also change the physical shape of their body through surgery to add fake saltwater bags</a:t>
            </a:r>
            <a:r>
              <a:rPr kumimoji="0" lang="en-US" sz="29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under their skin that they pretend are sex organs</a:t>
            </a:r>
            <a:r>
              <a:rPr lang="en-US" sz="2900" dirty="0">
                <a:solidFill>
                  <a:schemeClr val="tx1"/>
                </a:solidFill>
                <a:latin typeface="Calibri" panose="020F0502020204030204" pitchFamily="34" charset="0"/>
                <a:cs typeface="Calibri" panose="020F0502020204030204" pitchFamily="34" charset="0"/>
              </a:rPr>
              <a:t>.</a:t>
            </a:r>
            <a:r>
              <a:rPr kumimoji="0" lang="en-US" sz="29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They cut and </a:t>
            </a:r>
            <a:r>
              <a:rPr lang="en-US" sz="2900" dirty="0">
                <a:solidFill>
                  <a:schemeClr val="tx1"/>
                </a:solidFill>
                <a:latin typeface="Calibri" panose="020F0502020204030204" pitchFamily="34" charset="0"/>
                <a:cs typeface="Calibri" panose="020F0502020204030204" pitchFamily="34" charset="0"/>
              </a:rPr>
              <a:t>transplant patches of skin to shape into fake sex organs. </a:t>
            </a:r>
          </a:p>
          <a:p>
            <a:pPr marL="274320" lvl="0" indent="-274320">
              <a:lnSpc>
                <a:spcPct val="100000"/>
              </a:lnSpc>
              <a:spcBef>
                <a:spcPts val="0"/>
              </a:spcBef>
              <a:spcAft>
                <a:spcPts val="900"/>
              </a:spcAft>
              <a:buClr>
                <a:prstClr val="white"/>
              </a:buClr>
              <a:buSzPct val="60000"/>
              <a:buFont typeface="Wingdings" panose="05000000000000000000" pitchFamily="2" charset="2"/>
              <a:buChar char="Ø"/>
              <a:defRPr/>
            </a:pPr>
            <a:r>
              <a:rPr lang="en-US" sz="2900" dirty="0">
                <a:solidFill>
                  <a:schemeClr val="tx1"/>
                </a:solidFill>
                <a:latin typeface="Calibri" panose="020F0502020204030204" pitchFamily="34" charset="0"/>
                <a:cs typeface="Calibri" panose="020F0502020204030204" pitchFamily="34" charset="0"/>
              </a:rPr>
              <a:t>But this </a:t>
            </a:r>
            <a:r>
              <a:rPr kumimoji="0" lang="en-US" sz="3000" b="1" i="0" u="none" strike="noStrike" kern="1200" normalizeH="0" baseline="0" noProof="0" dirty="0">
                <a:ln w="9525">
                  <a:solidFill>
                    <a:sysClr val="windowText" lastClr="000000"/>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only masks the deeper level of gender that is permanently encoded into </a:t>
            </a:r>
            <a:r>
              <a:rPr lang="en-US" sz="3000" b="1" dirty="0">
                <a:ln w="9525">
                  <a:solidFill>
                    <a:sysClr val="windowText" lastClr="000000"/>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their 1</a:t>
            </a:r>
            <a:r>
              <a:rPr kumimoji="0" lang="en-US" sz="3000" b="1" i="0" u="none" strike="noStrike" kern="1200" normalizeH="0" baseline="0" noProof="0" dirty="0">
                <a:ln w="9525">
                  <a:solidFill>
                    <a:sysClr val="windowText" lastClr="000000"/>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billion DNA.</a:t>
            </a:r>
            <a:r>
              <a:rPr lang="en-US" sz="3000" b="1" dirty="0">
                <a:ln w="9525">
                  <a:solidFill>
                    <a:sysClr val="windowText" lastClr="000000"/>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100000"/>
              </a:lnSpc>
              <a:spcBef>
                <a:spcPts val="0"/>
              </a:spcBef>
              <a:spcAft>
                <a:spcPts val="900"/>
              </a:spcAft>
              <a:buClr>
                <a:prstClr val="white"/>
              </a:buClr>
              <a:buSzPct val="70000"/>
              <a:buFont typeface="Wingdings" panose="05000000000000000000" pitchFamily="2" charset="2"/>
              <a:buChar char="Ø"/>
              <a:defRPr/>
            </a:pPr>
            <a:r>
              <a:rPr lang="en-US" sz="3000" b="1" dirty="0">
                <a:ln>
                  <a:solidFill>
                    <a:prstClr val="black"/>
                  </a:solidFill>
                </a:ln>
                <a:solidFill>
                  <a:prstClr val="white"/>
                </a:solidFill>
                <a:effectLst>
                  <a:glow rad="101600">
                    <a:srgbClr val="0000FF">
                      <a:alpha val="60000"/>
                    </a:srgbClr>
                  </a:glow>
                </a:effectLst>
                <a:latin typeface="Calibri" panose="020F0502020204030204" pitchFamily="34" charset="0"/>
              </a:rPr>
              <a:t>The male and female brains are quite different, with 150 trillion synapse connections, that include a 3D representation of their sex organs in their brain, plus all the wiring &amp; memories of these sex organs.</a:t>
            </a:r>
            <a:endParaRPr lang="en-US" sz="3100" b="1" dirty="0">
              <a:ln w="9525">
                <a:solidFill>
                  <a:sysClr val="windowText" lastClr="000000"/>
                </a:solidFill>
                <a:prstDash val="solid"/>
              </a:ln>
              <a:solidFill>
                <a:schemeClr val="tx1"/>
              </a:solidFill>
              <a:effectLst>
                <a:glow rad="88900">
                  <a:srgbClr val="0000FF"/>
                </a:glow>
                <a:outerShdw blurRad="12700" dist="38100" dir="2700000" algn="tl" rotWithShape="0">
                  <a:schemeClr val="bg1">
                    <a:lumMod val="50000"/>
                  </a:schemeClr>
                </a:outerShdw>
              </a:effectLst>
              <a:latin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38" y="457200"/>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64008"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2400"/>
              </a:spcBef>
              <a:spcAft>
                <a:spcPts val="0"/>
              </a:spcAft>
              <a:buClrTx/>
              <a:tabLst/>
              <a:defRPr/>
            </a:pPr>
            <a:r>
              <a:rPr lang="en-US" altLang="en-US" sz="3000" b="1" dirty="0">
                <a:solidFill>
                  <a:srgbClr val="E7E6E6">
                    <a:lumMod val="25000"/>
                  </a:srgb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095176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28600" y="1828800"/>
            <a:ext cx="8671559" cy="4814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8000"/>
              </a:lnSpc>
              <a:spcBef>
                <a:spcPts val="0"/>
              </a:spcBef>
              <a:spcAft>
                <a:spcPts val="900"/>
              </a:spcAft>
              <a:buClr>
                <a:srgbClr val="000000"/>
              </a:buClr>
              <a:buSzPct val="10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Taking gender changing hormones or expensive extensive </a:t>
            </a:r>
            <a:r>
              <a:rPr kumimoji="0" lang="en-US" sz="3200" b="1" i="0" u="none" strike="noStrike" kern="1200" cap="none" spc="0" normalizeH="0" baseline="0" noProof="0" dirty="0">
                <a:ln w="9525">
                  <a:solidFill>
                    <a:prstClr val="black">
                      <a:lumMod val="95000"/>
                      <a:lumOff val="5000"/>
                    </a:prstClr>
                  </a:solidFill>
                  <a:prstDash val="solid"/>
                </a:ln>
                <a:solidFill>
                  <a:prstClr val="white"/>
                </a:solidFill>
                <a:effectLst>
                  <a:glow rad="76200">
                    <a:srgbClr val="0000FF"/>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surgery to cut off </a:t>
            </a:r>
            <a:r>
              <a:rPr lang="en-US" sz="3200" b="1" dirty="0">
                <a:ln w="9525">
                  <a:solidFill>
                    <a:prstClr val="black">
                      <a:lumMod val="95000"/>
                      <a:lumOff val="5000"/>
                    </a:prstClr>
                  </a:solidFill>
                  <a:prstDash val="solid"/>
                </a:ln>
                <a:solidFill>
                  <a:prstClr val="white"/>
                </a:solidFill>
                <a:effectLst>
                  <a:glow rad="76200">
                    <a:srgbClr val="0000FF"/>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their</a:t>
            </a:r>
            <a:r>
              <a:rPr kumimoji="0" lang="en-US" sz="3200" b="1" i="0" u="none" strike="noStrike" kern="1200" cap="none" spc="0" normalizeH="0" baseline="0" noProof="0" dirty="0">
                <a:ln w="9525">
                  <a:solidFill>
                    <a:prstClr val="black">
                      <a:lumMod val="95000"/>
                      <a:lumOff val="5000"/>
                    </a:prstClr>
                  </a:solidFill>
                  <a:prstDash val="solid"/>
                </a:ln>
                <a:solidFill>
                  <a:prstClr val="white"/>
                </a:solidFill>
                <a:effectLst>
                  <a:glow rad="76200">
                    <a:srgbClr val="0000FF"/>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God given sex organs, makes them confused neutered eunuchs, who can never have children.</a:t>
            </a:r>
          </a:p>
          <a:p>
            <a:pPr marL="0" lvl="0" indent="0">
              <a:lnSpc>
                <a:spcPct val="95000"/>
              </a:lnSpc>
              <a:spcBef>
                <a:spcPts val="0"/>
              </a:spcBef>
              <a:spcAft>
                <a:spcPts val="600"/>
              </a:spcAft>
              <a:buClr>
                <a:prstClr val="white"/>
              </a:buClr>
              <a:buSzPct val="70000"/>
              <a:tabLst/>
              <a:defRPr/>
            </a:pPr>
            <a:r>
              <a:rPr lang="en-US" sz="3000" dirty="0">
                <a:solidFill>
                  <a:prstClr val="white"/>
                </a:solidFill>
                <a:latin typeface="Calibri" panose="020F0502020204030204" pitchFamily="34" charset="0"/>
                <a:cs typeface="Calibri" panose="020F0502020204030204" pitchFamily="34" charset="0"/>
              </a:rPr>
              <a:t>Transgenders can only mask their God given gender. This is because every human has both a physical body plus a spiritual body or soul, with the same gender. </a:t>
            </a:r>
          </a:p>
          <a:p>
            <a:pPr marL="0" lvl="0" indent="0">
              <a:lnSpc>
                <a:spcPct val="95000"/>
              </a:lnSpc>
              <a:spcBef>
                <a:spcPts val="0"/>
              </a:spcBef>
              <a:spcAft>
                <a:spcPts val="600"/>
              </a:spcAft>
              <a:buClr>
                <a:prstClr val="white"/>
              </a:buClr>
              <a:buSzPct val="70000"/>
              <a:tabLst/>
              <a:defRPr/>
            </a:pPr>
            <a:r>
              <a:rPr lang="en-US" sz="30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Therefore transgenders remain tormented after their surgery and often regret it. They admit “</a:t>
            </a:r>
            <a:r>
              <a:rPr lang="en-US" sz="30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rPr>
              <a:t>it was all a sham</a:t>
            </a:r>
            <a:r>
              <a:rPr lang="en-US" sz="30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[1014]</a:t>
            </a:r>
            <a:r>
              <a:rPr lang="en-US" sz="3000" b="1"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Because they can’t change their soul. </a:t>
            </a: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53340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6000"/>
              </a:lnSpc>
              <a:spcBef>
                <a:spcPts val="2400"/>
              </a:spcBef>
              <a:spcAft>
                <a:spcPts val="0"/>
              </a:spcAft>
              <a:buClrTx/>
              <a:buSzPct val="100000"/>
              <a:buFont typeface="Times New Roman" panose="02020603050405020304" pitchFamily="18" charset="0"/>
              <a:buNone/>
              <a:tabLst/>
              <a:defRPr/>
            </a:pPr>
            <a:r>
              <a:rPr kumimoji="0" lang="en-US" altLang="en-US" sz="30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9727054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28599" y="1536705"/>
            <a:ext cx="8686800" cy="5138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prstClr val="white"/>
              </a:buClr>
              <a:buSzPct val="70000"/>
              <a:tabLst/>
              <a:defRPr/>
            </a:pPr>
            <a:r>
              <a:rPr lang="en-US" sz="3000" dirty="0">
                <a:solidFill>
                  <a:prstClr val="white"/>
                </a:solidFill>
                <a:latin typeface="Calibri" panose="020F0502020204030204" pitchFamily="34" charset="0"/>
                <a:cs typeface="Calibri" panose="020F0502020204030204" pitchFamily="34" charset="0"/>
              </a:rPr>
              <a:t>God assigned the spiritual gender of the soul `for eternity at conception. It cannot be altered. </a:t>
            </a:r>
            <a:r>
              <a:rPr lang="en-US" sz="3200" b="1"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God said He knew our soul, before we were in the womb.</a:t>
            </a:r>
            <a:r>
              <a:rPr lang="en-US" sz="3200" dirty="0">
                <a:solidFill>
                  <a:prstClr val="white"/>
                </a:solidFill>
                <a:effectLst>
                  <a:glow rad="88900">
                    <a:srgbClr val="0000CC"/>
                  </a:glow>
                </a:effectLst>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rPr>
              <a:t>(Jer. 1:5) </a:t>
            </a:r>
            <a:r>
              <a:rPr lang="en-US" sz="3200" b="1"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Our gender existed before our physical body. </a:t>
            </a:r>
            <a:endParaRPr lang="en-US" sz="2900" b="1" dirty="0">
              <a:solidFill>
                <a:srgbClr val="0000FF"/>
              </a:solidFill>
              <a:effectLst>
                <a:glow rad="88900">
                  <a:srgbClr val="0000CC"/>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100000"/>
              </a:lnSpc>
              <a:spcBef>
                <a:spcPts val="0"/>
              </a:spcBef>
              <a:spcAft>
                <a:spcPts val="1200"/>
              </a:spcAft>
            </a:pPr>
            <a:r>
              <a:rPr lang="en-US" sz="3200" b="1" dirty="0">
                <a:ln w="9525">
                  <a:solidFill>
                    <a:prstClr val="black">
                      <a:lumMod val="95000"/>
                      <a:lumOff val="5000"/>
                    </a:prstClr>
                  </a:solidFill>
                  <a:prstDash val="solid"/>
                </a:ln>
                <a:solidFill>
                  <a:prstClr val="white"/>
                </a:solidFill>
                <a:effectLst>
                  <a:glow rad="76200">
                    <a:srgbClr val="0000FF"/>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Some humans </a:t>
            </a:r>
            <a:r>
              <a:rPr kumimoji="0" lang="en-US" sz="3200" b="1" i="0" u="none" strike="noStrike" kern="1200" cap="none" spc="0" normalizeH="0" baseline="0" noProof="0" dirty="0">
                <a:ln w="9525">
                  <a:solidFill>
                    <a:prstClr val="black">
                      <a:lumMod val="95000"/>
                      <a:lumOff val="5000"/>
                    </a:prstClr>
                  </a:solidFill>
                  <a:prstDash val="solid"/>
                </a:ln>
                <a:solidFill>
                  <a:prstClr val="white"/>
                </a:solidFill>
                <a:effectLst>
                  <a:glow rad="76200">
                    <a:srgbClr val="0000FF"/>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were also seen after their death</a:t>
            </a:r>
            <a:r>
              <a:rPr kumimoji="0" lang="en-US" sz="3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the rich man and the beggar, the resurrected saints after </a:t>
            </a:r>
            <a:r>
              <a:rPr lang="en-US" sz="3000" dirty="0">
                <a:solidFill>
                  <a:prstClr val="white"/>
                </a:solidFill>
                <a:latin typeface="Calibri" panose="020F0502020204030204" pitchFamily="34" charset="0"/>
                <a:cs typeface="Calibri" panose="020F0502020204030204" pitchFamily="34" charset="0"/>
              </a:rPr>
              <a:t>the resurrection of Jesus from the cross, </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Abraham, Jesus, Elijah </a:t>
            </a:r>
            <a:r>
              <a:rPr lang="en-US" sz="3000" dirty="0">
                <a:solidFill>
                  <a:prstClr val="white"/>
                </a:solidFill>
                <a:latin typeface="Calibri" panose="020F0502020204030204" pitchFamily="34" charset="0"/>
                <a:cs typeface="Calibri" panose="020F0502020204030204" pitchFamily="34" charset="0"/>
              </a:rPr>
              <a:t>&amp;</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Moses. </a:t>
            </a:r>
            <a:r>
              <a:rPr lang="en-US" sz="1600" kern="15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Luke 16:19-31</a:t>
            </a:r>
            <a:r>
              <a:rPr lang="en-US" sz="1600" kern="15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Mat. 27:52-54</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hlinkClick r:id="rId5">
                  <a:extLst>
                    <a:ext uri="{A12FA001-AC4F-418D-AE19-62706E023703}">
                      <ahyp:hlinkClr xmlns:ahyp="http://schemas.microsoft.com/office/drawing/2018/hyperlinkcolor" val="tx"/>
                    </a:ext>
                  </a:extLst>
                </a:hlinkClick>
              </a:rPr>
              <a:t>Acts 1:9-11</a:t>
            </a:r>
            <a:endPar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100000"/>
              </a:lnSpc>
              <a:spcBef>
                <a:spcPts val="0"/>
              </a:spcBef>
              <a:spcAft>
                <a:spcPts val="1200"/>
              </a:spcAft>
              <a:buClr>
                <a:srgbClr val="000000"/>
              </a:buClr>
              <a:buSzPct val="10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They all had the same gender and appearance as when they lived on Earth. </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39" y="323129"/>
            <a:ext cx="8961120" cy="10058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1200"/>
              </a:spcBef>
              <a:spcAft>
                <a:spcPts val="0"/>
              </a:spcAft>
              <a:buClrTx/>
              <a:buSzPct val="100000"/>
              <a:buFont typeface="Times New Roman" panose="02020603050405020304" pitchFamily="18" charset="0"/>
              <a:buNone/>
              <a:tabLst/>
              <a:defRPr/>
            </a:pPr>
            <a:r>
              <a:rPr kumimoji="0" lang="en-US" altLang="en-US" sz="30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66020" y="661500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9199813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85748" y="2231172"/>
            <a:ext cx="8553452" cy="409342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outerShdw blurRad="50800" dist="50800" dir="5400000" algn="ctr" rotWithShape="0">
              <a:schemeClr val="bg1">
                <a:lumMod val="95000"/>
                <a:lumOff val="5000"/>
              </a:schemeClr>
            </a:outerShd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1200"/>
              </a:spcAft>
              <a:buClr>
                <a:srgbClr val="000000"/>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We have a </a:t>
            </a: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”spiritual body” or “</a:t>
            </a: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ction="ppaction://hlinksldjump"/>
              </a:rPr>
              <a:t>soul</a:t>
            </a: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that includes the same “image” as our earthly physical body. These two remain together. </a:t>
            </a:r>
          </a:p>
          <a:p>
            <a:pPr marL="0" marR="0" lvl="0" indent="0" algn="l" defTabSz="457200" rtl="0" eaLnBrk="1" fontAlgn="base" latinLnBrk="0" hangingPunct="0">
              <a:lnSpc>
                <a:spcPct val="100000"/>
              </a:lnSpc>
              <a:spcBef>
                <a:spcPts val="0"/>
              </a:spcBef>
              <a:spcAft>
                <a:spcPts val="1200"/>
              </a:spcAft>
              <a:buClr>
                <a:srgbClr val="000000"/>
              </a:buClr>
              <a:buSzPct val="70000"/>
              <a:buFont typeface="Times New Roman" panose="02020603050405020304" pitchFamily="18" charset="0"/>
              <a:buNone/>
              <a:tabLst/>
              <a:defRPr/>
            </a:pP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a:t>
            </a: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ction="ppaction://hlinksldjump"/>
              </a:rPr>
              <a:t>spiritual body</a:t>
            </a:r>
            <a:r>
              <a:rPr kumimoji="0" lang="en-US" sz="3200" b="1" i="0" u="none" strike="noStrike" kern="1200" cap="none" spc="0" normalizeH="0" baseline="0" noProof="0" dirty="0">
                <a:ln w="12700">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or “soul” exists after we die, but sleeps until the Resurrection, per many literal Bible verses. </a:t>
            </a:r>
          </a:p>
          <a:p>
            <a:pPr marL="0" marR="0" lvl="0" indent="0" algn="l" defTabSz="457200" rtl="0" eaLnBrk="1" fontAlgn="base" latinLnBrk="0" hangingPunct="0">
              <a:lnSpc>
                <a:spcPct val="100000"/>
              </a:lnSpc>
              <a:spcBef>
                <a:spcPts val="0"/>
              </a:spcBef>
              <a:spcAft>
                <a:spcPts val="1200"/>
              </a:spcAft>
              <a:buClr>
                <a:srgbClr val="000000"/>
              </a:buClr>
              <a:buSzPct val="70000"/>
              <a:buFont typeface="Times New Roman" panose="02020603050405020304" pitchFamily="18" charset="0"/>
              <a:buNone/>
              <a:tabLst/>
              <a:defRPr/>
            </a:pPr>
            <a:r>
              <a:rPr kumimoji="0" lang="en-US" sz="18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prstClr val="black">
                      <a:lumMod val="95000"/>
                      <a:lumOff val="5000"/>
                    </a:prstClr>
                  </a:outerShdw>
                </a:effectLst>
                <a:uLnTx/>
                <a:uFillTx/>
                <a:latin typeface="Arial" panose="020B0604020202020204" pitchFamily="34" charset="0"/>
                <a:ea typeface="SimSun" panose="02010600030101010101" pitchFamily="2" charset="-122"/>
                <a:cs typeface="Arial" panose="020B0604020202020204" pitchFamily="34" charset="0"/>
                <a:hlinkClick r:id="rId5"/>
              </a:rPr>
              <a:t>Job 33:18,24,28,30</a:t>
            </a:r>
            <a:r>
              <a:rPr kumimoji="0" lang="en-US" sz="18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prstClr val="black">
                      <a:lumMod val="95000"/>
                      <a:lumOff val="5000"/>
                    </a:prstClr>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8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6"/>
              </a:rPr>
              <a:t>Rev. 20:4</a:t>
            </a:r>
            <a:r>
              <a:rPr kumimoji="0" lang="en-US" sz="18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I Cor. 15:44</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rPr>
              <a:t>Gen. 1:27, 9:6 NIV</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rPr>
              <a:t>Rev. 6:9-11 NIV</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1" i="0" u="none" strike="noStrike" kern="15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6"/>
              </a:rPr>
              <a:t>Rev. 20:4</a:t>
            </a:r>
            <a:r>
              <a:rPr kumimoji="0" lang="en-US" sz="1600" b="1" i="0" u="none" strike="noStrike" kern="15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rPr>
              <a:t>Mat. 27:50 NIV</a:t>
            </a:r>
            <a:endParaRPr kumimoji="0" lang="en-US" sz="18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prstClr val="black">
                    <a:lumMod val="95000"/>
                    <a:lumOff val="5000"/>
                  </a:prstClr>
                </a:outerShdw>
              </a:effectLst>
              <a:uLnTx/>
              <a:uFillTx/>
              <a:latin typeface="Arial" panose="020B0604020202020204" pitchFamily="34" charset="0"/>
              <a:ea typeface="SimSun" panose="02010600030101010101" pitchFamily="2" charset="-122"/>
              <a:cs typeface="Arial" panose="020B0604020202020204" pitchFamily="34" charset="0"/>
            </a:endParaRPr>
          </a:p>
        </p:txBody>
      </p:sp>
      <p:sp>
        <p:nvSpPr>
          <p:cNvPr id="7" name="Rectangle 2">
            <a:extLst>
              <a:ext uri="{FF2B5EF4-FFF2-40B4-BE49-F238E27FC236}">
                <a16:creationId xmlns:a16="http://schemas.microsoft.com/office/drawing/2014/main" id="{141991C5-40A8-4724-8904-15F950AEE35F}"/>
              </a:ext>
            </a:extLst>
          </p:cNvPr>
          <p:cNvSpPr>
            <a:spLocks noChangeArrowheads="1"/>
          </p:cNvSpPr>
          <p:nvPr/>
        </p:nvSpPr>
        <p:spPr bwMode="auto">
          <a:xfrm>
            <a:off x="152402" y="670316"/>
            <a:ext cx="8839196" cy="1311128"/>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4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Every Human has a Physical Body &amp; Spiritual Body, with the Same Gender</a:t>
            </a:r>
            <a:endParaRPr kumimoji="0" lang="en-US" altLang="en-US" sz="34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759A2636-6942-4397-A0D6-FBE86BE76CFB}"/>
              </a:ext>
            </a:extLst>
          </p:cNvPr>
          <p:cNvSpPr txBox="1">
            <a:spLocks/>
          </p:cNvSpPr>
          <p:nvPr/>
        </p:nvSpPr>
        <p:spPr>
          <a:xfrm>
            <a:off x="4866020" y="661500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1051455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1459230"/>
            <a:ext cx="7029450" cy="3939540"/>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65000"/>
              <a:buFont typeface="Times New Roman" panose="02020603050405020304" pitchFamily="18" charset="0"/>
              <a:buNone/>
              <a:tabLst/>
              <a:defRPr/>
            </a:pPr>
            <a:r>
              <a:rPr kumimoji="0" lang="en-US" sz="4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it is sown a natural body, it is raised a spiritual body. If there is a</a:t>
            </a:r>
            <a:r>
              <a:rPr kumimoji="0" lang="en-US" sz="48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800" b="1" i="0" u="none" strike="noStrike" kern="1200" cap="none" spc="0" normalizeH="0" baseline="0" noProof="0"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uLnTx/>
                <a:uFillTx/>
                <a:latin typeface="Papyrus" panose="03070502060502030205" pitchFamily="66" charset="0"/>
                <a:ea typeface="Microsoft YaHei" panose="020B0503020204020204" pitchFamily="34" charset="-122"/>
                <a:cs typeface="Arial" panose="020B0604020202020204" pitchFamily="34" charset="0"/>
              </a:rPr>
              <a:t>natural body</a:t>
            </a:r>
            <a:r>
              <a:rPr kumimoji="0" lang="en-US" sz="48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there is also a</a:t>
            </a:r>
            <a:r>
              <a:rPr kumimoji="0" lang="en-US" sz="48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800" b="1" i="0" u="none" strike="noStrike" kern="1200" cap="none" spc="0" normalizeH="0" baseline="0" noProof="0"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uLnTx/>
                <a:uFillTx/>
                <a:latin typeface="Papyrus" panose="03070502060502030205" pitchFamily="66" charset="0"/>
                <a:ea typeface="Microsoft YaHei" panose="020B0503020204020204" pitchFamily="34" charset="-122"/>
                <a:cs typeface="Arial" panose="020B0604020202020204" pitchFamily="34" charset="0"/>
              </a:rPr>
              <a:t>spiritual body</a:t>
            </a:r>
            <a:r>
              <a:rPr kumimoji="0" lang="en-US" sz="44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hlinkClick r:id="rId4"/>
              </a:rPr>
              <a:t>I Cor. 15:44 </a:t>
            </a:r>
            <a:r>
              <a:rPr kumimoji="0" lang="en-US" sz="14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hlinkClick r:id="rId4"/>
              </a:rPr>
              <a:t>NIV</a:t>
            </a:r>
            <a:endParaRPr kumimoji="0" lang="en-US" sz="18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1144159460"/>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18928" y="1776755"/>
            <a:ext cx="8706126" cy="4832092"/>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Humans were made in the “image of God”. God has a spiritual body, with an image that resembles the physical body of humans. </a:t>
            </a:r>
            <a:r>
              <a:rPr kumimoji="0" lang="en-US" sz="18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Gen. 1:27, 9:6 NIV</a:t>
            </a:r>
            <a:r>
              <a:rPr kumimoji="0" lang="en-US" sz="1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365760" lvl="0" indent="-365760">
              <a:lnSpc>
                <a:spcPct val="100000"/>
              </a:lnSpc>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In Heaven, we will have the same appearance as our earthly physical body. But our body will be transformed from a mortal physical body, to a perfect angelic body that lives for eternity. </a:t>
            </a:r>
          </a:p>
          <a:p>
            <a:pPr marL="365760" lvl="0" indent="-365760">
              <a:lnSpc>
                <a:spcPct val="100000"/>
              </a:lnSpc>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For further </a:t>
            </a:r>
            <a:r>
              <a:rPr lang="en-US" sz="2800" dirty="0">
                <a:solidFill>
                  <a:prstClr val="black"/>
                </a:solidFill>
                <a:cs typeface="Arial" panose="020B0604020202020204" pitchFamily="34" charset="0"/>
              </a:rPr>
              <a:t>proof see </a:t>
            </a:r>
            <a:r>
              <a:rPr lang="en-US" sz="2800" dirty="0">
                <a:solidFill>
                  <a:schemeClr val="bg1"/>
                </a:solidFill>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Appendix A</a:t>
            </a:r>
            <a:r>
              <a:rPr lang="en-US" sz="2800" dirty="0">
                <a:solidFill>
                  <a:prstClr val="black"/>
                </a:solidFill>
                <a:cs typeface="Arial" panose="020B0604020202020204" pitchFamily="34" charset="0"/>
              </a:rPr>
              <a:t> and the books </a:t>
            </a:r>
            <a:r>
              <a:rPr lang="en-US" sz="2800" dirty="0">
                <a:solidFill>
                  <a:schemeClr val="bg1"/>
                </a:solidFill>
                <a:cs typeface="Arial" panose="020B0604020202020204" pitchFamily="34" charset="0"/>
                <a:hlinkClick r:id="rId5">
                  <a:extLst>
                    <a:ext uri="{A12FA001-AC4F-418D-AE19-62706E023703}">
                      <ahyp:hlinkClr xmlns:ahyp="http://schemas.microsoft.com/office/drawing/2018/hyperlinkcolor" val="tx"/>
                    </a:ext>
                  </a:extLst>
                </a:hlinkClick>
              </a:rPr>
              <a:t>End Time Events, Heaven &amp; Hell</a:t>
            </a:r>
            <a:r>
              <a:rPr lang="en-US" sz="2800" dirty="0">
                <a:solidFill>
                  <a:prstClr val="black"/>
                </a:solidFill>
                <a:cs typeface="Arial" panose="020B0604020202020204" pitchFamily="34" charset="0"/>
              </a:rPr>
              <a:t> and </a:t>
            </a:r>
            <a:r>
              <a:rPr lang="en-US" sz="2800" dirty="0">
                <a:solidFill>
                  <a:schemeClr val="bg1"/>
                </a:solidFill>
                <a:cs typeface="Arial" panose="020B0604020202020204" pitchFamily="34" charset="0"/>
                <a:hlinkClick r:id="rId6">
                  <a:extLst>
                    <a:ext uri="{A12FA001-AC4F-418D-AE19-62706E023703}">
                      <ahyp:hlinkClr xmlns:ahyp="http://schemas.microsoft.com/office/drawing/2018/hyperlinkcolor" val="tx"/>
                    </a:ext>
                  </a:extLst>
                </a:hlinkClick>
              </a:rPr>
              <a:t>Evolution Is Not Science</a:t>
            </a:r>
            <a:r>
              <a:rPr lang="en-US" sz="2800" dirty="0">
                <a:solidFill>
                  <a:prstClr val="black"/>
                </a:solidFill>
                <a:cs typeface="Arial" panose="020B0604020202020204" pitchFamily="34" charset="0"/>
              </a:rPr>
              <a:t>.</a:t>
            </a:r>
          </a:p>
        </p:txBody>
      </p:sp>
      <p:sp>
        <p:nvSpPr>
          <p:cNvPr id="6" name="Rectangle 2">
            <a:extLst>
              <a:ext uri="{FF2B5EF4-FFF2-40B4-BE49-F238E27FC236}">
                <a16:creationId xmlns:a16="http://schemas.microsoft.com/office/drawing/2014/main" id="{5A382EF0-77BB-4667-8ED9-477E7AEF5912}"/>
              </a:ext>
            </a:extLst>
          </p:cNvPr>
          <p:cNvSpPr>
            <a:spLocks noChangeArrowheads="1"/>
          </p:cNvSpPr>
          <p:nvPr/>
        </p:nvSpPr>
        <p:spPr bwMode="auto">
          <a:xfrm>
            <a:off x="152393" y="355327"/>
            <a:ext cx="8839196" cy="118872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4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Every Human has a Physical Body &amp; Spiritual Body, with the Same Gender</a:t>
            </a:r>
            <a:endParaRPr kumimoji="0" lang="en-US" altLang="en-US" sz="34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Date Placeholder 2">
            <a:extLst>
              <a:ext uri="{FF2B5EF4-FFF2-40B4-BE49-F238E27FC236}">
                <a16:creationId xmlns:a16="http://schemas.microsoft.com/office/drawing/2014/main" id="{582C066E-8AAA-49F6-A535-783D464BE748}"/>
              </a:ext>
            </a:extLst>
          </p:cNvPr>
          <p:cNvSpPr txBox="1">
            <a:spLocks/>
          </p:cNvSpPr>
          <p:nvPr/>
        </p:nvSpPr>
        <p:spPr>
          <a:xfrm>
            <a:off x="4866020" y="661500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143764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374372" y="1750458"/>
            <a:ext cx="8395252" cy="481670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was proven by Jesus on the mount of Transfiguration. Jesus transformed from His physical body to His illuminated spiritual body or soul, instantly in front of the disciples</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a:t>
            </a:r>
            <a:endParaRPr kumimoji="0" lang="en-US" sz="30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100000"/>
              </a:lnSpc>
              <a:spcBef>
                <a:spcPct val="0"/>
              </a:spcBef>
              <a:spcAft>
                <a:spcPts val="1800"/>
              </a:spcAft>
              <a:buClr>
                <a:prstClr val="black"/>
              </a:buClr>
              <a:buSzPct val="70000"/>
              <a:buFont typeface="Wingdings" panose="05000000000000000000" pitchFamily="2" charset="2"/>
              <a:buChar char="Ø"/>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Then Jesus instantly changed back to His physical body.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Both the physical and spiritual forms exist together. But they are also separate and unique.</a:t>
            </a:r>
            <a:endParaRPr kumimoji="0" lang="en-US" sz="30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Rectangle 2">
            <a:extLst>
              <a:ext uri="{FF2B5EF4-FFF2-40B4-BE49-F238E27FC236}">
                <a16:creationId xmlns:a16="http://schemas.microsoft.com/office/drawing/2014/main" id="{F4442D8A-6C4E-45B9-8EC2-F742F7915862}"/>
              </a:ext>
            </a:extLst>
          </p:cNvPr>
          <p:cNvSpPr>
            <a:spLocks noChangeArrowheads="1"/>
          </p:cNvSpPr>
          <p:nvPr/>
        </p:nvSpPr>
        <p:spPr bwMode="auto">
          <a:xfrm>
            <a:off x="152400" y="365760"/>
            <a:ext cx="883919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4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Every Human has a Physical Body &amp; Spiritual Body, with the Same Gender</a:t>
            </a:r>
            <a:endParaRPr kumimoji="0" lang="en-US" altLang="en-US" sz="34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1497224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65774" y="1329630"/>
            <a:ext cx="8812450" cy="525227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900"/>
              </a:spcAft>
              <a:tabLst/>
              <a:defRPr/>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This book scientifically dismantles all liberal junk science that promotes gay rape, homosexuality, transgenderism, abortion, drugs, porn &amp; Marxism. </a:t>
            </a:r>
          </a:p>
          <a:p>
            <a:pPr marL="274320" lvl="0" indent="-274320">
              <a:lnSpc>
                <a:spcPct val="94000"/>
              </a:lnSpc>
              <a:spcBef>
                <a:spcPts val="0"/>
              </a:spcBef>
              <a:spcAft>
                <a:spcPts val="900"/>
              </a:spcAft>
              <a:buSzPct val="70000"/>
              <a:buFont typeface="Wingdings" panose="05000000000000000000" pitchFamily="2" charset="2"/>
              <a:buChar char="Ø"/>
              <a:tabLst/>
              <a:defRPr/>
            </a:pPr>
            <a:r>
              <a:rPr lang="en-US" sz="2900" kern="150" dirty="0">
                <a:solidFill>
                  <a:prstClr val="black"/>
                </a:solidFill>
                <a:latin typeface="Calibri" panose="020F0502020204030204" pitchFamily="34" charset="0"/>
                <a:ea typeface="Times New Roman" panose="02020603050405020304" pitchFamily="18" charset="0"/>
                <a:cs typeface="Times New Roman" panose="02020603050405020304" pitchFamily="18" charset="0"/>
              </a:rPr>
              <a:t>This book also exposes the history of homosexuality that radical liberals desperately try to hide, of rampant: rape, mental illness, suicide, mass murder &amp; genocide!</a:t>
            </a:r>
          </a:p>
          <a:p>
            <a:pPr marL="274320" lvl="0" indent="-274320">
              <a:lnSpc>
                <a:spcPct val="94000"/>
              </a:lnSpc>
              <a:spcBef>
                <a:spcPts val="0"/>
              </a:spcBef>
              <a:spcAft>
                <a:spcPts val="900"/>
              </a:spcAft>
              <a:buSzPct val="70000"/>
              <a:buFont typeface="Wingdings" panose="05000000000000000000" pitchFamily="2" charset="2"/>
              <a:buChar char="Ø"/>
              <a:tabLst/>
              <a:defRPr/>
            </a:pPr>
            <a:r>
              <a:rPr lang="en-US" sz="2900" kern="150" dirty="0">
                <a:solidFill>
                  <a:prstClr val="black"/>
                </a:solidFill>
                <a:latin typeface="Calibri" panose="020F0502020204030204" pitchFamily="34" charset="0"/>
                <a:ea typeface="Times New Roman" panose="02020603050405020304" pitchFamily="18" charset="0"/>
                <a:cs typeface="Times New Roman" panose="02020603050405020304" pitchFamily="18" charset="0"/>
              </a:rPr>
              <a:t>Liberals claim homosexuality today is progressive. But homosexuality is instead regressive, to the greatest sins throughout history, and the most evil, bloody dictators and nations throughout history, who tried to rule the world and exterminate the Jews, Christians and truth.</a:t>
            </a:r>
          </a:p>
        </p:txBody>
      </p:sp>
      <p:sp>
        <p:nvSpPr>
          <p:cNvPr id="7" name="Text Box 2">
            <a:extLst>
              <a:ext uri="{FF2B5EF4-FFF2-40B4-BE49-F238E27FC236}">
                <a16:creationId xmlns:a16="http://schemas.microsoft.com/office/drawing/2014/main" id="{04CCFBEA-5AE7-4987-9D37-CDDF9F5D0921}"/>
              </a:ext>
            </a:extLst>
          </p:cNvPr>
          <p:cNvSpPr txBox="1">
            <a:spLocks noChangeArrowheads="1"/>
          </p:cNvSpPr>
          <p:nvPr/>
        </p:nvSpPr>
        <p:spPr bwMode="auto">
          <a:xfrm>
            <a:off x="331548" y="324048"/>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4" name="Date Placeholder 2">
            <a:extLst>
              <a:ext uri="{FF2B5EF4-FFF2-40B4-BE49-F238E27FC236}">
                <a16:creationId xmlns:a16="http://schemas.microsoft.com/office/drawing/2014/main" id="{6E0B40A0-8AB1-4293-BFE5-AB39E7E01662}"/>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621469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28592" y="1463040"/>
            <a:ext cx="8686802" cy="521208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29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But the disciples recognized Jesus when He transformed. His form changed to His bright eternal spiritual body.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But the “image” of His spiritual body remained the same</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hlinkClick r:id="rId3">
                  <a:extLst>
                    <a:ext uri="{A12FA001-AC4F-418D-AE19-62706E023703}">
                      <ahyp:hlinkClr xmlns:ahyp="http://schemas.microsoft.com/office/drawing/2018/hyperlinkcolor" val="tx"/>
                    </a:ext>
                  </a:extLst>
                </a:hlinkClick>
              </a:rPr>
              <a:t>Gen. 1:27, 9:6</a:t>
            </a:r>
            <a:r>
              <a:rPr kumimoji="0" lang="en-US" sz="1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hlinkClick r:id="rId4">
                  <a:extLst>
                    <a:ext uri="{A12FA001-AC4F-418D-AE19-62706E023703}">
                      <ahyp:hlinkClr xmlns:ahyp="http://schemas.microsoft.com/office/drawing/2018/hyperlinkcolor" val="tx"/>
                    </a:ext>
                  </a:extLst>
                </a:hlinkClick>
              </a:rPr>
              <a:t>Mat. 17:1-13 NIV</a:t>
            </a:r>
            <a:r>
              <a:rPr kumimoji="0" lang="en-US" sz="1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30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94000"/>
              </a:lnSpc>
              <a:spcBef>
                <a:spcPct val="0"/>
              </a:spcBef>
              <a:spcAft>
                <a:spcPts val="1200"/>
              </a:spcAft>
              <a:buClr>
                <a:prstClr val="black"/>
              </a:buClr>
              <a:buSzPct val="7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The spiritual image of angels is analogous to a living intelligent hologram</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that can transform into a physical being of flesh and blood, and back to a spiritual being with immense power. </a:t>
            </a:r>
          </a:p>
          <a:p>
            <a:pPr marL="0" marR="0" lvl="0" indent="0" algn="l" defTabSz="457200" rtl="0" eaLnBrk="1" fontAlgn="base" latinLnBrk="0" hangingPunct="0">
              <a:lnSpc>
                <a:spcPct val="94000"/>
              </a:lnSpc>
              <a:spcBef>
                <a:spcPct val="0"/>
              </a:spcBef>
              <a:spcAft>
                <a:spcPts val="12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When you accept the Holy Spirit, you join with it and become one. The Holy Spirit joins with our spiritual body, inside our physical body. </a:t>
            </a:r>
          </a:p>
        </p:txBody>
      </p:sp>
      <p:sp>
        <p:nvSpPr>
          <p:cNvPr id="8" name="Rectangle 2">
            <a:extLst>
              <a:ext uri="{FF2B5EF4-FFF2-40B4-BE49-F238E27FC236}">
                <a16:creationId xmlns:a16="http://schemas.microsoft.com/office/drawing/2014/main" id="{FDD4BA9E-D8B0-4959-893F-B93B7080039A}"/>
              </a:ext>
            </a:extLst>
          </p:cNvPr>
          <p:cNvSpPr>
            <a:spLocks noChangeArrowheads="1"/>
          </p:cNvSpPr>
          <p:nvPr/>
        </p:nvSpPr>
        <p:spPr bwMode="auto">
          <a:xfrm>
            <a:off x="152395" y="228600"/>
            <a:ext cx="8839196" cy="109728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4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Every Human has a Physical Body &amp; Spiritual Body, with the Same Gender</a:t>
            </a:r>
            <a:endParaRPr kumimoji="0" lang="en-US" altLang="en-US" sz="34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4650440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990600"/>
            <a:ext cx="7391400" cy="5126403"/>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1200"/>
              </a:spcAft>
              <a:buClr>
                <a:prstClr val="black"/>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Do you not know that your bodies are members of Christ himself?  </a:t>
            </a:r>
            <a:endParaRPr kumimoji="0" lang="en-US" sz="36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96000"/>
              </a:lnSpc>
              <a:spcBef>
                <a:spcPct val="0"/>
              </a:spcBef>
              <a:spcAft>
                <a:spcPts val="1200"/>
              </a:spcAft>
              <a:buClr>
                <a:prstClr val="black"/>
              </a:buClr>
              <a:buSzPct val="70000"/>
              <a:buFont typeface="Times New Roman" panose="02020603050405020304" pitchFamily="18" charset="0"/>
              <a:buNone/>
              <a:tabLst/>
              <a:defRPr/>
            </a:pPr>
            <a:r>
              <a:rPr kumimoji="0" lang="en-US" sz="4000" b="1" i="0" u="none" strike="noStrike" kern="1200" cap="none" spc="0" normalizeH="0" baseline="0" noProof="0" dirty="0">
                <a:ln w="9525">
                  <a:solidFill>
                    <a:srgbClr val="000000"/>
                  </a:solidFill>
                  <a:prstDash val="solid"/>
                </a:ln>
                <a:solidFill>
                  <a:srgbClr val="FFFFFF"/>
                </a:solidFill>
                <a:effectLst>
                  <a:glow rad="114300">
                    <a:srgbClr val="000099">
                      <a:alpha val="70000"/>
                    </a:srgbClr>
                  </a:glow>
                  <a:outerShdw blurRad="50800" dist="381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But whoever is united with the Lord is one with him in spirit. </a:t>
            </a:r>
            <a:endParaRPr kumimoji="0" lang="en-US" sz="1600" b="0" i="0" u="none" strike="noStrike" kern="1200" cap="none" spc="0" normalizeH="0" baseline="0" noProof="0" dirty="0">
              <a:ln w="9525">
                <a:solidFill>
                  <a:prstClr val="black"/>
                </a:solidFill>
                <a:prstDash val="solid"/>
              </a:ln>
              <a:solidFill>
                <a:srgbClr val="FFFFFF"/>
              </a:solidFill>
              <a:effectLst>
                <a:glow rad="114300">
                  <a:srgbClr val="000099">
                    <a:alpha val="70000"/>
                  </a:srgbClr>
                </a:glow>
                <a:outerShdw blurRad="50800" dist="381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endParaRPr>
          </a:p>
          <a:p>
            <a:pPr marL="0" lvl="0" indent="0">
              <a:lnSpc>
                <a:spcPct val="96000"/>
              </a:lnSpc>
              <a:spcAft>
                <a:spcPts val="600"/>
              </a:spcAft>
              <a:buClr>
                <a:prstClr val="black"/>
              </a:buClr>
              <a:buSzPct val="70000"/>
              <a:tabLst/>
              <a:defRPr/>
            </a:pPr>
            <a:r>
              <a:rPr lang="en-US" sz="3400" b="1" dirty="0">
                <a:ln w="9525">
                  <a:solidFill>
                    <a:srgbClr val="000000"/>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cs typeface="Arial" panose="020B0604020202020204" pitchFamily="34" charset="0"/>
              </a:rPr>
              <a:t>Flee from sexual immorality… Do </a:t>
            </a:r>
            <a:r>
              <a:rPr kumimoji="0" lang="en-US" sz="34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you not know that your bodies are temples of the Holy Spirit, who is in you, whom you have received from God?</a:t>
            </a:r>
            <a:r>
              <a:rPr kumimoji="0" lang="en-US" sz="1800" b="1" i="0" u="none" strike="noStrike" kern="1200" cap="none" spc="0" normalizeH="0" baseline="0" noProof="0" dirty="0">
                <a:ln w="9525">
                  <a:solidFill>
                    <a:srgbClr val="000000"/>
                  </a:solidFill>
                  <a:prstDash val="solid"/>
                </a:ln>
                <a:solidFill>
                  <a:srgbClr val="000099"/>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100000"/>
              </a:lnSpc>
              <a:spcBef>
                <a:spcPct val="0"/>
              </a:spcBef>
              <a:spcAft>
                <a:spcPts val="1800"/>
              </a:spcAft>
              <a:buClr>
                <a:prstClr val="black"/>
              </a:buClr>
              <a:buSzPct val="70000"/>
              <a:buFont typeface="Times New Roman" panose="02020603050405020304" pitchFamily="18" charset="0"/>
              <a:buNone/>
              <a:tabLst/>
              <a:defRPr/>
            </a:pPr>
            <a:r>
              <a:rPr kumimoji="0" lang="en-US" sz="1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Cor. 6:15-19 </a:t>
            </a:r>
            <a:r>
              <a:rPr kumimoji="0" lang="en-US" sz="14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NIV</a:t>
            </a:r>
            <a:endParaRPr kumimoji="0" lang="en-US" sz="1800" b="0" i="0" u="none" strike="noStrike" kern="1200" cap="none" spc="0" normalizeH="0" baseline="0" noProof="0" dirty="0">
              <a:ln w="9525">
                <a:solidFill>
                  <a:srgbClr val="000000"/>
                </a:solidFill>
                <a:prstDash val="solid"/>
              </a:ln>
              <a:solidFill>
                <a:srgbClr val="000099"/>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670967620"/>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304800" y="1232648"/>
            <a:ext cx="8534400" cy="5477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45720" tIns="45000" rIns="45720" bIns="4500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900"/>
              </a:spcAft>
              <a:buClr>
                <a:srgbClr val="000000"/>
              </a:buClr>
              <a:buSzPct val="10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Decades ago my father saw both a male and a female angel, as described and scientifically proven in my book </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Evolution is Not Science</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a:p>
            <a:pPr marL="0" marR="0" lvl="0" indent="0" algn="l" defTabSz="457200" rtl="0" eaLnBrk="1" fontAlgn="base" latinLnBrk="0" hangingPunct="0">
              <a:lnSpc>
                <a:spcPct val="92000"/>
              </a:lnSpc>
              <a:spcBef>
                <a:spcPts val="0"/>
              </a:spcBef>
              <a:spcAft>
                <a:spcPts val="900"/>
              </a:spcAft>
              <a:buClr>
                <a:srgbClr val="000000"/>
              </a:buClr>
              <a:buSzPct val="10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200" b="1" i="0" u="none" strike="noStrike" kern="1200" normalizeH="0" baseline="0" noProof="0" dirty="0">
                <a:ln w="9525">
                  <a:solidFill>
                    <a:schemeClr val="bg1"/>
                  </a:solidFill>
                  <a:prstDash val="solid"/>
                </a:ln>
                <a:solidFill>
                  <a:schemeClr val="tx1"/>
                </a:solidFill>
                <a:effectLst>
                  <a:glow rad="88900">
                    <a:srgbClr val="0000CC"/>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Because there are male and female gender angels, </a:t>
            </a:r>
            <a:r>
              <a:rPr kumimoji="0" lang="en-US" sz="3200" b="1" i="0" u="none" strike="noStrike" kern="1200" cap="none" spc="0" normalizeH="0" baseline="0" noProof="0"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our male &amp; female gender is determined at a deeper level then our brain, DNA or body. </a:t>
            </a:r>
          </a:p>
          <a:p>
            <a:pPr marL="0" marR="0" lvl="0" indent="0" algn="l" defTabSz="457200" rtl="0" eaLnBrk="1" fontAlgn="base" latinLnBrk="0" hangingPunct="0">
              <a:lnSpc>
                <a:spcPct val="92000"/>
              </a:lnSpc>
              <a:spcBef>
                <a:spcPts val="0"/>
              </a:spcBef>
              <a:spcAft>
                <a:spcPts val="900"/>
              </a:spcAft>
              <a:buClr>
                <a:srgbClr val="000000"/>
              </a:buClr>
              <a:buSzPct val="10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200" b="1" i="0" u="none" strike="noStrike" kern="1200" cap="none" spc="0" normalizeH="0" baseline="0" noProof="0" dirty="0">
                <a:ln w="9525">
                  <a:solidFill>
                    <a:prstClr val="black"/>
                  </a:solidFill>
                  <a:prstDash val="solid"/>
                </a:ln>
                <a:solidFill>
                  <a:prstClr val="white"/>
                </a:solidFill>
                <a:effectLst>
                  <a:glow rad="889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Our gender is determined by the male or female soul, that God coupled to our physical body. </a:t>
            </a:r>
            <a:endParaRPr kumimoji="0" lang="en-US" sz="3200" b="1" i="0" u="none" strike="noStrike" kern="1200" cap="none" spc="0" normalizeH="0" baseline="0" noProof="0" dirty="0">
              <a:ln>
                <a:noFill/>
              </a:ln>
              <a:solidFill>
                <a:srgbClr val="0000FF"/>
              </a:solidFill>
              <a:effectLst>
                <a:glow rad="88900">
                  <a:srgbClr val="0000CC"/>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2000"/>
              </a:lnSpc>
              <a:spcBef>
                <a:spcPts val="0"/>
              </a:spcBef>
              <a:spcAft>
                <a:spcPts val="900"/>
              </a:spcAft>
              <a:buClr>
                <a:srgbClr val="000000"/>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This matches the description of our spiritual </a:t>
            </a:r>
            <a:r>
              <a:rPr lang="en-US" sz="3000" dirty="0">
                <a:solidFill>
                  <a:prstClr val="white"/>
                </a:solidFill>
                <a:latin typeface="Calibri" panose="020F0502020204030204" pitchFamily="34" charset="0"/>
                <a:cs typeface="Calibri" panose="020F0502020204030204" pitchFamily="34" charset="0"/>
              </a:rPr>
              <a:t>body</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in the Bible, as proven in the book </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End Time Events, Heaven &amp; Hell</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chemeClr val="tx1"/>
                </a:solidFill>
                <a:uLnTx/>
                <a:uFillTx/>
                <a:latin typeface="Calibri" panose="020F0502020204030204" pitchFamily="34" charset="0"/>
                <a:cs typeface="Calibri" panose="020F0502020204030204" pitchFamily="34" charset="0"/>
              </a:rPr>
              <a:t>(</a:t>
            </a:r>
            <a:r>
              <a:rPr kumimoji="0" lang="en-US" sz="1600" i="0" u="none" strike="noStrike" kern="1200" normalizeH="0" baseline="0" noProof="0" dirty="0">
                <a:solidFill>
                  <a:schemeClr val="tx1"/>
                </a:solidFill>
                <a:uLnTx/>
                <a:uFillTx/>
                <a:ea typeface="SimSun" panose="02010600030101010101" pitchFamily="2" charset="-122"/>
                <a:cs typeface="Arial" panose="020B0604020202020204" pitchFamily="34" charset="0"/>
                <a:hlinkClick r:id="rId5"/>
              </a:rPr>
              <a:t>Job 33:18,24,28,30</a:t>
            </a:r>
            <a:r>
              <a:rPr kumimoji="0" lang="en-US" sz="1600" i="0" u="none" strike="noStrike" kern="1200" normalizeH="0" baseline="0" noProof="0" dirty="0">
                <a:solidFill>
                  <a:schemeClr val="tx1"/>
                </a:solidFill>
                <a:uLnTx/>
                <a:uFillTx/>
                <a:ea typeface="SimSun" panose="02010600030101010101" pitchFamily="2" charset="-122"/>
                <a:cs typeface="Arial" panose="020B0604020202020204" pitchFamily="34" charset="0"/>
              </a:rPr>
              <a:t>, </a:t>
            </a:r>
            <a:r>
              <a:rPr kumimoji="0" lang="en-US" sz="1600" i="0" u="none" strike="noStrike" kern="150" normalizeH="0" baseline="0" noProof="0" dirty="0">
                <a:solidFill>
                  <a:schemeClr val="tx1"/>
                </a:solidFill>
                <a:uLnTx/>
                <a:uFillTx/>
                <a:ea typeface="Times New Roman" panose="02020603050405020304" pitchFamily="18" charset="0"/>
                <a:cs typeface="Arial" panose="020B0604020202020204" pitchFamily="34" charset="0"/>
                <a:hlinkClick r:id="rId6"/>
              </a:rPr>
              <a:t>Rev. 20:4</a:t>
            </a:r>
            <a:r>
              <a:rPr kumimoji="0" lang="en-US" sz="1600" i="0" u="none" strike="noStrike" kern="150" normalizeH="0" baseline="0" noProof="0" dirty="0">
                <a:solidFill>
                  <a:schemeClr val="tx1"/>
                </a:solidFill>
                <a:uLnTx/>
                <a:uFillTx/>
                <a:ea typeface="Times New Roman" panose="02020603050405020304" pitchFamily="18" charset="0"/>
                <a:cs typeface="Arial" panose="020B0604020202020204" pitchFamily="34" charset="0"/>
              </a:rPr>
              <a:t>, </a:t>
            </a:r>
            <a:r>
              <a:rPr kumimoji="0" lang="en-US" sz="1600" i="0" u="none" strike="noStrike" kern="1200" normalizeH="0" baseline="0" noProof="0" dirty="0">
                <a:solidFill>
                  <a:schemeClr val="tx1"/>
                </a:solidFill>
                <a:uLnTx/>
                <a:uFillTx/>
                <a:cs typeface="Arial" panose="020B0604020202020204" pitchFamily="34" charset="0"/>
                <a:hlinkClick r:id="rId7"/>
              </a:rPr>
              <a:t>I Cor. 15:44</a:t>
            </a:r>
            <a:r>
              <a:rPr kumimoji="0" lang="en-US" sz="1600" i="0" u="none" strike="noStrike" kern="1200" normalizeH="0" baseline="0" noProof="0" dirty="0">
                <a:solidFill>
                  <a:schemeClr val="tx1"/>
                </a:solidFill>
                <a:uLnTx/>
                <a:uFillTx/>
                <a:cs typeface="Arial" panose="020B0604020202020204" pitchFamily="34" charset="0"/>
              </a:rPr>
              <a:t>, </a:t>
            </a:r>
            <a:r>
              <a:rPr kumimoji="0" lang="en-US" sz="1600" i="0" u="none" strike="noStrike" kern="1200" normalizeH="0" baseline="0" noProof="0" dirty="0">
                <a:solidFill>
                  <a:schemeClr val="tx1"/>
                </a:solidFill>
                <a:uLnTx/>
                <a:uFillTx/>
                <a:cs typeface="Arial" panose="020B0604020202020204" pitchFamily="34" charset="0"/>
                <a:hlinkClick r:id="rId8"/>
              </a:rPr>
              <a:t>Gen. 1:27, 9:6 NIV</a:t>
            </a:r>
            <a:r>
              <a:rPr kumimoji="0" lang="en-US" sz="1600" i="0" u="none" strike="noStrike" kern="1200" normalizeH="0" baseline="0" noProof="0" dirty="0">
                <a:solidFill>
                  <a:schemeClr val="tx1"/>
                </a:solidFill>
                <a:uLnTx/>
                <a:uFillTx/>
                <a:cs typeface="Arial" panose="020B0604020202020204" pitchFamily="34" charset="0"/>
              </a:rPr>
              <a:t>, Rev. 6:9-11, </a:t>
            </a:r>
            <a:r>
              <a:rPr kumimoji="0" lang="en-US" sz="1600" i="0" u="none" strike="noStrike" kern="1200" normalizeH="0" baseline="0" noProof="0" dirty="0">
                <a:solidFill>
                  <a:schemeClr val="tx1"/>
                </a:solidFill>
                <a:uLnTx/>
                <a:uFillTx/>
                <a:cs typeface="Arial" panose="020B0604020202020204" pitchFamily="34" charset="0"/>
                <a:hlinkClick r:id="rId9"/>
              </a:rPr>
              <a:t>Mat. 27:50 NIV</a:t>
            </a:r>
            <a:r>
              <a:rPr kumimoji="0" lang="en-US" sz="1600" i="0" u="none" strike="noStrike" kern="1200" normalizeH="0" baseline="0" noProof="0" dirty="0">
                <a:solidFill>
                  <a:schemeClr val="tx1"/>
                </a:solidFill>
                <a:uLnTx/>
                <a:uFillTx/>
                <a:cs typeface="Arial" panose="020B0604020202020204" pitchFamily="34" charset="0"/>
              </a:rPr>
              <a:t>)</a:t>
            </a:r>
            <a:endParaRPr kumimoji="0" lang="en-US" sz="2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Text Box 2">
            <a:extLst>
              <a:ext uri="{FF2B5EF4-FFF2-40B4-BE49-F238E27FC236}">
                <a16:creationId xmlns:a16="http://schemas.microsoft.com/office/drawing/2014/main" id="{E1E84173-8FEB-482D-9C70-D298F27363A6}"/>
              </a:ext>
            </a:extLst>
          </p:cNvPr>
          <p:cNvSpPr txBox="1">
            <a:spLocks noChangeArrowheads="1"/>
          </p:cNvSpPr>
          <p:nvPr/>
        </p:nvSpPr>
        <p:spPr bwMode="auto">
          <a:xfrm>
            <a:off x="91440" y="228600"/>
            <a:ext cx="8961120" cy="914400"/>
          </a:xfrm>
          <a:prstGeom prst="rect">
            <a:avLst/>
          </a:prstGeom>
          <a:blipFill dpi="0" rotWithShape="0">
            <a:blip r:embed="rId1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ts val="2400"/>
              </a:spcBef>
              <a:spcAft>
                <a:spcPts val="0"/>
              </a:spcAft>
              <a:buClrTx/>
              <a:buSzPct val="100000"/>
              <a:buFont typeface="Times New Roman" panose="02020603050405020304" pitchFamily="18" charset="0"/>
              <a:buNone/>
              <a:tabLst/>
              <a:defRPr/>
            </a:pPr>
            <a:r>
              <a:rPr kumimoji="0" lang="en-US" altLang="en-US" sz="30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DNA, Brain fMRI, Family Trees, Organs, Twins &amp; Angels Prove People Aren’t Born Gay or Transgender </a:t>
            </a:r>
          </a:p>
        </p:txBody>
      </p:sp>
      <p:sp>
        <p:nvSpPr>
          <p:cNvPr id="4" name="Date Placeholder 2">
            <a:extLst>
              <a:ext uri="{FF2B5EF4-FFF2-40B4-BE49-F238E27FC236}">
                <a16:creationId xmlns:a16="http://schemas.microsoft.com/office/drawing/2014/main" id="{EB63B9FA-8578-474E-B54C-F92835550250}"/>
              </a:ext>
            </a:extLst>
          </p:cNvPr>
          <p:cNvSpPr txBox="1">
            <a:spLocks/>
          </p:cNvSpPr>
          <p:nvPr/>
        </p:nvSpPr>
        <p:spPr>
          <a:xfrm>
            <a:off x="4876800" y="662940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2771873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8000">
        <p15:prstTrans prst="pageCurlDouble"/>
      </p:transition>
    </mc:Choice>
    <mc:Fallback xmlns="">
      <p:transition spd="slow" advTm="38000">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1" y="0"/>
            <a:ext cx="9098280" cy="10515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Worthy Elect Christians Enter Heaven With Transformed Angelic Bodies</a:t>
            </a:r>
          </a:p>
        </p:txBody>
      </p:sp>
      <p:sp>
        <p:nvSpPr>
          <p:cNvPr id="7" name="Text Box 2">
            <a:extLst>
              <a:ext uri="{FF2B5EF4-FFF2-40B4-BE49-F238E27FC236}">
                <a16:creationId xmlns:a16="http://schemas.microsoft.com/office/drawing/2014/main" id="{0EB56F9A-3CCA-47C9-B9FE-A9EB48C9B432}"/>
              </a:ext>
            </a:extLst>
          </p:cNvPr>
          <p:cNvSpPr txBox="1">
            <a:spLocks noChangeArrowheads="1"/>
          </p:cNvSpPr>
          <p:nvPr/>
        </p:nvSpPr>
        <p:spPr bwMode="auto">
          <a:xfrm>
            <a:off x="135709" y="589788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No More Death, Pain, War or Sin, Only Unimaginable Love &amp; Beauty Forever </a:t>
            </a:r>
          </a:p>
        </p:txBody>
      </p:sp>
    </p:spTree>
    <p:extLst>
      <p:ext uri="{BB962C8B-B14F-4D97-AF65-F5344CB8AC3E}">
        <p14:creationId xmlns:p14="http://schemas.microsoft.com/office/powerpoint/2010/main" val="740913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5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par>
                          <p:cTn id="8" fill="hold">
                            <p:stCondLst>
                              <p:cond delay="4500"/>
                            </p:stCondLst>
                            <p:childTnLst>
                              <p:par>
                                <p:cTn id="9" presetID="26" presetClass="emph" presetSubtype="0" fill="hold" grpId="0" nodeType="afterEffect">
                                  <p:stCondLst>
                                    <p:cond delay="2500"/>
                                  </p:stCondLst>
                                  <p:childTnLst>
                                    <p:animEffect transition="out" filter="fade">
                                      <p:cBhvr>
                                        <p:cTn id="10" dur="2000" tmFilter="0, 0; .2, .5; .8, .5; 1, 0"/>
                                        <p:tgtEl>
                                          <p:spTgt spid="7"/>
                                        </p:tgtEl>
                                      </p:cBhvr>
                                    </p:animEffect>
                                    <p:animScale>
                                      <p:cBhvr>
                                        <p:cTn id="11" dur="100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9" name="Picture 3"/>
          <p:cNvPicPr>
            <a:picLocks noChangeAspect="1" noChangeArrowheads="1"/>
          </p:cNvPicPr>
          <p:nvPr/>
        </p:nvPicPr>
        <p:blipFill>
          <a:blip r:embed="rId4">
            <a:extLst>
              <a:ext uri="{28A0092B-C50C-407E-A947-70E740481C1C}">
                <a14:useLocalDpi xmlns:a14="http://schemas.microsoft.com/office/drawing/2010/main" val="0"/>
              </a:ext>
            </a:extLst>
          </a:blip>
          <a:srcRect b="50926"/>
          <a:stretch>
            <a:fillRect/>
          </a:stretch>
        </p:blipFill>
        <p:spPr bwMode="auto">
          <a:xfrm>
            <a:off x="203482" y="3398181"/>
            <a:ext cx="8730116" cy="2587851"/>
          </a:xfrm>
          <a:prstGeom prst="rect">
            <a:avLst/>
          </a:prstGeom>
          <a:noFill/>
          <a:ln>
            <a:noFill/>
          </a:ln>
          <a:effectLst/>
          <a:scene3d>
            <a:camera prst="orthographicFront"/>
            <a:lightRig rig="threePt" dir="t"/>
          </a:scene3d>
          <a:sp3d>
            <a:bevelT w="165100" prst="coolSlant"/>
          </a:sp3d>
          <a:extLst>
            <a:ext uri="{909E8E84-426E-40DD-AFC4-6F175D3DCCD1}">
              <a14:hiddenFill xmlns:a14="http://schemas.microsoft.com/office/drawing/2010/main">
                <a:blipFill dpi="0" rotWithShape="0">
                  <a:blip/>
                  <a:srcRect b="50926"/>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Text Box 1"/>
          <p:cNvSpPr txBox="1">
            <a:spLocks noChangeArrowheads="1"/>
          </p:cNvSpPr>
          <p:nvPr/>
        </p:nvSpPr>
        <p:spPr bwMode="auto">
          <a:xfrm>
            <a:off x="294922" y="871968"/>
            <a:ext cx="8595360" cy="1828800"/>
          </a:xfrm>
          <a:prstGeom prst="rect">
            <a:avLst/>
          </a:prstGeom>
          <a:blipFill dpi="0" rotWithShape="0">
            <a:blip r:embed="rId5"/>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137160" rIns="90000" bIns="4572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1150"/>
              </a:spcAft>
              <a:tabLst/>
            </a:pPr>
            <a:r>
              <a:rPr lang="en-US" sz="3600" b="1" dirty="0">
                <a:solidFill>
                  <a:prstClr val="black"/>
                </a:solidFill>
                <a:latin typeface="Times New Roman" panose="02020603050405020304" pitchFamily="18" charset="0"/>
                <a:cs typeface="Times New Roman" panose="02020603050405020304" pitchFamily="18" charset="0"/>
              </a:rPr>
              <a:t>The Bible Thousands of Years Ago Described the Cause of Homosexuality, Turning Away from God</a:t>
            </a:r>
          </a:p>
        </p:txBody>
      </p:sp>
      <p:sp>
        <p:nvSpPr>
          <p:cNvPr id="8" name="Rectangle 7">
            <a:extLst>
              <a:ext uri="{FF2B5EF4-FFF2-40B4-BE49-F238E27FC236}">
                <a16:creationId xmlns:a16="http://schemas.microsoft.com/office/drawing/2014/main" id="{99FCB1F5-BA90-4F80-B151-21BCC6FC6EEE}"/>
              </a:ext>
            </a:extLst>
          </p:cNvPr>
          <p:cNvSpPr/>
          <p:nvPr/>
        </p:nvSpPr>
        <p:spPr>
          <a:xfrm>
            <a:off x="4351190" y="5678255"/>
            <a:ext cx="482824" cy="307777"/>
          </a:xfrm>
          <a:prstGeom prst="rect">
            <a:avLst/>
          </a:prstGeom>
        </p:spPr>
        <p:txBody>
          <a:bodyPr wrap="none">
            <a:spAutoFit/>
          </a:bodyPr>
          <a:lstStyle/>
          <a:p>
            <a:pPr>
              <a:lnSpc>
                <a:spcPct val="100000"/>
              </a:lnSpc>
              <a:spcAft>
                <a:spcPts val="1150"/>
              </a:spcAft>
              <a:buClr>
                <a:srgbClr val="FFFFFF"/>
              </a:buClr>
              <a:buSzPct val="69000"/>
            </a:pPr>
            <a:r>
              <a:rPr lang="en-US" altLang="en-US" sz="1400" b="1" dirty="0">
                <a:solidFill>
                  <a:schemeClr val="tx1">
                    <a:lumMod val="50000"/>
                  </a:schemeClr>
                </a:solidFill>
                <a:latin typeface="Calibri" panose="020F0502020204030204" pitchFamily="34" charset="0"/>
                <a:cs typeface="Arial Unicode MS" panose="020B0604020202020204" pitchFamily="34" charset="-128"/>
              </a:rPr>
              <a:t>[35]</a:t>
            </a:r>
          </a:p>
        </p:txBody>
      </p:sp>
      <p:pic>
        <p:nvPicPr>
          <p:cNvPr id="10" name="Picture 9">
            <a:extLst>
              <a:ext uri="{FF2B5EF4-FFF2-40B4-BE49-F238E27FC236}">
                <a16:creationId xmlns:a16="http://schemas.microsoft.com/office/drawing/2014/main" id="{3FEB21A8-F64A-4D3D-8DD1-09D64BBD23C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27527" y="6033396"/>
            <a:ext cx="182880" cy="182880"/>
          </a:xfrm>
          <a:prstGeom prst="rect">
            <a:avLst/>
          </a:prstGeom>
        </p:spPr>
      </p:pic>
      <p:sp>
        <p:nvSpPr>
          <p:cNvPr id="11" name="Date Placeholder 2">
            <a:extLst>
              <a:ext uri="{FF2B5EF4-FFF2-40B4-BE49-F238E27FC236}">
                <a16:creationId xmlns:a16="http://schemas.microsoft.com/office/drawing/2014/main" id="{6406D304-E0FD-4DD2-BD56-077283D7A1F6}"/>
              </a:ext>
            </a:extLst>
          </p:cNvPr>
          <p:cNvSpPr txBox="1">
            <a:spLocks/>
          </p:cNvSpPr>
          <p:nvPr/>
        </p:nvSpPr>
        <p:spPr>
          <a:xfrm>
            <a:off x="4876800" y="662940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4814250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500"/>
                                  </p:stCondLst>
                                  <p:childTnLst>
                                    <p:animEffect transition="out" filter="fade">
                                      <p:cBhvr>
                                        <p:cTn id="6" dur="2000" tmFilter="0, 0; .2, .5; .8, .5; 1, 0"/>
                                        <p:tgtEl>
                                          <p:spTgt spid="6"/>
                                        </p:tgtEl>
                                      </p:cBhvr>
                                    </p:animEffect>
                                    <p:animScale>
                                      <p:cBhvr>
                                        <p:cTn id="7" dur="100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152400" y="1417320"/>
            <a:ext cx="8839200" cy="5394960"/>
          </a:xfrm>
          <a:prstGeom prst="rect">
            <a:avLst/>
          </a:prstGeom>
          <a:gradFill>
            <a:gsLst>
              <a:gs pos="0">
                <a:schemeClr val="accent6">
                  <a:lumMod val="67000"/>
                </a:schemeClr>
              </a:gs>
              <a:gs pos="48000">
                <a:schemeClr val="accent6">
                  <a:lumMod val="97000"/>
                  <a:lumOff val="3000"/>
                </a:schemeClr>
              </a:gs>
              <a:gs pos="100000">
                <a:schemeClr val="accent6">
                  <a:lumMod val="60000"/>
                  <a:lumOff val="40000"/>
                </a:schemeClr>
              </a:gs>
            </a:gsLst>
            <a:lin ang="16200000" scaled="1"/>
          </a:gradFill>
          <a:ln w="25400">
            <a:solidFill>
              <a:schemeClr val="bg1"/>
            </a:solidFill>
          </a:ln>
          <a:effectLst/>
          <a:scene3d>
            <a:camera prst="orthographicFront"/>
            <a:lightRig rig="threePt" dir="t"/>
          </a:scene3d>
          <a:sp3d>
            <a:bevelT w="165100" prst="coolSlant"/>
          </a:sp3d>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365760" indent="-365760">
              <a:spcAft>
                <a:spcPts val="1800"/>
              </a:spcAft>
              <a:buClr>
                <a:schemeClr val="bg1"/>
              </a:buClr>
              <a:buFont typeface="Wingdings" panose="05000000000000000000" pitchFamily="2" charset="2"/>
              <a:buChar char="Ø"/>
            </a:pPr>
            <a:r>
              <a:rPr lang="en-US" sz="3000" dirty="0">
                <a:latin typeface="Calibri" panose="020F0502020204030204" pitchFamily="34" charset="0"/>
              </a:rPr>
              <a:t>Today, people have</a:t>
            </a:r>
            <a:r>
              <a:rPr lang="en-US" sz="3000" dirty="0">
                <a:solidFill>
                  <a:srgbClr val="0000FF"/>
                </a:solidFill>
                <a:latin typeface="Calibri" panose="020F0502020204030204" pitchFamily="34" charset="0"/>
              </a:rPr>
              <a:t> </a:t>
            </a:r>
            <a:r>
              <a:rPr lang="en-US" sz="3000" dirty="0">
                <a:solidFill>
                  <a:schemeClr val="bg1"/>
                </a:solidFill>
                <a:latin typeface="Calibri" panose="020F0502020204030204" pitchFamily="34" charset="0"/>
              </a:rPr>
              <a:t>exchanged the truth about God for the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lie of evolution and they worship the Earth, animals &amp; trees </a:t>
            </a:r>
            <a:r>
              <a:rPr lang="en-US" sz="3000" dirty="0">
                <a:latin typeface="Calibri" panose="020F0502020204030204" pitchFamily="34" charset="0"/>
              </a:rPr>
              <a:t>through </a:t>
            </a:r>
            <a:r>
              <a:rPr lang="en-US" sz="3000" dirty="0">
                <a:solidFill>
                  <a:schemeClr val="bg1"/>
                </a:solidFill>
                <a:latin typeface="Calibri" panose="020F0502020204030204" pitchFamily="34" charset="0"/>
              </a:rPr>
              <a:t>radical environmentalism.</a:t>
            </a:r>
          </a:p>
          <a:p>
            <a:pPr marL="365760" lvl="0" indent="-365760">
              <a:spcAft>
                <a:spcPts val="600"/>
              </a:spcAft>
              <a:buClr>
                <a:schemeClr val="bg1"/>
              </a:buClr>
              <a:buFont typeface="Wingdings" panose="05000000000000000000" pitchFamily="2" charset="2"/>
              <a:buChar char="Ø"/>
            </a:pPr>
            <a:r>
              <a:rPr lang="en-US" sz="3000" dirty="0">
                <a:latin typeface="Calibri" panose="020F0502020204030204" pitchFamily="34" charset="0"/>
              </a:rPr>
              <a:t>“They </a:t>
            </a:r>
            <a:r>
              <a:rPr lang="en-US" sz="3000" dirty="0">
                <a:solidFill>
                  <a:schemeClr val="bg1"/>
                </a:solidFill>
                <a:latin typeface="Calibri" panose="020F0502020204030204" pitchFamily="34" charset="0"/>
              </a:rPr>
              <a:t>exchanged the truth about God for a lie, and worshiped and served created things rather than the Creator....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Because of this, God gave them over to shameful lusts </a:t>
            </a:r>
            <a:r>
              <a:rPr lang="en-US" sz="3000" b="1" i="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men also abandoned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Rockwell Extra Bold" panose="02060903040505020403" pitchFamily="18" charset="0"/>
              </a:rPr>
              <a:t>natural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relations with women and were inflamed with lust for one another.</a:t>
            </a:r>
            <a:r>
              <a:rPr lang="en-US" sz="3000" b="1" dirty="0">
                <a:ln w="22225">
                  <a:solidFill>
                    <a:schemeClr val="accent2"/>
                  </a:solidFill>
                  <a:prstDash val="solid"/>
                </a:ln>
                <a:solidFill>
                  <a:schemeClr val="accent2">
                    <a:lumMod val="40000"/>
                    <a:lumOff val="60000"/>
                  </a:schemeClr>
                </a:solidFill>
                <a:latin typeface="Calibri" panose="020F0502020204030204" pitchFamily="34" charset="0"/>
              </a:rPr>
              <a:t> </a:t>
            </a:r>
            <a:r>
              <a:rPr lang="en-US" sz="3000" dirty="0">
                <a:solidFill>
                  <a:schemeClr val="bg1"/>
                </a:solidFill>
                <a:latin typeface="Calibri" panose="020F0502020204030204" pitchFamily="34" charset="0"/>
              </a:rPr>
              <a:t>Men committed shameful acts with other men, and received… penalty for their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Rockwell Extra Bold" panose="02060903040505020403" pitchFamily="18" charset="0"/>
              </a:rPr>
              <a:t>error</a:t>
            </a:r>
            <a:r>
              <a:rPr lang="en-US" sz="3000" dirty="0">
                <a:solidFill>
                  <a:schemeClr val="bg1"/>
                </a:solidFill>
                <a:latin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p>
          <a:p>
            <a:pPr marL="457200" lvl="0" indent="0">
              <a:buClr>
                <a:srgbClr val="0000FF"/>
              </a:buClr>
            </a:pPr>
            <a:r>
              <a:rPr lang="en-US" b="1" dirty="0">
                <a:ln w="9525">
                  <a:solidFill>
                    <a:schemeClr val="bg1"/>
                  </a:solidFill>
                  <a:prstDash val="solid"/>
                </a:ln>
                <a:solidFill>
                  <a:schemeClr val="tx1"/>
                </a:solidFill>
                <a:effectLst>
                  <a:outerShdw blurRad="38100" dist="38100" dir="2700000" algn="tl">
                    <a:srgbClr val="000000">
                      <a:alpha val="43137"/>
                    </a:srgbClr>
                  </a:outerShdw>
                </a:effectLst>
                <a:hlinkClick r:id="rId4"/>
              </a:rPr>
              <a:t>[Romans 1: 22, 24-27, the Apostle Paul, NIV]</a:t>
            </a:r>
            <a:endParaRPr lang="en-US" b="1" dirty="0">
              <a:ln w="9525">
                <a:solidFill>
                  <a:schemeClr val="bg1"/>
                </a:solidFill>
                <a:prstDash val="solid"/>
              </a:ln>
              <a:solidFill>
                <a:schemeClr val="tx1"/>
              </a:solidFill>
              <a:effectLst>
                <a:outerShdw blurRad="38100" dist="38100" dir="2700000" algn="tl">
                  <a:srgbClr val="000000">
                    <a:alpha val="43137"/>
                  </a:srgbClr>
                </a:outerShdw>
              </a:effectLst>
            </a:endParaRPr>
          </a:p>
        </p:txBody>
      </p:sp>
      <p:sp>
        <p:nvSpPr>
          <p:cNvPr id="6" name="Date Placeholder 2">
            <a:extLst>
              <a:ext uri="{FF2B5EF4-FFF2-40B4-BE49-F238E27FC236}">
                <a16:creationId xmlns:a16="http://schemas.microsoft.com/office/drawing/2014/main" id="{1A587FA7-C999-44DE-84A0-0950CCD8C58C}"/>
              </a:ext>
            </a:extLst>
          </p:cNvPr>
          <p:cNvSpPr txBox="1">
            <a:spLocks/>
          </p:cNvSpPr>
          <p:nvPr/>
        </p:nvSpPr>
        <p:spPr>
          <a:xfrm>
            <a:off x="5958840" y="6536569"/>
            <a:ext cx="3185160"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8" name="Text Box 1">
            <a:extLst>
              <a:ext uri="{FF2B5EF4-FFF2-40B4-BE49-F238E27FC236}">
                <a16:creationId xmlns:a16="http://schemas.microsoft.com/office/drawing/2014/main" id="{6C70D154-3C7E-4E9A-AFF9-0B3EE07520AF}"/>
              </a:ext>
            </a:extLst>
          </p:cNvPr>
          <p:cNvSpPr txBox="1">
            <a:spLocks noChangeArrowheads="1"/>
          </p:cNvSpPr>
          <p:nvPr/>
        </p:nvSpPr>
        <p:spPr bwMode="auto">
          <a:xfrm>
            <a:off x="274320" y="182880"/>
            <a:ext cx="8595360" cy="1097280"/>
          </a:xfrm>
          <a:prstGeom prst="rect">
            <a:avLst/>
          </a:prstGeom>
          <a:blipFill dpi="0" rotWithShape="0">
            <a:blip r:embed="rId5"/>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1150"/>
              </a:spcAft>
              <a:tabLst/>
            </a:pPr>
            <a:r>
              <a:rPr lang="en-US" sz="3100" b="1" dirty="0">
                <a:solidFill>
                  <a:prstClr val="black"/>
                </a:solidFill>
                <a:latin typeface="Times New Roman" panose="02020603050405020304" pitchFamily="18" charset="0"/>
                <a:cs typeface="Times New Roman" panose="02020603050405020304" pitchFamily="18" charset="0"/>
              </a:rPr>
              <a:t>The Bible Thousands of Years Ago Described the Cause of Homosexuality, Turning Away from God</a:t>
            </a:r>
          </a:p>
        </p:txBody>
      </p:sp>
    </p:spTree>
    <p:extLst>
      <p:ext uri="{BB962C8B-B14F-4D97-AF65-F5344CB8AC3E}">
        <p14:creationId xmlns:p14="http://schemas.microsoft.com/office/powerpoint/2010/main" val="36694154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1500" tmFilter="0, 0; .2, .5; .8, .5; 1, 0"/>
                                        <p:tgtEl>
                                          <p:spTgt spid="60417">
                                            <p:txEl>
                                              <p:pRg st="0" end="0"/>
                                            </p:txEl>
                                          </p:spTgt>
                                        </p:tgtEl>
                                      </p:cBhvr>
                                    </p:animEffect>
                                    <p:animScale>
                                      <p:cBhvr>
                                        <p:cTn id="7" dur="750" autoRev="1" fill="hold"/>
                                        <p:tgtEl>
                                          <p:spTgt spid="60417">
                                            <p:txEl>
                                              <p:pRg st="0" end="0"/>
                                            </p:txEl>
                                          </p:spTgt>
                                        </p:tgtEl>
                                      </p:cBhvr>
                                      <p:by x="105000" y="105000"/>
                                    </p:animScale>
                                  </p:childTnLst>
                                </p:cTn>
                              </p:par>
                            </p:childTnLst>
                          </p:cTn>
                        </p:par>
                        <p:par>
                          <p:cTn id="8" fill="hold">
                            <p:stCondLst>
                              <p:cond delay="4000"/>
                            </p:stCondLst>
                            <p:childTnLst>
                              <p:par>
                                <p:cTn id="9" presetID="26" presetClass="emph" presetSubtype="0" fill="hold" nodeType="afterEffect">
                                  <p:stCondLst>
                                    <p:cond delay="16000"/>
                                  </p:stCondLst>
                                  <p:childTnLst>
                                    <p:animEffect transition="out" filter="fade">
                                      <p:cBhvr>
                                        <p:cTn id="10" dur="1500" tmFilter="0, 0; .2, .5; .8, .5; 1, 0"/>
                                        <p:tgtEl>
                                          <p:spTgt spid="60417">
                                            <p:txEl>
                                              <p:pRg st="1" end="1"/>
                                            </p:txEl>
                                          </p:spTgt>
                                        </p:tgtEl>
                                      </p:cBhvr>
                                    </p:animEffect>
                                    <p:animScale>
                                      <p:cBhvr>
                                        <p:cTn id="11" dur="750" autoRev="1" fill="hold"/>
                                        <p:tgtEl>
                                          <p:spTgt spid="6041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233172" y="1417320"/>
            <a:ext cx="8677656" cy="5394960"/>
          </a:xfrm>
          <a:prstGeom prst="rect">
            <a:avLst/>
          </a:prstGeom>
          <a:gradFill>
            <a:gsLst>
              <a:gs pos="0">
                <a:schemeClr val="accent6">
                  <a:lumMod val="67000"/>
                </a:schemeClr>
              </a:gs>
              <a:gs pos="48000">
                <a:schemeClr val="accent6">
                  <a:lumMod val="97000"/>
                  <a:lumOff val="3000"/>
                </a:schemeClr>
              </a:gs>
              <a:gs pos="100000">
                <a:schemeClr val="accent6">
                  <a:lumMod val="60000"/>
                  <a:lumOff val="40000"/>
                </a:schemeClr>
              </a:gs>
            </a:gsLst>
            <a:lin ang="16200000" scaled="1"/>
          </a:gradFill>
          <a:ln w="25400">
            <a:solidFill>
              <a:schemeClr val="bg1"/>
            </a:solidFill>
          </a:ln>
          <a:effectLst/>
          <a:scene3d>
            <a:camera prst="orthographicFront"/>
            <a:lightRig rig="threePt" dir="t"/>
          </a:scene3d>
          <a:sp3d>
            <a:bevelT w="165100" prst="coolSlant"/>
          </a:sp3d>
        </p:spPr>
        <p:txBody>
          <a:bodyPr wrap="square" lIns="182880" tIns="182880" rIns="90000" bIns="2743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0000"/>
              </a:lnSpc>
              <a:spcAft>
                <a:spcPts val="1200"/>
              </a:spcAft>
              <a:buClr>
                <a:srgbClr val="0000FF"/>
              </a:buClr>
            </a:pPr>
            <a:r>
              <a:rPr 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Bible </a:t>
            </a:r>
            <a:r>
              <a:rPr lang="en-US" sz="4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literally</a:t>
            </a:r>
            <a:r>
              <a:rPr 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stated that turning away from God results in rampant: </a:t>
            </a:r>
          </a:p>
          <a:p>
            <a:pPr marL="457200" lvl="0" indent="-457200">
              <a:spcAft>
                <a:spcPts val="300"/>
              </a:spcAft>
              <a:buClr>
                <a:schemeClr val="bg1"/>
              </a:buClr>
              <a:buFont typeface="Wingdings" panose="05000000000000000000" pitchFamily="2" charset="2"/>
              <a:buChar char="Ø"/>
            </a:pPr>
            <a:r>
              <a:rPr lang="en-US" sz="3100" b="1" dirty="0">
                <a:solidFill>
                  <a:schemeClr val="bg1"/>
                </a:solidFill>
                <a:latin typeface="Calibri" panose="020F0502020204030204" pitchFamily="34" charset="0"/>
              </a:rPr>
              <a:t>Sexual perversions </a:t>
            </a:r>
          </a:p>
          <a:p>
            <a:pPr marL="457200" lvl="0" indent="-457200">
              <a:spcAft>
                <a:spcPts val="300"/>
              </a:spcAft>
              <a:buClr>
                <a:schemeClr val="bg1"/>
              </a:buClr>
              <a:buFont typeface="Wingdings" panose="05000000000000000000" pitchFamily="2" charset="2"/>
              <a:buChar char="Ø"/>
            </a:pPr>
            <a:r>
              <a:rPr lang="en-US" sz="3100" b="1" dirty="0">
                <a:solidFill>
                  <a:schemeClr val="bg1"/>
                </a:solidFill>
                <a:latin typeface="Calibri" panose="020F0502020204030204" pitchFamily="34" charset="0"/>
              </a:rPr>
              <a:t>Homosexuality</a:t>
            </a:r>
          </a:p>
          <a:p>
            <a:pPr marL="457200" indent="-457200">
              <a:spcAft>
                <a:spcPts val="300"/>
              </a:spcAft>
              <a:buClr>
                <a:schemeClr val="bg1"/>
              </a:buClr>
              <a:buFont typeface="Wingdings" panose="05000000000000000000" pitchFamily="2" charset="2"/>
              <a:buChar char="Ø"/>
            </a:pPr>
            <a:r>
              <a:rPr lang="en-US" sz="3100" b="1" dirty="0">
                <a:latin typeface="Calibri" panose="020F0502020204030204" pitchFamily="34" charset="0"/>
              </a:rPr>
              <a:t>Rape</a:t>
            </a:r>
            <a:endParaRPr lang="en-US" sz="3100" b="1" dirty="0">
              <a:solidFill>
                <a:schemeClr val="bg1"/>
              </a:solidFill>
              <a:latin typeface="Calibri" panose="020F0502020204030204" pitchFamily="34" charset="0"/>
            </a:endParaRPr>
          </a:p>
          <a:p>
            <a:pPr marL="457200" lvl="0" indent="-457200">
              <a:spcAft>
                <a:spcPts val="600"/>
              </a:spcAft>
              <a:buClr>
                <a:schemeClr val="bg1"/>
              </a:buClr>
              <a:buFont typeface="Wingdings" panose="05000000000000000000" pitchFamily="2" charset="2"/>
              <a:buChar char="Ø"/>
            </a:pPr>
            <a:r>
              <a:rPr lang="en-US" sz="3100" b="1" dirty="0">
                <a:solidFill>
                  <a:schemeClr val="bg1"/>
                </a:solidFill>
                <a:latin typeface="Calibri" panose="020F0502020204030204" pitchFamily="34" charset="0"/>
              </a:rPr>
              <a:t>Mental illness</a:t>
            </a:r>
          </a:p>
          <a:p>
            <a:pPr marL="457200" lvl="0" indent="-457200">
              <a:spcAft>
                <a:spcPts val="300"/>
              </a:spcAft>
              <a:buClr>
                <a:schemeClr val="bg1"/>
              </a:buClr>
              <a:buFont typeface="Wingdings" panose="05000000000000000000" pitchFamily="2" charset="2"/>
              <a:buChar char="Ø"/>
            </a:pPr>
            <a:r>
              <a:rPr lang="en-US" sz="3100" b="1" dirty="0">
                <a:solidFill>
                  <a:schemeClr val="bg1"/>
                </a:solidFill>
                <a:latin typeface="Calibri" panose="020F0502020204030204" pitchFamily="34" charset="0"/>
              </a:rPr>
              <a:t>Angry women hating their husbands (feminism)</a:t>
            </a:r>
          </a:p>
          <a:p>
            <a:pPr marL="457200" lvl="0" indent="-457200">
              <a:spcAft>
                <a:spcPts val="600"/>
              </a:spcAft>
              <a:buClr>
                <a:schemeClr val="bg1"/>
              </a:buClr>
              <a:buFont typeface="Wingdings" panose="05000000000000000000" pitchFamily="2" charset="2"/>
              <a:buChar char="Ø"/>
            </a:pPr>
            <a:r>
              <a:rPr lang="en-US" sz="3100" b="1" dirty="0">
                <a:solidFill>
                  <a:schemeClr val="bg1"/>
                </a:solidFill>
                <a:latin typeface="Calibri" panose="020F0502020204030204" pitchFamily="34" charset="0"/>
              </a:rPr>
              <a:t>Women murdering their own babies (abortion)</a:t>
            </a:r>
          </a:p>
          <a:p>
            <a:pPr marL="0" lvl="0" indent="0" algn="ctr">
              <a:lnSpc>
                <a:spcPct val="90000"/>
              </a:lnSpc>
              <a:spcAft>
                <a:spcPts val="300"/>
              </a:spcAft>
              <a:buClr>
                <a:schemeClr val="bg1"/>
              </a:buClr>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Exactly as found in the US &amp; EU today.</a:t>
            </a:r>
            <a:r>
              <a:rPr lang="en-US" sz="3600" b="1" dirty="0">
                <a:solidFill>
                  <a:schemeClr val="bg1"/>
                </a:solidFill>
                <a:latin typeface="Calibri" panose="020F0502020204030204" pitchFamily="34" charset="0"/>
              </a:rPr>
              <a:t> </a:t>
            </a:r>
          </a:p>
          <a:p>
            <a:pPr marL="182880" indent="0">
              <a:lnSpc>
                <a:spcPct val="100000"/>
              </a:lnSpc>
              <a:spcAft>
                <a:spcPts val="2400"/>
              </a:spcAft>
              <a:buClr>
                <a:srgbClr val="0000FF"/>
              </a:buClr>
            </a:pPr>
            <a:r>
              <a:rPr lang="de-DE" dirty="0">
                <a:solidFill>
                  <a:schemeClr val="tx1"/>
                </a:solidFill>
                <a:latin typeface="Calibri" panose="020F0502020204030204" pitchFamily="34" charset="0"/>
                <a:cs typeface="Calibri" panose="020F0502020204030204" pitchFamily="34" charset="0"/>
                <a:hlinkClick r:id="rId4"/>
              </a:rPr>
              <a:t>[Deut. 28: 28-34, 48, 53-56,</a:t>
            </a:r>
            <a:r>
              <a:rPr lang="en-US" dirty="0">
                <a:solidFill>
                  <a:schemeClr val="tx1"/>
                </a:solidFill>
                <a:latin typeface="Calibri" panose="020F0502020204030204" pitchFamily="34" charset="0"/>
                <a:cs typeface="Calibri" panose="020F0502020204030204" pitchFamily="34" charset="0"/>
              </a:rPr>
              <a:t> </a:t>
            </a:r>
            <a:r>
              <a:rPr lang="en-US" u="sng" dirty="0">
                <a:solidFill>
                  <a:schemeClr val="tx1"/>
                </a:solidFill>
                <a:latin typeface="Calibri" panose="020F0502020204030204" pitchFamily="34" charset="0"/>
                <a:cs typeface="Calibri" panose="020F0502020204030204" pitchFamily="34" charset="0"/>
                <a:hlinkClick r:id="rId5"/>
              </a:rPr>
              <a:t>II Tim. 3:3-6]</a:t>
            </a:r>
            <a:r>
              <a:rPr lang="en-US" dirty="0">
                <a:solidFill>
                  <a:schemeClr val="tx1"/>
                </a:solidFill>
                <a:latin typeface="Calibri" panose="020F0502020204030204" pitchFamily="34" charset="0"/>
                <a:cs typeface="Calibri" panose="020F0502020204030204" pitchFamily="34" charset="0"/>
              </a:rPr>
              <a:t> </a:t>
            </a:r>
            <a:r>
              <a:rPr lang="en-US" dirty="0">
                <a:latin typeface="Calibri" panose="020F0502020204030204" pitchFamily="34" charset="0"/>
                <a:cs typeface="Calibri" panose="020F0502020204030204" pitchFamily="34" charset="0"/>
                <a:hlinkClick r:id="rId6"/>
              </a:rPr>
              <a:t>[Romans 1: 22, 24-27 Apostle Paul, NIV]</a:t>
            </a:r>
            <a:r>
              <a:rPr lang="en-US" dirty="0">
                <a:latin typeface="Calibri" panose="020F0502020204030204" pitchFamily="34" charset="0"/>
                <a:cs typeface="Calibri" panose="020F0502020204030204" pitchFamily="34" charset="0"/>
              </a:rPr>
              <a:t> </a:t>
            </a:r>
            <a:r>
              <a:rPr lang="en-US" dirty="0">
                <a:solidFill>
                  <a:srgbClr val="FFFFFF"/>
                </a:solidFill>
                <a:latin typeface="Calibri" panose="020F0502020204030204" pitchFamily="34" charset="0"/>
                <a:cs typeface="Calibri" panose="020F0502020204030204" pitchFamily="34" charset="0"/>
                <a:hlinkClick r:id="rId7"/>
              </a:rPr>
              <a:t>[1231]</a:t>
            </a:r>
            <a:r>
              <a:rPr lang="en-US" dirty="0">
                <a:solidFill>
                  <a:srgbClr val="FFFFFF"/>
                </a:solidFill>
                <a:latin typeface="Calibri" panose="020F0502020204030204" pitchFamily="34" charset="0"/>
                <a:cs typeface="Calibri" panose="020F0502020204030204" pitchFamily="34" charset="0"/>
              </a:rPr>
              <a:t> </a:t>
            </a:r>
            <a:endParaRPr lang="en-US" dirty="0">
              <a:solidFill>
                <a:schemeClr val="tx1"/>
              </a:solidFill>
              <a:latin typeface="Calibri" panose="020F0502020204030204" pitchFamily="34" charset="0"/>
              <a:cs typeface="Calibri" panose="020F0502020204030204" pitchFamily="34" charset="0"/>
            </a:endParaRPr>
          </a:p>
        </p:txBody>
      </p:sp>
      <p:sp>
        <p:nvSpPr>
          <p:cNvPr id="2" name="TextBox 1"/>
          <p:cNvSpPr txBox="1"/>
          <p:nvPr/>
        </p:nvSpPr>
        <p:spPr>
          <a:xfrm>
            <a:off x="4389120" y="2706624"/>
            <a:ext cx="4411980" cy="2276649"/>
          </a:xfrm>
          <a:prstGeom prst="rect">
            <a:avLst/>
          </a:prstGeom>
          <a:noFill/>
        </p:spPr>
        <p:txBody>
          <a:bodyPr wrap="square" rtlCol="0">
            <a:spAutoFit/>
          </a:bodyPr>
          <a:lstStyle/>
          <a:p>
            <a:pPr marL="457200" indent="-457200">
              <a:spcAft>
                <a:spcPts val="300"/>
              </a:spcAft>
              <a:buClr>
                <a:schemeClr val="bg1"/>
              </a:buClr>
              <a:buFont typeface="Wingdings" panose="05000000000000000000" pitchFamily="2" charset="2"/>
              <a:buChar char="Ø"/>
            </a:pPr>
            <a:r>
              <a:rPr lang="en-US" sz="3100" b="1" dirty="0">
                <a:latin typeface="Calibri" panose="020F0502020204030204" pitchFamily="34" charset="0"/>
              </a:rPr>
              <a:t>Divorce</a:t>
            </a:r>
          </a:p>
          <a:p>
            <a:pPr marL="457200" lvl="0" indent="-457200">
              <a:spcAft>
                <a:spcPts val="300"/>
              </a:spcAft>
              <a:buClr>
                <a:schemeClr val="bg1"/>
              </a:buClr>
              <a:buFont typeface="Wingdings" panose="05000000000000000000" pitchFamily="2" charset="2"/>
              <a:buChar char="Ø"/>
            </a:pPr>
            <a:r>
              <a:rPr lang="en-US" sz="3100" b="1" dirty="0">
                <a:latin typeface="Calibri" panose="020F0502020204030204" pitchFamily="34" charset="0"/>
              </a:rPr>
              <a:t>Murder</a:t>
            </a:r>
          </a:p>
          <a:p>
            <a:pPr marL="457200" lvl="0" indent="-457200">
              <a:spcAft>
                <a:spcPts val="300"/>
              </a:spcAft>
              <a:buClr>
                <a:schemeClr val="bg1"/>
              </a:buClr>
              <a:buFont typeface="Wingdings" panose="05000000000000000000" pitchFamily="2" charset="2"/>
              <a:buChar char="Ø"/>
            </a:pPr>
            <a:r>
              <a:rPr lang="en-US" sz="3100" b="1" dirty="0">
                <a:latin typeface="Calibri" panose="020F0502020204030204" pitchFamily="34" charset="0"/>
              </a:rPr>
              <a:t>Theft (or looting)</a:t>
            </a:r>
          </a:p>
          <a:p>
            <a:pPr marL="457200" lvl="0" indent="-457200">
              <a:spcAft>
                <a:spcPts val="300"/>
              </a:spcAft>
              <a:buClr>
                <a:schemeClr val="bg1"/>
              </a:buClr>
              <a:buFont typeface="Wingdings" panose="05000000000000000000" pitchFamily="2" charset="2"/>
              <a:buChar char="Ø"/>
            </a:pPr>
            <a:r>
              <a:rPr lang="en-US" sz="3100" b="1" dirty="0">
                <a:latin typeface="Calibri" panose="020F0502020204030204" pitchFamily="34" charset="0"/>
              </a:rPr>
              <a:t>Sex slaves (trafficking)</a:t>
            </a:r>
          </a:p>
          <a:p>
            <a:endParaRPr lang="en-US" dirty="0"/>
          </a:p>
        </p:txBody>
      </p:sp>
      <p:sp>
        <p:nvSpPr>
          <p:cNvPr id="6" name="Date Placeholder 2">
            <a:extLst>
              <a:ext uri="{FF2B5EF4-FFF2-40B4-BE49-F238E27FC236}">
                <a16:creationId xmlns:a16="http://schemas.microsoft.com/office/drawing/2014/main" id="{53BBCD7E-F07B-4D0D-844D-66FC2F651741}"/>
              </a:ext>
            </a:extLst>
          </p:cNvPr>
          <p:cNvSpPr txBox="1">
            <a:spLocks/>
          </p:cNvSpPr>
          <p:nvPr/>
        </p:nvSpPr>
        <p:spPr>
          <a:xfrm>
            <a:off x="5540669" y="6557660"/>
            <a:ext cx="3566160" cy="22860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8" name="Text Box 1">
            <a:extLst>
              <a:ext uri="{FF2B5EF4-FFF2-40B4-BE49-F238E27FC236}">
                <a16:creationId xmlns:a16="http://schemas.microsoft.com/office/drawing/2014/main" id="{40AB438D-57A5-480F-8B09-86145467512A}"/>
              </a:ext>
            </a:extLst>
          </p:cNvPr>
          <p:cNvSpPr txBox="1">
            <a:spLocks noChangeArrowheads="1"/>
          </p:cNvSpPr>
          <p:nvPr/>
        </p:nvSpPr>
        <p:spPr bwMode="auto">
          <a:xfrm>
            <a:off x="291777" y="182880"/>
            <a:ext cx="8595360" cy="1097280"/>
          </a:xfrm>
          <a:prstGeom prst="rect">
            <a:avLst/>
          </a:prstGeom>
          <a:blipFill dpi="0" rotWithShape="0">
            <a:blip r:embed="rId8"/>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109728" rIns="9000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1150"/>
              </a:spcAft>
              <a:tabLst/>
            </a:pPr>
            <a:r>
              <a:rPr lang="en-US" sz="3100" b="1" dirty="0">
                <a:solidFill>
                  <a:prstClr val="black"/>
                </a:solidFill>
                <a:latin typeface="Times New Roman" panose="02020603050405020304" pitchFamily="18" charset="0"/>
                <a:cs typeface="Times New Roman" panose="02020603050405020304" pitchFamily="18" charset="0"/>
              </a:rPr>
              <a:t>The Bible Thousands of Years Ago Described the Cause of Homosexuality, Turning Away from God</a:t>
            </a:r>
          </a:p>
        </p:txBody>
      </p:sp>
    </p:spTree>
    <p:extLst>
      <p:ext uri="{BB962C8B-B14F-4D97-AF65-F5344CB8AC3E}">
        <p14:creationId xmlns:p14="http://schemas.microsoft.com/office/powerpoint/2010/main" val="15659100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9000"/>
                                  </p:stCondLst>
                                  <p:childTnLst>
                                    <p:animEffect transition="out" filter="fade">
                                      <p:cBhvr>
                                        <p:cTn id="6" dur="1500" tmFilter="0, 0; .2, .5; .8, .5; 1, 0"/>
                                        <p:tgtEl>
                                          <p:spTgt spid="60417">
                                            <p:txEl>
                                              <p:pRg st="0" end="0"/>
                                            </p:txEl>
                                          </p:spTgt>
                                        </p:tgtEl>
                                      </p:cBhvr>
                                    </p:animEffect>
                                    <p:animScale>
                                      <p:cBhvr>
                                        <p:cTn id="7" dur="750" autoRev="1" fill="hold"/>
                                        <p:tgtEl>
                                          <p:spTgt spid="60417">
                                            <p:txEl>
                                              <p:pRg st="0" end="0"/>
                                            </p:txEl>
                                          </p:spTgt>
                                        </p:tgtEl>
                                      </p:cBhvr>
                                      <p:by x="105000" y="105000"/>
                                    </p:animScale>
                                  </p:childTnLst>
                                </p:cTn>
                              </p:par>
                              <p:par>
                                <p:cTn id="8" presetID="26" presetClass="emph" presetSubtype="0" fill="hold" nodeType="withEffect">
                                  <p:stCondLst>
                                    <p:cond delay="9000"/>
                                  </p:stCondLst>
                                  <p:childTnLst>
                                    <p:animEffect transition="out" filter="fade">
                                      <p:cBhvr>
                                        <p:cTn id="9" dur="1500" tmFilter="0, 0; .2, .5; .8, .5; 1, 0"/>
                                        <p:tgtEl>
                                          <p:spTgt spid="60417">
                                            <p:txEl>
                                              <p:pRg st="1" end="1"/>
                                            </p:txEl>
                                          </p:spTgt>
                                        </p:tgtEl>
                                      </p:cBhvr>
                                    </p:animEffect>
                                    <p:animScale>
                                      <p:cBhvr>
                                        <p:cTn id="10" dur="750" autoRev="1" fill="hold"/>
                                        <p:tgtEl>
                                          <p:spTgt spid="60417">
                                            <p:txEl>
                                              <p:pRg st="1" end="1"/>
                                            </p:txEl>
                                          </p:spTgt>
                                        </p:tgtEl>
                                      </p:cBhvr>
                                      <p:by x="105000" y="105000"/>
                                    </p:animScale>
                                  </p:childTnLst>
                                </p:cTn>
                              </p:par>
                              <p:par>
                                <p:cTn id="11" presetID="26" presetClass="emph" presetSubtype="0" fill="hold" nodeType="withEffect">
                                  <p:stCondLst>
                                    <p:cond delay="9000"/>
                                  </p:stCondLst>
                                  <p:childTnLst>
                                    <p:animEffect transition="out" filter="fade">
                                      <p:cBhvr>
                                        <p:cTn id="12" dur="1500" tmFilter="0, 0; .2, .5; .8, .5; 1, 0"/>
                                        <p:tgtEl>
                                          <p:spTgt spid="60417">
                                            <p:txEl>
                                              <p:pRg st="2" end="2"/>
                                            </p:txEl>
                                          </p:spTgt>
                                        </p:tgtEl>
                                      </p:cBhvr>
                                    </p:animEffect>
                                    <p:animScale>
                                      <p:cBhvr>
                                        <p:cTn id="13" dur="750" autoRev="1" fill="hold"/>
                                        <p:tgtEl>
                                          <p:spTgt spid="60417">
                                            <p:txEl>
                                              <p:pRg st="2" end="2"/>
                                            </p:txEl>
                                          </p:spTgt>
                                        </p:tgtEl>
                                      </p:cBhvr>
                                      <p:by x="105000" y="105000"/>
                                    </p:animScale>
                                  </p:childTnLst>
                                </p:cTn>
                              </p:par>
                              <p:par>
                                <p:cTn id="14" presetID="26" presetClass="emph" presetSubtype="0" fill="hold" nodeType="withEffect">
                                  <p:stCondLst>
                                    <p:cond delay="9000"/>
                                  </p:stCondLst>
                                  <p:childTnLst>
                                    <p:animEffect transition="out" filter="fade">
                                      <p:cBhvr>
                                        <p:cTn id="15" dur="1500" tmFilter="0, 0; .2, .5; .8, .5; 1, 0"/>
                                        <p:tgtEl>
                                          <p:spTgt spid="60417">
                                            <p:txEl>
                                              <p:pRg st="3" end="3"/>
                                            </p:txEl>
                                          </p:spTgt>
                                        </p:tgtEl>
                                      </p:cBhvr>
                                    </p:animEffect>
                                    <p:animScale>
                                      <p:cBhvr>
                                        <p:cTn id="16" dur="750" autoRev="1" fill="hold"/>
                                        <p:tgtEl>
                                          <p:spTgt spid="60417">
                                            <p:txEl>
                                              <p:pRg st="3" end="3"/>
                                            </p:txEl>
                                          </p:spTgt>
                                        </p:tgtEl>
                                      </p:cBhvr>
                                      <p:by x="105000" y="105000"/>
                                    </p:animScale>
                                  </p:childTnLst>
                                </p:cTn>
                              </p:par>
                              <p:par>
                                <p:cTn id="17" presetID="26" presetClass="emph" presetSubtype="0" fill="hold" nodeType="withEffect">
                                  <p:stCondLst>
                                    <p:cond delay="9000"/>
                                  </p:stCondLst>
                                  <p:childTnLst>
                                    <p:animEffect transition="out" filter="fade">
                                      <p:cBhvr>
                                        <p:cTn id="18" dur="1500" tmFilter="0, 0; .2, .5; .8, .5; 1, 0"/>
                                        <p:tgtEl>
                                          <p:spTgt spid="60417">
                                            <p:txEl>
                                              <p:pRg st="4" end="4"/>
                                            </p:txEl>
                                          </p:spTgt>
                                        </p:tgtEl>
                                      </p:cBhvr>
                                    </p:animEffect>
                                    <p:animScale>
                                      <p:cBhvr>
                                        <p:cTn id="19" dur="750" autoRev="1" fill="hold"/>
                                        <p:tgtEl>
                                          <p:spTgt spid="60417">
                                            <p:txEl>
                                              <p:pRg st="4" end="4"/>
                                            </p:txEl>
                                          </p:spTgt>
                                        </p:tgtEl>
                                      </p:cBhvr>
                                      <p:by x="105000" y="105000"/>
                                    </p:animScale>
                                  </p:childTnLst>
                                </p:cTn>
                              </p:par>
                              <p:par>
                                <p:cTn id="20" presetID="26" presetClass="emph" presetSubtype="0" fill="hold" nodeType="withEffect">
                                  <p:stCondLst>
                                    <p:cond delay="9000"/>
                                  </p:stCondLst>
                                  <p:childTnLst>
                                    <p:animEffect transition="out" filter="fade">
                                      <p:cBhvr>
                                        <p:cTn id="21" dur="1500" tmFilter="0, 0; .2, .5; .8, .5; 1, 0"/>
                                        <p:tgtEl>
                                          <p:spTgt spid="60417">
                                            <p:txEl>
                                              <p:pRg st="5" end="5"/>
                                            </p:txEl>
                                          </p:spTgt>
                                        </p:tgtEl>
                                      </p:cBhvr>
                                    </p:animEffect>
                                    <p:animScale>
                                      <p:cBhvr>
                                        <p:cTn id="22" dur="750" autoRev="1" fill="hold"/>
                                        <p:tgtEl>
                                          <p:spTgt spid="60417">
                                            <p:txEl>
                                              <p:pRg st="5" end="5"/>
                                            </p:txEl>
                                          </p:spTgt>
                                        </p:tgtEl>
                                      </p:cBhvr>
                                      <p:by x="105000" y="105000"/>
                                    </p:animScale>
                                  </p:childTnLst>
                                </p:cTn>
                              </p:par>
                              <p:par>
                                <p:cTn id="23" presetID="26" presetClass="emph" presetSubtype="0" fill="hold" nodeType="withEffect">
                                  <p:stCondLst>
                                    <p:cond delay="9000"/>
                                  </p:stCondLst>
                                  <p:childTnLst>
                                    <p:animEffect transition="out" filter="fade">
                                      <p:cBhvr>
                                        <p:cTn id="24" dur="1500" tmFilter="0, 0; .2, .5; .8, .5; 1, 0"/>
                                        <p:tgtEl>
                                          <p:spTgt spid="60417">
                                            <p:txEl>
                                              <p:pRg st="6" end="6"/>
                                            </p:txEl>
                                          </p:spTgt>
                                        </p:tgtEl>
                                      </p:cBhvr>
                                    </p:animEffect>
                                    <p:animScale>
                                      <p:cBhvr>
                                        <p:cTn id="25" dur="750" autoRev="1" fill="hold"/>
                                        <p:tgtEl>
                                          <p:spTgt spid="60417">
                                            <p:txEl>
                                              <p:pRg st="6" end="6"/>
                                            </p:txEl>
                                          </p:spTgt>
                                        </p:tgtEl>
                                      </p:cBhvr>
                                      <p:by x="105000" y="105000"/>
                                    </p:animScale>
                                  </p:childTnLst>
                                </p:cTn>
                              </p:par>
                              <p:par>
                                <p:cTn id="26" presetID="26" presetClass="emph" presetSubtype="0" fill="hold" nodeType="withEffect">
                                  <p:stCondLst>
                                    <p:cond delay="9000"/>
                                  </p:stCondLst>
                                  <p:childTnLst>
                                    <p:animEffect transition="out" filter="fade">
                                      <p:cBhvr>
                                        <p:cTn id="27" dur="1500" tmFilter="0, 0; .2, .5; .8, .5; 1, 0"/>
                                        <p:tgtEl>
                                          <p:spTgt spid="60417">
                                            <p:txEl>
                                              <p:pRg st="7" end="7"/>
                                            </p:txEl>
                                          </p:spTgt>
                                        </p:tgtEl>
                                      </p:cBhvr>
                                    </p:animEffect>
                                    <p:animScale>
                                      <p:cBhvr>
                                        <p:cTn id="28" dur="750" autoRev="1" fill="hold"/>
                                        <p:tgtEl>
                                          <p:spTgt spid="60417">
                                            <p:txEl>
                                              <p:pRg st="7" end="7"/>
                                            </p:txEl>
                                          </p:spTgt>
                                        </p:tgtEl>
                                      </p:cBhvr>
                                      <p:by x="105000" y="105000"/>
                                    </p:animScale>
                                  </p:childTnLst>
                                </p:cTn>
                              </p:par>
                              <p:par>
                                <p:cTn id="29" presetID="26" presetClass="emph" presetSubtype="0" fill="hold" nodeType="withEffect">
                                  <p:stCondLst>
                                    <p:cond delay="9000"/>
                                  </p:stCondLst>
                                  <p:childTnLst>
                                    <p:animEffect transition="out" filter="fade">
                                      <p:cBhvr>
                                        <p:cTn id="30" dur="1500" tmFilter="0, 0; .2, .5; .8, .5; 1, 0"/>
                                        <p:tgtEl>
                                          <p:spTgt spid="2">
                                            <p:txEl>
                                              <p:pRg st="0" end="0"/>
                                            </p:txEl>
                                          </p:spTgt>
                                        </p:tgtEl>
                                      </p:cBhvr>
                                    </p:animEffect>
                                    <p:animScale>
                                      <p:cBhvr>
                                        <p:cTn id="31" dur="750" autoRev="1" fill="hold"/>
                                        <p:tgtEl>
                                          <p:spTgt spid="2">
                                            <p:txEl>
                                              <p:pRg st="0" end="0"/>
                                            </p:txEl>
                                          </p:spTgt>
                                        </p:tgtEl>
                                      </p:cBhvr>
                                      <p:by x="105000" y="105000"/>
                                    </p:animScale>
                                  </p:childTnLst>
                                </p:cTn>
                              </p:par>
                              <p:par>
                                <p:cTn id="32" presetID="26" presetClass="emph" presetSubtype="0" fill="hold" nodeType="withEffect">
                                  <p:stCondLst>
                                    <p:cond delay="9000"/>
                                  </p:stCondLst>
                                  <p:childTnLst>
                                    <p:animEffect transition="out" filter="fade">
                                      <p:cBhvr>
                                        <p:cTn id="33" dur="1500" tmFilter="0, 0; .2, .5; .8, .5; 1, 0"/>
                                        <p:tgtEl>
                                          <p:spTgt spid="2">
                                            <p:txEl>
                                              <p:pRg st="1" end="1"/>
                                            </p:txEl>
                                          </p:spTgt>
                                        </p:tgtEl>
                                      </p:cBhvr>
                                    </p:animEffect>
                                    <p:animScale>
                                      <p:cBhvr>
                                        <p:cTn id="34" dur="750" autoRev="1" fill="hold"/>
                                        <p:tgtEl>
                                          <p:spTgt spid="2">
                                            <p:txEl>
                                              <p:pRg st="1" end="1"/>
                                            </p:txEl>
                                          </p:spTgt>
                                        </p:tgtEl>
                                      </p:cBhvr>
                                      <p:by x="105000" y="105000"/>
                                    </p:animScale>
                                  </p:childTnLst>
                                </p:cTn>
                              </p:par>
                              <p:par>
                                <p:cTn id="35" presetID="26" presetClass="emph" presetSubtype="0" fill="hold" nodeType="withEffect">
                                  <p:stCondLst>
                                    <p:cond delay="9000"/>
                                  </p:stCondLst>
                                  <p:childTnLst>
                                    <p:animEffect transition="out" filter="fade">
                                      <p:cBhvr>
                                        <p:cTn id="36" dur="1500" tmFilter="0, 0; .2, .5; .8, .5; 1, 0"/>
                                        <p:tgtEl>
                                          <p:spTgt spid="2">
                                            <p:txEl>
                                              <p:pRg st="2" end="2"/>
                                            </p:txEl>
                                          </p:spTgt>
                                        </p:tgtEl>
                                      </p:cBhvr>
                                    </p:animEffect>
                                    <p:animScale>
                                      <p:cBhvr>
                                        <p:cTn id="37" dur="750" autoRev="1" fill="hold"/>
                                        <p:tgtEl>
                                          <p:spTgt spid="2">
                                            <p:txEl>
                                              <p:pRg st="2" end="2"/>
                                            </p:txEl>
                                          </p:spTgt>
                                        </p:tgtEl>
                                      </p:cBhvr>
                                      <p:by x="105000" y="105000"/>
                                    </p:animScale>
                                  </p:childTnLst>
                                </p:cTn>
                              </p:par>
                              <p:par>
                                <p:cTn id="38" presetID="26" presetClass="emph" presetSubtype="0" fill="hold" nodeType="withEffect">
                                  <p:stCondLst>
                                    <p:cond delay="9000"/>
                                  </p:stCondLst>
                                  <p:childTnLst>
                                    <p:animEffect transition="out" filter="fade">
                                      <p:cBhvr>
                                        <p:cTn id="39" dur="1500" tmFilter="0, 0; .2, .5; .8, .5; 1, 0"/>
                                        <p:tgtEl>
                                          <p:spTgt spid="2">
                                            <p:txEl>
                                              <p:pRg st="3" end="3"/>
                                            </p:txEl>
                                          </p:spTgt>
                                        </p:tgtEl>
                                      </p:cBhvr>
                                    </p:animEffect>
                                    <p:animScale>
                                      <p:cBhvr>
                                        <p:cTn id="40" dur="750" autoRev="1" fill="hold"/>
                                        <p:tgtEl>
                                          <p:spTgt spid="2">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Text Box 1">
            <a:extLst>
              <a:ext uri="{FF2B5EF4-FFF2-40B4-BE49-F238E27FC236}">
                <a16:creationId xmlns:a16="http://schemas.microsoft.com/office/drawing/2014/main" id="{A7FF1DF7-0745-4C9D-9103-FB89D56534EE}"/>
              </a:ext>
            </a:extLst>
          </p:cNvPr>
          <p:cNvSpPr txBox="1">
            <a:spLocks noChangeArrowheads="1"/>
          </p:cNvSpPr>
          <p:nvPr/>
        </p:nvSpPr>
        <p:spPr bwMode="auto">
          <a:xfrm>
            <a:off x="152400" y="1828800"/>
            <a:ext cx="8839200" cy="3200400"/>
          </a:xfrm>
          <a:prstGeom prst="rect">
            <a:avLst/>
          </a:prstGeom>
          <a:gradFill>
            <a:gsLst>
              <a:gs pos="0">
                <a:schemeClr val="tx1"/>
              </a:gs>
              <a:gs pos="53000">
                <a:srgbClr val="0000FF"/>
              </a:gs>
              <a:gs pos="100000">
                <a:srgbClr val="0000FF"/>
              </a:gs>
            </a:gsLst>
            <a:lin ang="10800000" scaled="1"/>
          </a:grad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endParaRPr lang="en-US" sz="4400" dirty="0">
              <a:solidFill>
                <a:schemeClr val="bg1"/>
              </a:solidFill>
              <a:latin typeface="Times New Roman" panose="02020603050405020304" pitchFamily="18" charset="0"/>
              <a:cs typeface="Times New Roman" panose="02020603050405020304" pitchFamily="18" charset="0"/>
            </a:endParaRPr>
          </a:p>
        </p:txBody>
      </p:sp>
      <p:sp>
        <p:nvSpPr>
          <p:cNvPr id="6" name="Text Box 1"/>
          <p:cNvSpPr txBox="1">
            <a:spLocks noChangeArrowheads="1"/>
          </p:cNvSpPr>
          <p:nvPr/>
        </p:nvSpPr>
        <p:spPr bwMode="auto">
          <a:xfrm>
            <a:off x="419100" y="2148840"/>
            <a:ext cx="8305799" cy="2560320"/>
          </a:xfrm>
          <a:prstGeom prst="rect">
            <a:avLst/>
          </a:prstGeom>
          <a:blipFill dpi="0" rotWithShape="0">
            <a:blip r:embed="rId4"/>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44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44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332766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000">
        <p15:prstTrans prst="pageCurlDouble"/>
      </p:transition>
    </mc:Choice>
    <mc:Fallback xmlns="">
      <p:transition spd="slow" advTm="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500"/>
                                  </p:stCondLst>
                                  <p:childTnLst>
                                    <p:animEffect transition="out" filter="fade">
                                      <p:cBhvr>
                                        <p:cTn id="6" dur="2000" tmFilter="0, 0; .2, .5; .8, .5; 1, 0"/>
                                        <p:tgtEl>
                                          <p:spTgt spid="6"/>
                                        </p:tgtEl>
                                      </p:cBhvr>
                                    </p:animEffect>
                                    <p:animScale>
                                      <p:cBhvr>
                                        <p:cTn id="7" dur="1000" autoRev="1" fill="hold"/>
                                        <p:tgtEl>
                                          <p:spTgt spid="6"/>
                                        </p:tgtEl>
                                      </p:cBhvr>
                                      <p:by x="105000" y="105000"/>
                                    </p:animScale>
                                  </p:childTnLst>
                                </p:cTn>
                              </p:par>
                            </p:childTnLst>
                          </p:cTn>
                        </p:par>
                        <p:par>
                          <p:cTn id="8" fill="hold">
                            <p:stCondLst>
                              <p:cond delay="2500"/>
                            </p:stCondLst>
                            <p:childTnLst>
                              <p:par>
                                <p:cTn id="9" presetID="26" presetClass="emph" presetSubtype="0" fill="hold" grpId="0" nodeType="afterEffect">
                                  <p:stCondLst>
                                    <p:cond delay="500"/>
                                  </p:stCondLst>
                                  <p:childTnLst>
                                    <p:animEffect transition="out" filter="fade">
                                      <p:cBhvr>
                                        <p:cTn id="10" dur="2000" tmFilter="0, 0; .2, .5; .8, .5; 1, 0"/>
                                        <p:tgtEl>
                                          <p:spTgt spid="4"/>
                                        </p:tgtEl>
                                      </p:cBhvr>
                                    </p:animEffect>
                                    <p:animScale>
                                      <p:cBhvr>
                                        <p:cTn id="11" dur="1000" autoRev="1" fill="hold"/>
                                        <p:tgtEl>
                                          <p:spTgt spid="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9" y="182880"/>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61057" y="1283762"/>
            <a:ext cx="8821881" cy="5387757"/>
          </a:xfrm>
          <a:prstGeom prst="rect">
            <a:avLst/>
          </a:prstGeom>
          <a:gradFill flip="none" rotWithShape="1">
            <a:gsLst>
              <a:gs pos="0">
                <a:schemeClr val="tx1"/>
              </a:gs>
              <a:gs pos="200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82880" tIns="137160" rIns="9000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600"/>
              </a:spcAft>
              <a:buClr>
                <a:prstClr val="black"/>
              </a:buClr>
              <a:buSzPct val="70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 the 1970s &amp; 80s two heterosexual conservative Christians in my family suddenly radically changed personalities to become gay. But, there was no required genetic link to any traceable prior line of gays, in 1,107 years of my family ancestry. </a:t>
            </a:r>
          </a:p>
          <a:p>
            <a:pPr marL="0" lvl="0" indent="0">
              <a:lnSpc>
                <a:spcPct val="88000"/>
              </a:lnSpc>
              <a:spcAft>
                <a:spcPts val="600"/>
              </a:spcAft>
              <a:buClr>
                <a:prstClr val="black"/>
              </a:buClr>
              <a:buSzPct val="70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My rigorous family tree disproves an ancient inherited gay gene as the cause of homosexuality</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p>
          <a:p>
            <a:pPr marL="274320" lvl="0" indent="-274320">
              <a:lnSpc>
                <a:spcPct val="90000"/>
              </a:lnSpc>
              <a:spcAft>
                <a:spcPts val="6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Instead, I personally witnessed the exact evil causes of homosexuality in these two family members. </a:t>
            </a:r>
          </a:p>
          <a:p>
            <a:pPr marL="274320" lvl="0" indent="-274320">
              <a:lnSpc>
                <a:spcPct val="90000"/>
              </a:lnSpc>
              <a:spcAft>
                <a:spcPts val="6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Homosexuality is propagated by gay rape, molestation, rampant Hollywood porn, atheist evolution, plus drugs, historical lies, corruption, alcoholism &amp; junk gay science.</a:t>
            </a:r>
          </a:p>
        </p:txBody>
      </p:sp>
      <p:sp>
        <p:nvSpPr>
          <p:cNvPr id="4" name="Date Placeholder 2">
            <a:extLst>
              <a:ext uri="{FF2B5EF4-FFF2-40B4-BE49-F238E27FC236}">
                <a16:creationId xmlns:a16="http://schemas.microsoft.com/office/drawing/2014/main" id="{2E24A012-1DFC-4F72-9BFA-F774A5ED494F}"/>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D4751F47-D1C8-4DAA-9274-F73704AC9BE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See extensive proof in underlined web links</a:t>
            </a:r>
            <a:r>
              <a:rPr kumimoji="0" lang="en-US" altLang="en-US" sz="16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36071950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6" y="152400"/>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ct val="0"/>
              </a:spcBef>
              <a:spcAft>
                <a:spcPct val="0"/>
              </a:spcAft>
              <a:buClr>
                <a:srgbClr val="000000"/>
              </a:buClr>
              <a:buSzPct val="100000"/>
              <a:buFont typeface="Times New Roman" panose="02020603050405020304" pitchFamily="18" charset="0"/>
              <a:buNone/>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32 Year Research Study of 30 Homosexual Friends, Through Every Phase of Their Lives</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
        <p:nvSpPr>
          <p:cNvPr id="7" name="Rectangle 1"/>
          <p:cNvSpPr>
            <a:spLocks noChangeArrowheads="1"/>
          </p:cNvSpPr>
          <p:nvPr/>
        </p:nvSpPr>
        <p:spPr bwMode="auto">
          <a:xfrm>
            <a:off x="255265" y="1363574"/>
            <a:ext cx="8633460" cy="5155386"/>
          </a:xfrm>
          <a:prstGeom prst="rect">
            <a:avLst/>
          </a:prstGeom>
          <a:gradFill flip="none" rotWithShape="1">
            <a:gsLst>
              <a:gs pos="0">
                <a:schemeClr val="tx1"/>
              </a:gs>
              <a:gs pos="100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600"/>
              </a:spcAft>
              <a:buClr>
                <a:prstClr val="black"/>
              </a:buClr>
              <a:buSzPct val="65000"/>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My </a:t>
            </a:r>
            <a:r>
              <a:rPr kumimoji="0" lang="en-US" sz="30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uncle Ed</a:t>
            </a:r>
            <a:r>
              <a:rPr kumimoji="0" lang="en-US" sz="30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was a heterosexual Christian. He was happily dating a nice Christian lady in high school. </a:t>
            </a:r>
          </a:p>
          <a:p>
            <a:pPr marL="0" lvl="0" indent="0">
              <a:lnSpc>
                <a:spcPct val="88000"/>
              </a:lnSpc>
              <a:spcAft>
                <a:spcPts val="600"/>
              </a:spcAft>
              <a:buClr>
                <a:prstClr val="black"/>
              </a:buClr>
              <a:buSzPct val="65000"/>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my uncle was being groomed with porn, by my great uncle, a liberal, using evil</a:t>
            </a:r>
            <a:r>
              <a:rPr lang="en-US" sz="3000" dirty="0">
                <a:solidFill>
                  <a:prstClr val="black">
                    <a:lumMod val="95000"/>
                    <a:lumOff val="5000"/>
                  </a:prstClr>
                </a:solidFill>
                <a:latin typeface="Calibri" panose="020F0502020204030204" pitchFamily="34" charset="0"/>
                <a:cs typeface="Calibri" panose="020F0502020204030204" pitchFamily="34" charset="0"/>
              </a:rPr>
              <a:t> Penthouse</a:t>
            </a:r>
            <a:r>
              <a:rPr lang="en-US" sz="1400" dirty="0">
                <a:solidFill>
                  <a:prstClr val="black">
                    <a:lumMod val="95000"/>
                    <a:lumOff val="5000"/>
                  </a:prstClr>
                </a:solidFill>
                <a:latin typeface="Calibri" panose="020F0502020204030204" pitchFamily="34" charset="0"/>
                <a:cs typeface="Calibri" panose="020F0502020204030204" pitchFamily="34" charset="0"/>
              </a:rPr>
              <a:t>©</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magazines. </a:t>
            </a:r>
          </a:p>
          <a:p>
            <a:pPr marL="274320" indent="-274320">
              <a:lnSpc>
                <a:spcPct val="88000"/>
              </a:lnSpc>
              <a:spcAft>
                <a:spcPts val="600"/>
              </a:spcAft>
              <a:buClr>
                <a:prstClr val="black"/>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My uncle</a:t>
            </a:r>
            <a:r>
              <a:rPr lang="en-US" sz="2800" dirty="0">
                <a:solidFill>
                  <a:schemeClr val="bg1"/>
                </a:solidFill>
                <a:latin typeface="Calibri" panose="020F0502020204030204" pitchFamily="34" charset="0"/>
                <a:cs typeface="Calibri" panose="020F0502020204030204" pitchFamily="34" charset="0"/>
              </a:rPr>
              <a:t> </a:t>
            </a:r>
            <a:r>
              <a:rPr lang="en-US" sz="2800" dirty="0">
                <a:solidFill>
                  <a:prstClr val="black">
                    <a:lumMod val="95000"/>
                    <a:lumOff val="5000"/>
                  </a:prstClr>
                </a:solidFill>
                <a:latin typeface="Calibri" panose="020F0502020204030204" pitchFamily="34" charset="0"/>
                <a:cs typeface="Calibri" panose="020F0502020204030204" pitchFamily="34" charset="0"/>
              </a:rPr>
              <a:t>then attende</a:t>
            </a:r>
            <a:r>
              <a:rPr lang="en-US" sz="2800" dirty="0">
                <a:solidFill>
                  <a:schemeClr val="bg1"/>
                </a:solidFill>
                <a:latin typeface="Calibri" panose="020F0502020204030204" pitchFamily="34" charset="0"/>
                <a:cs typeface="Calibri" panose="020F0502020204030204" pitchFamily="34" charset="0"/>
              </a:rPr>
              <a:t>d party school </a:t>
            </a:r>
            <a:r>
              <a:rPr lang="en-US" sz="3000" dirty="0">
                <a:solidFill>
                  <a:schemeClr val="bg1"/>
                </a:solidFill>
                <a:latin typeface="Calibri" panose="020F0502020204030204" pitchFamily="34" charset="0"/>
                <a:cs typeface="Calibri" panose="020F0502020204030204" pitchFamily="34" charset="0"/>
              </a:rPr>
              <a:t>Penn State as a wrestler athlete</a:t>
            </a:r>
            <a:r>
              <a:rPr lang="en-US" sz="3200" dirty="0">
                <a:solidFill>
                  <a:prstClr val="black">
                    <a:lumMod val="95000"/>
                    <a:lumOff val="5000"/>
                  </a:prstClr>
                </a:solidFill>
                <a:latin typeface="Calibri" panose="020F0502020204030204" pitchFamily="34" charset="0"/>
                <a:cs typeface="Calibri" panose="020F0502020204030204" pitchFamily="34" charset="0"/>
              </a:rPr>
              <a:t>. But </a:t>
            </a:r>
            <a:r>
              <a:rPr lang="en-US" sz="2800" dirty="0">
                <a:solidFill>
                  <a:prstClr val="black">
                    <a:lumMod val="95000"/>
                    <a:lumOff val="5000"/>
                  </a:prstClr>
                </a:solidFill>
                <a:latin typeface="Calibri" panose="020F0502020204030204" pitchFamily="34" charset="0"/>
                <a:cs typeface="Calibri" panose="020F0502020204030204" pitchFamily="34" charset="0"/>
              </a:rPr>
              <a:t>with rampant teen gay raping leaders, including past coach Jerry Sandusky, </a:t>
            </a:r>
            <a:r>
              <a:rPr lang="en-US" dirty="0">
                <a:solidFill>
                  <a:schemeClr val="bg1">
                    <a:lumMod val="95000"/>
                    <a:lumOff val="5000"/>
                  </a:schemeClr>
                </a:solidFill>
                <a:latin typeface="Calibri" panose="020F0502020204030204" pitchFamily="34" charset="0"/>
                <a:hlinkClick r:id="rId6">
                  <a:extLst>
                    <a:ext uri="{A12FA001-AC4F-418D-AE19-62706E023703}">
                      <ahyp:hlinkClr xmlns:ahyp="http://schemas.microsoft.com/office/drawing/2018/hyperlinkcolor" val="tx"/>
                    </a:ext>
                  </a:extLst>
                </a:hlinkClick>
              </a:rPr>
              <a:t>[1113]</a:t>
            </a:r>
            <a:r>
              <a:rPr lang="en-US" dirty="0">
                <a:solidFill>
                  <a:schemeClr val="bg1">
                    <a:lumMod val="95000"/>
                    <a:lumOff val="5000"/>
                  </a:schemeClr>
                </a:solidFill>
                <a:latin typeface="Calibri" panose="020F0502020204030204" pitchFamily="34" charset="0"/>
              </a:rPr>
              <a:t> </a:t>
            </a:r>
            <a:r>
              <a:rPr lang="en-US" sz="2800" dirty="0">
                <a:solidFill>
                  <a:prstClr val="black">
                    <a:lumMod val="95000"/>
                    <a:lumOff val="5000"/>
                  </a:prstClr>
                </a:solidFill>
                <a:latin typeface="Calibri" panose="020F0502020204030204" pitchFamily="34" charset="0"/>
                <a:cs typeface="Calibri" panose="020F0502020204030204" pitchFamily="34" charset="0"/>
              </a:rPr>
              <a:t>plus drunken bisexual frat parties and porn magazines, my uncle soon became addicted to porn &amp; homosexuality.</a:t>
            </a:r>
          </a:p>
          <a:p>
            <a:pPr marL="274320" lvl="0" indent="-274320">
              <a:lnSpc>
                <a:spcPct val="88000"/>
              </a:lnSpc>
              <a:spcAft>
                <a:spcPts val="600"/>
              </a:spcAft>
              <a:buClr>
                <a:prstClr val="black"/>
              </a:buClr>
              <a:buSzPct val="65000"/>
              <a:buFont typeface="Wingdings" panose="05000000000000000000" pitchFamily="2" charset="2"/>
              <a:buChar char="Ø"/>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As a young teen I witnessed my great uncle buy those bisexual magazines in the store. Later my uncle tried to groom my brother and myself using those magazines. </a:t>
            </a:r>
            <a:endPar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C235CAB9-A862-423A-A8BF-823023AA8286}"/>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14333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182878" y="1281906"/>
            <a:ext cx="8778240" cy="532402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800"/>
              </a:spcAft>
              <a:buClr>
                <a:prstClr val="white"/>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If you </a:t>
            </a: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care for</a:t>
            </a: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homosexuals as I do but hate their sin that traumatizes everyone around them. Then you must tell them the truth, that science and the Bible both prove that Jesus heals </a:t>
            </a: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gays</a:t>
            </a: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a:t>
            </a:r>
          </a:p>
          <a:p>
            <a:pPr marL="365760" lvl="0" indent="-365760">
              <a:lnSpc>
                <a:spcPct val="92000"/>
              </a:lnSpc>
              <a:spcBef>
                <a:spcPts val="0"/>
              </a:spcBef>
              <a:spcAft>
                <a:spcPts val="800"/>
              </a:spcAft>
              <a:buClr>
                <a:schemeClr val="bg1"/>
              </a:buClr>
              <a:buSzPct val="70000"/>
              <a:buFont typeface="Wingdings" panose="05000000000000000000" pitchFamily="2" charset="2"/>
              <a:buChar char="Ø"/>
              <a:defRPr/>
            </a:pP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If you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care for</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homosexuals, you can’t allow them to repeat the same atrocities as past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homosexuals,</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f</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rom the most satanic nations </a:t>
            </a: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throughout</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history.</a:t>
            </a:r>
          </a:p>
          <a:p>
            <a:pPr marL="365760" lvl="0" indent="-365760">
              <a:lnSpc>
                <a:spcPct val="92000"/>
              </a:lnSpc>
              <a:spcBef>
                <a:spcPts val="0"/>
              </a:spcBef>
              <a:spcAft>
                <a:spcPts val="800"/>
              </a:spcAft>
              <a:buClr>
                <a:schemeClr val="bg1"/>
              </a:buClr>
              <a:buSzPct val="70000"/>
              <a:buFont typeface="Wingdings" panose="05000000000000000000" pitchFamily="2" charset="2"/>
              <a:buChar char="Ø"/>
              <a:defRPr/>
            </a:pPr>
            <a:r>
              <a:rPr lang="en-US" sz="3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Each time rampant forced gay rape homosexuality was found throughout history, there was rampant: satanic cults, slavery, magic, raging anger, mental illness, murder and genocide. The same as today.</a:t>
            </a: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 </a:t>
            </a:r>
          </a:p>
        </p:txBody>
      </p:sp>
      <p:sp>
        <p:nvSpPr>
          <p:cNvPr id="4" name="Text Box 2">
            <a:extLst>
              <a:ext uri="{FF2B5EF4-FFF2-40B4-BE49-F238E27FC236}">
                <a16:creationId xmlns:a16="http://schemas.microsoft.com/office/drawing/2014/main" id="{9A2D7962-62A9-433B-B4DC-CF96C25CB38D}"/>
              </a:ext>
            </a:extLst>
          </p:cNvPr>
          <p:cNvSpPr txBox="1">
            <a:spLocks noChangeArrowheads="1"/>
          </p:cNvSpPr>
          <p:nvPr/>
        </p:nvSpPr>
        <p:spPr bwMode="auto">
          <a:xfrm>
            <a:off x="331547" y="274320"/>
            <a:ext cx="8480902" cy="82296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6" name="Date Placeholder 2">
            <a:extLst>
              <a:ext uri="{FF2B5EF4-FFF2-40B4-BE49-F238E27FC236}">
                <a16:creationId xmlns:a16="http://schemas.microsoft.com/office/drawing/2014/main" id="{677B15B3-5F8F-4671-A822-E20D865934B5}"/>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036556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7" y="381000"/>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32 Year Research Study of 30 Homosexual Friends, Through Every Phase of Their Lives</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
        <p:nvSpPr>
          <p:cNvPr id="7" name="Rectangle 1"/>
          <p:cNvSpPr>
            <a:spLocks noChangeArrowheads="1"/>
          </p:cNvSpPr>
          <p:nvPr/>
        </p:nvSpPr>
        <p:spPr bwMode="auto">
          <a:xfrm>
            <a:off x="140275" y="1617160"/>
            <a:ext cx="8863445" cy="5044458"/>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82880" tIns="182880" rIns="4572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10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Penn State University football coach Jerry Sandusky was convicted of 45 counts of teen homosexual molestation and gay rape</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6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[1113]</a:t>
            </a:r>
            <a:endParaRPr kumimoji="0" lang="en-US" sz="16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mn-cs"/>
            </a:endParaRP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Sandusky invited dozens of teen athletes and needy inner-city youth, without their parents, to visit him in the Penn State locker rooms, youth summer camps, high school locker rooms, cars and his home bathroom where he often showered with them, as he toured schools with them, and rampantly raped them. </a:t>
            </a:r>
            <a:r>
              <a:rPr kumimoji="0" lang="en-US" sz="16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[1113]</a:t>
            </a:r>
            <a:endParaRPr kumimoji="0" lang="en-US" sz="2800" b="0" i="0" u="none" strike="noStrike" kern="1200" cap="none" spc="0" normalizeH="0" baseline="0" noProof="0" dirty="0">
              <a:ln>
                <a:noFill/>
              </a:ln>
              <a:solidFill>
                <a:schemeClr val="bg1">
                  <a:lumMod val="95000"/>
                  <a:lumOff val="5000"/>
                </a:schemeClr>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12ADBE70-16FD-44AF-B605-68CF620CD0B6}"/>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536122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9" y="274320"/>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ct val="0"/>
              </a:spcAft>
              <a:buClr>
                <a:srgbClr val="000000"/>
              </a:buClr>
              <a:buSzPct val="100000"/>
              <a:buFont typeface="Times New Roman" panose="02020603050405020304" pitchFamily="18" charset="0"/>
              <a:buNone/>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pPr>
            <a:r>
              <a:rPr kumimoji="0" lang="en-US" sz="30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32 Year Research Study of 30 Homosexual Friends, Through Every Phase of Their Lives</a:t>
            </a:r>
            <a:endParaRPr kumimoji="0" lang="en-US" sz="30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
        <p:nvSpPr>
          <p:cNvPr id="4" name="Date Placeholder 2">
            <a:extLst>
              <a:ext uri="{FF2B5EF4-FFF2-40B4-BE49-F238E27FC236}">
                <a16:creationId xmlns:a16="http://schemas.microsoft.com/office/drawing/2014/main" id="{9F33FBE6-B0A8-48DA-81FC-4FDDDB183974}"/>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7" name="Rectangle 1"/>
          <p:cNvSpPr>
            <a:spLocks noChangeArrowheads="1"/>
          </p:cNvSpPr>
          <p:nvPr/>
        </p:nvSpPr>
        <p:spPr bwMode="auto">
          <a:xfrm>
            <a:off x="137160" y="1407123"/>
            <a:ext cx="8778240" cy="5245026"/>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300"/>
              </a:spcAft>
              <a:buClr>
                <a:prstClr val="black"/>
              </a:buClr>
              <a:buSzPct val="70000"/>
              <a:tabLst/>
              <a:defRPr/>
            </a:pPr>
            <a:r>
              <a:rPr lang="en-US" sz="3000" dirty="0">
                <a:latin typeface="Calibri" panose="020F0502020204030204" pitchFamily="34" charset="0"/>
              </a:rPr>
              <a:t>Penn State Univ. senior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school officials, campus police &amp; Pennsylvania state lawmakers</a:t>
            </a:r>
            <a:r>
              <a:rPr lang="en-US" sz="3000" dirty="0">
                <a:solidFill>
                  <a:prstClr val="black"/>
                </a:solidFill>
                <a:latin typeface="Calibri" panose="020F0502020204030204" pitchFamily="34" charset="0"/>
              </a:rPr>
              <a:t> were convicted</a:t>
            </a:r>
            <a:r>
              <a:rPr lang="en-US" sz="3000" dirty="0">
                <a:latin typeface="Calibri" panose="020F0502020204030204" pitchFamily="34" charset="0"/>
              </a:rPr>
              <a:t> for</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looking the other way or conspiring to obstruct the investigation into </a:t>
            </a:r>
            <a:r>
              <a:rPr lang="en-US" sz="3000" dirty="0">
                <a:latin typeface="Calibri" panose="020F0502020204030204" pitchFamily="34" charset="0"/>
              </a:rPr>
              <a:t>Penn State</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leadership sex crimes. </a:t>
            </a:r>
            <a:r>
              <a:rPr kumimoji="0" lang="en-US" sz="16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[1113]</a:t>
            </a:r>
            <a:r>
              <a:rPr kumimoji="0" lang="en-US" sz="16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mn-cs"/>
              </a:rPr>
              <a:t> </a:t>
            </a:r>
            <a:endParaRPr kumimoji="0" lang="en-US" sz="1600" b="0" i="0" u="none" strike="noStrike" kern="1200" cap="none" spc="0" normalizeH="0" baseline="0" noProof="0" dirty="0">
              <a:ln w="9525">
                <a:solidFill>
                  <a:prstClr val="black"/>
                </a:solidFill>
                <a:prstDash val="solid"/>
              </a:ln>
              <a:solidFill>
                <a:schemeClr val="bg1">
                  <a:lumMod val="95000"/>
                  <a:lumOff val="5000"/>
                </a:schemeClr>
              </a:solidFill>
              <a:effectLst/>
              <a:uLnTx/>
              <a:uFillTx/>
              <a:latin typeface="Calibri" panose="020F0502020204030204" pitchFamily="34" charset="0"/>
              <a:ea typeface="Microsoft YaHei" panose="020B0503020204020204" pitchFamily="34" charset="-122"/>
              <a:cs typeface="+mn-cs"/>
            </a:endParaRPr>
          </a:p>
          <a:p>
            <a:pPr marL="274320" lvl="0" indent="-274320">
              <a:lnSpc>
                <a:spcPct val="92000"/>
              </a:lnSpc>
              <a:spcAft>
                <a:spcPts val="300"/>
              </a:spcAft>
              <a:buClr>
                <a:schemeClr val="tx1"/>
              </a:buClr>
              <a:buSzPct val="70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This was part of the nationwide liberal democrat politician, media and university gay mafia, that defends all gay rapist members and viciously attacks gay rape or molestation victims who seek justice. </a:t>
            </a:r>
            <a:endPar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mn-cs"/>
            </a:endParaRPr>
          </a:p>
          <a:p>
            <a:pPr marL="274320" lvl="0" indent="-274320">
              <a:lnSpc>
                <a:spcPct val="92000"/>
              </a:lnSpc>
              <a:spcAft>
                <a:spcPts val="3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Penn State was the same university that offered </a:t>
            </a:r>
            <a:r>
              <a:rPr lang="en-US" sz="2800" dirty="0">
                <a:solidFill>
                  <a:prstClr val="black"/>
                </a:solidFill>
                <a:latin typeface="Calibri" panose="020F0502020204030204" pitchFamily="34" charset="0"/>
              </a:rPr>
              <a:t>me a full athletic soccer scholarship, through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my past secretly gay boss as a bribe, after an unsuccessful </a:t>
            </a:r>
            <a:r>
              <a:rPr lang="en-US" sz="2800" dirty="0">
                <a:solidFill>
                  <a:prstClr val="black"/>
                </a:solidFill>
                <a:latin typeface="Calibri" panose="020F0502020204030204" pitchFamily="34" charset="0"/>
              </a:rPr>
              <a:t>rape attempt.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The same Penn State where my </a:t>
            </a:r>
            <a:r>
              <a:rPr lang="en-US" sz="2800" dirty="0">
                <a:solidFill>
                  <a:prstClr val="black"/>
                </a:solidFill>
                <a:latin typeface="Calibri" panose="020F0502020204030204" pitchFamily="34" charset="0"/>
              </a:rPr>
              <a:t>athlete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uncle Ed became gay. </a:t>
            </a:r>
          </a:p>
        </p:txBody>
      </p:sp>
    </p:spTree>
    <p:extLst>
      <p:ext uri="{BB962C8B-B14F-4D97-AF65-F5344CB8AC3E}">
        <p14:creationId xmlns:p14="http://schemas.microsoft.com/office/powerpoint/2010/main" val="33744118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1000">
        <p15:prstTrans prst="pageCurlDouble"/>
      </p:transition>
    </mc:Choice>
    <mc:Fallback xmlns="">
      <p:transition spd="slow" advTm="4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65760" y="381000"/>
            <a:ext cx="8412480"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90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52400" y="1551706"/>
            <a:ext cx="8839200" cy="5109091"/>
          </a:xfrm>
          <a:prstGeom prst="rect">
            <a:avLst/>
          </a:prstGeom>
          <a:gradFill flip="none" rotWithShape="1">
            <a:gsLst>
              <a:gs pos="0">
                <a:srgbClr val="3366FF"/>
              </a:gs>
              <a:gs pos="99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18288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SzPct val="85000"/>
              <a:tabLs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Homosexuality is not genetic as revealed by a scientific comparison of my brother and myself. </a:t>
            </a:r>
          </a:p>
          <a:p>
            <a:pPr marL="274320" lvl="0" indent="-274320">
              <a:lnSpc>
                <a:spcPct val="100000"/>
              </a:lnSpc>
              <a:spcAft>
                <a:spcPts val="600"/>
              </a:spcAft>
              <a:buSzPct val="70000"/>
              <a:buFont typeface="Wingdings" panose="05000000000000000000" pitchFamily="2" charset="2"/>
              <a:buChar char="Ø"/>
              <a:tabLst/>
            </a:pPr>
            <a:r>
              <a:rPr lang="en-US" sz="2800" dirty="0">
                <a:latin typeface="Calibri" panose="020F0502020204030204" pitchFamily="34" charset="0"/>
              </a:rPr>
              <a:t>We have nearly identical genes from the same parents. We look nearly the same. </a:t>
            </a:r>
          </a:p>
          <a:p>
            <a:pPr marL="274320" lvl="0" indent="-274320">
              <a:lnSpc>
                <a:spcPct val="100000"/>
              </a:lnSpc>
              <a:spcAft>
                <a:spcPts val="600"/>
              </a:spcAft>
              <a:buSzPct val="70000"/>
              <a:buFont typeface="Wingdings" panose="05000000000000000000" pitchFamily="2" charset="2"/>
              <a:buChar char="Ø"/>
              <a:tabLst/>
            </a:pPr>
            <a:r>
              <a:rPr lang="en-US" sz="2800" dirty="0">
                <a:latin typeface="Calibri" panose="020F0502020204030204" pitchFamily="34" charset="0"/>
              </a:rPr>
              <a:t>We spent nearly every waking moment together for 16 years and remained in close contact 15 years after that.</a:t>
            </a:r>
          </a:p>
          <a:p>
            <a:pPr marL="274320" lvl="0" indent="-274320">
              <a:lnSpc>
                <a:spcPct val="100000"/>
              </a:lnSpc>
              <a:spcAft>
                <a:spcPts val="600"/>
              </a:spcAft>
              <a:buClr>
                <a:schemeClr val="tx1"/>
              </a:buClr>
              <a:buSzPct val="70000"/>
              <a:buFont typeface="Wingdings" panose="05000000000000000000" pitchFamily="2" charset="2"/>
              <a:buChar char="Ø"/>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We both liked the same girl </a:t>
            </a:r>
            <a:r>
              <a:rPr lang="en-US" sz="2800" dirty="0">
                <a:latin typeface="Calibri" panose="020F0502020204030204" pitchFamily="34" charset="0"/>
              </a:rPr>
              <a:t>on one occasion as young innocent conservative Christian responsible kids. </a:t>
            </a:r>
          </a:p>
          <a:p>
            <a:pPr marL="274320" lvl="0" indent="-274320">
              <a:lnSpc>
                <a:spcPct val="100000"/>
              </a:lnSpc>
              <a:spcAft>
                <a:spcPts val="600"/>
              </a:spcAft>
              <a:buSzPct val="70000"/>
              <a:buFont typeface="Wingdings" panose="05000000000000000000" pitchFamily="2" charset="2"/>
              <a:buChar char="Ø"/>
              <a:tabLst/>
            </a:pPr>
            <a:r>
              <a:rPr lang="en-US" sz="2800" dirty="0">
                <a:latin typeface="Calibri" panose="020F0502020204030204" pitchFamily="34" charset="0"/>
              </a:rPr>
              <a:t>We did the same activities together. We went to the same churches and schools. </a:t>
            </a:r>
            <a:r>
              <a:rPr lang="en-US" sz="2800" dirty="0">
                <a:solidFill>
                  <a:prstClr val="black"/>
                </a:solidFill>
                <a:latin typeface="Calibri" panose="020F0502020204030204" pitchFamily="34" charset="0"/>
              </a:rPr>
              <a:t>We had the same friends. </a:t>
            </a:r>
          </a:p>
        </p:txBody>
      </p:sp>
      <p:sp>
        <p:nvSpPr>
          <p:cNvPr id="4" name="Date Placeholder 2">
            <a:extLst>
              <a:ext uri="{FF2B5EF4-FFF2-40B4-BE49-F238E27FC236}">
                <a16:creationId xmlns:a16="http://schemas.microsoft.com/office/drawing/2014/main" id="{59EDB0EA-F360-429A-A389-D0AFC5636D95}"/>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72007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65760" y="249606"/>
            <a:ext cx="8412480"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90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52400" y="1353937"/>
            <a:ext cx="8839200" cy="5296835"/>
          </a:xfrm>
          <a:prstGeom prst="rect">
            <a:avLst/>
          </a:prstGeom>
          <a:gradFill flip="none" rotWithShape="1">
            <a:gsLst>
              <a:gs pos="0">
                <a:srgbClr val="3366FF"/>
              </a:gs>
              <a:gs pos="99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400"/>
              </a:spcAft>
              <a:buSzPct val="85000"/>
              <a:tabLs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Homosexuality is not genetic as revealed by a scientific comparison of my brother and myself. </a:t>
            </a:r>
          </a:p>
          <a:p>
            <a:pPr marL="274320" lvl="0" indent="-274320">
              <a:lnSpc>
                <a:spcPct val="90000"/>
              </a:lnSpc>
              <a:spcAft>
                <a:spcPts val="400"/>
              </a:spcAft>
              <a:buSzPct val="70000"/>
              <a:buFont typeface="Wingdings" panose="05000000000000000000" pitchFamily="2" charset="2"/>
              <a:buChar char="Ø"/>
              <a:tabLst/>
            </a:pPr>
            <a:r>
              <a:rPr lang="en-US" sz="2800" dirty="0">
                <a:solidFill>
                  <a:prstClr val="black"/>
                </a:solidFill>
                <a:latin typeface="Calibri" panose="020F0502020204030204" pitchFamily="34" charset="0"/>
              </a:rPr>
              <a:t>As adults, we</a:t>
            </a:r>
            <a:r>
              <a:rPr lang="en-US" sz="2800" b="1" dirty="0">
                <a:solidFill>
                  <a:prstClr val="black"/>
                </a:solidFill>
                <a:latin typeface="Calibri" panose="020F0502020204030204" pitchFamily="34" charset="0"/>
              </a:rPr>
              <a:t>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worked at the same electronics company </a:t>
            </a:r>
            <a:r>
              <a:rPr lang="en-US" sz="2800" dirty="0">
                <a:solidFill>
                  <a:prstClr val="black"/>
                </a:solidFill>
                <a:latin typeface="Calibri" panose="020F0502020204030204" pitchFamily="34" charset="0"/>
              </a:rPr>
              <a:t>on two occasions in Phoenix Arizona</a:t>
            </a:r>
            <a:r>
              <a:rPr lang="en-US" sz="2800" b="1" dirty="0">
                <a:solidFill>
                  <a:prstClr val="black"/>
                </a:solidFill>
                <a:latin typeface="Calibri" panose="020F0502020204030204" pitchFamily="34" charset="0"/>
              </a:rPr>
              <a:t>. </a:t>
            </a:r>
            <a:r>
              <a:rPr lang="en-US" sz="2800" dirty="0">
                <a:solidFill>
                  <a:prstClr val="black"/>
                </a:solidFill>
                <a:latin typeface="Calibri" panose="020F0502020204030204" pitchFamily="34" charset="0"/>
              </a:rPr>
              <a:t>At one company I helped him to get the job as a referral. </a:t>
            </a:r>
          </a:p>
          <a:p>
            <a:pPr marL="274320" lvl="0" indent="-274320">
              <a:lnSpc>
                <a:spcPct val="90000"/>
              </a:lnSpc>
              <a:spcAft>
                <a:spcPts val="400"/>
              </a:spcAft>
              <a:buClr>
                <a:schemeClr val="tx1"/>
              </a:buClr>
              <a:buSzPct val="60000"/>
              <a:buFont typeface="Wingdings" panose="05000000000000000000" pitchFamily="2" charset="2"/>
              <a:buChar char="Ø"/>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But as a mid 20-year-old adult my brother was now a different angry irresponsible liberal. After a few days he quit, </a:t>
            </a:r>
            <a:r>
              <a:rPr lang="en-US" sz="2800" dirty="0">
                <a:solidFill>
                  <a:prstClr val="black"/>
                </a:solidFill>
                <a:latin typeface="Calibri" panose="020F0502020204030204" pitchFamily="34" charset="0"/>
              </a:rPr>
              <a:t>walked off the job in the middle of the day and didn’t tell anyone, including his manager until days later. </a:t>
            </a:r>
          </a:p>
          <a:p>
            <a:pPr marL="274320" lvl="0" indent="-274320">
              <a:lnSpc>
                <a:spcPct val="90000"/>
              </a:lnSpc>
              <a:spcAft>
                <a:spcPts val="400"/>
              </a:spcAft>
              <a:buClr>
                <a:schemeClr val="bg1"/>
              </a:buClr>
              <a:buSzPct val="60000"/>
              <a:buFont typeface="Wingdings" panose="05000000000000000000" pitchFamily="2" charset="2"/>
              <a:buChar char="Ø"/>
              <a:tabLst/>
            </a:pPr>
            <a:r>
              <a:rPr lang="en-US" sz="2800" dirty="0">
                <a:solidFill>
                  <a:prstClr val="black"/>
                </a:solidFill>
                <a:latin typeface="Calibri" panose="020F0502020204030204" pitchFamily="34" charset="0"/>
              </a:rPr>
              <a:t>By his early 40s, he became a raging angry, mentally ill medicated liberal, who thought that all Christians should be killed. This is the progression of homosexuality. </a:t>
            </a:r>
          </a:p>
        </p:txBody>
      </p:sp>
      <p:sp>
        <p:nvSpPr>
          <p:cNvPr id="4" name="Date Placeholder 2">
            <a:extLst>
              <a:ext uri="{FF2B5EF4-FFF2-40B4-BE49-F238E27FC236}">
                <a16:creationId xmlns:a16="http://schemas.microsoft.com/office/drawing/2014/main" id="{59EDB0EA-F360-429A-A389-D0AFC5636D95}"/>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19225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90522" y="457200"/>
            <a:ext cx="836294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90000"/>
              </a:lnSpc>
            </a:pP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43182" y="1709130"/>
            <a:ext cx="8857630" cy="4939814"/>
          </a:xfrm>
          <a:prstGeom prst="rect">
            <a:avLst/>
          </a:prstGeom>
          <a:gradFill flip="none" rotWithShape="1">
            <a:gsLst>
              <a:gs pos="0">
                <a:srgbClr val="3366FF"/>
              </a:gs>
              <a:gs pos="99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82880" tIns="91440" rIns="9000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600"/>
              </a:spcAft>
              <a:buSzPct val="85000"/>
              <a:tabLst/>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changes in my innocent, peaceful, Christian brother started to occur very slowly at age 14, after he was sexually molested by my gay uncle. </a:t>
            </a:r>
          </a:p>
          <a:p>
            <a:pPr marL="0" lvl="0" indent="0">
              <a:lnSpc>
                <a:spcPct val="100000"/>
              </a:lnSpc>
              <a:spcAft>
                <a:spcPts val="600"/>
              </a:spcAft>
              <a:buClr>
                <a:prstClr val="black"/>
              </a:buClr>
              <a:buSzPct val="65000"/>
              <a:tabLst/>
              <a:defRPr/>
            </a:pPr>
            <a:r>
              <a:rPr lang="en-US" sz="2800" dirty="0">
                <a:latin typeface="Calibri" panose="020F0502020204030204" pitchFamily="34" charset="0"/>
              </a:rPr>
              <a:t>My family didn’t realize this formerly kind heterosexual uncle drastically changed personalities at Penn State. </a:t>
            </a:r>
            <a:r>
              <a:rPr lang="en-US" dirty="0">
                <a:solidFill>
                  <a:schemeClr val="bg1">
                    <a:lumMod val="95000"/>
                    <a:lumOff val="5000"/>
                  </a:schemeClr>
                </a:solidFill>
                <a:latin typeface="Calibri" panose="020F0502020204030204" pitchFamily="34" charset="0"/>
                <a:hlinkClick r:id="rId4">
                  <a:extLst>
                    <a:ext uri="{A12FA001-AC4F-418D-AE19-62706E023703}">
                      <ahyp:hlinkClr xmlns:ahyp="http://schemas.microsoft.com/office/drawing/2018/hyperlinkcolor" val="tx"/>
                    </a:ext>
                  </a:extLst>
                </a:hlinkClick>
              </a:rPr>
              <a:t>[1113]</a:t>
            </a:r>
            <a:r>
              <a:rPr lang="en-US" dirty="0">
                <a:solidFill>
                  <a:schemeClr val="bg1">
                    <a:lumMod val="95000"/>
                    <a:lumOff val="5000"/>
                  </a:schemeClr>
                </a:solidFill>
                <a:latin typeface="Calibri" panose="020F0502020204030204" pitchFamily="34" charset="0"/>
              </a:rPr>
              <a:t> </a:t>
            </a:r>
          </a:p>
          <a:p>
            <a:pPr marL="274320" indent="-274320">
              <a:lnSpc>
                <a:spcPct val="100000"/>
              </a:lnSpc>
              <a:spcAft>
                <a:spcPts val="600"/>
              </a:spcAft>
              <a:buSzPct val="70000"/>
              <a:buFont typeface="Wingdings" panose="05000000000000000000" pitchFamily="2" charset="2"/>
              <a:buChar char="Ø"/>
              <a:tabLst/>
            </a:pPr>
            <a:r>
              <a:rPr lang="en-US" sz="2700" dirty="0">
                <a:latin typeface="Calibri" panose="020F0502020204030204" pitchFamily="34" charset="0"/>
              </a:rPr>
              <a:t>After college, my uncle moved far away to gay Philadelphia to work with prison inmates, to hide his evil secret gay life.</a:t>
            </a:r>
            <a:endParaRPr lang="en-US" sz="2700" dirty="0">
              <a:ln w="9525">
                <a:solidFill>
                  <a:schemeClr val="bg1"/>
                </a:solidFill>
                <a:prstDash val="solid"/>
              </a:ln>
              <a:solidFill>
                <a:schemeClr val="tx1"/>
              </a:solidFill>
              <a:latin typeface="Calibri" panose="020F0502020204030204" pitchFamily="34" charset="0"/>
            </a:endParaRPr>
          </a:p>
          <a:p>
            <a:pPr marL="274320" indent="-274320">
              <a:lnSpc>
                <a:spcPct val="100000"/>
              </a:lnSpc>
              <a:spcAft>
                <a:spcPts val="600"/>
              </a:spcAft>
              <a:buSzPct val="70000"/>
              <a:buFont typeface="Wingdings" panose="05000000000000000000" pitchFamily="2" charset="2"/>
              <a:buChar char="Ø"/>
              <a:tabLst/>
            </a:pPr>
            <a:r>
              <a:rPr lang="en-US" sz="2700" dirty="0">
                <a:latin typeface="Calibri" panose="020F0502020204030204" pitchFamily="34" charset="0"/>
              </a:rPr>
              <a:t>My uncle became a sneaky pre-meditated child molester. </a:t>
            </a:r>
          </a:p>
          <a:p>
            <a:pPr marL="274320" indent="-274320">
              <a:lnSpc>
                <a:spcPct val="100000"/>
              </a:lnSpc>
              <a:spcAft>
                <a:spcPts val="600"/>
              </a:spcAft>
              <a:buSzPct val="70000"/>
              <a:buFont typeface="Wingdings" panose="05000000000000000000" pitchFamily="2" charset="2"/>
              <a:buChar char="Ø"/>
              <a:tabLst/>
            </a:pPr>
            <a:r>
              <a:rPr lang="en-US" sz="2700" dirty="0">
                <a:latin typeface="Calibri" panose="020F0502020204030204" pitchFamily="34" charset="0"/>
              </a:rPr>
              <a:t>He once tried to expose us as pre-teens to porn magazines. </a:t>
            </a:r>
          </a:p>
          <a:p>
            <a:pPr marL="274320" indent="-274320">
              <a:lnSpc>
                <a:spcPct val="100000"/>
              </a:lnSpc>
              <a:spcAft>
                <a:spcPts val="600"/>
              </a:spcAft>
              <a:buSzPct val="70000"/>
              <a:buFont typeface="Wingdings" panose="05000000000000000000" pitchFamily="2" charset="2"/>
              <a:buChar char="Ø"/>
              <a:tabLst/>
            </a:pPr>
            <a:r>
              <a:rPr lang="en-US" sz="2700" dirty="0">
                <a:latin typeface="Calibri" panose="020F0502020204030204" pitchFamily="34" charset="0"/>
              </a:rPr>
              <a:t>Every few years he visited our town but slept elsewhere. </a:t>
            </a:r>
          </a:p>
        </p:txBody>
      </p:sp>
      <p:sp>
        <p:nvSpPr>
          <p:cNvPr id="4" name="Date Placeholder 2">
            <a:extLst>
              <a:ext uri="{FF2B5EF4-FFF2-40B4-BE49-F238E27FC236}">
                <a16:creationId xmlns:a16="http://schemas.microsoft.com/office/drawing/2014/main" id="{002AFD69-9BFD-4ECF-A72E-DB74831774F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95093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90522" y="457200"/>
            <a:ext cx="836294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90000"/>
              </a:lnSpc>
            </a:pP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43181" y="1636860"/>
            <a:ext cx="8857630" cy="5029200"/>
          </a:xfrm>
          <a:prstGeom prst="rect">
            <a:avLst/>
          </a:prstGeom>
          <a:gradFill flip="none" rotWithShape="1">
            <a:gsLst>
              <a:gs pos="0">
                <a:srgbClr val="3366FF"/>
              </a:gs>
              <a:gs pos="99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8288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600"/>
              </a:spcAft>
              <a:buSzPct val="85000"/>
              <a:tabLst/>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final time he stayed at our home.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ction="ppaction://hlinksldjump"/>
              </a:rPr>
              <a:t>My uncle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entered our bedroom late a night and abruptly climbed into our bed to sleep between my brother and myself, ignoring the empty bed in the room. </a:t>
            </a:r>
          </a:p>
          <a:p>
            <a:pPr marL="0" indent="0">
              <a:lnSpc>
                <a:spcPct val="100000"/>
              </a:lnSpc>
              <a:spcAft>
                <a:spcPts val="600"/>
              </a:spcAft>
              <a:buSzPct val="85000"/>
              <a:tabLst/>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Something was wrong. I suspiciously jumped out and slept on the floor. But I didn’t understand that my brother was in danger. </a:t>
            </a:r>
          </a:p>
          <a:p>
            <a:pPr marL="0" lvl="0" indent="0">
              <a:lnSpc>
                <a:spcPct val="85000"/>
              </a:lnSpc>
              <a:spcAft>
                <a:spcPts val="600"/>
              </a:spcAft>
              <a:buSzPct val="85000"/>
              <a:tabLst/>
            </a:pPr>
            <a:r>
              <a:rPr lang="en-US" sz="3000" dirty="0">
                <a:solidFill>
                  <a:prstClr val="black"/>
                </a:solidFill>
                <a:latin typeface="Calibri" panose="020F0502020204030204" pitchFamily="34" charset="0"/>
              </a:rPr>
              <a:t>Because of that secret under the cover molestation, my brother two years later started to use alcohol and drugs at age sixteen, after I left for college.</a:t>
            </a:r>
          </a:p>
        </p:txBody>
      </p:sp>
      <p:sp>
        <p:nvSpPr>
          <p:cNvPr id="4" name="Date Placeholder 2">
            <a:extLst>
              <a:ext uri="{FF2B5EF4-FFF2-40B4-BE49-F238E27FC236}">
                <a16:creationId xmlns:a16="http://schemas.microsoft.com/office/drawing/2014/main" id="{002AFD69-9BFD-4ECF-A72E-DB74831774F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347630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80999" y="182880"/>
            <a:ext cx="8305799"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4572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88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52400" y="1234440"/>
            <a:ext cx="8839200" cy="5394960"/>
          </a:xfrm>
          <a:prstGeom prst="rect">
            <a:avLst/>
          </a:prstGeom>
          <a:gradFill flip="none" rotWithShape="1">
            <a:gsLst>
              <a:gs pos="0">
                <a:srgbClr val="3366FF"/>
              </a:gs>
              <a:gs pos="99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9144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200"/>
              </a:spcAft>
              <a:buSzPct val="85000"/>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My brother was soon raped by a new sneaky drinking friend. His life now rapidly spiraled out of control. </a:t>
            </a:r>
          </a:p>
          <a:p>
            <a:pPr marL="274320" indent="-274320">
              <a:lnSpc>
                <a:spcPct val="90000"/>
              </a:lnSpc>
              <a:spcAft>
                <a:spcPts val="200"/>
              </a:spcAft>
              <a:buSzPct val="75000"/>
              <a:buFont typeface="Wingdings" panose="05000000000000000000" pitchFamily="2" charset="2"/>
              <a:buChar char="Ø"/>
              <a:tabLst/>
            </a:pPr>
            <a:r>
              <a:rPr lang="en-US" sz="2800" dirty="0">
                <a:solidFill>
                  <a:schemeClr val="bg1"/>
                </a:solidFill>
                <a:latin typeface="Calibri" panose="020F0502020204030204" pitchFamily="34" charset="0"/>
              </a:rPr>
              <a:t>My traumatized </a:t>
            </a:r>
            <a:r>
              <a:rPr lang="en-US" sz="2800" dirty="0">
                <a:solidFill>
                  <a:schemeClr val="bg1"/>
                </a:solidFill>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brother</a:t>
            </a:r>
            <a:r>
              <a:rPr lang="en-US" sz="2800" dirty="0">
                <a:latin typeface="Calibri" panose="020F0502020204030204" pitchFamily="34" charset="0"/>
              </a:rPr>
              <a:t> turned to heavy drug use, crashed our car </a:t>
            </a:r>
            <a:r>
              <a:rPr lang="en-US" sz="2800" dirty="0">
                <a:solidFill>
                  <a:prstClr val="black"/>
                </a:solidFill>
                <a:latin typeface="Calibri" panose="020F0502020204030204" pitchFamily="34" charset="0"/>
              </a:rPr>
              <a:t>and often passed out in our yard. </a:t>
            </a:r>
            <a:endParaRPr lang="en-US" sz="2800" dirty="0">
              <a:latin typeface="Calibri" panose="020F0502020204030204" pitchFamily="34" charset="0"/>
            </a:endParaRPr>
          </a:p>
          <a:p>
            <a:pPr marL="274320" indent="-274320">
              <a:lnSpc>
                <a:spcPct val="90000"/>
              </a:lnSpc>
              <a:spcAft>
                <a:spcPts val="200"/>
              </a:spcAft>
              <a:buSzPct val="75000"/>
              <a:buFont typeface="Wingdings" panose="05000000000000000000" pitchFamily="2" charset="2"/>
              <a:buChar char="Ø"/>
              <a:tabLst/>
            </a:pPr>
            <a:r>
              <a:rPr lang="en-US" sz="2800" dirty="0">
                <a:latin typeface="Calibri" panose="020F0502020204030204" pitchFamily="34" charset="0"/>
              </a:rPr>
              <a:t>The drugs were sold by a wild former friend Paul, who corrupted the neighborhood teens after I left for college. </a:t>
            </a:r>
          </a:p>
          <a:p>
            <a:pPr marL="274320" indent="-274320">
              <a:lnSpc>
                <a:spcPct val="90000"/>
              </a:lnSpc>
              <a:spcAft>
                <a:spcPts val="200"/>
              </a:spcAft>
              <a:buSzPct val="75000"/>
              <a:buFont typeface="Wingdings" panose="05000000000000000000" pitchFamily="2" charset="2"/>
              <a:buChar char="Ø"/>
              <a:tabLst/>
            </a:pPr>
            <a:r>
              <a:rPr lang="en-US" sz="2800" dirty="0">
                <a:latin typeface="Calibri" panose="020F0502020204030204" pitchFamily="34" charset="0"/>
              </a:rPr>
              <a:t>This friend later went to jail for selling drugs, after several high-speed police chases. He led my former friends on  public nudity excursions, property thefts &amp; destruction.</a:t>
            </a:r>
          </a:p>
          <a:p>
            <a:pPr marL="274320" indent="-274320">
              <a:lnSpc>
                <a:spcPct val="90000"/>
              </a:lnSpc>
              <a:spcAft>
                <a:spcPts val="200"/>
              </a:spcAft>
              <a:buSzPct val="75000"/>
              <a:buFont typeface="Wingdings" panose="05000000000000000000" pitchFamily="2" charset="2"/>
              <a:buChar char="Ø"/>
              <a:tabLst/>
            </a:pPr>
            <a:r>
              <a:rPr lang="en-US" sz="2800" dirty="0">
                <a:latin typeface="Calibri" panose="020F0502020204030204" pitchFamily="34" charset="0"/>
              </a:rPr>
              <a:t>One friend stole my motorcycle and broke into homes.</a:t>
            </a:r>
          </a:p>
          <a:p>
            <a:pPr marL="274320" indent="-274320">
              <a:lnSpc>
                <a:spcPct val="90000"/>
              </a:lnSpc>
              <a:spcAft>
                <a:spcPts val="200"/>
              </a:spcAft>
              <a:buClr>
                <a:schemeClr val="tx1"/>
              </a:buClr>
              <a:buSzPct val="70000"/>
              <a:buFont typeface="Wingdings" panose="05000000000000000000" pitchFamily="2" charset="2"/>
              <a:buChar char="Ø"/>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Within a year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5" action="ppaction://hlinksldjump"/>
              </a:rPr>
              <a:t>my brother</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became a completely different person, an angry distant stranger, with a wild party personality. Guns were pulled on them.  </a:t>
            </a:r>
          </a:p>
        </p:txBody>
      </p:sp>
      <p:sp>
        <p:nvSpPr>
          <p:cNvPr id="4" name="Date Placeholder 2">
            <a:extLst>
              <a:ext uri="{FF2B5EF4-FFF2-40B4-BE49-F238E27FC236}">
                <a16:creationId xmlns:a16="http://schemas.microsoft.com/office/drawing/2014/main" id="{FB09A288-E9F9-4120-B19B-8CD9672C615F}"/>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889423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2000">
        <p15:prstTrans prst="pageCurlDouble"/>
      </p:transition>
    </mc:Choice>
    <mc:Fallback xmlns="">
      <p:transition spd="slow" advTm="4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81001" y="91440"/>
            <a:ext cx="8343898"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90500" y="1142420"/>
            <a:ext cx="8763000" cy="5469190"/>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0" rIns="4572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black"/>
              </a:buClr>
              <a:buSzPct val="70000"/>
              <a:tabLst/>
            </a:pPr>
            <a:r>
              <a:rPr lang="en-US" sz="2800" dirty="0">
                <a:solidFill>
                  <a:schemeClr val="bg1"/>
                </a:solidFill>
                <a:latin typeface="Calibri" panose="020F0502020204030204" pitchFamily="34" charset="0"/>
              </a:rPr>
              <a:t>In his mid 20’s in 1992, my brother used his credit cards to fund a get rich quick scheme with best friend (&amp; unofficial gay brother-in-law) Don Lapre and stripper wife (who often molested my uncaring brother in front of her husband). </a:t>
            </a:r>
          </a:p>
          <a:p>
            <a:pPr marL="0" lvl="0" indent="0">
              <a:spcAft>
                <a:spcPts val="600"/>
              </a:spcAft>
              <a:buClr>
                <a:prstClr val="black"/>
              </a:buClr>
              <a:buSzPct val="70000"/>
              <a:tabLst/>
            </a:pPr>
            <a:r>
              <a:rPr lang="en-US" sz="2800" dirty="0">
                <a:solidFill>
                  <a:schemeClr val="bg1"/>
                </a:solidFill>
                <a:latin typeface="Calibri" panose="020F0502020204030204" pitchFamily="34" charset="0"/>
              </a:rPr>
              <a:t>They became wealthy </a:t>
            </a:r>
            <a:r>
              <a:rPr lang="en-US" sz="2800" dirty="0">
                <a:solidFill>
                  <a:prstClr val="black"/>
                </a:solidFill>
                <a:latin typeface="Calibri" panose="020F0502020204030204" pitchFamily="34" charset="0"/>
              </a:rPr>
              <a:t>selling evil phone sex nationwide through the first 900 phone lines in the 1990s. Don Lapre soon became one of the most famous Hollywood &amp; MTV liberals, with his many get rich quick pyramid schemes. </a:t>
            </a:r>
          </a:p>
          <a:p>
            <a:pPr marL="0" lvl="0" indent="0">
              <a:spcAft>
                <a:spcPts val="600"/>
              </a:spcAft>
              <a:buClr>
                <a:prstClr val="black"/>
              </a:buClr>
              <a:buSzPct val="70000"/>
              <a:tabLst/>
            </a:pPr>
            <a:r>
              <a:rPr lang="en-US" sz="2800" dirty="0">
                <a:solidFill>
                  <a:prstClr val="black"/>
                </a:solidFill>
                <a:latin typeface="Calibri" panose="020F0502020204030204" pitchFamily="34" charset="0"/>
              </a:rPr>
              <a:t>The FBI finally raided and arrested Don Lapre in 2011. But only after he sexually corrupted millions of kids and Don’s nationwide pyramid schemes collapsed and people lost millions. He died by suicide from self-cut groin wounds and then a slit throat while in jail before sentencing.</a:t>
            </a:r>
            <a:r>
              <a:rPr lang="en-US" sz="3000" dirty="0">
                <a:solidFill>
                  <a:prstClr val="black"/>
                </a:solidFill>
                <a:latin typeface="Calibri" panose="020F0502020204030204" pitchFamily="34" charset="0"/>
              </a:rPr>
              <a:t> </a:t>
            </a:r>
            <a:r>
              <a:rPr lang="en-US" sz="1600" dirty="0">
                <a:solidFill>
                  <a:prstClr val="black">
                    <a:lumMod val="95000"/>
                    <a:lumOff val="5000"/>
                  </a:prstClr>
                </a:solidFill>
                <a:latin typeface="Calibri" panose="020F0502020204030204" pitchFamily="34" charset="0"/>
                <a:hlinkClick r:id="rId4">
                  <a:extLst>
                    <a:ext uri="{A12FA001-AC4F-418D-AE19-62706E023703}">
                      <ahyp:hlinkClr xmlns:ahyp="http://schemas.microsoft.com/office/drawing/2018/hyperlinkcolor" val="tx"/>
                    </a:ext>
                  </a:extLst>
                </a:hlinkClick>
              </a:rPr>
              <a:t>[1137]</a:t>
            </a:r>
            <a:endParaRPr lang="en-US" sz="1600" dirty="0">
              <a:solidFill>
                <a:schemeClr val="bg1">
                  <a:lumMod val="95000"/>
                  <a:lumOff val="5000"/>
                </a:schemeClr>
              </a:solidFill>
              <a:latin typeface="Calibri" panose="020F0502020204030204" pitchFamily="34" charset="0"/>
            </a:endParaRPr>
          </a:p>
        </p:txBody>
      </p:sp>
      <p:sp>
        <p:nvSpPr>
          <p:cNvPr id="4" name="Date Placeholder 2">
            <a:extLst>
              <a:ext uri="{FF2B5EF4-FFF2-40B4-BE49-F238E27FC236}">
                <a16:creationId xmlns:a16="http://schemas.microsoft.com/office/drawing/2014/main" id="{9BF5215F-7206-4CF5-961F-30CCB741255A}"/>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466115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4000">
        <p15:prstTrans prst="pageCurlDouble"/>
      </p:transition>
    </mc:Choice>
    <mc:Fallback xmlns="">
      <p:transition spd="slow" advTm="44000">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9" y="137160"/>
            <a:ext cx="8305799"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90499" y="1132405"/>
            <a:ext cx="8763000" cy="5555367"/>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37160" tIns="9144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schemeClr val="bg1"/>
              </a:buClr>
              <a:buSzPct val="70000"/>
            </a:pPr>
            <a:r>
              <a:rPr lang="en-US" sz="3000" dirty="0">
                <a:solidFill>
                  <a:prstClr val="black"/>
                </a:solidFill>
                <a:latin typeface="Calibri" panose="020F0502020204030204" pitchFamily="34" charset="0"/>
              </a:rPr>
              <a:t>Later, in his late 30s, </a:t>
            </a:r>
            <a:r>
              <a:rPr lang="en-US" sz="3000" dirty="0">
                <a:solidFill>
                  <a:schemeClr val="bg1"/>
                </a:solidFill>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my brother</a:t>
            </a:r>
            <a:r>
              <a:rPr lang="en-US" sz="3000" dirty="0">
                <a:solidFill>
                  <a:schemeClr val="bg1"/>
                </a:solidFill>
                <a:latin typeface="Calibri" panose="020F0502020204030204" pitchFamily="34" charset="0"/>
              </a:rPr>
              <a:t> </a:t>
            </a:r>
            <a:r>
              <a:rPr lang="en-US" sz="3000" dirty="0">
                <a:solidFill>
                  <a:prstClr val="black"/>
                </a:solidFill>
                <a:latin typeface="Calibri" panose="020F0502020204030204" pitchFamily="34" charset="0"/>
              </a:rPr>
              <a:t>became a raging angry liberal, </a:t>
            </a:r>
            <a:r>
              <a:rPr lang="en-US" sz="2800" dirty="0">
                <a:solidFill>
                  <a:schemeClr val="bg1"/>
                </a:solidFill>
                <a:latin typeface="Calibri" panose="020F0502020204030204" pitchFamily="34" charset="0"/>
              </a:rPr>
              <a:t>unable to process logical thoughts to find truth. He had AIDS for years and left his gay partner he now hated.  </a:t>
            </a:r>
          </a:p>
          <a:p>
            <a:pPr marL="0" lvl="0" indent="0">
              <a:lnSpc>
                <a:spcPct val="90000"/>
              </a:lnSpc>
              <a:spcAft>
                <a:spcPts val="300"/>
              </a:spcAft>
              <a:buClr>
                <a:schemeClr val="bg1"/>
              </a:buClr>
              <a:buSzPct val="70000"/>
            </a:pPr>
            <a:r>
              <a:rPr lang="en-US" sz="2800" dirty="0">
                <a:solidFill>
                  <a:schemeClr val="bg1"/>
                </a:solidFill>
                <a:latin typeface="Calibri" panose="020F0502020204030204" pitchFamily="34" charset="0"/>
              </a:rPr>
              <a:t>My brother worked with NOAA on liberal junk science global warming tests. We no longer spoke for years as time. </a:t>
            </a:r>
          </a:p>
          <a:p>
            <a:pPr marL="0" lvl="0" indent="0">
              <a:lnSpc>
                <a:spcPct val="90000"/>
              </a:lnSpc>
              <a:spcAft>
                <a:spcPts val="300"/>
              </a:spcAft>
              <a:buClr>
                <a:schemeClr val="bg1"/>
              </a:buClr>
              <a:buSzPct val="70000"/>
            </a:pPr>
            <a:r>
              <a:rPr lang="en-US" sz="2800" dirty="0">
                <a:solidFill>
                  <a:schemeClr val="bg1"/>
                </a:solidFill>
                <a:latin typeface="Calibri" panose="020F0502020204030204" pitchFamily="34" charset="0"/>
              </a:rPr>
              <a:t>When I tried to call to help him, he accused me of doing all the things I witnessed him do. In raging anger he hung up.  </a:t>
            </a:r>
          </a:p>
          <a:p>
            <a:pPr marL="365760" lvl="0" indent="-365760">
              <a:lnSpc>
                <a:spcPct val="90000"/>
              </a:lnSpc>
              <a:spcAft>
                <a:spcPts val="3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difference was not genetic. The difference in our lives was my brother’s drug use, molestation and drugged rape in the teen years &amp; his later porn.</a:t>
            </a:r>
          </a:p>
          <a:p>
            <a:pPr marL="365760" lvl="0" indent="-365760">
              <a:lnSpc>
                <a:spcPct val="90000"/>
              </a:lnSpc>
              <a:spcAft>
                <a:spcPts val="3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While I escaped from the same molestations, porn &amp; drugged rape attack. This is an epidemic today. We can’t allow our innocent kids to be victims.</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
        <p:nvSpPr>
          <p:cNvPr id="4" name="Date Placeholder 2">
            <a:extLst>
              <a:ext uri="{FF2B5EF4-FFF2-40B4-BE49-F238E27FC236}">
                <a16:creationId xmlns:a16="http://schemas.microsoft.com/office/drawing/2014/main" id="{9BF5215F-7206-4CF5-961F-30CCB741255A}"/>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97315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4000">
        <p15:prstTrans prst="pageCurlDouble"/>
      </p:transition>
    </mc:Choice>
    <mc:Fallback xmlns="">
      <p:transition spd="slow" advTm="4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4000"/>
                                  </p:stCondLst>
                                  <p:childTnLst>
                                    <p:animEffect transition="out" filter="fade">
                                      <p:cBhvr>
                                        <p:cTn id="6" dur="1500" tmFilter="0, 0; .2, .5; .8, .5; 1, 0"/>
                                        <p:tgtEl>
                                          <p:spTgt spid="7">
                                            <p:txEl>
                                              <p:pRg st="3" end="3"/>
                                            </p:txEl>
                                          </p:spTgt>
                                        </p:tgtEl>
                                      </p:cBhvr>
                                    </p:animEffect>
                                    <p:animScale>
                                      <p:cBhvr>
                                        <p:cTn id="7" dur="750" autoRev="1" fill="hold"/>
                                        <p:tgtEl>
                                          <p:spTgt spid="7">
                                            <p:txEl>
                                              <p:pRg st="3" end="3"/>
                                            </p:txEl>
                                          </p:spTgt>
                                        </p:tgtEl>
                                      </p:cBhvr>
                                      <p:by x="105000" y="105000"/>
                                    </p:animScale>
                                  </p:childTnLst>
                                </p:cTn>
                              </p:par>
                            </p:childTnLst>
                          </p:cTn>
                        </p:par>
                        <p:par>
                          <p:cTn id="8" fill="hold">
                            <p:stCondLst>
                              <p:cond delay="25500"/>
                            </p:stCondLst>
                            <p:childTnLst>
                              <p:par>
                                <p:cTn id="9" presetID="26" presetClass="emph" presetSubtype="0" fill="hold" nodeType="afterEffect">
                                  <p:stCondLst>
                                    <p:cond delay="8000"/>
                                  </p:stCondLst>
                                  <p:childTnLst>
                                    <p:animEffect transition="out" filter="fade">
                                      <p:cBhvr>
                                        <p:cTn id="10" dur="1500" tmFilter="0, 0; .2, .5; .8, .5; 1, 0"/>
                                        <p:tgtEl>
                                          <p:spTgt spid="7">
                                            <p:txEl>
                                              <p:pRg st="4" end="4"/>
                                            </p:txEl>
                                          </p:spTgt>
                                        </p:tgtEl>
                                      </p:cBhvr>
                                    </p:animEffect>
                                    <p:animScale>
                                      <p:cBhvr>
                                        <p:cTn id="11" dur="750" autoRev="1" fill="hold"/>
                                        <p:tgtEl>
                                          <p:spTgt spid="7">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95909" y="457200"/>
            <a:ext cx="8305799" cy="118872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419100" y="1981786"/>
            <a:ext cx="8305799" cy="4448910"/>
          </a:xfrm>
          <a:prstGeom prst="rect">
            <a:avLst/>
          </a:prstGeom>
          <a:gradFill flip="none" rotWithShape="1">
            <a:gsLst>
              <a:gs pos="100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9144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1200"/>
              </a:spcAft>
              <a:buClr>
                <a:schemeClr val="bg1"/>
              </a:buClr>
              <a:buSzPct val="80000"/>
            </a:pPr>
            <a:r>
              <a:rPr lang="en-US" sz="3000" dirty="0">
                <a:latin typeface="Calibri" panose="020F0502020204030204" pitchFamily="34" charset="0"/>
              </a:rPr>
              <a:t>Homosexuals will often wait for an entire year to slowly gain your trust as a friend, until their sudden sexual attack.</a:t>
            </a:r>
          </a:p>
          <a:p>
            <a:pPr marL="365760" indent="-365760">
              <a:spcAft>
                <a:spcPts val="1200"/>
              </a:spcAft>
              <a:buClr>
                <a:schemeClr val="bg1"/>
              </a:buClr>
              <a:buSzPct val="80000"/>
              <a:buFont typeface="Wingdings" panose="05000000000000000000" pitchFamily="2" charset="2"/>
              <a:buChar char="Ø"/>
            </a:pPr>
            <a:r>
              <a:rPr lang="en-US" sz="3000" dirty="0">
                <a:solidFill>
                  <a:schemeClr val="bg1"/>
                </a:solidFill>
                <a:latin typeface="Calibri" panose="020F0502020204030204" pitchFamily="34" charset="0"/>
              </a:rPr>
              <a:t>Victims of their date rape drug attacks are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tranquilized with knock out drugs and within seconds fall asleep.</a:t>
            </a:r>
          </a:p>
          <a:p>
            <a:pPr marL="365760" indent="-365760">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If victims wake during the homosexual attack, they are paralyzed and have no strength to move or escape. </a:t>
            </a:r>
            <a:r>
              <a:rPr lang="en-US" dirty="0">
                <a:solidFill>
                  <a:schemeClr val="tx1"/>
                </a:solidFill>
                <a:latin typeface="Calibri" panose="020F0502020204030204" pitchFamily="34" charset="0"/>
                <a:hlinkClick r:id="rId4"/>
              </a:rPr>
              <a:t>[92]</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5"/>
              </a:rPr>
              <a:t>[272]</a:t>
            </a:r>
            <a:endParaRPr lang="en-US" dirty="0">
              <a:solidFill>
                <a:schemeClr val="tx1"/>
              </a:solidFill>
              <a:latin typeface="Calibri" panose="020F0502020204030204" pitchFamily="34" charset="0"/>
            </a:endParaRPr>
          </a:p>
        </p:txBody>
      </p:sp>
      <p:sp>
        <p:nvSpPr>
          <p:cNvPr id="4" name="Date Placeholder 2">
            <a:extLst>
              <a:ext uri="{FF2B5EF4-FFF2-40B4-BE49-F238E27FC236}">
                <a16:creationId xmlns:a16="http://schemas.microsoft.com/office/drawing/2014/main" id="{A541E923-8106-43C3-8926-70C7CCA1316E}"/>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780182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282388" y="1371600"/>
            <a:ext cx="8597142" cy="51920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900"/>
              </a:spcAft>
              <a:buClr>
                <a:prstClr val="white"/>
              </a:buClr>
              <a:buSzPct val="60000"/>
              <a:tabLst/>
              <a:defRPr/>
            </a:pP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Karl Marx and</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Mohammad both taught that women were slaves and property</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They also both required constant mass murder… over 400</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million murders throughout history</a:t>
            </a:r>
            <a:r>
              <a:rPr lang="en-US" sz="32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Yet, these are the groups that liberals claim they must violently force on every nation worldwide, to bring peace &amp; love. </a:t>
            </a:r>
          </a:p>
          <a:p>
            <a:pPr marL="0" lvl="0" indent="0">
              <a:lnSpc>
                <a:spcPct val="96000"/>
              </a:lnSpc>
              <a:spcAft>
                <a:spcPts val="1200"/>
              </a:spcAft>
              <a:buClr>
                <a:prstClr val="white"/>
              </a:buClr>
              <a:buSzPct val="60000"/>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8" action="ppaction://hlinksldjump"/>
              </a:rPr>
              <a:t>Unless we stop this evil, this time it will lead to the end time great 7 year tribulation… with many billions dead and humans as rare as gold worldwide, as the Bible literally prophesized</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p>
        </p:txBody>
      </p:sp>
      <p:sp>
        <p:nvSpPr>
          <p:cNvPr id="4" name="Text Box 2">
            <a:extLst>
              <a:ext uri="{FF2B5EF4-FFF2-40B4-BE49-F238E27FC236}">
                <a16:creationId xmlns:a16="http://schemas.microsoft.com/office/drawing/2014/main" id="{911F660C-7911-48BB-A4AF-29EC538DAA8B}"/>
              </a:ext>
            </a:extLst>
          </p:cNvPr>
          <p:cNvSpPr txBox="1">
            <a:spLocks noChangeArrowheads="1"/>
          </p:cNvSpPr>
          <p:nvPr/>
        </p:nvSpPr>
        <p:spPr bwMode="auto">
          <a:xfrm>
            <a:off x="331548" y="365760"/>
            <a:ext cx="8480902" cy="822960"/>
          </a:xfrm>
          <a:prstGeom prst="rect">
            <a:avLst/>
          </a:prstGeom>
          <a:blipFill dpi="0" rotWithShape="0">
            <a:blip r:embed="rId9"/>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6" name="Date Placeholder 2">
            <a:extLst>
              <a:ext uri="{FF2B5EF4-FFF2-40B4-BE49-F238E27FC236}">
                <a16:creationId xmlns:a16="http://schemas.microsoft.com/office/drawing/2014/main" id="{A1B830D2-447E-4182-B918-82D5CD881DAE}"/>
              </a:ext>
            </a:extLst>
          </p:cNvPr>
          <p:cNvSpPr>
            <a:spLocks noGrp="1"/>
          </p:cNvSpPr>
          <p:nvPr>
            <p:ph type="dt" sz="half" idx="10"/>
          </p:nvPr>
        </p:nvSpPr>
        <p:spPr>
          <a:xfrm>
            <a:off x="5883043" y="6595956"/>
            <a:ext cx="2892236" cy="252072"/>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6877F2AB-763E-4138-8AFE-5FE92B3B85CC}"/>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7741495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100" y="381000"/>
            <a:ext cx="8305799" cy="12192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514349" y="1985815"/>
            <a:ext cx="8115300" cy="4524315"/>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90000" tIns="182880" rIns="9000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0000"/>
              </a:lnSpc>
              <a:spcAft>
                <a:spcPts val="1800"/>
              </a:spcAft>
              <a:buClr>
                <a:schemeClr val="bg1"/>
              </a:buClr>
              <a:buSzPct val="85000"/>
              <a:buFont typeface="Wingdings" panose="05000000000000000000" pitchFamily="2" charset="2"/>
              <a:buChar char="Ø"/>
            </a:pPr>
            <a:r>
              <a:rPr lang="en-US" sz="3000" dirty="0">
                <a:latin typeface="Calibri" panose="020F0502020204030204" pitchFamily="34" charset="0"/>
              </a:rPr>
              <a:t>Victims wake up long after the homosexual attack, traumatized and unaware that a date rape drug was placed in their drink or food. </a:t>
            </a:r>
            <a:r>
              <a:rPr lang="en-US" sz="1600" dirty="0">
                <a:latin typeface="Calibri" panose="020F0502020204030204" pitchFamily="34" charset="0"/>
                <a:hlinkClick r:id="rId4"/>
              </a:rPr>
              <a:t>[92]</a:t>
            </a:r>
            <a:r>
              <a:rPr lang="en-US" sz="1600" dirty="0">
                <a:latin typeface="Calibri" panose="020F0502020204030204" pitchFamily="34" charset="0"/>
                <a:hlinkClick r:id="rId5"/>
              </a:rPr>
              <a:t>[272]</a:t>
            </a:r>
            <a:r>
              <a:rPr lang="en-US" sz="1600" dirty="0">
                <a:latin typeface="Calibri" panose="020F0502020204030204" pitchFamily="34" charset="0"/>
              </a:rPr>
              <a:t> </a:t>
            </a:r>
          </a:p>
          <a:p>
            <a:pPr marL="365760" lvl="0" indent="-365760">
              <a:lnSpc>
                <a:spcPct val="100000"/>
              </a:lnSpc>
              <a:spcAft>
                <a:spcPts val="1800"/>
              </a:spcAft>
              <a:buClr>
                <a:schemeClr val="bg1"/>
              </a:buClr>
              <a:buSzPct val="85000"/>
              <a:buFont typeface="Wingdings" panose="05000000000000000000" pitchFamily="2" charset="2"/>
              <a:buChar char="Ø"/>
            </a:pPr>
            <a:r>
              <a:rPr lang="en-US" sz="3000" dirty="0">
                <a:latin typeface="Calibri" panose="020F0502020204030204" pitchFamily="34" charset="0"/>
              </a:rPr>
              <a:t>Victims of these attacks didn't want this; it was forced on them. </a:t>
            </a:r>
          </a:p>
          <a:p>
            <a:pPr marL="365760" lvl="0" indent="-365760">
              <a:lnSpc>
                <a:spcPct val="100000"/>
              </a:lnSpc>
              <a:spcAft>
                <a:spcPts val="18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This causes victims trauma for decades that often leads to heavy drug and alcohol abuse to stop the pain.</a:t>
            </a:r>
            <a:r>
              <a:rPr lang="en-US" sz="3000" b="1" dirty="0">
                <a:latin typeface="Calibri" panose="020F0502020204030204" pitchFamily="34" charset="0"/>
              </a:rPr>
              <a:t> </a:t>
            </a:r>
            <a:r>
              <a:rPr lang="en-US" sz="1600" dirty="0">
                <a:solidFill>
                  <a:schemeClr val="tx1"/>
                </a:solidFill>
                <a:hlinkClick r:id="rId6"/>
              </a:rPr>
              <a:t>[281]</a:t>
            </a:r>
            <a:endParaRPr lang="en-US" sz="1600" dirty="0">
              <a:ln w="9525">
                <a:solidFill>
                  <a:schemeClr val="bg1"/>
                </a:solidFill>
                <a:prstDash val="solid"/>
              </a:ln>
              <a:solidFill>
                <a:schemeClr val="tx1"/>
              </a:solidFill>
            </a:endParaRPr>
          </a:p>
        </p:txBody>
      </p:sp>
      <p:sp>
        <p:nvSpPr>
          <p:cNvPr id="4" name="Date Placeholder 2">
            <a:extLst>
              <a:ext uri="{FF2B5EF4-FFF2-40B4-BE49-F238E27FC236}">
                <a16:creationId xmlns:a16="http://schemas.microsoft.com/office/drawing/2014/main" id="{4F2F1A39-7106-4BD0-8F8C-57D2A7FF77F8}"/>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9210794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8" y="203086"/>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300989" y="1371600"/>
            <a:ext cx="8542018" cy="5303520"/>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137160" rIns="9144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schemeClr val="bg1"/>
              </a:buClr>
              <a:buSzPct val="90000"/>
            </a:pPr>
            <a:r>
              <a:rPr lang="en-US" sz="3200" dirty="0">
                <a:latin typeface="Calibri" panose="020F0502020204030204" pitchFamily="34" charset="0"/>
              </a:rPr>
              <a:t>This nearly happened to me as a tough teenage wrestler, football and soccer athlete. </a:t>
            </a:r>
          </a:p>
          <a:p>
            <a:pPr marL="274320" lvl="0" indent="-274320">
              <a:lnSpc>
                <a:spcPct val="90000"/>
              </a:lnSpc>
              <a:spcAft>
                <a:spcPts val="600"/>
              </a:spcAft>
              <a:buClr>
                <a:schemeClr val="bg1"/>
              </a:buClr>
              <a:buSzPct val="70000"/>
              <a:buFont typeface="Wingdings" panose="05000000000000000000" pitchFamily="2" charset="2"/>
              <a:buChar char="Ø"/>
            </a:pPr>
            <a:r>
              <a:rPr lang="en-US" sz="3000" dirty="0">
                <a:latin typeface="Calibri" panose="020F0502020204030204" pitchFamily="34" charset="0"/>
              </a:rPr>
              <a:t>A former all state college football player, Tim Matthews, asked my parents if I could work in his small Italian grocery store and restaurant in Pennsylvania, where we occasionally shopped. We foolishly agreed and were ignorant to the warnings.  </a:t>
            </a:r>
          </a:p>
          <a:p>
            <a:pPr marL="274320" lvl="0" indent="-274320">
              <a:lnSpc>
                <a:spcPct val="90000"/>
              </a:lnSpc>
              <a:spcAft>
                <a:spcPts val="600"/>
              </a:spcAft>
              <a:buClr>
                <a:schemeClr val="bg1"/>
              </a:buClr>
              <a:buSzPct val="70000"/>
              <a:buFont typeface="Wingdings" panose="05000000000000000000" pitchFamily="2" charset="2"/>
              <a:buChar char="Ø"/>
            </a:pPr>
            <a:r>
              <a:rPr lang="en-US" sz="3000" dirty="0">
                <a:latin typeface="Calibri" panose="020F0502020204030204" pitchFamily="34" charset="0"/>
              </a:rPr>
              <a:t>I later realized he was dangerously overly friendly: giving me many gifts, inviting me to restaurants and later taking me on an overnight trip, alone without my parents, to visit his old fraternity party college, Shippensburg University in Pennsylvania.</a:t>
            </a:r>
          </a:p>
        </p:txBody>
      </p:sp>
      <p:sp>
        <p:nvSpPr>
          <p:cNvPr id="4" name="Date Placeholder 2">
            <a:extLst>
              <a:ext uri="{FF2B5EF4-FFF2-40B4-BE49-F238E27FC236}">
                <a16:creationId xmlns:a16="http://schemas.microsoft.com/office/drawing/2014/main" id="{C762A08D-5549-4255-BE63-302A3B2090E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902657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9" y="137160"/>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228598" y="1256703"/>
            <a:ext cx="8686800" cy="5441874"/>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600"/>
              </a:spcAft>
              <a:buClr>
                <a:schemeClr val="bg1"/>
              </a:buClr>
              <a:buSzPct val="90000"/>
            </a:pPr>
            <a:r>
              <a:rPr lang="en-US" sz="3000" dirty="0">
                <a:latin typeface="Calibri" panose="020F0502020204030204" pitchFamily="34" charset="0"/>
              </a:rPr>
              <a:t>At a birthday party for coworkers at my manager’s home</a:t>
            </a:r>
            <a:r>
              <a:rPr lang="en-US" sz="3000" dirty="0">
                <a:solidFill>
                  <a:schemeClr val="bg1">
                    <a:lumMod val="95000"/>
                    <a:lumOff val="5000"/>
                  </a:schemeClr>
                </a:solidFill>
                <a:latin typeface="Calibri" panose="020F0502020204030204" pitchFamily="34" charset="0"/>
              </a:rPr>
              <a:t>, he hired a male stripper. I was planning to leave in disgust. But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he asked me to stay and talk a few minutes alone.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He put a date rape knockout drug in the wineglass </a:t>
            </a:r>
            <a:r>
              <a:rPr lang="en-US" sz="3000" dirty="0">
                <a:solidFill>
                  <a:schemeClr val="bg1">
                    <a:lumMod val="95000"/>
                    <a:lumOff val="5000"/>
                  </a:schemeClr>
                </a:solidFill>
                <a:latin typeface="Calibri" panose="020F0502020204030204" pitchFamily="34" charset="0"/>
              </a:rPr>
              <a:t>that he offered me while underage. </a:t>
            </a:r>
          </a:p>
          <a:p>
            <a:pPr marL="365760" indent="-365760">
              <a:lnSpc>
                <a:spcPct val="85000"/>
              </a:lnSpc>
              <a:spcAft>
                <a:spcPts val="600"/>
              </a:spcAft>
              <a:buClr>
                <a:schemeClr val="bg1"/>
              </a:buClr>
              <a:buSzPct val="90000"/>
              <a:buFont typeface="Wingdings" panose="05000000000000000000" pitchFamily="2" charset="2"/>
              <a:buChar char="Ø"/>
            </a:pPr>
            <a:r>
              <a:rPr lang="en-US" sz="2800" dirty="0">
                <a:latin typeface="Calibri" panose="020F0502020204030204" pitchFamily="34" charset="0"/>
              </a:rPr>
              <a:t>I don’t drink alcohol, so I only had one sip. But that was enough to momentarily knock me out, with the wine glass crashing to the cement basement living room floor. </a:t>
            </a:r>
          </a:p>
          <a:p>
            <a:pPr marL="365760" indent="-365760">
              <a:lnSpc>
                <a:spcPct val="85000"/>
              </a:lnSpc>
              <a:spcAft>
                <a:spcPts val="600"/>
              </a:spcAft>
              <a:buClr>
                <a:schemeClr val="bg1"/>
              </a:buClr>
              <a:buSzPct val="90000"/>
              <a:buFont typeface="Wingdings" panose="05000000000000000000" pitchFamily="2" charset="2"/>
              <a:buChar char="Ø"/>
            </a:pPr>
            <a:r>
              <a:rPr lang="en-US" sz="2800" dirty="0">
                <a:latin typeface="Calibri" panose="020F0502020204030204" pitchFamily="34" charset="0"/>
              </a:rPr>
              <a:t>Because I only had one sip, I was able to wake up and push my way out and barely escape, before that pre-planned unsuccessful gay rape attack, now in his bed. </a:t>
            </a:r>
          </a:p>
          <a:p>
            <a:pPr marL="365760" indent="-365760">
              <a:lnSpc>
                <a:spcPct val="85000"/>
              </a:lnSpc>
              <a:spcAft>
                <a:spcPts val="600"/>
              </a:spcAft>
              <a:buClr>
                <a:schemeClr val="tx1"/>
              </a:buClr>
              <a:buSzPct val="6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 am one of the few who escaped this type of attack to warn others! This evil is rampant today.</a:t>
            </a:r>
            <a:endParaRPr lang="en-US" sz="3000" dirty="0">
              <a:latin typeface="Calibri" panose="020F0502020204030204" pitchFamily="34" charset="0"/>
            </a:endParaRPr>
          </a:p>
        </p:txBody>
      </p:sp>
      <p:sp>
        <p:nvSpPr>
          <p:cNvPr id="4" name="Date Placeholder 2">
            <a:extLst>
              <a:ext uri="{FF2B5EF4-FFF2-40B4-BE49-F238E27FC236}">
                <a16:creationId xmlns:a16="http://schemas.microsoft.com/office/drawing/2014/main" id="{C762A08D-5549-4255-BE63-302A3B2090E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1046305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7" y="332862"/>
            <a:ext cx="8305799" cy="109728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67639" y="1613024"/>
            <a:ext cx="8808717" cy="4912114"/>
          </a:xfrm>
          <a:prstGeom prst="rect">
            <a:avLst/>
          </a:prstGeom>
          <a:gradFill flip="none" rotWithShape="1">
            <a:gsLst>
              <a:gs pos="0">
                <a:srgbClr val="3366FF"/>
              </a:gs>
              <a:gs pos="100000">
                <a:srgbClr val="3366FF"/>
              </a:gs>
            </a:gsLst>
            <a:lin ang="10800000" scaled="1"/>
            <a:tileRect/>
          </a:gradFill>
          <a:ln w="25400">
            <a:solidFill>
              <a:schemeClr val="bg1"/>
            </a:solidFill>
          </a:ln>
          <a:effectLst/>
          <a:scene3d>
            <a:camera prst="orthographicFront"/>
            <a:lightRig rig="threePt" dir="t"/>
          </a:scene3d>
          <a:sp3d>
            <a:bevelT w="165100" prst="coolSlant"/>
          </a:sp3d>
        </p:spPr>
        <p:txBody>
          <a:bodyPr wrap="square" lIns="182880" tIns="91440" rIns="9000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600"/>
              </a:spcAft>
              <a:buClr>
                <a:schemeClr val="bg1"/>
              </a:buClr>
            </a:pPr>
            <a:r>
              <a:rPr lang="en-US" sz="3000" dirty="0">
                <a:latin typeface="Calibri" panose="020F0502020204030204" pitchFamily="34" charset="0"/>
              </a:rPr>
              <a:t>That best friend and adult manager had earlier told me about his first sexual encounter a decade earlier as a teen, with a female prostitute at his first job. </a:t>
            </a:r>
          </a:p>
          <a:p>
            <a:pPr marL="0" indent="0">
              <a:lnSpc>
                <a:spcPct val="90000"/>
              </a:lnSpc>
              <a:spcAft>
                <a:spcPts val="600"/>
              </a:spcAft>
              <a:buClr>
                <a:schemeClr val="bg1"/>
              </a:buClr>
            </a:pPr>
            <a:r>
              <a:rPr lang="en-US" sz="3000" dirty="0">
                <a:latin typeface="Calibri" panose="020F0502020204030204" pitchFamily="34" charset="0"/>
              </a:rPr>
              <a:t>This was illegally paid for by his former perverted popular, adult manager and best friend, that I met and knew slightly from his small Western Pa. resort store. </a:t>
            </a:r>
          </a:p>
          <a:p>
            <a:pPr marL="0" indent="0">
              <a:lnSpc>
                <a:spcPct val="90000"/>
              </a:lnSpc>
              <a:spcAft>
                <a:spcPts val="600"/>
              </a:spcAft>
              <a:buClr>
                <a:schemeClr val="bg1"/>
              </a:buClr>
            </a:pPr>
            <a:r>
              <a:rPr lang="en-US" sz="3000" dirty="0">
                <a:latin typeface="Calibri" panose="020F0502020204030204" pitchFamily="34" charset="0"/>
              </a:rPr>
              <a:t>This manager was the one who corrupted my manager as a teen and trapped him in homosexuality, in his Greensburg and later Seven Springs area locally famous Italian restaurant and grocery store Sardelli’s.</a:t>
            </a:r>
          </a:p>
          <a:p>
            <a:pPr marL="365760" lvl="0" indent="-365760">
              <a:lnSpc>
                <a:spcPct val="90000"/>
              </a:lnSpc>
              <a:spcAft>
                <a:spcPts val="600"/>
              </a:spcAft>
              <a:buClr>
                <a:prstClr val="black"/>
              </a:buClr>
              <a:buSzPct val="70000"/>
              <a:buFont typeface="Wingdings" panose="05000000000000000000" pitchFamily="2" charset="2"/>
              <a:buChar char="Ø"/>
              <a:tabLst/>
            </a:pPr>
            <a:r>
              <a:rPr lang="en-US" sz="2800" dirty="0">
                <a:solidFill>
                  <a:prstClr val="black"/>
                </a:solidFill>
                <a:latin typeface="Calibri" panose="020F0502020204030204" pitchFamily="34" charset="0"/>
              </a:rPr>
              <a:t>He was a gay godfather of the local gay mafia.</a:t>
            </a:r>
            <a:r>
              <a:rPr lang="en-US" sz="2800" dirty="0">
                <a:latin typeface="Calibri" panose="020F0502020204030204" pitchFamily="34" charset="0"/>
              </a:rPr>
              <a:t> </a:t>
            </a:r>
          </a:p>
        </p:txBody>
      </p:sp>
      <p:sp>
        <p:nvSpPr>
          <p:cNvPr id="4" name="Date Placeholder 2">
            <a:extLst>
              <a:ext uri="{FF2B5EF4-FFF2-40B4-BE49-F238E27FC236}">
                <a16:creationId xmlns:a16="http://schemas.microsoft.com/office/drawing/2014/main" id="{7D969AAD-77A2-424B-8253-3C4CDA0B9CF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038916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7" y="205134"/>
            <a:ext cx="8305799" cy="109728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67639" y="1485298"/>
            <a:ext cx="8808717" cy="5167568"/>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91440" rIns="9000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600"/>
              </a:spcAft>
              <a:buClr>
                <a:schemeClr val="tx1"/>
              </a:buClr>
              <a:buSzPct val="7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 later realized that my Italian bisexual manager was gay raped by his wealthy, bisexual Italian manager</a:t>
            </a:r>
            <a:r>
              <a:rPr lang="en-US" sz="2800" dirty="0">
                <a:latin typeface="Calibri" panose="020F0502020204030204" pitchFamily="34" charset="0"/>
              </a:rPr>
              <a:t>, </a:t>
            </a:r>
            <a:r>
              <a:rPr lang="en-US" sz="3000" dirty="0">
                <a:latin typeface="Calibri" panose="020F0502020204030204" pitchFamily="34" charset="0"/>
              </a:rPr>
              <a:t>using prostitutes, porn, underage alcohol &amp; date rape drug attacks at late night parties, the same as was later unsuccessfully attempted against me. </a:t>
            </a:r>
          </a:p>
          <a:p>
            <a:pPr marL="365760" indent="-365760">
              <a:lnSpc>
                <a:spcPct val="90000"/>
              </a:lnSpc>
              <a:spcAft>
                <a:spcPts val="600"/>
              </a:spcAft>
              <a:buClr>
                <a:schemeClr val="bg1"/>
              </a:buClr>
              <a:buSzPct val="70000"/>
              <a:buFont typeface="Wingdings" panose="05000000000000000000" pitchFamily="2" charset="2"/>
              <a:buChar char="Ø"/>
            </a:pPr>
            <a:r>
              <a:rPr lang="en-US" sz="2800" dirty="0">
                <a:latin typeface="Calibri" panose="020F0502020204030204" pitchFamily="34" charset="0"/>
              </a:rPr>
              <a:t>I later realized that my manager took me to Sardelli’s to meet this gay godfather, to get his approval before my manager’s attack on me. I was to be part of the gay mafia family. But I already knew him and was suspicious.</a:t>
            </a:r>
          </a:p>
          <a:p>
            <a:pPr marL="365760" indent="-365760">
              <a:lnSpc>
                <a:spcPct val="90000"/>
              </a:lnSpc>
              <a:spcAft>
                <a:spcPts val="600"/>
              </a:spcAft>
              <a:buClr>
                <a:schemeClr val="bg1"/>
              </a:buClr>
              <a:buSzPct val="70000"/>
              <a:buFont typeface="Wingdings" panose="05000000000000000000" pitchFamily="2" charset="2"/>
              <a:buChar char="Ø"/>
            </a:pPr>
            <a:r>
              <a:rPr lang="en-US" sz="2800" dirty="0">
                <a:latin typeface="Calibri" panose="020F0502020204030204" pitchFamily="34" charset="0"/>
              </a:rPr>
              <a:t>But I had no idea either was gay. It was years later that I understood their plans. No one asked if I wanted to be part of this. They tried to criminally force it on me. </a:t>
            </a:r>
          </a:p>
        </p:txBody>
      </p:sp>
      <p:sp>
        <p:nvSpPr>
          <p:cNvPr id="4" name="Date Placeholder 2">
            <a:extLst>
              <a:ext uri="{FF2B5EF4-FFF2-40B4-BE49-F238E27FC236}">
                <a16:creationId xmlns:a16="http://schemas.microsoft.com/office/drawing/2014/main" id="{7D969AAD-77A2-424B-8253-3C4CDA0B9CF7}"/>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129265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100" y="182880"/>
            <a:ext cx="8305799"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90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37159" y="1188720"/>
            <a:ext cx="8869680" cy="5486400"/>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300"/>
              </a:spcAft>
              <a:buClr>
                <a:schemeClr val="bg1"/>
              </a:buClr>
            </a:pPr>
            <a:r>
              <a:rPr lang="en-US" sz="3000" dirty="0">
                <a:latin typeface="Calibri" panose="020F0502020204030204" pitchFamily="34" charset="0"/>
              </a:rPr>
              <a:t>The attacker then usually offers the rape victim a large financial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gift (bribe) or promise of fame</a:t>
            </a:r>
            <a:r>
              <a:rPr lang="en-US" sz="2800" dirty="0">
                <a:latin typeface="Calibri" panose="020F0502020204030204" pitchFamily="34" charset="0"/>
              </a:rPr>
              <a:t>, </a:t>
            </a:r>
            <a:r>
              <a:rPr lang="en-US" sz="3000" dirty="0">
                <a:latin typeface="Calibri" panose="020F0502020204030204" pitchFamily="34" charset="0"/>
              </a:rPr>
              <a:t>to prevent the victim from reporting the crime to police. </a:t>
            </a:r>
          </a:p>
          <a:p>
            <a:pPr marL="365760" lvl="0" indent="-365760">
              <a:lnSpc>
                <a:spcPct val="88000"/>
              </a:lnSpc>
              <a:spcAft>
                <a:spcPts val="300"/>
              </a:spcAft>
              <a:buClr>
                <a:schemeClr val="bg1"/>
              </a:buClr>
              <a:buSzPct val="75000"/>
              <a:buFont typeface="Wingdings" panose="05000000000000000000" pitchFamily="2" charset="2"/>
              <a:buChar char="Ø"/>
            </a:pPr>
            <a:r>
              <a:rPr lang="en-US" sz="2800" dirty="0">
                <a:latin typeface="Calibri" panose="020F0502020204030204" pitchFamily="34" charset="0"/>
              </a:rPr>
              <a:t>Less than a week after the unsuccessful attack against me, I saw the sudden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offer of a full Penn State athletic soccer scholarship in 1985 after my attacker, Tim Matthews, said he “called in all his chips” with Penn State leaders</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I never met with Penn State or applied. </a:t>
            </a:r>
          </a:p>
          <a:p>
            <a:pPr marL="365760" lvl="0" indent="-365760">
              <a:lnSpc>
                <a:spcPct val="88000"/>
              </a:lnSpc>
              <a:spcAft>
                <a:spcPts val="300"/>
              </a:spcAft>
              <a:buClr>
                <a:schemeClr val="bg1"/>
              </a:buClr>
              <a:buSzPct val="75000"/>
              <a:buFont typeface="Wingdings" panose="05000000000000000000" pitchFamily="2" charset="2"/>
              <a:buChar char="Ø"/>
            </a:pPr>
            <a:r>
              <a:rPr lang="en-US" sz="2800" dirty="0">
                <a:solidFill>
                  <a:schemeClr val="bg1"/>
                </a:solidFill>
                <a:latin typeface="Calibri" panose="020F0502020204030204" pitchFamily="34" charset="0"/>
              </a:rPr>
              <a:t>I immediately turned this offer down. I was disgusted by this gay mafia style corruption and criminal actions. </a:t>
            </a:r>
          </a:p>
          <a:p>
            <a:pPr marL="365760" lvl="0" indent="-365760">
              <a:lnSpc>
                <a:spcPct val="88000"/>
              </a:lnSpc>
              <a:spcAft>
                <a:spcPts val="3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This manager later coached high school football</a:t>
            </a:r>
            <a:r>
              <a:rPr lang="en-US" sz="3000" b="1" dirty="0">
                <a:latin typeface="Calibri" panose="020F0502020204030204" pitchFamily="34" charset="0"/>
              </a:rPr>
              <a:t> </a:t>
            </a:r>
            <a:r>
              <a:rPr lang="en-US" sz="2800" dirty="0">
                <a:latin typeface="Calibri" panose="020F0502020204030204" pitchFamily="34" charset="0"/>
              </a:rPr>
              <a:t>in Mt. Pleasant Pennsylvania in approx. 1986. In this job he was around potential victims in high school locker rooms.</a:t>
            </a:r>
          </a:p>
        </p:txBody>
      </p:sp>
      <p:sp>
        <p:nvSpPr>
          <p:cNvPr id="4" name="Date Placeholder 2">
            <a:extLst>
              <a:ext uri="{FF2B5EF4-FFF2-40B4-BE49-F238E27FC236}">
                <a16:creationId xmlns:a16="http://schemas.microsoft.com/office/drawing/2014/main" id="{1C2B5A76-1B2F-4596-BE49-010539C0406A}"/>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5703162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100" y="363109"/>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85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212697" y="1616611"/>
            <a:ext cx="8693724" cy="4813497"/>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13716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500"/>
              </a:spcAft>
              <a:buClr>
                <a:schemeClr val="bg1"/>
              </a:buCl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It resembled a sexual mafia. I saw every detail without being a part of it. </a:t>
            </a:r>
          </a:p>
          <a:p>
            <a:pPr marL="274320" lvl="0" indent="-274320">
              <a:lnSpc>
                <a:spcPct val="85000"/>
              </a:lnSpc>
              <a:spcAft>
                <a:spcPts val="500"/>
              </a:spcAft>
              <a:buClr>
                <a:prstClr val="black"/>
              </a:buClr>
              <a:buSzPct val="80000"/>
              <a:buFont typeface="Wingdings" panose="05000000000000000000" pitchFamily="2" charset="2"/>
              <a:buChar char="Ø"/>
              <a:tabLst/>
            </a:pPr>
            <a:r>
              <a:rPr lang="en-US" sz="2800" dirty="0">
                <a:solidFill>
                  <a:prstClr val="black">
                    <a:lumMod val="95000"/>
                    <a:lumOff val="5000"/>
                  </a:prstClr>
                </a:solidFill>
                <a:latin typeface="Calibri" panose="020F0502020204030204" pitchFamily="34" charset="0"/>
              </a:rPr>
              <a:t>They try to force it on you while you are drunk </a:t>
            </a:r>
            <a:r>
              <a:rPr lang="en-US" sz="2800" dirty="0">
                <a:solidFill>
                  <a:prstClr val="black"/>
                </a:solidFill>
                <a:latin typeface="Calibri" panose="020F0502020204030204" pitchFamily="34" charset="0"/>
              </a:rPr>
              <a:t>or incapacitated from their knockout drug rape attacks.</a:t>
            </a:r>
            <a:endParaRPr lang="en-US" sz="3000" dirty="0">
              <a:solidFill>
                <a:schemeClr val="bg1">
                  <a:lumMod val="95000"/>
                  <a:lumOff val="5000"/>
                </a:schemeClr>
              </a:solidFill>
              <a:latin typeface="Calibri" panose="020F0502020204030204" pitchFamily="34" charset="0"/>
            </a:endParaRPr>
          </a:p>
          <a:p>
            <a:pPr marL="274320" lvl="0" indent="-274320">
              <a:lnSpc>
                <a:spcPct val="85000"/>
              </a:lnSpc>
              <a:spcAft>
                <a:spcPts val="500"/>
              </a:spcAft>
              <a:buClr>
                <a:schemeClr val="bg1"/>
              </a:buClr>
              <a:buSzPct val="70000"/>
              <a:buFont typeface="Wingdings" panose="05000000000000000000" pitchFamily="2" charset="2"/>
              <a:buChar char="Ø"/>
            </a:pPr>
            <a:r>
              <a:rPr lang="en-US" sz="3000" dirty="0">
                <a:solidFill>
                  <a:schemeClr val="bg1">
                    <a:lumMod val="95000"/>
                    <a:lumOff val="5000"/>
                  </a:schemeClr>
                </a:solidFill>
                <a:latin typeface="Calibri" panose="020F0502020204030204" pitchFamily="34" charset="0"/>
              </a:rPr>
              <a:t>I saw similar behavior from many other gays over 32 years. This is their repeating criminal pattern. The rape of straight teens is one of their top goals. </a:t>
            </a:r>
            <a:r>
              <a:rPr lang="en-US" dirty="0">
                <a:solidFill>
                  <a:schemeClr val="bg1">
                    <a:lumMod val="95000"/>
                    <a:lumOff val="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[1020]</a:t>
            </a:r>
            <a:r>
              <a:rPr lang="en-US" sz="3000" dirty="0">
                <a:solidFill>
                  <a:schemeClr val="bg1">
                    <a:lumMod val="95000"/>
                    <a:lumOff val="5000"/>
                  </a:schemeClr>
                </a:solidFill>
                <a:latin typeface="Calibri" panose="020F0502020204030204" pitchFamily="34" charset="0"/>
              </a:rPr>
              <a:t> </a:t>
            </a:r>
          </a:p>
          <a:p>
            <a:pPr marL="274320" lvl="0" indent="-274320">
              <a:lnSpc>
                <a:spcPct val="85000"/>
              </a:lnSpc>
              <a:spcAft>
                <a:spcPts val="500"/>
              </a:spcAft>
              <a:buClr>
                <a:schemeClr val="bg1"/>
              </a:buClr>
              <a:buSzPct val="70000"/>
              <a:buFont typeface="Wingdings" panose="05000000000000000000" pitchFamily="2" charset="2"/>
              <a:buChar char="Ø"/>
            </a:pPr>
            <a:r>
              <a:rPr lang="en-US" sz="3000" dirty="0">
                <a:solidFill>
                  <a:schemeClr val="bg1">
                    <a:lumMod val="95000"/>
                    <a:lumOff val="5000"/>
                  </a:schemeClr>
                </a:solidFill>
                <a:latin typeface="Calibri" panose="020F0502020204030204" pitchFamily="34" charset="0"/>
              </a:rPr>
              <a:t>But I also recognized how to help free them from this sexual slavery and bring them back to God. </a:t>
            </a:r>
          </a:p>
          <a:p>
            <a:pPr marL="274320" lvl="0" indent="-274320">
              <a:lnSpc>
                <a:spcPct val="85000"/>
              </a:lnSpc>
              <a:spcAft>
                <a:spcPts val="500"/>
              </a:spcAft>
              <a:buClr>
                <a:schemeClr val="bg1"/>
              </a:buClr>
              <a:buSzPct val="70000"/>
              <a:buFont typeface="Wingdings" panose="05000000000000000000" pitchFamily="2" charset="2"/>
              <a:buChar char="Ø"/>
            </a:pPr>
            <a:r>
              <a:rPr lang="en-US" sz="3000" dirty="0">
                <a:solidFill>
                  <a:schemeClr val="bg1">
                    <a:lumMod val="95000"/>
                    <a:lumOff val="5000"/>
                  </a:schemeClr>
                </a:solidFill>
                <a:latin typeface="Calibri" panose="020F0502020204030204" pitchFamily="34" charset="0"/>
              </a:rPr>
              <a:t>God wants to forgive gays, heal them and love them, if they repent and turn from their evil gay rapes.  </a:t>
            </a:r>
          </a:p>
        </p:txBody>
      </p:sp>
      <p:sp>
        <p:nvSpPr>
          <p:cNvPr id="4" name="Date Placeholder 2">
            <a:extLst>
              <a:ext uri="{FF2B5EF4-FFF2-40B4-BE49-F238E27FC236}">
                <a16:creationId xmlns:a16="http://schemas.microsoft.com/office/drawing/2014/main" id="{13AF5CB9-A262-4841-8F7B-B0A72D5EF7E4}"/>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48518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098" y="640080"/>
            <a:ext cx="8305799" cy="109728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85000"/>
              </a:lnSpc>
            </a:pP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419098" y="2165782"/>
            <a:ext cx="8305799" cy="3719352"/>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900"/>
              </a:spcAft>
              <a:buClr>
                <a:schemeClr val="bg1"/>
              </a:buClr>
              <a:buSzPct val="80000"/>
            </a:pPr>
            <a:r>
              <a:rPr lang="en-US" sz="3200" dirty="0">
                <a:latin typeface="Calibri" panose="020F0502020204030204" pitchFamily="34" charset="0"/>
              </a:rPr>
              <a:t>Two years after I left for college</a:t>
            </a:r>
            <a:r>
              <a:rPr lang="en-US" sz="3200" dirty="0">
                <a:solidFill>
                  <a:schemeClr val="bg1">
                    <a:lumMod val="95000"/>
                    <a:lumOff val="5000"/>
                  </a:schemeClr>
                </a:solidFill>
                <a:latin typeface="Calibri" panose="020F0502020204030204" pitchFamily="34" charset="0"/>
              </a:rPr>
              <a:t>, I spoke briefly one last time to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that bisexual manager. He told me that he was sleeping with a lady and that he saw a ghost in his home. </a:t>
            </a:r>
          </a:p>
          <a:p>
            <a:pPr marL="365760" lvl="0" indent="-365760">
              <a:lnSpc>
                <a:spcPct val="94000"/>
              </a:lnSpc>
              <a:spcAft>
                <a:spcPts val="900"/>
              </a:spcAft>
              <a:buClr>
                <a:schemeClr val="tx1"/>
              </a:buClr>
              <a:buSzPct val="60000"/>
              <a:buFont typeface="Wingdings" panose="05000000000000000000" pitchFamily="2" charset="2"/>
              <a:buChar char="Ø"/>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The interconnected roots of homosexuality and the devil are clear. To defeat him you need Jesus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This is a spiritual battle.</a:t>
            </a:r>
          </a:p>
        </p:txBody>
      </p:sp>
      <p:sp>
        <p:nvSpPr>
          <p:cNvPr id="4" name="Date Placeholder 2">
            <a:extLst>
              <a:ext uri="{FF2B5EF4-FFF2-40B4-BE49-F238E27FC236}">
                <a16:creationId xmlns:a16="http://schemas.microsoft.com/office/drawing/2014/main" id="{13AF5CB9-A262-4841-8F7B-B0A72D5EF7E4}"/>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6615216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419100" y="368633"/>
            <a:ext cx="8305799" cy="100584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82880" y="1762113"/>
            <a:ext cx="8787340" cy="4653582"/>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91440" rIns="18288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900"/>
              </a:spcAf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 saw how fraternities &amp; sororities propagated and hid these secret homosexual and bisexual lifestyles and date rape attacks at their parties. </a:t>
            </a:r>
          </a:p>
          <a:p>
            <a:pPr marL="457200" indent="-457200">
              <a:lnSpc>
                <a:spcPct val="90000"/>
              </a:lnSpc>
              <a:spcAft>
                <a:spcPts val="900"/>
              </a:spcAft>
              <a:buSzPct val="80000"/>
              <a:buFont typeface="Wingdings" panose="05000000000000000000" pitchFamily="2" charset="2"/>
              <a:buChar char="Ø"/>
            </a:pPr>
            <a:r>
              <a:rPr lang="en-US" sz="2800" dirty="0">
                <a:latin typeface="Calibri" panose="020F0502020204030204" pitchFamily="34" charset="0"/>
              </a:rPr>
              <a:t>Fraternity and sorority members often perform charity services for needy people, to try to hide the horrible evil they do at their parties while drunk and high.</a:t>
            </a:r>
          </a:p>
          <a:p>
            <a:pPr marL="457200" indent="-457200">
              <a:lnSpc>
                <a:spcPct val="90000"/>
              </a:lnSpc>
              <a:spcAft>
                <a:spcPts val="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 discovered through their own testimonies, that homosexuals are nearly always bisexual. </a:t>
            </a:r>
          </a:p>
          <a:p>
            <a:pPr marL="457200" indent="0">
              <a:lnSpc>
                <a:spcPct val="90000"/>
              </a:lnSpc>
              <a:spcAft>
                <a:spcPts val="900"/>
              </a:spcAft>
              <a:buSzPct val="85000"/>
            </a:pPr>
            <a:r>
              <a:rPr lang="en-US" sz="2800" dirty="0">
                <a:solidFill>
                  <a:schemeClr val="bg1"/>
                </a:solidFill>
                <a:latin typeface="Calibri" panose="020F0502020204030204" pitchFamily="34" charset="0"/>
              </a:rPr>
              <a:t>I knew them well enough, for a long enough time, to verify this personally in nearly every case.</a:t>
            </a:r>
          </a:p>
        </p:txBody>
      </p:sp>
      <p:sp>
        <p:nvSpPr>
          <p:cNvPr id="4" name="Date Placeholder 2">
            <a:extLst>
              <a:ext uri="{FF2B5EF4-FFF2-40B4-BE49-F238E27FC236}">
                <a16:creationId xmlns:a16="http://schemas.microsoft.com/office/drawing/2014/main" id="{F8C3E0E2-0F2B-4C68-8FF2-4E7332842B9F}"/>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51148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0"/>
                                  </p:stCondLst>
                                  <p:childTnLst>
                                    <p:animEffect transition="out" filter="fade">
                                      <p:cBhvr>
                                        <p:cTn id="6" dur="1500" tmFilter="0, 0; .2, .5; .8, .5; 1, 0"/>
                                        <p:tgtEl>
                                          <p:spTgt spid="7">
                                            <p:txEl>
                                              <p:pRg st="2" end="2"/>
                                            </p:txEl>
                                          </p:spTgt>
                                        </p:tgtEl>
                                      </p:cBhvr>
                                    </p:animEffect>
                                    <p:animScale>
                                      <p:cBhvr>
                                        <p:cTn id="7" dur="75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380999" y="297863"/>
            <a:ext cx="8305799" cy="109728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1440" tIns="91440" rIns="9144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r>
              <a:rPr lang="en-US" sz="32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2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247650" y="1645920"/>
            <a:ext cx="8572498" cy="4846320"/>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2000"/>
              </a:lnSpc>
              <a:spcAft>
                <a:spcPts val="600"/>
              </a:spcAft>
            </a:pPr>
            <a:r>
              <a:rPr lang="en-US" sz="2800" i="1" dirty="0">
                <a:latin typeface="Calibri" panose="020F0502020204030204" pitchFamily="34" charset="0"/>
              </a:rPr>
              <a:t>“</a:t>
            </a:r>
            <a:r>
              <a:rPr lang="en-US" sz="2800" dirty="0">
                <a:latin typeface="Calibri" panose="020F0502020204030204" pitchFamily="34" charset="0"/>
              </a:rPr>
              <a:t>Majority Democrats in the California legislature (and the governor have now signed into law)... a "sexual brainwashing" plan that would require public school students to believe transgenders, bisexuals, homosexuals and those with other alternative sexual lifestyles are role models to be admired.” </a:t>
            </a:r>
            <a:r>
              <a:rPr lang="en-US" dirty="0">
                <a:solidFill>
                  <a:schemeClr val="bg1"/>
                </a:solidFill>
                <a:hlinkClick r:id="rId4">
                  <a:extLst>
                    <a:ext uri="{A12FA001-AC4F-418D-AE19-62706E023703}">
                      <ahyp:hlinkClr xmlns:ahyp="http://schemas.microsoft.com/office/drawing/2018/hyperlinkcolor" val="tx"/>
                    </a:ext>
                  </a:extLst>
                </a:hlinkClick>
              </a:rPr>
              <a:t>[69]</a:t>
            </a:r>
            <a:endParaRPr lang="en-US" dirty="0">
              <a:solidFill>
                <a:schemeClr val="bg1"/>
              </a:solidFill>
            </a:endParaRPr>
          </a:p>
          <a:p>
            <a:pPr marL="365760" indent="-365760">
              <a:lnSpc>
                <a:spcPct val="92000"/>
              </a:lnSpc>
              <a:spcAft>
                <a:spcPts val="6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"Government schools in California are mandated by more than half a dozen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5"/>
              </a:rPr>
              <a:t>laws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already to bring children to think that homosexual, bisexual and transsexual [lifestyles are] good and natural and maybe even for them…" </a:t>
            </a:r>
            <a:r>
              <a:rPr lang="en-US" dirty="0">
                <a:solidFill>
                  <a:schemeClr val="bg1"/>
                </a:solidFill>
                <a:hlinkClick r:id="rId4">
                  <a:extLst>
                    <a:ext uri="{A12FA001-AC4F-418D-AE19-62706E023703}">
                      <ahyp:hlinkClr xmlns:ahyp="http://schemas.microsoft.com/office/drawing/2018/hyperlinkcolor" val="tx"/>
                    </a:ext>
                  </a:extLst>
                </a:hlinkClick>
              </a:rPr>
              <a:t>[69]</a:t>
            </a:r>
            <a:endParaRPr lang="en-US" dirty="0">
              <a:solidFill>
                <a:schemeClr val="bg1"/>
              </a:solidFill>
            </a:endParaRPr>
          </a:p>
        </p:txBody>
      </p:sp>
      <p:sp>
        <p:nvSpPr>
          <p:cNvPr id="4" name="Date Placeholder 2">
            <a:extLst>
              <a:ext uri="{FF2B5EF4-FFF2-40B4-BE49-F238E27FC236}">
                <a16:creationId xmlns:a16="http://schemas.microsoft.com/office/drawing/2014/main" id="{BA666474-CBB7-4F70-9304-3625978B4AEB}"/>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494250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1446" y="990600"/>
            <a:ext cx="8801108" cy="543161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24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Jeff Woodward</a:t>
            </a:r>
            <a:r>
              <a:rPr kumimoji="0" lang="en-US" altLang="en-US"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a:t>
            </a:r>
            <a:r>
              <a:rPr lang="en-US" altLang="en-US" sz="2400" b="1" dirty="0">
                <a:solidFill>
                  <a:srgbClr val="FFFFFF"/>
                </a:solidFill>
                <a:latin typeface="Calibri" panose="020F0502020204030204" pitchFamily="34" charset="0"/>
                <a:cs typeface="Arial Unicode MS" panose="020B0604020202020204" pitchFamily="34" charset="-128"/>
              </a:rPr>
              <a:t> </a:t>
            </a:r>
            <a:r>
              <a:rPr kumimoji="0" lang="en-US"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12-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2020, 2nd Edition</a:t>
            </a:r>
          </a:p>
          <a:p>
            <a:pPr marL="0" marR="0" lvl="0" indent="0" algn="l" defTabSz="457200" rtl="0" eaLnBrk="1" fontAlgn="base" latinLnBrk="0" hangingPunct="0">
              <a:lnSpc>
                <a:spcPct val="100000"/>
              </a:lnSpc>
              <a:spcBef>
                <a:spcPct val="0"/>
              </a:spcBef>
              <a:spcAft>
                <a:spcPts val="6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dirty="0">
                <a:solidFill>
                  <a:prstClr val="white"/>
                </a:solidFill>
                <a:latin typeface="Calibri" panose="020F0502020204030204" pitchFamily="34" charset="0"/>
                <a:cs typeface="Calibri" panose="020F0502020204030204" pitchFamily="34" charset="0"/>
              </a:rPr>
              <a:t>Extensively</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expanded to include overwhelming additional scientific proof, plus many new chapters.</a:t>
            </a:r>
            <a:endPar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endParaRPr>
          </a:p>
          <a:p>
            <a:pPr marL="0" marR="0" lvl="0" indent="0" algn="l" defTabSz="457200" rtl="0" eaLnBrk="1" fontAlgn="base" latinLnBrk="0" hangingPunct="0">
              <a:lnSpc>
                <a:spcPct val="100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60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Copyright © 2020, all rights reserved</a:t>
            </a:r>
            <a:r>
              <a:rPr kumimoji="0" lang="en-US" altLang="en-US" sz="120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a:t>
            </a:r>
          </a:p>
          <a:p>
            <a:pPr marL="0" marR="0" lvl="0" indent="0" algn="l" defTabSz="457200" rtl="0" eaLnBrk="1" fontAlgn="base" latinLnBrk="0" hangingPunct="0">
              <a:lnSpc>
                <a:spcPct val="100000"/>
              </a:lnSpc>
              <a:spcBef>
                <a:spcPct val="0"/>
              </a:spcBef>
              <a:spcAft>
                <a:spcPts val="14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No part of this publication may be reproduced or transmitted in any way by any means – electronic, mechanical, photocopy, recording, or otherwise – without the prior permission of the copyright holder, except as provided by USA copyright law.</a:t>
            </a:r>
          </a:p>
          <a:p>
            <a:pPr marL="0" indent="0">
              <a:lnSpc>
                <a:spcPct val="85000"/>
              </a:lnSpc>
              <a:spcAft>
                <a:spcPts val="0"/>
              </a:spcAft>
              <a:buSzPct val="75000"/>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Cover (modified image bottom left): 3D cutout view, fMRI of cerebral cortex of a human</a:t>
            </a:r>
            <a:r>
              <a:rPr lang="en-US" altLang="en-US" sz="1600" dirty="0">
                <a:solidFill>
                  <a:schemeClr val="tx1"/>
                </a:solidFill>
                <a:latin typeface="Calibri" panose="020F0502020204030204" pitchFamily="34" charset="0"/>
                <a:cs typeface="Calibri" panose="020F0502020204030204" pitchFamily="34" charset="0"/>
              </a:rPr>
              <a:t>. </a:t>
            </a:r>
          </a:p>
          <a:p>
            <a:pPr marL="0" indent="0">
              <a:lnSpc>
                <a:spcPct val="85000"/>
              </a:lnSpc>
              <a:spcAft>
                <a:spcPts val="1400"/>
              </a:spcAft>
              <a:buSzPct val="75000"/>
            </a:pPr>
            <a:r>
              <a:rPr lang="en-US" altLang="en-US" sz="1600" dirty="0">
                <a:solidFill>
                  <a:schemeClr val="tx1"/>
                </a:solidFill>
                <a:latin typeface="Calibri" panose="020F0502020204030204" pitchFamily="34" charset="0"/>
                <a:cs typeface="Calibri" panose="020F0502020204030204" pitchFamily="34" charset="0"/>
              </a:rPr>
              <a:t>Credit: Neuroscience News &amp; Research, Technology Networks. </a:t>
            </a:r>
            <a:r>
              <a:rPr lang="en-US" altLang="en-US" sz="1400" dirty="0">
                <a:solidFill>
                  <a:schemeClr val="tx1"/>
                </a:solidFill>
                <a:latin typeface="Calibri" panose="020F0502020204030204" pitchFamily="34" charset="0"/>
                <a:cs typeface="Calibri" panose="020F0502020204030204" pitchFamily="34" charset="0"/>
              </a:rPr>
              <a:t>[</a:t>
            </a:r>
            <a:r>
              <a:rPr lang="en-US" altLang="en-US" sz="1400" dirty="0">
                <a:solidFill>
                  <a:schemeClr val="tx1"/>
                </a:solidFill>
                <a:latin typeface="Calibri" panose="020F0502020204030204" pitchFamily="34" charset="0"/>
                <a:cs typeface="Calibri" panose="020F0502020204030204" pitchFamily="34" charset="0"/>
                <a:hlinkClick r:id="rId3"/>
              </a:rPr>
              <a:t>1015</a:t>
            </a:r>
            <a:r>
              <a:rPr lang="en-US" altLang="en-US" sz="1400" dirty="0">
                <a:solidFill>
                  <a:schemeClr val="tx1"/>
                </a:solidFill>
                <a:latin typeface="Calibri" panose="020F0502020204030204" pitchFamily="34" charset="0"/>
                <a:cs typeface="Calibri" panose="020F0502020204030204" pitchFamily="34" charset="0"/>
              </a:rPr>
              <a:t>] </a:t>
            </a:r>
            <a:endParaRPr lang="en-US" altLang="en-US" dirty="0">
              <a:solidFill>
                <a:schemeClr val="tx1"/>
              </a:solidFill>
              <a:latin typeface="Calibri" panose="020F0502020204030204" pitchFamily="34" charset="0"/>
              <a:cs typeface="Calibri" panose="020F0502020204030204" pitchFamily="34" charset="0"/>
            </a:endParaRPr>
          </a:p>
          <a:p>
            <a:pPr marL="0" lvl="0" indent="0">
              <a:lnSpc>
                <a:spcPct val="85000"/>
              </a:lnSpc>
              <a:spcAft>
                <a:spcPts val="1400"/>
              </a:spcAft>
              <a:buSzPct val="75000"/>
              <a:tabLst/>
            </a:pPr>
            <a:r>
              <a:rPr lang="en-US" altLang="en-US" sz="1600" dirty="0">
                <a:solidFill>
                  <a:schemeClr val="tx1"/>
                </a:solidFill>
                <a:latin typeface="Calibri" panose="020F0502020204030204" pitchFamily="34" charset="0"/>
                <a:cs typeface="Calibri" panose="020F0502020204030204" pitchFamily="34" charset="0"/>
              </a:rPr>
              <a:t>Cover (modified image bottom right)</a:t>
            </a:r>
            <a:r>
              <a:rPr lang="en-US" altLang="en-US" sz="1600" dirty="0">
                <a:solidFill>
                  <a:prstClr val="white"/>
                </a:solidFill>
                <a:latin typeface="Calibri" panose="020F0502020204030204" pitchFamily="34" charset="0"/>
                <a:cs typeface="Calibri" panose="020F0502020204030204" pitchFamily="34" charset="0"/>
              </a:rPr>
              <a:t>: B</a:t>
            </a:r>
            <a:r>
              <a:rPr lang="en-US" sz="1600" dirty="0">
                <a:solidFill>
                  <a:prstClr val="white"/>
                </a:solidFill>
                <a:latin typeface="Calibri" panose="020F0502020204030204" pitchFamily="34" charset="0"/>
                <a:cs typeface="Calibri" panose="020F0502020204030204" pitchFamily="34" charset="0"/>
              </a:rPr>
              <a:t>rain’s white matter as seen from the front by diffusion tensor imaging. Credit: </a:t>
            </a:r>
            <a:r>
              <a:rPr lang="en-US" sz="1600" dirty="0">
                <a:solidFill>
                  <a:schemeClr val="tx1"/>
                </a:solidFill>
                <a:latin typeface="Calibri" panose="020F0502020204030204" pitchFamily="34" charset="0"/>
                <a:cs typeface="Calibri" panose="020F0502020204030204" pitchFamily="34" charset="0"/>
              </a:rPr>
              <a:t>Institute of Psychiatry. </a:t>
            </a:r>
            <a:r>
              <a:rPr lang="en-US" sz="1400" dirty="0">
                <a:solidFill>
                  <a:schemeClr val="tx1"/>
                </a:solidFill>
                <a:latin typeface="Calibri" panose="020F0502020204030204" pitchFamily="34" charset="0"/>
                <a:cs typeface="Calibri" panose="020F0502020204030204" pitchFamily="34" charset="0"/>
                <a:hlinkClick r:id="rId4"/>
              </a:rPr>
              <a:t>[830]</a:t>
            </a:r>
            <a:r>
              <a:rPr lang="en-US" sz="1400" dirty="0">
                <a:solidFill>
                  <a:schemeClr val="tx1"/>
                </a:solidFill>
                <a:latin typeface="Calibri" panose="020F0502020204030204" pitchFamily="34" charset="0"/>
                <a:cs typeface="Calibri" panose="020F0502020204030204" pitchFamily="34" charset="0"/>
              </a:rPr>
              <a:t> </a:t>
            </a:r>
          </a:p>
          <a:p>
            <a:pPr marL="0" lvl="0" indent="0">
              <a:lnSpc>
                <a:spcPct val="80000"/>
              </a:lnSpc>
              <a:spcAft>
                <a:spcPts val="1200"/>
              </a:spcAft>
              <a:buSzPct val="80000"/>
              <a:tabLst/>
            </a:pPr>
            <a:r>
              <a:rPr lang="en-US" sz="1600" dirty="0">
                <a:solidFill>
                  <a:schemeClr val="tx1"/>
                </a:solidFill>
                <a:latin typeface="Calibri" panose="020F0502020204030204" pitchFamily="34" charset="0"/>
                <a:cs typeface="Calibri" panose="020F0502020204030204" pitchFamily="34" charset="0"/>
              </a:rPr>
              <a:t>Cover (modified photo bottom center): Former homosexual &amp; drug addict Jenny Weaver has a beautiful Christian singing and healing ministry today. </a:t>
            </a:r>
            <a:r>
              <a:rPr lang="en-US" sz="1400" u="sng"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[1030]</a:t>
            </a:r>
            <a:r>
              <a:rPr lang="en-US" sz="14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80000"/>
              </a:lnSpc>
              <a:spcAft>
                <a:spcPts val="1200"/>
              </a:spcAft>
              <a:buSzPct val="80000"/>
              <a:tabLst/>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All Bible references are from the King James Bible from Zondervan Corporation L.L.C. unless stated otherwise. Scripture quotations marked (NIV) are taken from Holy Bible, New International Version</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 NIV</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 Copyright © 1973, 1978, 1984, 2011, by </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Biblica, Inc. ™ Used by permission of Zondervan. All rights reserved worldwide </a:t>
            </a:r>
            <a:r>
              <a:rPr kumimoji="0" lang="en-US" altLang="en-US" sz="1600" b="0" i="0" u="none" strike="noStrike" kern="1200" cap="none" spc="0" normalizeH="0" baseline="0" noProof="0" dirty="0">
                <a:ln>
                  <a:noFill/>
                </a:ln>
                <a:solidFill>
                  <a:srgbClr val="CCCCFF"/>
                </a:solidFill>
                <a:effectLst/>
                <a:uLnTx/>
                <a:uFillTx/>
                <a:latin typeface="Calibri" panose="020F0502020204030204" pitchFamily="34" charset="0"/>
                <a:ea typeface="Microsoft YaHei" panose="020B0503020204020204" pitchFamily="34" charset="-122"/>
                <a:cs typeface="+mn-cs"/>
                <a:hlinkClick r:id="rId6"/>
              </a:rPr>
              <a:t>www.zondervan.com</a:t>
            </a:r>
            <a:r>
              <a:rPr kumimoji="0" lang="en-US" altLang="en-US" sz="1600" b="0" i="0" u="none" strike="noStrike" kern="1200" cap="none" spc="0" normalizeH="0" baseline="0" noProof="0" dirty="0">
                <a:ln>
                  <a:noFill/>
                </a:ln>
                <a:solidFill>
                  <a:srgbClr val="CCCCFF"/>
                </a:solidFill>
                <a:effectLst/>
                <a:uLnTx/>
                <a:uFillTx/>
                <a:latin typeface="Calibri" panose="020F0502020204030204" pitchFamily="34" charset="0"/>
                <a:ea typeface="Microsoft YaHei" panose="020B0503020204020204" pitchFamily="34" charset="-122"/>
                <a:cs typeface="+mn-cs"/>
              </a:rPr>
              <a:t>.</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 ”NIV” and “New International Version” are trademarks registered in US Patent and Trademark Office by Biblica, Inc. </a:t>
            </a:r>
            <a:r>
              <a:rPr kumimoji="0" lang="en-US" altLang="en-US"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a:t>
            </a:r>
          </a:p>
        </p:txBody>
      </p:sp>
    </p:spTree>
    <p:extLst>
      <p:ext uri="{BB962C8B-B14F-4D97-AF65-F5344CB8AC3E}">
        <p14:creationId xmlns:p14="http://schemas.microsoft.com/office/powerpoint/2010/main" val="1330055109"/>
      </p:ext>
    </p:extLst>
  </p:cSld>
  <p:clrMapOvr>
    <a:masterClrMapping/>
  </p:clrMapOvr>
  <mc:AlternateContent xmlns:mc="http://schemas.openxmlformats.org/markup-compatibility/2006" xmlns:p14="http://schemas.microsoft.com/office/powerpoint/2010/main">
    <mc:Choice Requires="p14">
      <p:transition spd="slow" p14:dur="1250" advTm="8000">
        <p:fade/>
      </p:transition>
    </mc:Choice>
    <mc:Fallback xmlns="">
      <p:transition spd="slow" advTm="8000">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AutoShape 3"/>
          <p:cNvSpPr>
            <a:spLocks noChangeArrowheads="1"/>
          </p:cNvSpPr>
          <p:nvPr/>
        </p:nvSpPr>
        <p:spPr bwMode="auto">
          <a:xfrm>
            <a:off x="242667" y="1525211"/>
            <a:ext cx="8686800" cy="700955"/>
          </a:xfrm>
          <a:prstGeom prst="roundRect">
            <a:avLst>
              <a:gd name="adj" fmla="val 139"/>
            </a:avLst>
          </a:prstGeom>
          <a:blipFill>
            <a:blip r:embed="rId3"/>
            <a:tile tx="0" ty="0" sx="100000" sy="100000" flip="none" algn="tl"/>
          </a:blipFill>
          <a:ln w="73080">
            <a:solidFill>
              <a:srgbClr val="808080"/>
            </a:solidFill>
            <a:round/>
            <a:headEnd/>
            <a:tailEnd/>
          </a:ln>
          <a:effectLst/>
          <a:scene3d>
            <a:camera prst="orthographicFront"/>
            <a:lightRig rig="threePt" dir="t"/>
          </a:scene3d>
          <a:sp3d>
            <a:bevelT w="165100" prst="coolSlant"/>
          </a:sp3d>
        </p:spPr>
        <p:txBody>
          <a:bodyPr wrap="none" anchor="ctr"/>
          <a:lstStyle/>
          <a:p>
            <a:endParaRPr lang="en-US" dirty="0"/>
          </a:p>
        </p:txBody>
      </p:sp>
      <p:sp>
        <p:nvSpPr>
          <p:cNvPr id="17409" name="Rectangle 1"/>
          <p:cNvSpPr>
            <a:spLocks noChangeArrowheads="1"/>
          </p:cNvSpPr>
          <p:nvPr/>
        </p:nvSpPr>
        <p:spPr bwMode="auto">
          <a:xfrm>
            <a:off x="228600" y="1591721"/>
            <a:ext cx="8686800" cy="5679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45000" rIns="0" bIns="450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100000"/>
              </a:lnSpc>
              <a:spcAft>
                <a:spcPts val="288"/>
              </a:spcAft>
              <a:buClrTx/>
              <a:buFontTx/>
              <a:buNone/>
            </a:pPr>
            <a:r>
              <a:rPr lang="en-US" altLang="en-US" sz="3100" b="1" dirty="0">
                <a:solidFill>
                  <a:schemeClr val="tx2">
                    <a:lumMod val="25000"/>
                  </a:schemeClr>
                </a:solidFill>
                <a:latin typeface="Calibri" panose="020F0502020204030204" pitchFamily="34" charset="0"/>
                <a:cs typeface="Times New Roman" panose="02020603050405020304" pitchFamily="18" charset="0"/>
              </a:rPr>
              <a:t>Private Research Scientist &amp; Book Author - 10 Years</a:t>
            </a:r>
          </a:p>
        </p:txBody>
      </p:sp>
      <p:sp>
        <p:nvSpPr>
          <p:cNvPr id="17413" name="Rectangle 5"/>
          <p:cNvSpPr>
            <a:spLocks noChangeArrowheads="1"/>
          </p:cNvSpPr>
          <p:nvPr/>
        </p:nvSpPr>
        <p:spPr bwMode="auto">
          <a:xfrm>
            <a:off x="274320" y="2545165"/>
            <a:ext cx="8595359" cy="4947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80000"/>
              </a:lnSpc>
              <a:spcAft>
                <a:spcPts val="1800"/>
              </a:spcAft>
              <a:buClrTx/>
              <a:buFontTx/>
              <a:buNone/>
            </a:pPr>
            <a:r>
              <a:rPr lang="en-US" altLang="en-US" sz="3200" b="1" dirty="0">
                <a:solidFill>
                  <a:srgbClr val="0000FF"/>
                </a:solidFill>
                <a:latin typeface="Calibri" panose="020F0502020204030204" pitchFamily="34" charset="0"/>
                <a:cs typeface="Times New Roman" panose="02020603050405020304" pitchFamily="18" charset="0"/>
              </a:rPr>
              <a:t>Utilized 32 years of rigorous scientific research of:</a:t>
            </a:r>
          </a:p>
        </p:txBody>
      </p:sp>
      <p:sp>
        <p:nvSpPr>
          <p:cNvPr id="8" name="Rectangle 5"/>
          <p:cNvSpPr>
            <a:spLocks noChangeArrowheads="1"/>
          </p:cNvSpPr>
          <p:nvPr/>
        </p:nvSpPr>
        <p:spPr bwMode="auto">
          <a:xfrm>
            <a:off x="274319" y="3017520"/>
            <a:ext cx="8595360" cy="33379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274320" indent="-274320">
              <a:lnSpc>
                <a:spcPct val="100000"/>
              </a:lnSpc>
              <a:spcAft>
                <a:spcPts val="1200"/>
              </a:spcAft>
              <a:buClr>
                <a:srgbClr val="0000FF"/>
              </a:buClr>
              <a:buSzPct val="70000"/>
              <a:buFont typeface="Wingdings" panose="05000000000000000000" pitchFamily="2" charset="2"/>
              <a:buChar char="Ø"/>
            </a:pPr>
            <a:r>
              <a:rPr lang="en-US" altLang="en-US" sz="3000" b="1" dirty="0">
                <a:solidFill>
                  <a:srgbClr val="0000FF"/>
                </a:solidFill>
                <a:latin typeface="Calibri" panose="020F0502020204030204" pitchFamily="34" charset="0"/>
                <a:cs typeface="Times New Roman" panose="02020603050405020304" pitchFamily="18" charset="0"/>
              </a:rPr>
              <a:t>The interconnected causes, effects and trauma of homosexuality, abortion, narcotic drugs, rape, related physical brain damage, mental illness, porn, transgenderism, liberalism and revised history.</a:t>
            </a:r>
          </a:p>
          <a:p>
            <a:pPr marL="274320" indent="-274320">
              <a:lnSpc>
                <a:spcPct val="100000"/>
              </a:lnSpc>
              <a:spcAft>
                <a:spcPts val="1200"/>
              </a:spcAft>
              <a:buClr>
                <a:schemeClr val="tx1"/>
              </a:buClr>
              <a:buSzPct val="70000"/>
              <a:buFont typeface="Wingdings" panose="05000000000000000000" pitchFamily="2" charset="2"/>
              <a:buChar char="Ø"/>
            </a:pPr>
            <a:r>
              <a:rPr lang="en-US" altLang="en-US" sz="2700" dirty="0">
                <a:solidFill>
                  <a:srgbClr val="FFFFFF"/>
                </a:solidFill>
                <a:latin typeface="Calibri" panose="020F0502020204030204" pitchFamily="34" charset="0"/>
                <a:cs typeface="Times New Roman" panose="02020603050405020304" pitchFamily="18" charset="0"/>
              </a:rPr>
              <a:t>For 32 years, I researched 370 books on every field of: science, word religion, world culture and history, plus 14,000 research articles &amp; news articles on these topics.</a:t>
            </a:r>
          </a:p>
        </p:txBody>
      </p:sp>
      <p:sp>
        <p:nvSpPr>
          <p:cNvPr id="10" name="Text Box 2">
            <a:extLst>
              <a:ext uri="{FF2B5EF4-FFF2-40B4-BE49-F238E27FC236}">
                <a16:creationId xmlns:a16="http://schemas.microsoft.com/office/drawing/2014/main" id="{E19835C7-F414-4900-9604-5DDAE28BDC2A}"/>
              </a:ext>
            </a:extLst>
          </p:cNvPr>
          <p:cNvSpPr txBox="1">
            <a:spLocks noChangeArrowheads="1"/>
          </p:cNvSpPr>
          <p:nvPr/>
        </p:nvSpPr>
        <p:spPr bwMode="auto">
          <a:xfrm>
            <a:off x="228600" y="304800"/>
            <a:ext cx="8686800" cy="8382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Scientist</a:t>
            </a:r>
          </a:p>
        </p:txBody>
      </p:sp>
      <p:sp>
        <p:nvSpPr>
          <p:cNvPr id="9" name="Date Placeholder 2">
            <a:extLst>
              <a:ext uri="{FF2B5EF4-FFF2-40B4-BE49-F238E27FC236}">
                <a16:creationId xmlns:a16="http://schemas.microsoft.com/office/drawing/2014/main" id="{7715EB65-C322-4954-8CA9-58F896FEA67F}"/>
              </a:ext>
            </a:extLst>
          </p:cNvPr>
          <p:cNvSpPr>
            <a:spLocks noGrp="1"/>
          </p:cNvSpPr>
          <p:nvPr>
            <p:ph type="dt" sz="half" idx="10"/>
          </p:nvPr>
        </p:nvSpPr>
        <p:spPr>
          <a:xfrm>
            <a:off x="1908363" y="6605928"/>
            <a:ext cx="5327273" cy="228600"/>
          </a:xfrm>
        </p:spPr>
        <p:txBody>
          <a:bodyPr tIns="0" bIns="0"/>
          <a:lstStyle/>
          <a:p>
            <a:pPr lvl="0"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089754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182879" y="137160"/>
            <a:ext cx="8778240"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365760" tIns="91440" rIns="36576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84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82879" y="1138236"/>
            <a:ext cx="8778240" cy="5538952"/>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37160" tIns="9144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400"/>
              </a:spcAft>
              <a:buClr>
                <a:schemeClr val="bg1"/>
              </a:buCl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Evil proposed laws including the failed democrat house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Equality Bill</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(2019), legalize gay &amp; straight rape, plus molestation. They jail Christians and rape victims who seek justice. They legalize gay and transgender men in ladies' bathrooms and showers that enables serial rapists, by allowing: </a:t>
            </a:r>
          </a:p>
          <a:p>
            <a:pPr marL="274320" indent="-274320">
              <a:lnSpc>
                <a:spcPct val="90000"/>
              </a:lnSpc>
              <a:spcAft>
                <a:spcPts val="600"/>
              </a:spcAft>
              <a:buClr>
                <a:schemeClr val="bg1"/>
              </a:buClr>
              <a:buFont typeface="Wingdings" panose="05000000000000000000" pitchFamily="2" charset="2"/>
              <a:buChar char="ü"/>
            </a:pPr>
            <a:r>
              <a:rPr lang="en-US" sz="2800" dirty="0">
                <a:latin typeface="Calibri" panose="020F0502020204030204" pitchFamily="34" charset="0"/>
              </a:rPr>
              <a:t>Easy access to groom future victims alone, without parents, in intimate co-ed non-family settings:</a:t>
            </a:r>
            <a:r>
              <a:rPr lang="en-US" sz="2800" dirty="0">
                <a:solidFill>
                  <a:prstClr val="black"/>
                </a:solidFill>
                <a:latin typeface="Calibri" panose="020F0502020204030204" pitchFamily="34" charset="0"/>
              </a:rPr>
              <a:t> in naked showers,</a:t>
            </a:r>
            <a:r>
              <a:rPr lang="en-US" sz="2800" dirty="0">
                <a:latin typeface="Calibri" panose="020F0502020204030204" pitchFamily="34" charset="0"/>
              </a:rPr>
              <a:t> bathrooms, naked locker rooms and hotel bedrooms. I personally experienced a gay friend in the bathroom alone, who later wanted to molest me at work. </a:t>
            </a:r>
          </a:p>
          <a:p>
            <a:pPr marL="274320" lvl="0" indent="-274320">
              <a:lnSpc>
                <a:spcPct val="90000"/>
              </a:lnSpc>
              <a:spcAft>
                <a:spcPts val="600"/>
              </a:spcAft>
              <a:buClr>
                <a:schemeClr val="bg1"/>
              </a:buClr>
              <a:buFont typeface="Wingdings" panose="05000000000000000000" pitchFamily="2" charset="2"/>
              <a:buChar char="ü"/>
              <a:tabLst/>
              <a:defRPr/>
            </a:pPr>
            <a:r>
              <a:rPr lang="en-US" sz="2800" dirty="0">
                <a:latin typeface="Calibri" panose="020F0502020204030204" pitchFamily="34" charset="0"/>
              </a:rPr>
              <a:t>Gay serial rapists then claim it was the victim's fault; they were born gay and coming out of the closet. </a:t>
            </a:r>
            <a:r>
              <a:rPr lang="en-US" sz="1600" dirty="0">
                <a:solidFill>
                  <a:schemeClr val="bg1">
                    <a:lumMod val="95000"/>
                    <a:lumOff val="5000"/>
                  </a:schemeClr>
                </a:solidFill>
                <a:cs typeface="Arial" panose="020B0604020202020204" pitchFamily="34" charset="0"/>
                <a:hlinkClick r:id="rId5">
                  <a:extLst>
                    <a:ext uri="{A12FA001-AC4F-418D-AE19-62706E023703}">
                      <ahyp:hlinkClr xmlns:ahyp="http://schemas.microsoft.com/office/drawing/2018/hyperlinkcolor" val="tx"/>
                    </a:ext>
                  </a:extLst>
                </a:hlinkClick>
              </a:rPr>
              <a:t>[1020]</a:t>
            </a:r>
            <a:endParaRPr lang="en-US" sz="2400" dirty="0">
              <a:solidFill>
                <a:schemeClr val="bg1">
                  <a:lumMod val="95000"/>
                  <a:lumOff val="5000"/>
                </a:schemeClr>
              </a:solidFill>
              <a:latin typeface="Calibri" panose="020F0502020204030204" pitchFamily="34" charset="0"/>
            </a:endParaRPr>
          </a:p>
        </p:txBody>
      </p:sp>
      <p:sp>
        <p:nvSpPr>
          <p:cNvPr id="4" name="Date Placeholder 2">
            <a:extLst>
              <a:ext uri="{FF2B5EF4-FFF2-40B4-BE49-F238E27FC236}">
                <a16:creationId xmlns:a16="http://schemas.microsoft.com/office/drawing/2014/main" id="{9B61BDFC-C50B-4C52-A417-5496E2880CE0}"/>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DDCA80F3-E268-4FBB-96C2-A526B6E94FA6}"/>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See extensive proof in underlined web links</a:t>
            </a:r>
            <a:r>
              <a:rPr kumimoji="0" lang="en-US" altLang="en-US" sz="16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31762058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7000">
        <p15:prstTrans prst="pageCurlDouble"/>
      </p:transition>
    </mc:Choice>
    <mc:Fallback xmlns="">
      <p:transition spd="slow" advTm="4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p:cNvSpPr txBox="1">
            <a:spLocks noChangeArrowheads="1"/>
          </p:cNvSpPr>
          <p:nvPr/>
        </p:nvSpPr>
        <p:spPr bwMode="auto">
          <a:xfrm>
            <a:off x="182880" y="137160"/>
            <a:ext cx="8778240" cy="914400"/>
          </a:xfrm>
          <a:prstGeom prst="rect">
            <a:avLst/>
          </a:prstGeom>
          <a:blipFill dpi="0" rotWithShape="0">
            <a:blip r:embed="rId3"/>
            <a:srcRect/>
            <a:tile tx="0" ty="0" sx="100000" sy="100000" flip="none" algn="tl"/>
          </a:blipFill>
          <a:ln w="38100">
            <a:solidFill>
              <a:schemeClr val="tx2">
                <a:lumMod val="25000"/>
              </a:schemeClr>
            </a:solidFill>
          </a:ln>
          <a:effectLst>
            <a:outerShdw dist="25965" dir="2700000" algn="ctr" rotWithShape="0">
              <a:srgbClr val="808080"/>
            </a:outerShdw>
          </a:effectLst>
          <a:scene3d>
            <a:camera prst="orthographicFront"/>
            <a:lightRig rig="threePt" dir="t"/>
          </a:scene3d>
          <a:sp3d>
            <a:bevelT w="165100" prst="coolSlant"/>
          </a:sp3d>
        </p:spPr>
        <p:txBody>
          <a:bodyPr lIns="365760" tIns="91440" rIns="365760" bIns="91440" anchor="ctr" anchorCtr="1"/>
          <a:lstStyle>
            <a:lvl1pPr marL="420688">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1pPr>
            <a:lvl2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2pPr>
            <a:lvl3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3pPr>
            <a:lvl4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4pPr>
            <a:lvl5pPr>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420688" algn="l"/>
                <a:tab pos="877888" algn="l"/>
                <a:tab pos="1335088" algn="l"/>
                <a:tab pos="1792288" algn="l"/>
                <a:tab pos="2249488" algn="l"/>
                <a:tab pos="2706688" algn="l"/>
                <a:tab pos="3163888" algn="l"/>
                <a:tab pos="3621088" algn="l"/>
                <a:tab pos="4078288" algn="l"/>
                <a:tab pos="4535488" algn="l"/>
                <a:tab pos="4992688" algn="l"/>
                <a:tab pos="5449888" algn="l"/>
                <a:tab pos="5907088" algn="l"/>
                <a:tab pos="6364288" algn="l"/>
                <a:tab pos="6821488" algn="l"/>
                <a:tab pos="7278688" algn="l"/>
                <a:tab pos="7735888" algn="l"/>
                <a:tab pos="8193088" algn="l"/>
                <a:tab pos="8650288" algn="l"/>
                <a:tab pos="9107488" algn="l"/>
                <a:tab pos="9564688" algn="l"/>
              </a:tabLst>
              <a:defRPr>
                <a:solidFill>
                  <a:srgbClr val="000000"/>
                </a:solidFill>
                <a:latin typeface="Arial" panose="020B0604020202020204" pitchFamily="34" charset="0"/>
                <a:ea typeface="Microsoft YaHei" panose="020B0503020204020204" pitchFamily="34" charset="-122"/>
              </a:defRPr>
            </a:lvl9pPr>
          </a:lstStyle>
          <a:p>
            <a:pPr marL="0" algn="ctr">
              <a:lnSpc>
                <a:spcPct val="84000"/>
              </a:lnSpc>
            </a:pPr>
            <a:r>
              <a:rPr lang="en-US" sz="3000" b="1" dirty="0">
                <a:solidFill>
                  <a:schemeClr val="bg1"/>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3000" dirty="0">
              <a:solidFill>
                <a:schemeClr val="bg1"/>
              </a:solidFill>
              <a:latin typeface="Times New Roman" panose="02020603050405020304" pitchFamily="18" charset="0"/>
              <a:cs typeface="Times New Roman" panose="02020603050405020304" pitchFamily="18" charset="0"/>
            </a:endParaRPr>
          </a:p>
        </p:txBody>
      </p:sp>
      <p:sp>
        <p:nvSpPr>
          <p:cNvPr id="7" name="Rectangle 1"/>
          <p:cNvSpPr>
            <a:spLocks noChangeArrowheads="1"/>
          </p:cNvSpPr>
          <p:nvPr/>
        </p:nvSpPr>
        <p:spPr bwMode="auto">
          <a:xfrm>
            <a:off x="182879" y="1200402"/>
            <a:ext cx="8778239" cy="5463034"/>
          </a:xfrm>
          <a:prstGeom prst="rect">
            <a:avLst/>
          </a:prstGeom>
          <a:solidFill>
            <a:srgbClr val="3366FF"/>
          </a:solidFill>
          <a:ln w="25400">
            <a:solidFill>
              <a:schemeClr val="bg1"/>
            </a:solidFill>
          </a:ln>
          <a:effectLst/>
          <a:scene3d>
            <a:camera prst="orthographicFront"/>
            <a:lightRig rig="threePt" dir="t"/>
          </a:scene3d>
          <a:sp3d>
            <a:bevelT w="165100" prst="coolSlant"/>
          </a:sp3d>
        </p:spPr>
        <p:txBody>
          <a:bodyPr wrap="square" lIns="182880" tIns="9144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0"/>
              </a:spcAft>
              <a:buClr>
                <a:prstClr val="black"/>
              </a:buClr>
              <a:buSzPct val="70000"/>
              <a:tabLst/>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ction="ppaction://hlinksldjump"/>
              </a:rPr>
              <a:t>Hollywood serial gay and straight rapists are accused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5" action="ppaction://hlinksldjump"/>
              </a:rPr>
              <a:t> but</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ction="ppaction://hlinksldjump"/>
              </a:rPr>
              <a:t> rarely convicted. They routinely escape prison by</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claiming homo-phobia,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6" action="ppaction://hlinksldjump"/>
              </a:rPr>
              <a:t>threatening, suing or jailing their victims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or by paying millions of dollars to bribe victims, </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[1237]</a:t>
            </a:r>
            <a:r>
              <a:rPr lang="en-US" sz="2700" b="1"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latin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as liberal democrats: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8"/>
              </a:rPr>
              <a:t>Michael</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9"/>
              </a:rPr>
              <a:t>Jackson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Bill Cosby,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10" action="ppaction://hlinksldjump"/>
              </a:rPr>
              <a:t>Harvey Weinstein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[1235]</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[1236]</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[1237]</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13" action="ppaction://hlinksldjump"/>
              </a:rPr>
              <a:t>Jeffrey Epstein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14" action="ppaction://hlinkfile">
                  <a:extLst>
                    <a:ext uri="{A12FA001-AC4F-418D-AE19-62706E023703}">
                      <ahyp:hlinkClr xmlns:ahyp="http://schemas.microsoft.com/office/drawing/2018/hyperlinkcolor" val="tx"/>
                    </a:ext>
                  </a:extLst>
                </a:hlinkClick>
              </a:rPr>
              <a:t>[</a:t>
            </a:r>
            <a:r>
              <a:rPr lang="en-US" dirty="0">
                <a:solidFill>
                  <a:schemeClr val="bg1">
                    <a:lumMod val="95000"/>
                    <a:lumOff val="5000"/>
                  </a:schemeClr>
                </a:solidFill>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1299</a:t>
            </a:r>
            <a:r>
              <a:rPr lang="en-US" dirty="0">
                <a:solidFill>
                  <a:schemeClr val="bg1">
                    <a:lumMod val="95000"/>
                    <a:lumOff val="5000"/>
                  </a:schemeClr>
                </a:solidFill>
                <a:latin typeface="Calibri" panose="020F0502020204030204" pitchFamily="34" charset="0"/>
                <a:cs typeface="Calibri" panose="020F0502020204030204" pitchFamily="34" charset="0"/>
                <a:hlinkClick r:id="rId14" action="ppaction://hlinkfile">
                  <a:extLst>
                    <a:ext uri="{A12FA001-AC4F-418D-AE19-62706E023703}">
                      <ahyp:hlinkClr xmlns:ahyp="http://schemas.microsoft.com/office/drawing/2018/hyperlinkcolor" val="tx"/>
                    </a:ext>
                  </a:extLst>
                </a:hlinkClick>
              </a:rPr>
              <a:t>]</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&amp;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16"/>
              </a:rPr>
              <a:t>Kevin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17"/>
              </a:rPr>
              <a:t>Spacey</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18" action="ppaction://hlinkfile">
                  <a:extLst>
                    <a:ext uri="{A12FA001-AC4F-418D-AE19-62706E023703}">
                      <ahyp:hlinkClr xmlns:ahyp="http://schemas.microsoft.com/office/drawing/2018/hyperlinkcolor" val="tx"/>
                    </a:ext>
                  </a:extLst>
                </a:hlinkClick>
              </a:rPr>
              <a:t>[1298]</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did over decades. </a:t>
            </a:r>
            <a:r>
              <a:rPr lang="en-US" sz="1600" dirty="0">
                <a:solidFill>
                  <a:schemeClr val="bg1">
                    <a:lumMod val="95000"/>
                    <a:lumOff val="5000"/>
                  </a:schemeClr>
                </a:solidFill>
                <a:cs typeface="Arial" panose="020B0604020202020204" pitchFamily="34" charset="0"/>
                <a:hlinkClick r:id="rId19">
                  <a:extLst>
                    <a:ext uri="{A12FA001-AC4F-418D-AE19-62706E023703}">
                      <ahyp:hlinkClr xmlns:ahyp="http://schemas.microsoft.com/office/drawing/2018/hyperlinkcolor" val="tx"/>
                    </a:ext>
                  </a:extLst>
                </a:hlinkClick>
              </a:rPr>
              <a:t>[1020]</a:t>
            </a:r>
            <a:r>
              <a:rPr lang="en-US" sz="2700" b="1"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20">
                  <a:extLst>
                    <a:ext uri="{A12FA001-AC4F-418D-AE19-62706E023703}">
                      <ahyp:hlinkClr xmlns:ahyp="http://schemas.microsoft.com/office/drawing/2018/hyperlinkcolor" val="tx"/>
                    </a:ext>
                  </a:extLst>
                </a:hlinkClick>
              </a:rPr>
              <a:t>[1234]</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18" action="ppaction://hlinkfile">
                  <a:extLst>
                    <a:ext uri="{A12FA001-AC4F-418D-AE19-62706E023703}">
                      <ahyp:hlinkClr xmlns:ahyp="http://schemas.microsoft.com/office/drawing/2018/hyperlinkcolor" val="tx"/>
                    </a:ext>
                  </a:extLst>
                </a:hlinkClick>
              </a:rPr>
              <a:t>[1297]</a:t>
            </a:r>
            <a:endParaRPr lang="en-US" sz="2700" b="1"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latin typeface="Calibri" panose="020F0502020204030204" pitchFamily="34" charset="0"/>
            </a:endParaRPr>
          </a:p>
          <a:p>
            <a:pPr marL="365760" lvl="0" indent="-365760">
              <a:lnSpc>
                <a:spcPct val="100000"/>
              </a:lnSpc>
              <a:spcAft>
                <a:spcPts val="600"/>
              </a:spcAft>
              <a:buClr>
                <a:prstClr val="black"/>
              </a:buClr>
              <a:buSzPct val="70000"/>
              <a:buFont typeface="Wingdings" panose="05000000000000000000" pitchFamily="2" charset="2"/>
              <a:buChar char="ü"/>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In the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ction="ppaction://hlinksldjump"/>
              </a:rPr>
              <a:t>failed attacks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against me,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21" action="ppaction://hlinksldjump"/>
              </a:rPr>
              <a:t>I saw</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22" action="ppaction://hlinksldjump"/>
              </a:rPr>
              <a:t> the</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21" action="ppaction://hlinksldjump"/>
              </a:rPr>
              <a:t> bribes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and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23" action="ppaction://hlinksldjump"/>
              </a:rPr>
              <a:t>threats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They are a modern-day evil sex slave mafia that must be crushed and dismantled. </a:t>
            </a:r>
            <a:endParaRPr lang="en-US" sz="3000" dirty="0">
              <a:solidFill>
                <a:prstClr val="black"/>
              </a:solidFill>
              <a:latin typeface="Calibri" panose="020F0502020204030204" pitchFamily="34" charset="0"/>
            </a:endParaRPr>
          </a:p>
        </p:txBody>
      </p:sp>
      <p:sp>
        <p:nvSpPr>
          <p:cNvPr id="4" name="Date Placeholder 2">
            <a:extLst>
              <a:ext uri="{FF2B5EF4-FFF2-40B4-BE49-F238E27FC236}">
                <a16:creationId xmlns:a16="http://schemas.microsoft.com/office/drawing/2014/main" id="{9B61BDFC-C50B-4C52-A417-5496E2880CE0}"/>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DDCA80F3-E268-4FBB-96C2-A526B6E94FA6}"/>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See extensive proof in underlined web links</a:t>
            </a:r>
            <a:r>
              <a:rPr kumimoji="0" lang="en-US" altLang="en-US" sz="16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2982206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198180" y="1920240"/>
            <a:ext cx="8747638" cy="4754880"/>
          </a:xfrm>
          <a:prstGeom prst="rect">
            <a:avLst/>
          </a:prstGeom>
          <a:solidFill>
            <a:srgbClr val="00B050"/>
          </a:solidFill>
          <a:ln>
            <a:noFill/>
          </a:ln>
          <a:effectLst/>
          <a:scene3d>
            <a:camera prst="orthographicFront"/>
            <a:lightRig rig="threePt" dir="t"/>
          </a:scene3d>
          <a:sp3d>
            <a:bevelT w="165100" prst="coolSlant"/>
          </a:sp3d>
        </p:spPr>
        <p:txBody>
          <a:bodyPr wrap="square" lIns="182880" tIns="182880" rIns="18288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274320" lvl="0" indent="0">
              <a:lnSpc>
                <a:spcPct val="94000"/>
              </a:lnSpc>
              <a:spcAft>
                <a:spcPts val="300"/>
              </a:spcAft>
              <a:buClr>
                <a:prstClr val="black"/>
              </a:buClr>
              <a:buSzPct val="80000"/>
              <a:tabLst/>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A 2016 study in ‘The New Atlantis’ concludes that homosexuals are 2 to 3 times as likely to have experienced childhood sexual abuse. </a:t>
            </a:r>
          </a:p>
          <a:p>
            <a:pPr marL="274320" lvl="0" indent="0">
              <a:lnSpc>
                <a:spcPct val="100000"/>
              </a:lnSpc>
              <a:spcAft>
                <a:spcPts val="1200"/>
              </a:spcAft>
              <a:buClr>
                <a:prstClr val="black"/>
              </a:buClr>
              <a:buSzPct val="80000"/>
              <a:tabLst/>
            </a:pPr>
            <a:r>
              <a:rPr lang="en-US" dirty="0">
                <a:solidFill>
                  <a:prstClr val="white"/>
                </a:solidFill>
                <a:latin typeface="Calibri" panose="020F0502020204030204" pitchFamily="34" charset="0"/>
                <a:cs typeface="Calibri" panose="020F0502020204030204" pitchFamily="34" charset="0"/>
                <a:hlinkClick r:id="rId3"/>
              </a:rPr>
              <a:t>[700]</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4"/>
              </a:rPr>
              <a:t>[813]</a:t>
            </a:r>
            <a:r>
              <a:rPr lang="en-US" dirty="0">
                <a:solidFill>
                  <a:prstClr val="white"/>
                </a:solidFill>
                <a:latin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hlinkClick r:id="rId5"/>
              </a:rPr>
              <a:t>[820</a:t>
            </a:r>
            <a:r>
              <a:rPr lang="en-US" dirty="0">
                <a:solidFill>
                  <a:prstClr val="white"/>
                </a:solidFill>
                <a:latin typeface="Calibri" panose="020F0502020204030204" pitchFamily="34" charset="0"/>
                <a:hlinkClick r:id="rId5"/>
              </a:rPr>
              <a:t>]</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6"/>
              </a:rPr>
              <a:t>[827]</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[828]</a:t>
            </a:r>
            <a:r>
              <a:rPr lang="en-US" u="sng" dirty="0">
                <a:solidFill>
                  <a:prstClr val="white"/>
                </a:solidFill>
                <a:latin typeface="Calibri" panose="020F0502020204030204" pitchFamily="34" charset="0"/>
              </a:rPr>
              <a:t> </a:t>
            </a:r>
            <a:r>
              <a:rPr lang="en-US"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8"/>
              </a:rPr>
              <a:t>[1012]</a:t>
            </a:r>
            <a:r>
              <a:rPr lang="en-US" dirty="0">
                <a:solidFill>
                  <a:prstClr val="white"/>
                </a:solidFill>
                <a:latin typeface="Calibri" panose="020F0502020204030204" pitchFamily="34" charset="0"/>
                <a:ea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9"/>
              </a:rPr>
              <a:t>[1020]</a:t>
            </a:r>
            <a:r>
              <a:rPr lang="en-US" dirty="0">
                <a:solidFill>
                  <a:prstClr val="black"/>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10"/>
              </a:rPr>
              <a:t>[1096]</a:t>
            </a:r>
            <a:r>
              <a:rPr lang="en-US" dirty="0">
                <a:solidFill>
                  <a:prstClr val="white"/>
                </a:solidFill>
                <a:latin typeface="Calibri" panose="020F0502020204030204" pitchFamily="34" charset="0"/>
                <a:cs typeface="Calibri" panose="020F0502020204030204" pitchFamily="34" charset="0"/>
              </a:rPr>
              <a:t> </a:t>
            </a:r>
          </a:p>
          <a:p>
            <a:pPr marL="274320" lvl="0" indent="0">
              <a:lnSpc>
                <a:spcPct val="100000"/>
              </a:lnSpc>
              <a:spcAft>
                <a:spcPts val="1200"/>
              </a:spcAft>
              <a:buClr>
                <a:prstClr val="black"/>
              </a:buClr>
              <a:buSzPct val="80000"/>
              <a:tabLst/>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My personal 32-year longitudinal research on 30 homosexuals confirms that these summarized criminal patterns are repeated, over and over, through the generations to propagate homosexuality.</a:t>
            </a:r>
          </a:p>
        </p:txBody>
      </p:sp>
      <p:sp>
        <p:nvSpPr>
          <p:cNvPr id="5" name="Text Box 3"/>
          <p:cNvSpPr txBox="1">
            <a:spLocks noChangeArrowheads="1"/>
          </p:cNvSpPr>
          <p:nvPr/>
        </p:nvSpPr>
        <p:spPr bwMode="auto">
          <a:xfrm>
            <a:off x="477981" y="320040"/>
            <a:ext cx="8188035" cy="1463040"/>
          </a:xfrm>
          <a:prstGeom prst="rect">
            <a:avLst/>
          </a:prstGeom>
          <a:blipFill dpi="0" rotWithShape="0">
            <a:blip r:embed="rId11"/>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6" name="Date Placeholder 2">
            <a:extLst>
              <a:ext uri="{FF2B5EF4-FFF2-40B4-BE49-F238E27FC236}">
                <a16:creationId xmlns:a16="http://schemas.microsoft.com/office/drawing/2014/main" id="{00528B7B-A4D4-4293-B71A-485FC76BA220}"/>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26312221"/>
      </p:ext>
    </p:extLst>
  </p:cSld>
  <p:clrMapOvr>
    <a:masterClrMapping/>
  </p:clrMapOvr>
  <p:transition spd="med" advTm="21000">
    <p:fade/>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60" y="1920240"/>
            <a:ext cx="8869680" cy="4663440"/>
          </a:xfrm>
          <a:prstGeom prst="rect">
            <a:avLst/>
          </a:prstGeom>
          <a:solidFill>
            <a:srgbClr val="00B050"/>
          </a:solidFill>
          <a:ln>
            <a:no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Clr>
                <a:schemeClr val="tx1"/>
              </a:buClr>
              <a:buSzPct val="8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3"/>
              </a:rPr>
              <a:t>Drugs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cause victims to develop partial amnesia &amp; later to forget the rape, molestation or drugs that caused them to become gay. </a:t>
            </a:r>
            <a:r>
              <a:rPr lang="en-US" sz="1600" dirty="0">
                <a:solidFill>
                  <a:schemeClr val="tx1"/>
                </a:solidFill>
                <a:latin typeface="Calibri" panose="020F0502020204030204" pitchFamily="34" charset="0"/>
                <a:hlinkClick r:id="rId4"/>
              </a:rPr>
              <a:t>[</a:t>
            </a:r>
            <a:r>
              <a:rPr lang="en-US" sz="1600" dirty="0">
                <a:solidFill>
                  <a:schemeClr val="tx1"/>
                </a:solidFill>
                <a:latin typeface="Calibri" panose="020F0502020204030204" pitchFamily="34" charset="0"/>
                <a:cs typeface="Calibri" panose="020F0502020204030204" pitchFamily="34" charset="0"/>
                <a:hlinkClick r:id="rId4"/>
              </a:rPr>
              <a:t>281]</a:t>
            </a:r>
            <a:r>
              <a:rPr lang="en-US" sz="1600" dirty="0">
                <a:solidFill>
                  <a:schemeClr val="tx1"/>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t>
            </a:r>
            <a:r>
              <a:rPr lang="en-US" sz="1600" dirty="0">
                <a:solidFill>
                  <a:prstClr val="white"/>
                </a:solidFill>
                <a:latin typeface="Calibri" panose="020F0502020204030204" pitchFamily="34" charset="0"/>
                <a:cs typeface="Calibri" panose="020F0502020204030204" pitchFamily="34" charset="0"/>
                <a:hlinkClick r:id="rId5"/>
              </a:rPr>
              <a:t>1015</a:t>
            </a:r>
            <a:r>
              <a:rPr lang="en-US" sz="1600" dirty="0">
                <a:solidFill>
                  <a:prstClr val="white"/>
                </a:solidFill>
                <a:latin typeface="Calibri" panose="020F0502020204030204" pitchFamily="34" charset="0"/>
                <a:cs typeface="Calibri" panose="020F0502020204030204" pitchFamily="34" charset="0"/>
              </a:rPr>
              <a:t>]</a:t>
            </a:r>
            <a:r>
              <a:rPr lang="en-US" sz="1600" b="1" dirty="0">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They start to believe the lie that they were born that way. </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274320" indent="-274320">
              <a:spcAft>
                <a:spcPts val="600"/>
              </a:spcAft>
              <a:buClr>
                <a:schemeClr val="bg1">
                  <a:lumMod val="95000"/>
                  <a:lumOff val="5000"/>
                </a:schemeClr>
              </a:buClr>
              <a:buSzPct val="75000"/>
              <a:buFont typeface="Wingdings" panose="05000000000000000000" pitchFamily="2" charset="2"/>
              <a:buChar char="Ø"/>
            </a:pPr>
            <a:r>
              <a:rPr lang="en-US" sz="2800" dirty="0">
                <a:solidFill>
                  <a:schemeClr val="bg1">
                    <a:lumMod val="95000"/>
                    <a:lumOff val="5000"/>
                  </a:schemeClr>
                </a:solidFill>
                <a:latin typeface="Calibri" panose="020F0502020204030204" pitchFamily="34" charset="0"/>
              </a:rPr>
              <a:t>That lie is from Satan. I was there, every day for decades. </a:t>
            </a:r>
          </a:p>
          <a:p>
            <a:pPr marL="274320" indent="-274320">
              <a:spcAft>
                <a:spcPts val="600"/>
              </a:spcAft>
              <a:buClr>
                <a:schemeClr val="tx1"/>
              </a:buClr>
              <a:buSzPct val="65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 witnessed the rapid drastic personality changes that occurred only after molestation, rape or drug use. </a:t>
            </a:r>
          </a:p>
          <a:p>
            <a:pPr marL="274320" indent="-274320">
              <a:spcAft>
                <a:spcPts val="600"/>
              </a:spcAft>
              <a:buClr>
                <a:schemeClr val="bg1">
                  <a:lumMod val="95000"/>
                  <a:lumOff val="5000"/>
                </a:schemeClr>
              </a:buClr>
              <a:buSzPct val="70000"/>
              <a:buFont typeface="Wingdings" panose="05000000000000000000" pitchFamily="2" charset="2"/>
              <a:buChar char="Ø"/>
            </a:pPr>
            <a:r>
              <a:rPr lang="en-US" sz="2800" dirty="0">
                <a:solidFill>
                  <a:schemeClr val="bg1">
                    <a:lumMod val="95000"/>
                    <a:lumOff val="5000"/>
                  </a:schemeClr>
                </a:solidFill>
                <a:latin typeface="Calibri" panose="020F0502020204030204" pitchFamily="34" charset="0"/>
              </a:rPr>
              <a:t>Later the rape victims in ignorance often defended and continued the homosexual relations, with the same criminal who sneakily raped them and made them gay.</a:t>
            </a:r>
          </a:p>
        </p:txBody>
      </p:sp>
      <p:sp>
        <p:nvSpPr>
          <p:cNvPr id="6" name="Text Box 3">
            <a:extLst>
              <a:ext uri="{FF2B5EF4-FFF2-40B4-BE49-F238E27FC236}">
                <a16:creationId xmlns:a16="http://schemas.microsoft.com/office/drawing/2014/main" id="{1589D900-CBE4-4FC0-AD7E-D0BD27EC688A}"/>
              </a:ext>
            </a:extLst>
          </p:cNvPr>
          <p:cNvSpPr txBox="1">
            <a:spLocks noChangeArrowheads="1"/>
          </p:cNvSpPr>
          <p:nvPr/>
        </p:nvSpPr>
        <p:spPr bwMode="auto">
          <a:xfrm>
            <a:off x="477980" y="274320"/>
            <a:ext cx="8188035" cy="14630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E92427F6-3B05-41FE-98A4-23B0E749A799}"/>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29803867"/>
      </p:ext>
    </p:extLst>
  </p:cSld>
  <p:clrMapOvr>
    <a:masterClrMapping/>
  </p:clrMapOvr>
  <p:transition spd="med" advTm="28000">
    <p:fade/>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291302" y="1911929"/>
            <a:ext cx="8561389" cy="4641271"/>
          </a:xfrm>
          <a:prstGeom prst="rect">
            <a:avLst/>
          </a:prstGeom>
          <a:solidFill>
            <a:srgbClr val="00B050"/>
          </a:soli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SzPct val="90000"/>
            </a:pPr>
            <a:r>
              <a:rPr lang="en-US" sz="3000" dirty="0">
                <a:solidFill>
                  <a:schemeClr val="bg1"/>
                </a:solidFill>
                <a:latin typeface="Calibri" panose="020F0502020204030204" pitchFamily="34" charset="0"/>
              </a:rPr>
              <a:t>“A new study released by the American Psychological Association says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male rape is underreported in the U.S. military. A true approximation of the problem may even be ‘15 times higher than has been previously reported</a:t>
            </a:r>
            <a:r>
              <a:rPr lang="en-US" sz="2600" dirty="0">
                <a:solidFill>
                  <a:schemeClr val="bg1"/>
                </a:solidFill>
                <a:latin typeface="Calibri" panose="020F0502020204030204" pitchFamily="34" charset="0"/>
              </a:rPr>
              <a:t>.’”</a:t>
            </a:r>
            <a:r>
              <a:rPr lang="en-US" sz="2800" dirty="0">
                <a:ln w="9525">
                  <a:solidFill>
                    <a:schemeClr val="bg1"/>
                  </a:solidFill>
                  <a:prstDash val="solid"/>
                </a:ln>
                <a:solidFill>
                  <a:schemeClr val="bg1"/>
                </a:solidFill>
                <a:latin typeface="Calibri" panose="020F0502020204030204" pitchFamily="34" charset="0"/>
              </a:rPr>
              <a:t> </a:t>
            </a:r>
            <a:r>
              <a:rPr lang="en-US" sz="1600" dirty="0">
                <a:hlinkClick r:id="rId3"/>
              </a:rPr>
              <a:t>[827]</a:t>
            </a:r>
            <a:r>
              <a:rPr lang="en-US" sz="1600" dirty="0"/>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endParaRPr lang="en-US" sz="1600" dirty="0">
              <a:ln w="9525">
                <a:solidFill>
                  <a:schemeClr val="bg1"/>
                </a:solidFill>
                <a:prstDash val="solid"/>
              </a:ln>
              <a:solidFill>
                <a:schemeClr val="bg1"/>
              </a:solidFill>
              <a:latin typeface="Calibri" panose="020F0502020204030204" pitchFamily="34" charset="0"/>
            </a:endParaRPr>
          </a:p>
          <a:p>
            <a:pPr marL="365760" lvl="0" indent="-365760">
              <a:lnSpc>
                <a:spcPct val="100000"/>
              </a:lnSpc>
              <a:spcAft>
                <a:spcPts val="1800"/>
              </a:spcAft>
              <a:buSzPct val="90000"/>
              <a:buFont typeface="Wingdings" panose="05000000000000000000" pitchFamily="2" charset="2"/>
              <a:buChar char="Ø"/>
            </a:pPr>
            <a:r>
              <a:rPr lang="en-US" sz="2600" dirty="0">
                <a:solidFill>
                  <a:schemeClr val="bg1"/>
                </a:solidFill>
                <a:latin typeface="Calibri" panose="020F0502020204030204" pitchFamily="34" charset="0"/>
              </a:rPr>
              <a:t>“The APA’s conclusions … were drawn from data spanning the 1980s until present … cases of male Military Sexual Trauma, or MST, ranged over the years from .02 percent to 12 percent.... Anonymity during questioning raised reports … from .6 percent to 2.8 percent.” </a:t>
            </a:r>
            <a:r>
              <a:rPr lang="en-US" sz="1600" dirty="0">
                <a:hlinkClick r:id="rId3"/>
              </a:rPr>
              <a:t>[827]</a:t>
            </a:r>
            <a:r>
              <a:rPr lang="en-US" sz="1600" dirty="0"/>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endParaRPr lang="en-US" sz="1600" dirty="0">
              <a:ln w="9525">
                <a:solidFill>
                  <a:schemeClr val="bg1"/>
                </a:solidFill>
                <a:prstDash val="solid"/>
              </a:ln>
              <a:solidFill>
                <a:schemeClr val="bg1"/>
              </a:solidFill>
              <a:latin typeface="Calibri" panose="020F0502020204030204" pitchFamily="34" charset="0"/>
            </a:endParaRPr>
          </a:p>
        </p:txBody>
      </p:sp>
      <p:sp>
        <p:nvSpPr>
          <p:cNvPr id="6" name="Text Box 3">
            <a:extLst>
              <a:ext uri="{FF2B5EF4-FFF2-40B4-BE49-F238E27FC236}">
                <a16:creationId xmlns:a16="http://schemas.microsoft.com/office/drawing/2014/main" id="{9F194A3D-8A35-4275-9511-778B0B428D82}"/>
              </a:ext>
            </a:extLst>
          </p:cNvPr>
          <p:cNvSpPr txBox="1">
            <a:spLocks noChangeArrowheads="1"/>
          </p:cNvSpPr>
          <p:nvPr/>
        </p:nvSpPr>
        <p:spPr bwMode="auto">
          <a:xfrm>
            <a:off x="477980" y="304800"/>
            <a:ext cx="8188035" cy="13716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A723B5A4-80F2-476A-8AAB-9119D2A192D4}"/>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81340530"/>
      </p:ext>
    </p:extLst>
  </p:cSld>
  <p:clrMapOvr>
    <a:masterClrMapping/>
  </p:clrMapOvr>
  <p:transition spd="med" advTm="28000">
    <p:fade/>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363231" y="2225642"/>
            <a:ext cx="8312725" cy="4244239"/>
          </a:xfrm>
          <a:prstGeom prst="rect">
            <a:avLst/>
          </a:prstGeom>
          <a:solidFill>
            <a:srgbClr val="00B050"/>
          </a:soli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200"/>
              </a:spcAft>
              <a:buSzPct val="80000"/>
            </a:pPr>
            <a:r>
              <a:rPr lang="en-US" sz="3000" dirty="0">
                <a:solidFill>
                  <a:schemeClr val="bg1"/>
                </a:solidFill>
                <a:latin typeface="Calibri" panose="020F0502020204030204" pitchFamily="34" charset="0"/>
              </a:rPr>
              <a:t>“The Washington Times noted Tuesday that APA’s findings indicate a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more accurate estimate of male MST (in the US military) is 210,000.” </a:t>
            </a:r>
            <a:r>
              <a:rPr lang="en-US" sz="1600" dirty="0">
                <a:hlinkClick r:id="rId3"/>
              </a:rPr>
              <a:t>[827]</a:t>
            </a:r>
            <a:r>
              <a:rPr lang="en-US" sz="1600" dirty="0"/>
              <a:t> </a:t>
            </a:r>
            <a:endParaRPr lang="en-US" sz="1600" dirty="0">
              <a:ln w="9525">
                <a:solidFill>
                  <a:schemeClr val="bg1"/>
                </a:solidFill>
                <a:prstDash val="solid"/>
              </a:ln>
              <a:solidFill>
                <a:schemeClr val="bg1"/>
              </a:solidFill>
              <a:latin typeface="Calibri" panose="020F0502020204030204" pitchFamily="34" charset="0"/>
            </a:endParaRPr>
          </a:p>
          <a:p>
            <a:pPr marL="365760" lvl="0" indent="-365760">
              <a:lnSpc>
                <a:spcPct val="90000"/>
              </a:lnSpc>
              <a:spcAft>
                <a:spcPts val="1200"/>
              </a:spcAft>
              <a:buSzPct val="80000"/>
              <a:buFont typeface="Wingdings" panose="05000000000000000000" pitchFamily="2" charset="2"/>
              <a:buChar char="Ø"/>
            </a:pPr>
            <a:r>
              <a:rPr lang="en-US" sz="2800" dirty="0">
                <a:solidFill>
                  <a:schemeClr val="bg1"/>
                </a:solidFill>
                <a:latin typeface="Calibri" panose="020F0502020204030204" pitchFamily="34" charset="0"/>
              </a:rPr>
              <a:t>“Researchers concluded there were many factors discouraging men from filing MST reports.”</a:t>
            </a:r>
            <a:r>
              <a:rPr lang="en-US" sz="2800" dirty="0">
                <a:ln w="9525">
                  <a:solidFill>
                    <a:schemeClr val="bg1"/>
                  </a:solidFill>
                  <a:prstDash val="solid"/>
                </a:ln>
                <a:solidFill>
                  <a:schemeClr val="bg1"/>
                </a:solidFill>
                <a:latin typeface="Calibri" panose="020F0502020204030204" pitchFamily="34" charset="0"/>
              </a:rPr>
              <a:t> </a:t>
            </a:r>
            <a:r>
              <a:rPr lang="en-US" sz="1600" dirty="0">
                <a:hlinkClick r:id="rId3"/>
              </a:rPr>
              <a:t>[827]</a:t>
            </a:r>
            <a:r>
              <a:rPr lang="en-US" sz="1600" dirty="0"/>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r>
              <a:rPr lang="en-US" dirty="0">
                <a:solidFill>
                  <a:prstClr val="white"/>
                </a:solidFill>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“(Researchers) further found that (gay raped) men may experience sexual identity confusion (leading to transgenderism)...”</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p>
          <a:p>
            <a:pPr marL="365760" lvl="0" indent="0">
              <a:lnSpc>
                <a:spcPct val="80000"/>
              </a:lnSpc>
              <a:spcAft>
                <a:spcPts val="1800"/>
              </a:spcAft>
              <a:buClr>
                <a:schemeClr val="tx1"/>
              </a:buClr>
              <a:buSzPct val="70000"/>
            </a:pPr>
            <a:r>
              <a:rPr lang="en-US" sz="1600" dirty="0">
                <a:hlinkClick r:id="rId3"/>
              </a:rPr>
              <a:t>[827]</a:t>
            </a:r>
            <a:r>
              <a:rPr lang="en-US" sz="1600" dirty="0"/>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endParaRPr lang="en-US" sz="1600" dirty="0"/>
          </a:p>
        </p:txBody>
      </p:sp>
      <p:sp>
        <p:nvSpPr>
          <p:cNvPr id="6" name="Text Box 3">
            <a:extLst>
              <a:ext uri="{FF2B5EF4-FFF2-40B4-BE49-F238E27FC236}">
                <a16:creationId xmlns:a16="http://schemas.microsoft.com/office/drawing/2014/main" id="{42246FC4-742B-40A6-B169-28FE3BF9EC40}"/>
              </a:ext>
            </a:extLst>
          </p:cNvPr>
          <p:cNvSpPr txBox="1">
            <a:spLocks noChangeArrowheads="1"/>
          </p:cNvSpPr>
          <p:nvPr/>
        </p:nvSpPr>
        <p:spPr bwMode="auto">
          <a:xfrm>
            <a:off x="477982" y="457200"/>
            <a:ext cx="8188035" cy="13716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2E0B35A6-AE01-4145-86E3-555E0EF4E7D9}"/>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8310281"/>
      </p:ext>
    </p:extLst>
  </p:cSld>
  <p:clrMapOvr>
    <a:masterClrMapping/>
  </p:clrMapOvr>
  <p:transition spd="med" advTm="20000">
    <p:fade/>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338590" y="2238917"/>
            <a:ext cx="8466818" cy="4238083"/>
          </a:xfrm>
          <a:prstGeom prst="rect">
            <a:avLst/>
          </a:prstGeom>
          <a:solidFill>
            <a:srgbClr val="00B050"/>
          </a:solidFill>
          <a:ln>
            <a:noFill/>
          </a:ln>
          <a:effectLst/>
          <a:scene3d>
            <a:camera prst="orthographicFront"/>
            <a:lightRig rig="threePt" dir="t"/>
          </a:scene3d>
          <a:sp3d>
            <a:bevelT w="165100" prst="coolSlant"/>
          </a:sp3d>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90000"/>
              </a:lnSpc>
              <a:spcAft>
                <a:spcPts val="1800"/>
              </a:spcAft>
              <a:buClr>
                <a:schemeClr val="bg1"/>
              </a:buClr>
              <a:buSzPct val="80000"/>
              <a:buFont typeface="Wingdings" panose="05000000000000000000" pitchFamily="2" charset="2"/>
              <a:buChar char="Ø"/>
            </a:pPr>
            <a:r>
              <a:rPr lang="en-US" sz="2800" dirty="0">
                <a:solidFill>
                  <a:schemeClr val="bg1"/>
                </a:solidFill>
                <a:latin typeface="Calibri" panose="020F0502020204030204" pitchFamily="34" charset="0"/>
              </a:rPr>
              <a:t>“Male veterans who reported being sexually assaulted while serving their country suffered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more severe symptoms of PTSD and depression, had higher rates of suicidal thoughts and were more likely to enroll in outpatient mental health </a:t>
            </a:r>
            <a:r>
              <a:rPr lang="en-US" sz="2800" dirty="0">
                <a:solidFill>
                  <a:schemeClr val="bg1"/>
                </a:solidFill>
                <a:latin typeface="Calibri" panose="020F0502020204030204" pitchFamily="34" charset="0"/>
              </a:rPr>
              <a:t>treatment than those who were not assaulted”… </a:t>
            </a:r>
            <a:r>
              <a:rPr lang="en-US" sz="1600" dirty="0">
                <a:solidFill>
                  <a:schemeClr val="bg1"/>
                </a:solidFill>
                <a:hlinkClick r:id="rId3"/>
              </a:rPr>
              <a:t>[827]</a:t>
            </a:r>
            <a:r>
              <a:rPr lang="en-US" sz="1600" dirty="0">
                <a:solidFill>
                  <a:schemeClr val="bg1"/>
                </a:solidFill>
              </a:rPr>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endParaRPr lang="en-US" sz="1600" dirty="0">
              <a:solidFill>
                <a:schemeClr val="bg1"/>
              </a:solidFill>
              <a:latin typeface="Calibri" panose="020F0502020204030204" pitchFamily="34" charset="0"/>
            </a:endParaRPr>
          </a:p>
          <a:p>
            <a:pPr marL="365760" lvl="0" indent="-365760">
              <a:lnSpc>
                <a:spcPct val="100000"/>
              </a:lnSpc>
              <a:spcAft>
                <a:spcPts val="1800"/>
              </a:spcAft>
              <a:buClr>
                <a:schemeClr val="bg1"/>
              </a:buClr>
              <a:buSzPct val="80000"/>
              <a:buFont typeface="Wingdings" panose="05000000000000000000" pitchFamily="2" charset="2"/>
              <a:buChar char="Ø"/>
            </a:pPr>
            <a:r>
              <a:rPr lang="en-US" sz="2800" dirty="0">
                <a:solidFill>
                  <a:schemeClr val="bg1"/>
                </a:solidFill>
                <a:latin typeface="Calibri" panose="020F0502020204030204" pitchFamily="34" charset="0"/>
              </a:rPr>
              <a:t>“The process involved surveying 180 combat veterans of Operation Enduring Freedom and Operation Iraqi Freedom.” </a:t>
            </a:r>
            <a:r>
              <a:rPr lang="en-US" sz="1600" dirty="0">
                <a:hlinkClick r:id="rId3"/>
              </a:rPr>
              <a:t>[827]</a:t>
            </a:r>
            <a:r>
              <a:rPr lang="en-US" sz="1600" dirty="0"/>
              <a:t> </a:t>
            </a:r>
            <a:r>
              <a:rPr lang="en-US"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[828]</a:t>
            </a:r>
            <a:endParaRPr lang="en-US" sz="1600" dirty="0">
              <a:ln w="9525">
                <a:solidFill>
                  <a:schemeClr val="bg1"/>
                </a:solidFill>
                <a:prstDash val="solid"/>
              </a:ln>
              <a:solidFill>
                <a:schemeClr val="bg1"/>
              </a:solidFill>
              <a:latin typeface="Calibri" panose="020F0502020204030204" pitchFamily="34" charset="0"/>
            </a:endParaRPr>
          </a:p>
        </p:txBody>
      </p:sp>
      <p:sp>
        <p:nvSpPr>
          <p:cNvPr id="6" name="Text Box 3">
            <a:extLst>
              <a:ext uri="{FF2B5EF4-FFF2-40B4-BE49-F238E27FC236}">
                <a16:creationId xmlns:a16="http://schemas.microsoft.com/office/drawing/2014/main" id="{8BAA992C-E525-4B44-BA6F-CD562E03B3B0}"/>
              </a:ext>
            </a:extLst>
          </p:cNvPr>
          <p:cNvSpPr txBox="1">
            <a:spLocks noChangeArrowheads="1"/>
          </p:cNvSpPr>
          <p:nvPr/>
        </p:nvSpPr>
        <p:spPr bwMode="auto">
          <a:xfrm>
            <a:off x="477981" y="640080"/>
            <a:ext cx="8188035" cy="13716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5E20694B-91EE-41EE-B863-4C07CF3175E3}"/>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2349464"/>
      </p:ext>
    </p:extLst>
  </p:cSld>
  <p:clrMapOvr>
    <a:masterClrMapping/>
  </p:clrMapOvr>
  <p:transition spd="med" advTm="21000">
    <p:fade/>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411479" y="1767245"/>
            <a:ext cx="8321040" cy="4785926"/>
          </a:xfrm>
          <a:prstGeom prst="rect">
            <a:avLst/>
          </a:prstGeom>
          <a:solidFill>
            <a:srgbClr val="00B050"/>
          </a:solidFill>
          <a:ln>
            <a:noFill/>
          </a:ln>
          <a:effectLst/>
          <a:scene3d>
            <a:camera prst="orthographicFront"/>
            <a:lightRig rig="threePt" dir="t"/>
          </a:scene3d>
          <a:sp3d>
            <a:bevelT w="165100" prst="coolSlant"/>
          </a:sp3d>
        </p:spPr>
        <p:txBody>
          <a:bodyPr wrap="square" lIns="18288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0"/>
              </a:spcAft>
              <a:buClr>
                <a:schemeClr val="tx1"/>
              </a:buClr>
              <a:buSzPct val="70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Rates of suicide are nearly twenty times greater among (transgender) adults </a:t>
            </a:r>
          </a:p>
          <a:p>
            <a:pPr marL="0" lvl="0" indent="0">
              <a:lnSpc>
                <a:spcPct val="100000"/>
              </a:lnSpc>
              <a:spcAft>
                <a:spcPts val="1800"/>
              </a:spcAft>
              <a:buClr>
                <a:schemeClr val="tx1"/>
              </a:buClr>
              <a:buSzPct val="70000"/>
            </a:pPr>
            <a:r>
              <a:rPr lang="en-US" sz="2800" dirty="0">
                <a:solidFill>
                  <a:schemeClr val="bg1"/>
                </a:solidFill>
                <a:latin typeface="Calibri" panose="020F0502020204030204" pitchFamily="34" charset="0"/>
              </a:rPr>
              <a:t>who use cross-sex hormones and undergo sex reassignment surgery, even in Sweden which is among the most LGBTQ – affirming countries.”</a:t>
            </a:r>
            <a:r>
              <a:rPr lang="en-US" sz="2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3"/>
              </a:rPr>
              <a:t>[The American College of Pediatricians, 819] </a:t>
            </a:r>
            <a:endParaRPr lang="en-US" sz="1600" dirty="0">
              <a:solidFill>
                <a:schemeClr val="bg1"/>
              </a:solidFill>
              <a:latin typeface="Calibri" panose="020F0502020204030204" pitchFamily="34" charset="0"/>
            </a:endParaRPr>
          </a:p>
          <a:p>
            <a:pPr marL="274320" indent="-274320">
              <a:lnSpc>
                <a:spcPct val="100000"/>
              </a:lnSpc>
              <a:spcAft>
                <a:spcPts val="1800"/>
              </a:spcAft>
              <a:buSzPct val="80000"/>
              <a:buFont typeface="Wingdings" panose="05000000000000000000" pitchFamily="2" charset="2"/>
              <a:buChar char="Ø"/>
            </a:pPr>
            <a:r>
              <a:rPr lang="en-US" sz="2800" dirty="0">
                <a:solidFill>
                  <a:schemeClr val="bg1"/>
                </a:solidFill>
                <a:latin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Especially alarmingly, the rate of lifetime suicide attempts across all ages of transgender individuals is estimated at 41%, compared to under 5% in the overall U.S. populatio</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n</a:t>
            </a:r>
            <a:r>
              <a:rPr lang="en-US" sz="2800" dirty="0">
                <a:solidFill>
                  <a:schemeClr val="bg1"/>
                </a:solidFill>
                <a:latin typeface="Calibri" panose="020F0502020204030204" pitchFamily="34" charset="0"/>
              </a:rPr>
              <a:t>” </a:t>
            </a:r>
            <a:r>
              <a:rPr lang="en-US" sz="1600" dirty="0">
                <a:latin typeface="Calibri" panose="020F0502020204030204" pitchFamily="34" charset="0"/>
                <a:hlinkClick r:id="rId4"/>
              </a:rPr>
              <a:t>[820]</a:t>
            </a:r>
            <a:endParaRPr lang="en-US" sz="1600" b="1" dirty="0">
              <a:solidFill>
                <a:schemeClr val="tx1"/>
              </a:solidFill>
              <a:latin typeface="Calibri" panose="020F0502020204030204" pitchFamily="34" charset="0"/>
            </a:endParaRPr>
          </a:p>
        </p:txBody>
      </p:sp>
      <p:sp>
        <p:nvSpPr>
          <p:cNvPr id="8" name="Text Box 3">
            <a:extLst>
              <a:ext uri="{FF2B5EF4-FFF2-40B4-BE49-F238E27FC236}">
                <a16:creationId xmlns:a16="http://schemas.microsoft.com/office/drawing/2014/main" id="{DA02C8BB-C2D4-484A-8B04-297F720193E6}"/>
              </a:ext>
            </a:extLst>
          </p:cNvPr>
          <p:cNvSpPr txBox="1">
            <a:spLocks noChangeArrowheads="1"/>
          </p:cNvSpPr>
          <p:nvPr/>
        </p:nvSpPr>
        <p:spPr bwMode="auto">
          <a:xfrm>
            <a:off x="477982" y="228600"/>
            <a:ext cx="8188035" cy="13716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65B565B7-9F61-48D1-95CF-9BB440F5945D}"/>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561388364"/>
      </p:ext>
    </p:extLst>
  </p:cSld>
  <p:clrMapOvr>
    <a:masterClrMapping/>
  </p:clrMapOvr>
  <p:transition spd="med" advTm="2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par>
                          <p:cTn id="8" fill="hold">
                            <p:stCondLst>
                              <p:cond delay="3500"/>
                            </p:stCondLst>
                            <p:childTnLst>
                              <p:par>
                                <p:cTn id="9" presetID="26" presetClass="emph" presetSubtype="0" fill="hold" nodeType="afterEffect">
                                  <p:stCondLst>
                                    <p:cond delay="10000"/>
                                  </p:stCondLst>
                                  <p:childTnLst>
                                    <p:animEffect transition="out" filter="fade">
                                      <p:cBhvr>
                                        <p:cTn id="10" dur="1500" tmFilter="0, 0; .2, .5; .8, .5; 1, 0"/>
                                        <p:tgtEl>
                                          <p:spTgt spid="7">
                                            <p:txEl>
                                              <p:pRg st="2" end="2"/>
                                            </p:txEl>
                                          </p:spTgt>
                                        </p:tgtEl>
                                      </p:cBhvr>
                                    </p:animEffect>
                                    <p:animScale>
                                      <p:cBhvr>
                                        <p:cTn id="11" dur="75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266693" y="1828800"/>
            <a:ext cx="8610605" cy="4712637"/>
          </a:xfrm>
          <a:prstGeom prst="rect">
            <a:avLst/>
          </a:prstGeom>
          <a:solidFill>
            <a:srgbClr val="00B050"/>
          </a:soli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200"/>
              </a:spcAft>
              <a:buSzPct val="80000"/>
            </a:pPr>
            <a:r>
              <a:rPr lang="en-US" sz="3000" dirty="0">
                <a:solidFill>
                  <a:schemeClr val="bg1"/>
                </a:solidFill>
                <a:latin typeface="Calibri" panose="020F0502020204030204" pitchFamily="34" charset="0"/>
              </a:rPr>
              <a:t>“Members of the transgender population are also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higher risk of a variety of mental health problems </a:t>
            </a:r>
            <a:r>
              <a:rPr lang="en-US" sz="3000" dirty="0">
                <a:solidFill>
                  <a:schemeClr val="bg1"/>
                </a:solidFill>
                <a:latin typeface="Calibri" panose="020F0502020204030204" pitchFamily="34" charset="0"/>
              </a:rPr>
              <a:t>compared to… non-transgender population.” </a:t>
            </a:r>
            <a:r>
              <a:rPr lang="en-US" sz="1600" dirty="0">
                <a:solidFill>
                  <a:schemeClr val="bg1"/>
                </a:solidFill>
                <a:latin typeface="Calibri" panose="020F0502020204030204" pitchFamily="34" charset="0"/>
                <a:hlinkClick r:id="rId3"/>
              </a:rPr>
              <a:t>[820]</a:t>
            </a:r>
            <a:endParaRPr lang="en-US" sz="1600" dirty="0">
              <a:solidFill>
                <a:schemeClr val="bg1"/>
              </a:solidFill>
              <a:latin typeface="Calibri" panose="020F0502020204030204" pitchFamily="34" charset="0"/>
            </a:endParaRPr>
          </a:p>
          <a:p>
            <a:pPr marL="0" lvl="0" indent="0">
              <a:lnSpc>
                <a:spcPct val="94000"/>
              </a:lnSpc>
              <a:spcAft>
                <a:spcPts val="0"/>
              </a:spcAft>
              <a:buSzPct val="80000"/>
            </a:pPr>
            <a:r>
              <a:rPr lang="en-US" sz="3000" dirty="0">
                <a:solidFill>
                  <a:schemeClr val="bg1"/>
                </a:solidFill>
                <a:latin typeface="Calibri" panose="020F0502020204030204" pitchFamily="34" charset="0"/>
              </a:rPr>
              <a:t>“Members of (ALL) the non-heterosexual population(s) are estimated to have about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p>
          <a:p>
            <a:pPr marL="0" lvl="0" indent="0">
              <a:lnSpc>
                <a:spcPct val="94000"/>
              </a:lnSpc>
              <a:spcAft>
                <a:spcPts val="1200"/>
              </a:spcAft>
              <a:buSzPct val="8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1.5 times higher risk of experiencing anxiety disorders... roughly double the risk of depression, 1.5 times the risk of substance abuse, and nearly 2.5 times the risk of suicide</a:t>
            </a:r>
            <a:r>
              <a:rPr lang="en-US" sz="28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3"/>
              </a:rPr>
              <a:t>[820]</a:t>
            </a:r>
            <a:endParaRPr lang="en-US" sz="1600" dirty="0">
              <a:solidFill>
                <a:schemeClr val="bg1"/>
              </a:solidFill>
              <a:latin typeface="Calibri" panose="020F0502020204030204" pitchFamily="34" charset="0"/>
              <a:cs typeface="Calibri" panose="020F0502020204030204" pitchFamily="34" charset="0"/>
            </a:endParaRPr>
          </a:p>
        </p:txBody>
      </p:sp>
      <p:sp>
        <p:nvSpPr>
          <p:cNvPr id="8" name="Text Box 3">
            <a:extLst>
              <a:ext uri="{FF2B5EF4-FFF2-40B4-BE49-F238E27FC236}">
                <a16:creationId xmlns:a16="http://schemas.microsoft.com/office/drawing/2014/main" id="{58CB6D27-72B7-4272-BB40-66961A0B676B}"/>
              </a:ext>
            </a:extLst>
          </p:cNvPr>
          <p:cNvSpPr txBox="1">
            <a:spLocks noChangeArrowheads="1"/>
          </p:cNvSpPr>
          <p:nvPr/>
        </p:nvSpPr>
        <p:spPr bwMode="auto">
          <a:xfrm>
            <a:off x="477979" y="152400"/>
            <a:ext cx="8188035" cy="13716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D8E3D804-8AF9-47EB-8DE1-F17C080389CA}"/>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64107299"/>
      </p:ext>
    </p:extLst>
  </p:cSld>
  <p:clrMapOvr>
    <a:masterClrMapping/>
  </p:clrMapOvr>
  <p:transition spd="med" advTm="21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nodeType="afterEffect">
                                  <p:stCondLst>
                                    <p:cond delay="10000"/>
                                  </p:stCondLst>
                                  <p:childTnLst>
                                    <p:animClr clrSpc="rgb" dir="cw">
                                      <p:cBhvr override="childStyle">
                                        <p:cTn id="6" dur="1000" autoRev="1" fill="remove"/>
                                        <p:tgtEl>
                                          <p:spTgt spid="7">
                                            <p:txEl>
                                              <p:pRg st="2" end="2"/>
                                            </p:txEl>
                                          </p:spTgt>
                                        </p:tgtEl>
                                        <p:attrNameLst>
                                          <p:attrName>style.color</p:attrName>
                                        </p:attrNameLst>
                                      </p:cBhvr>
                                      <p:to>
                                        <a:srgbClr val="FF0000"/>
                                      </p:to>
                                    </p:animClr>
                                    <p:animClr clrSpc="rgb" dir="cw">
                                      <p:cBhvr>
                                        <p:cTn id="7" dur="1000" autoRev="1" fill="remove"/>
                                        <p:tgtEl>
                                          <p:spTgt spid="7">
                                            <p:txEl>
                                              <p:pRg st="2" end="2"/>
                                            </p:txEl>
                                          </p:spTgt>
                                        </p:tgtEl>
                                        <p:attrNameLst>
                                          <p:attrName>fillcolor</p:attrName>
                                        </p:attrNameLst>
                                      </p:cBhvr>
                                      <p:to>
                                        <a:srgbClr val="FF0000"/>
                                      </p:to>
                                    </p:animClr>
                                    <p:set>
                                      <p:cBhvr>
                                        <p:cTn id="8" dur="1000" autoRev="1" fill="remove"/>
                                        <p:tgtEl>
                                          <p:spTgt spid="7">
                                            <p:txEl>
                                              <p:pRg st="2" end="2"/>
                                            </p:txEl>
                                          </p:spTgt>
                                        </p:tgtEl>
                                        <p:attrNameLst>
                                          <p:attrName>fill.type</p:attrName>
                                        </p:attrNameLst>
                                      </p:cBhvr>
                                      <p:to>
                                        <p:strVal val="solid"/>
                                      </p:to>
                                    </p:set>
                                    <p:set>
                                      <p:cBhvr>
                                        <p:cTn id="9" dur="1000" autoRev="1" fill="remove"/>
                                        <p:tgtEl>
                                          <p:spTgt spid="7">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477979" y="1797042"/>
            <a:ext cx="8188035" cy="4851713"/>
          </a:xfrm>
          <a:prstGeom prst="rect">
            <a:avLst/>
          </a:prstGeom>
          <a:solidFill>
            <a:srgbClr val="00B050"/>
          </a:solidFill>
          <a:ln>
            <a:noFill/>
          </a:ln>
          <a:effectLst/>
          <a:scene3d>
            <a:camera prst="orthographicFront"/>
            <a:lightRig rig="threePt" dir="t"/>
          </a:scene3d>
          <a:sp3d>
            <a:bevelT w="165100" prst="coolSlant"/>
          </a:sp3d>
        </p:spPr>
        <p:txBody>
          <a:bodyPr wrap="square" lIns="9000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457200" indent="-457200">
              <a:lnSpc>
                <a:spcPct val="94000"/>
              </a:lnSpc>
              <a:spcAft>
                <a:spcPts val="1200"/>
              </a:spcAft>
              <a:buSzPct val="80000"/>
              <a:buFont typeface="Wingdings" panose="05000000000000000000" pitchFamily="2" charset="2"/>
              <a:buChar char="Ø"/>
            </a:pPr>
            <a:r>
              <a:rPr lang="en-US" sz="3000" dirty="0">
                <a:solidFill>
                  <a:schemeClr val="bg1"/>
                </a:solidFill>
                <a:latin typeface="Calibri" panose="020F0502020204030204" pitchFamily="34" charset="0"/>
              </a:rPr>
              <a:t>“Transgender children who use chemical treatments to impersonate the opposite sex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will never be able to conceive any genetically related children</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3000" dirty="0">
                <a:solidFill>
                  <a:schemeClr val="bg1"/>
                </a:solidFill>
                <a:latin typeface="Calibri" panose="020F0502020204030204" pitchFamily="34" charset="0"/>
              </a:rPr>
              <a:t>even via artificial reproductive technology.’”</a:t>
            </a:r>
            <a:r>
              <a:rPr lang="en-US" sz="28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3"/>
              </a:rPr>
              <a:t>[820]</a:t>
            </a:r>
            <a:endParaRPr lang="en-US" sz="1600" b="1" dirty="0">
              <a:solidFill>
                <a:schemeClr val="bg1"/>
              </a:solidFill>
              <a:latin typeface="Calibri" panose="020F0502020204030204" pitchFamily="34" charset="0"/>
            </a:endParaRPr>
          </a:p>
          <a:p>
            <a:pPr marL="457200" lvl="0" indent="-457200">
              <a:lnSpc>
                <a:spcPct val="94000"/>
              </a:lnSpc>
              <a:spcAft>
                <a:spcPts val="1200"/>
              </a:spcAft>
              <a:buSzPct val="80000"/>
              <a:buFont typeface="Wingdings" panose="05000000000000000000" pitchFamily="2" charset="2"/>
              <a:buChar char="Ø"/>
            </a:pPr>
            <a:r>
              <a:rPr lang="en-US" sz="3000" dirty="0">
                <a:solidFill>
                  <a:schemeClr val="bg1"/>
                </a:solidFill>
                <a:latin typeface="Calibri" panose="020F0502020204030204" pitchFamily="34" charset="0"/>
              </a:rPr>
              <a:t>In addition,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cross-sex hormones (testosterone and estrogen) are associated with dangerous health risks</a:t>
            </a:r>
            <a:r>
              <a:rPr lang="en-US" sz="3000" b="1" dirty="0">
                <a:latin typeface="Calibri" panose="020F0502020204030204" pitchFamily="34" charset="0"/>
              </a:rPr>
              <a:t> </a:t>
            </a:r>
            <a:r>
              <a:rPr lang="en-US" sz="3000" dirty="0">
                <a:solidFill>
                  <a:schemeClr val="bg1"/>
                </a:solidFill>
                <a:latin typeface="Calibri" panose="020F0502020204030204" pitchFamily="34" charset="0"/>
              </a:rPr>
              <a:t>including... cardiac disease, high blood pressure, blood clots, stroke, diabetes, and cancer.” </a:t>
            </a:r>
            <a:r>
              <a:rPr lang="en-US" sz="1600" dirty="0">
                <a:solidFill>
                  <a:schemeClr val="bg1"/>
                </a:solidFill>
                <a:latin typeface="Calibri" panose="020F0502020204030204" pitchFamily="34" charset="0"/>
                <a:hlinkClick r:id="rId3"/>
              </a:rPr>
              <a:t>[820]</a:t>
            </a:r>
            <a:endParaRPr lang="en-US" sz="1600" dirty="0">
              <a:solidFill>
                <a:schemeClr val="bg1"/>
              </a:solidFill>
              <a:latin typeface="Calibri" panose="020F0502020204030204" pitchFamily="34" charset="0"/>
            </a:endParaRPr>
          </a:p>
        </p:txBody>
      </p:sp>
      <p:sp>
        <p:nvSpPr>
          <p:cNvPr id="5" name="Text Box 3">
            <a:extLst>
              <a:ext uri="{FF2B5EF4-FFF2-40B4-BE49-F238E27FC236}">
                <a16:creationId xmlns:a16="http://schemas.microsoft.com/office/drawing/2014/main" id="{5CD59D59-B827-466A-B62F-38EC411D8340}"/>
              </a:ext>
            </a:extLst>
          </p:cNvPr>
          <p:cNvSpPr txBox="1">
            <a:spLocks noChangeArrowheads="1"/>
          </p:cNvSpPr>
          <p:nvPr/>
        </p:nvSpPr>
        <p:spPr bwMode="auto">
          <a:xfrm>
            <a:off x="477980" y="239770"/>
            <a:ext cx="8188035" cy="13716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09DA87AB-F9C0-4F92-80AD-93AABBCD752A}"/>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288558611"/>
      </p:ext>
    </p:extLst>
  </p:cSld>
  <p:clrMapOvr>
    <a:masterClrMapping/>
  </p:clrMapOvr>
  <p:transition spd="med" advTm="22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nodeType="afterEffect">
                                  <p:stCondLst>
                                    <p:cond delay="5000"/>
                                  </p:stCondLst>
                                  <p:childTnLst>
                                    <p:animClr clrSpc="rgb" dir="cw">
                                      <p:cBhvr override="childStyle">
                                        <p:cTn id="6" dur="1000" autoRev="1" fill="remove"/>
                                        <p:tgtEl>
                                          <p:spTgt spid="7">
                                            <p:txEl>
                                              <p:pRg st="0" end="0"/>
                                            </p:txEl>
                                          </p:spTgt>
                                        </p:tgtEl>
                                        <p:attrNameLst>
                                          <p:attrName>style.color</p:attrName>
                                        </p:attrNameLst>
                                      </p:cBhvr>
                                      <p:to>
                                        <a:srgbClr val="FF0000"/>
                                      </p:to>
                                    </p:animClr>
                                    <p:animClr clrSpc="rgb" dir="cw">
                                      <p:cBhvr>
                                        <p:cTn id="7" dur="1000" autoRev="1" fill="remove"/>
                                        <p:tgtEl>
                                          <p:spTgt spid="7">
                                            <p:txEl>
                                              <p:pRg st="0" end="0"/>
                                            </p:txEl>
                                          </p:spTgt>
                                        </p:tgtEl>
                                        <p:attrNameLst>
                                          <p:attrName>fillcolor</p:attrName>
                                        </p:attrNameLst>
                                      </p:cBhvr>
                                      <p:to>
                                        <a:srgbClr val="FF0000"/>
                                      </p:to>
                                    </p:animClr>
                                    <p:set>
                                      <p:cBhvr>
                                        <p:cTn id="8" dur="1000" autoRev="1" fill="remove"/>
                                        <p:tgtEl>
                                          <p:spTgt spid="7">
                                            <p:txEl>
                                              <p:pRg st="0" end="0"/>
                                            </p:txEl>
                                          </p:spTgt>
                                        </p:tgtEl>
                                        <p:attrNameLst>
                                          <p:attrName>fill.type</p:attrName>
                                        </p:attrNameLst>
                                      </p:cBhvr>
                                      <p:to>
                                        <p:strVal val="solid"/>
                                      </p:to>
                                    </p:set>
                                    <p:set>
                                      <p:cBhvr>
                                        <p:cTn id="9" dur="1000" autoRev="1" fill="remove"/>
                                        <p:tgtEl>
                                          <p:spTgt spid="7">
                                            <p:txEl>
                                              <p:pRg st="0" end="0"/>
                                            </p:txEl>
                                          </p:spTgt>
                                        </p:tgtEl>
                                        <p:attrNameLst>
                                          <p:attrName>fill.on</p:attrName>
                                        </p:attrNameLst>
                                      </p:cBhvr>
                                      <p:to>
                                        <p:strVal val="true"/>
                                      </p:to>
                                    </p:set>
                                  </p:childTnLst>
                                </p:cTn>
                              </p:par>
                            </p:childTnLst>
                          </p:cTn>
                        </p:par>
                        <p:par>
                          <p:cTn id="10" fill="hold">
                            <p:stCondLst>
                              <p:cond delay="7000"/>
                            </p:stCondLst>
                            <p:childTnLst>
                              <p:par>
                                <p:cTn id="11" presetID="27" presetClass="emph" presetSubtype="0" fill="remove" nodeType="afterEffect">
                                  <p:stCondLst>
                                    <p:cond delay="5000"/>
                                  </p:stCondLst>
                                  <p:childTnLst>
                                    <p:animClr clrSpc="rgb" dir="cw">
                                      <p:cBhvr override="childStyle">
                                        <p:cTn id="12" dur="1000" autoRev="1" fill="remove"/>
                                        <p:tgtEl>
                                          <p:spTgt spid="7">
                                            <p:txEl>
                                              <p:pRg st="1" end="1"/>
                                            </p:txEl>
                                          </p:spTgt>
                                        </p:tgtEl>
                                        <p:attrNameLst>
                                          <p:attrName>style.color</p:attrName>
                                        </p:attrNameLst>
                                      </p:cBhvr>
                                      <p:to>
                                        <a:srgbClr val="FF0000"/>
                                      </p:to>
                                    </p:animClr>
                                    <p:animClr clrSpc="rgb" dir="cw">
                                      <p:cBhvr>
                                        <p:cTn id="13" dur="1000" autoRev="1" fill="remove"/>
                                        <p:tgtEl>
                                          <p:spTgt spid="7">
                                            <p:txEl>
                                              <p:pRg st="1" end="1"/>
                                            </p:txEl>
                                          </p:spTgt>
                                        </p:tgtEl>
                                        <p:attrNameLst>
                                          <p:attrName>fillcolor</p:attrName>
                                        </p:attrNameLst>
                                      </p:cBhvr>
                                      <p:to>
                                        <a:srgbClr val="FF0000"/>
                                      </p:to>
                                    </p:animClr>
                                    <p:set>
                                      <p:cBhvr>
                                        <p:cTn id="14" dur="1000" autoRev="1" fill="remove"/>
                                        <p:tgtEl>
                                          <p:spTgt spid="7">
                                            <p:txEl>
                                              <p:pRg st="1" end="1"/>
                                            </p:txEl>
                                          </p:spTgt>
                                        </p:tgtEl>
                                        <p:attrNameLst>
                                          <p:attrName>fill.type</p:attrName>
                                        </p:attrNameLst>
                                      </p:cBhvr>
                                      <p:to>
                                        <p:strVal val="solid"/>
                                      </p:to>
                                    </p:set>
                                    <p:set>
                                      <p:cBhvr>
                                        <p:cTn id="15" dur="1000" autoRev="1" fill="remove"/>
                                        <p:tgtEl>
                                          <p:spTgt spid="7">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82879" y="1490943"/>
            <a:ext cx="8778240" cy="502920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274320" tIns="182880" rIns="9144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80000"/>
              <a:tabLst/>
              <a:defRPr/>
            </a:pP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Published book </a:t>
            </a:r>
            <a:r>
              <a:rPr lang="en-US" alt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Evolution Is Not Science</a:t>
            </a:r>
            <a:r>
              <a:rPr lang="en-US" alt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(2014) </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that </a:t>
            </a:r>
            <a:r>
              <a:rPr kumimoji="0" lang="en-US" sz="3200" b="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is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shattering liberal junk science, with over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6</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million web views</a:t>
            </a: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a:r>
          </a:p>
          <a:p>
            <a:pPr marL="274320" marR="0" lvl="0" indent="-274320" algn="l" defTabSz="914400" rtl="0" eaLnBrk="1" fontAlgn="auto" latinLnBrk="0" hangingPunct="1">
              <a:lnSpc>
                <a:spcPct val="90000"/>
              </a:lnSpc>
              <a:spcBef>
                <a:spcPts val="0"/>
              </a:spcBef>
              <a:spcAft>
                <a:spcPts val="1800"/>
              </a:spcAft>
              <a:buClr>
                <a:schemeClr val="tx1"/>
              </a:buClr>
              <a:buSzPct val="70000"/>
              <a:buFont typeface="Wingdings" panose="05000000000000000000" pitchFamily="2" charset="2"/>
              <a:buChar char="Ø"/>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Book versions: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eBook</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hardback</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&amp;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paperback</a:t>
            </a:r>
            <a:endPar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914400" rtl="0" eaLnBrk="1" fontAlgn="auto" latinLnBrk="0" hangingPunct="1">
              <a:lnSpc>
                <a:spcPct val="90000"/>
              </a:lnSpc>
              <a:spcBef>
                <a:spcPts val="0"/>
              </a:spcBef>
              <a:spcAft>
                <a:spcPts val="1800"/>
              </a:spcAft>
              <a:buClr>
                <a:schemeClr val="tx1"/>
              </a:buClr>
              <a:buSzPct val="70000"/>
              <a:buFont typeface="Wingdings" panose="05000000000000000000" pitchFamily="2" charset="2"/>
              <a:buChar char="Ø"/>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Free summary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versions</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a:r>
          </a:p>
          <a:p>
            <a:pPr marL="457200" marR="0" lvl="1" indent="0" algn="l" defTabSz="914400" rtl="0" eaLnBrk="1" fontAlgn="auto" latinLnBrk="0" hangingPunct="1">
              <a:lnSpc>
                <a:spcPct val="90000"/>
              </a:lnSpc>
              <a:spcBef>
                <a:spcPts val="0"/>
              </a:spcBef>
              <a:spcAft>
                <a:spcPts val="6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Part 1 - </a:t>
            </a:r>
            <a:r>
              <a:rPr kumimoji="0" lang="en-US" altLang="en-US" sz="2800" b="1" i="0" u="sng"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Dismantling the Dead </a:t>
            </a:r>
          </a:p>
          <a:p>
            <a:pPr marL="1737360" marR="0" lvl="1" indent="0" algn="l" defTabSz="914400" rtl="0" eaLnBrk="1" fontAlgn="auto" latinLnBrk="0" hangingPunct="1">
              <a:lnSpc>
                <a:spcPct val="90000"/>
              </a:lnSpc>
              <a:spcBef>
                <a:spcPts val="0"/>
              </a:spcBef>
              <a:spcAft>
                <a:spcPts val="18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800" b="1" i="0" u="sng"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Tree of Evolution</a:t>
            </a:r>
            <a:endPar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457200" lvl="2" indent="0" defTabSz="914400" fontAlgn="auto" hangingPunct="1">
              <a:lnSpc>
                <a:spcPct val="90000"/>
              </a:lnSpc>
              <a:spcBef>
                <a:spcPts val="0"/>
              </a:spcBef>
              <a:spcAft>
                <a:spcPts val="1200"/>
              </a:spcAft>
              <a:buClrTx/>
              <a:buSzTx/>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Part </a:t>
            </a:r>
            <a:r>
              <a:rPr lang="en-US" alt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2</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7 Page Book Summary</a:t>
            </a:r>
            <a:endPar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Text Box 2">
            <a:extLst>
              <a:ext uri="{FF2B5EF4-FFF2-40B4-BE49-F238E27FC236}">
                <a16:creationId xmlns:a16="http://schemas.microsoft.com/office/drawing/2014/main" id="{D5248DD4-75EF-49BE-8304-CC636FD63F39}"/>
              </a:ext>
            </a:extLst>
          </p:cNvPr>
          <p:cNvSpPr txBox="1">
            <a:spLocks noChangeArrowheads="1"/>
          </p:cNvSpPr>
          <p:nvPr/>
        </p:nvSpPr>
        <p:spPr bwMode="auto">
          <a:xfrm>
            <a:off x="182879" y="375053"/>
            <a:ext cx="8778240" cy="83820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Author of 3 Books</a:t>
            </a:r>
          </a:p>
        </p:txBody>
      </p:sp>
      <p:sp>
        <p:nvSpPr>
          <p:cNvPr id="4" name="Date Placeholder 2">
            <a:extLst>
              <a:ext uri="{FF2B5EF4-FFF2-40B4-BE49-F238E27FC236}">
                <a16:creationId xmlns:a16="http://schemas.microsoft.com/office/drawing/2014/main" id="{79625289-E3D3-4EC3-BA9E-944418B27DE0}"/>
              </a:ext>
            </a:extLst>
          </p:cNvPr>
          <p:cNvSpPr>
            <a:spLocks noGrp="1"/>
          </p:cNvSpPr>
          <p:nvPr>
            <p:ph type="dt" sz="half" idx="10"/>
          </p:nvPr>
        </p:nvSpPr>
        <p:spPr>
          <a:xfrm>
            <a:off x="6096000" y="6605928"/>
            <a:ext cx="2881846"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pic>
        <p:nvPicPr>
          <p:cNvPr id="6" name="Picture 4">
            <a:extLst>
              <a:ext uri="{FF2B5EF4-FFF2-40B4-BE49-F238E27FC236}">
                <a16:creationId xmlns:a16="http://schemas.microsoft.com/office/drawing/2014/main" id="{AFBC2F47-72D5-4CBC-BA92-9A1D46CB64E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1949" b="1949"/>
          <a:stretch>
            <a:fillRect/>
          </a:stretch>
        </p:blipFill>
        <p:spPr bwMode="auto">
          <a:xfrm>
            <a:off x="6858000" y="4023360"/>
            <a:ext cx="1932108" cy="2468880"/>
          </a:xfrm>
          <a:prstGeom prst="rect">
            <a:avLst/>
          </a:prstGeom>
          <a:noFill/>
          <a:ln w="38100">
            <a:solidFill>
              <a:srgbClr val="999999"/>
            </a:solidFill>
            <a:round/>
            <a:headEnd/>
            <a:tailEnd/>
          </a:ln>
          <a:effectLst/>
          <a:extLst>
            <a:ext uri="{909E8E84-426E-40DD-AFC4-6F175D3DCCD1}">
              <a14:hiddenFill xmlns:a14="http://schemas.microsoft.com/office/drawing/2010/main">
                <a:blipFill dpi="0" rotWithShape="0">
                  <a:blip/>
                  <a:srcRect t="1949" b="1949"/>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 name="Date Placeholder 2">
            <a:extLst>
              <a:ext uri="{FF2B5EF4-FFF2-40B4-BE49-F238E27FC236}">
                <a16:creationId xmlns:a16="http://schemas.microsoft.com/office/drawing/2014/main" id="{F988301A-0052-4A6B-83C6-3917FE558FD8}"/>
              </a:ext>
            </a:extLst>
          </p:cNvPr>
          <p:cNvSpPr txBox="1">
            <a:spLocks/>
          </p:cNvSpPr>
          <p:nvPr/>
        </p:nvSpPr>
        <p:spPr>
          <a:xfrm>
            <a:off x="216333" y="6615345"/>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798036108"/>
      </p:ext>
    </p:extLst>
  </p:cSld>
  <p:clrMapOvr>
    <a:masterClrMapping/>
  </p:clrMapOvr>
  <p:transition spd="slow" advTm="20000">
    <p:fade/>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167639" y="1651532"/>
            <a:ext cx="8808720" cy="5017977"/>
          </a:xfrm>
          <a:prstGeom prst="rect">
            <a:avLst/>
          </a:prstGeom>
          <a:solidFill>
            <a:srgbClr val="00B050"/>
          </a:solidFill>
          <a:ln>
            <a:noFill/>
          </a:ln>
          <a:effectLst/>
          <a:scene3d>
            <a:camera prst="orthographicFront"/>
            <a:lightRig rig="threePt" dir="t"/>
          </a:scene3d>
          <a:sp3d>
            <a:bevelT w="165100" prst="coolSlant"/>
          </a:sp3d>
        </p:spPr>
        <p:txBody>
          <a:bodyPr wrap="square" lIns="137160" tIns="9144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600"/>
              </a:spcAft>
              <a:buSzPct val="80000"/>
            </a:pPr>
            <a:r>
              <a:rPr lang="en-US" sz="3000" dirty="0">
                <a:solidFill>
                  <a:schemeClr val="bg1"/>
                </a:solidFill>
                <a:latin typeface="Calibri" panose="020F0502020204030204" pitchFamily="34" charset="0"/>
              </a:rPr>
              <a:t>“In regard to homosexual couples and domestic violence, a recent study by the Canadian government states that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violence was twice as common among homosexual couples compared with heterosexual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couples.</a:t>
            </a:r>
            <a:r>
              <a:rPr lang="en-US" sz="28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[1053]</a:t>
            </a:r>
            <a:r>
              <a:rPr lang="en-US" sz="2800" dirty="0">
                <a:solidFill>
                  <a:schemeClr val="bg1"/>
                </a:solidFill>
                <a:latin typeface="Calibri" panose="020F0502020204030204" pitchFamily="34" charset="0"/>
              </a:rPr>
              <a:t> “Also, according to the American College of Pediatricians …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Violence among homosexual partners is two to three times more common </a:t>
            </a:r>
            <a:r>
              <a:rPr lang="en-US" sz="2800" dirty="0">
                <a:solidFill>
                  <a:schemeClr val="bg1"/>
                </a:solidFill>
                <a:latin typeface="Calibri" panose="020F0502020204030204" pitchFamily="34" charset="0"/>
              </a:rPr>
              <a:t>than among married heterosexual couples.’“ </a:t>
            </a:r>
            <a:r>
              <a:rPr lang="en-US" sz="1600"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[1053]</a:t>
            </a:r>
            <a:endParaRPr lang="en-US" sz="1600" dirty="0">
              <a:solidFill>
                <a:schemeClr val="bg1"/>
              </a:solidFill>
              <a:latin typeface="Calibri" panose="020F0502020204030204" pitchFamily="34" charset="0"/>
            </a:endParaRPr>
          </a:p>
          <a:p>
            <a:pPr marL="0" lvl="0" indent="0">
              <a:lnSpc>
                <a:spcPct val="94000"/>
              </a:lnSpc>
              <a:spcAft>
                <a:spcPts val="600"/>
              </a:spcAft>
              <a:buSzPct val="80000"/>
              <a:tabLst/>
            </a:pPr>
            <a:r>
              <a:rPr lang="en-US" sz="2800" dirty="0">
                <a:solidFill>
                  <a:schemeClr val="bg1"/>
                </a:solidFill>
                <a:latin typeface="Calibri" panose="020F0502020204030204" pitchFamily="34" charset="0"/>
              </a:rPr>
              <a:t>In the US today, we find an alarming rise in satanic </a:t>
            </a:r>
            <a:r>
              <a:rPr lang="en-US" sz="2800" dirty="0">
                <a:solidFill>
                  <a:schemeClr val="bg1"/>
                </a:solidFill>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Hitler style sex torture</a:t>
            </a:r>
            <a:r>
              <a:rPr lang="en-US" sz="2800" dirty="0">
                <a:solidFill>
                  <a:schemeClr val="bg1"/>
                </a:solidFill>
                <a:latin typeface="Calibri" panose="020F0502020204030204" pitchFamily="34" charset="0"/>
              </a:rPr>
              <a:t>, by gays towards other gays &amp; cannibalism, including Jeffrey Dahmer who ate his rape victims.</a:t>
            </a:r>
            <a:r>
              <a:rPr lang="en-US" sz="1600" dirty="0">
                <a:solidFill>
                  <a:schemeClr val="bg1"/>
                </a:solidFill>
                <a:latin typeface="Calibri" panose="020F0502020204030204" pitchFamily="34" charset="0"/>
              </a:rPr>
              <a:t> </a:t>
            </a:r>
            <a:r>
              <a:rPr lang="en-US" dirty="0">
                <a:solidFill>
                  <a:schemeClr val="bg1"/>
                </a:solidFill>
                <a:latin typeface="Calibri" panose="020F0502020204030204" pitchFamily="34" charset="0"/>
                <a:hlinkClick r:id="rId5">
                  <a:extLst>
                    <a:ext uri="{A12FA001-AC4F-418D-AE19-62706E023703}">
                      <ahyp:hlinkClr xmlns:ahyp="http://schemas.microsoft.com/office/drawing/2018/hyperlinkcolor" val="tx"/>
                    </a:ext>
                  </a:extLst>
                </a:hlinkClick>
              </a:rPr>
              <a:t>[722]</a:t>
            </a:r>
            <a:r>
              <a:rPr lang="en-US" dirty="0">
                <a:solidFill>
                  <a:schemeClr val="bg1"/>
                </a:solidFill>
                <a:latin typeface="Calibri" panose="020F0502020204030204" pitchFamily="34" charset="0"/>
              </a:rPr>
              <a:t> </a:t>
            </a:r>
            <a:r>
              <a:rPr lang="en-US" dirty="0">
                <a:solidFill>
                  <a:schemeClr val="bg1"/>
                </a:solidFill>
                <a:latin typeface="Calibri" panose="020F0502020204030204" pitchFamily="34" charset="0"/>
                <a:hlinkClick r:id="rId6">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hlinkClick r:id="rId6">
                  <a:extLst>
                    <a:ext uri="{A12FA001-AC4F-418D-AE19-62706E023703}">
                      <ahyp:hlinkClr xmlns:ahyp="http://schemas.microsoft.com/office/drawing/2018/hyperlinkcolor" val="tx"/>
                    </a:ext>
                  </a:extLst>
                </a:hlinkClick>
              </a:rPr>
              <a:t>1244]</a:t>
            </a:r>
            <a:r>
              <a:rPr lang="en-US" dirty="0">
                <a:solidFill>
                  <a:schemeClr val="bg1"/>
                </a:solidFill>
                <a:latin typeface="Calibri" panose="020F0502020204030204" pitchFamily="34" charset="0"/>
              </a:rPr>
              <a:t> </a:t>
            </a:r>
            <a:endParaRPr lang="en-US" sz="1600" dirty="0">
              <a:solidFill>
                <a:schemeClr val="bg1"/>
              </a:solidFill>
              <a:latin typeface="Calibri" panose="020F0502020204030204" pitchFamily="34" charset="0"/>
            </a:endParaRPr>
          </a:p>
        </p:txBody>
      </p:sp>
      <p:sp>
        <p:nvSpPr>
          <p:cNvPr id="5" name="Text Box 3">
            <a:extLst>
              <a:ext uri="{FF2B5EF4-FFF2-40B4-BE49-F238E27FC236}">
                <a16:creationId xmlns:a16="http://schemas.microsoft.com/office/drawing/2014/main" id="{5CD59D59-B827-466A-B62F-38EC411D8340}"/>
              </a:ext>
            </a:extLst>
          </p:cNvPr>
          <p:cNvSpPr txBox="1">
            <a:spLocks noChangeArrowheads="1"/>
          </p:cNvSpPr>
          <p:nvPr/>
        </p:nvSpPr>
        <p:spPr bwMode="auto">
          <a:xfrm>
            <a:off x="477981" y="123882"/>
            <a:ext cx="8188035" cy="1371600"/>
          </a:xfrm>
          <a:prstGeom prst="rect">
            <a:avLst/>
          </a:prstGeom>
          <a:blipFill dpi="0" rotWithShape="0">
            <a:blip r:embed="rId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8E3DAE92-5FAE-4DD3-8F9C-A1AB20B3A4B9}"/>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95402262"/>
      </p:ext>
    </p:extLst>
  </p:cSld>
  <p:clrMapOvr>
    <a:masterClrMapping/>
  </p:clrMapOvr>
  <p:transition spd="med" advTm="2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nodeType="afterEffect">
                                  <p:stCondLst>
                                    <p:cond delay="13500"/>
                                  </p:stCondLst>
                                  <p:childTnLst>
                                    <p:animClr clrSpc="rgb" dir="cw">
                                      <p:cBhvr override="childStyle">
                                        <p:cTn id="6" dur="1000" autoRev="1" fill="remove"/>
                                        <p:tgtEl>
                                          <p:spTgt spid="7">
                                            <p:txEl>
                                              <p:pRg st="1" end="1"/>
                                            </p:txEl>
                                          </p:spTgt>
                                        </p:tgtEl>
                                        <p:attrNameLst>
                                          <p:attrName>style.color</p:attrName>
                                        </p:attrNameLst>
                                      </p:cBhvr>
                                      <p:to>
                                        <a:srgbClr val="FF0000"/>
                                      </p:to>
                                    </p:animClr>
                                    <p:animClr clrSpc="rgb" dir="cw">
                                      <p:cBhvr>
                                        <p:cTn id="7" dur="1000" autoRev="1" fill="remove"/>
                                        <p:tgtEl>
                                          <p:spTgt spid="7">
                                            <p:txEl>
                                              <p:pRg st="1" end="1"/>
                                            </p:txEl>
                                          </p:spTgt>
                                        </p:tgtEl>
                                        <p:attrNameLst>
                                          <p:attrName>fillcolor</p:attrName>
                                        </p:attrNameLst>
                                      </p:cBhvr>
                                      <p:to>
                                        <a:srgbClr val="FF0000"/>
                                      </p:to>
                                    </p:animClr>
                                    <p:set>
                                      <p:cBhvr>
                                        <p:cTn id="8" dur="1000" autoRev="1" fill="remove"/>
                                        <p:tgtEl>
                                          <p:spTgt spid="7">
                                            <p:txEl>
                                              <p:pRg st="1" end="1"/>
                                            </p:txEl>
                                          </p:spTgt>
                                        </p:tgtEl>
                                        <p:attrNameLst>
                                          <p:attrName>fill.type</p:attrName>
                                        </p:attrNameLst>
                                      </p:cBhvr>
                                      <p:to>
                                        <p:strVal val="solid"/>
                                      </p:to>
                                    </p:set>
                                    <p:set>
                                      <p:cBhvr>
                                        <p:cTn id="9" dur="1000" autoRev="1" fill="remove"/>
                                        <p:tgtEl>
                                          <p:spTgt spid="7">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
          <p:cNvSpPr>
            <a:spLocks noChangeArrowheads="1"/>
          </p:cNvSpPr>
          <p:nvPr/>
        </p:nvSpPr>
        <p:spPr bwMode="auto">
          <a:xfrm>
            <a:off x="147203" y="1868676"/>
            <a:ext cx="8849592" cy="4675126"/>
          </a:xfrm>
          <a:prstGeom prst="rect">
            <a:avLst/>
          </a:prstGeom>
          <a:solidFill>
            <a:srgbClr val="00B050"/>
          </a:solidFill>
          <a:ln>
            <a:noFill/>
          </a:ln>
          <a:effectLst/>
          <a:scene3d>
            <a:camera prst="orthographicFront"/>
            <a:lightRig rig="threePt" dir="t"/>
          </a:scene3d>
          <a:sp3d>
            <a:bevelT w="165100" prst="coolSlant"/>
          </a:sp3d>
        </p:spPr>
        <p:txBody>
          <a:bodyPr wrap="square" lIns="182880" tIns="13716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prstClr val="black"/>
              </a:buClr>
              <a:tabLst/>
              <a:defRPr/>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Unicode MS" panose="020B0604020202020204" pitchFamily="34" charset="-128"/>
              </a:rPr>
              <a:t>For 32 years, I researched the rapid drastic personality changes and trauma that occurred from drugs used by some friends and family.</a:t>
            </a:r>
          </a:p>
          <a:p>
            <a:pPr marL="274320" lvl="0" indent="-274320">
              <a:lnSpc>
                <a:spcPct val="100000"/>
              </a:lnSpc>
              <a:spcBef>
                <a:spcPts val="0"/>
              </a:spcBef>
              <a:spcAft>
                <a:spcPts val="1200"/>
              </a:spcAft>
              <a:buClr>
                <a:prstClr val="black"/>
              </a:buClr>
              <a:buSzPct val="80000"/>
              <a:buFont typeface="Wingdings" panose="05000000000000000000" pitchFamily="2" charset="2"/>
              <a:buChar char="Ø"/>
              <a:tabLst/>
              <a:defRPr/>
            </a:pPr>
            <a:r>
              <a:rPr lang="en-US" altLang="en-US" sz="2600" dirty="0">
                <a:latin typeface="Calibri" panose="020F0502020204030204" pitchFamily="34" charset="0"/>
                <a:cs typeface="Arial Unicode MS" panose="020B0604020202020204" pitchFamily="34" charset="-128"/>
              </a:rPr>
              <a:t>Multiple interconnected causes typically included: extreme fear, broken families, alcohol, gay or heterosexual rape, molestation, pornography, revised history and evolution.</a:t>
            </a:r>
          </a:p>
          <a:p>
            <a:pPr marL="274320" lvl="0" indent="-274320">
              <a:lnSpc>
                <a:spcPct val="100000"/>
              </a:lnSpc>
              <a:spcAft>
                <a:spcPts val="600"/>
              </a:spcAft>
              <a:buClr>
                <a:prstClr val="black"/>
              </a:buClr>
              <a:buSzPct val="80000"/>
              <a:buFont typeface="Wingdings" panose="05000000000000000000" pitchFamily="2" charset="2"/>
              <a:buChar char="Ø"/>
              <a:tabLst/>
            </a:pPr>
            <a:r>
              <a:rPr lang="en-US" altLang="en-US" sz="2600" dirty="0">
                <a:solidFill>
                  <a:srgbClr val="000000">
                    <a:lumMod val="95000"/>
                    <a:lumOff val="5000"/>
                  </a:srgbClr>
                </a:solidFill>
                <a:latin typeface="Calibri" panose="020F0502020204030204" pitchFamily="34" charset="0"/>
                <a:cs typeface="Arial Unicode MS" panose="020B0604020202020204" pitchFamily="34" charset="-128"/>
              </a:rPr>
              <a:t>This led them away from God into: mental illness, raging anger, violence, </a:t>
            </a:r>
            <a:r>
              <a:rPr lang="en-US" altLang="en-US" sz="2600" dirty="0">
                <a:latin typeface="Calibri" panose="020F0502020204030204" pitchFamily="34" charset="0"/>
                <a:cs typeface="Arial Unicode MS" panose="020B0604020202020204" pitchFamily="34" charset="-128"/>
              </a:rPr>
              <a:t>radical lesbian feminism, liberalism, </a:t>
            </a:r>
            <a:r>
              <a:rPr lang="en-US" altLang="en-US" sz="2600" dirty="0">
                <a:solidFill>
                  <a:srgbClr val="000000">
                    <a:lumMod val="95000"/>
                    <a:lumOff val="5000"/>
                  </a:srgbClr>
                </a:solidFill>
                <a:latin typeface="Calibri" panose="020F0502020204030204" pitchFamily="34" charset="0"/>
                <a:cs typeface="Arial Unicode MS" panose="020B0604020202020204" pitchFamily="34" charset="-128"/>
              </a:rPr>
              <a:t>mind altering drug addictions, atheism, homosexuality, bisexuality, murderous abortion, severe depression, suicide &amp; death. </a:t>
            </a:r>
            <a:r>
              <a:rPr lang="en-US" altLang="en-US" dirty="0">
                <a:solidFill>
                  <a:srgbClr val="000000">
                    <a:lumMod val="95000"/>
                    <a:lumOff val="5000"/>
                  </a:srgbClr>
                </a:solidFill>
                <a:latin typeface="Calibri" panose="020F0502020204030204" pitchFamily="34" charset="0"/>
                <a:cs typeface="Arial Unicode MS" panose="020B0604020202020204" pitchFamily="34" charset="-128"/>
                <a:hlinkClick r:id="rId3"/>
              </a:rPr>
              <a:t>[1016]</a:t>
            </a:r>
            <a:endParaRPr lang="en-US" altLang="en-US" dirty="0">
              <a:solidFill>
                <a:srgbClr val="000000">
                  <a:lumMod val="95000"/>
                  <a:lumOff val="5000"/>
                </a:srgbClr>
              </a:solidFill>
              <a:latin typeface="Calibri" panose="020F0502020204030204" pitchFamily="34" charset="0"/>
              <a:cs typeface="Arial Unicode MS" panose="020B0604020202020204" pitchFamily="34" charset="-128"/>
            </a:endParaRPr>
          </a:p>
        </p:txBody>
      </p:sp>
      <p:sp>
        <p:nvSpPr>
          <p:cNvPr id="5" name="Text Box 3">
            <a:extLst>
              <a:ext uri="{FF2B5EF4-FFF2-40B4-BE49-F238E27FC236}">
                <a16:creationId xmlns:a16="http://schemas.microsoft.com/office/drawing/2014/main" id="{2B7AD4BE-446B-4EF3-AFF6-9E98EA09C05C}"/>
              </a:ext>
            </a:extLst>
          </p:cNvPr>
          <p:cNvSpPr txBox="1">
            <a:spLocks noChangeArrowheads="1"/>
          </p:cNvSpPr>
          <p:nvPr/>
        </p:nvSpPr>
        <p:spPr bwMode="auto">
          <a:xfrm>
            <a:off x="477982" y="182880"/>
            <a:ext cx="8188035" cy="13716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274320" tIns="45000" rIns="9144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3200" b="1" dirty="0">
                <a:solidFill>
                  <a:srgbClr val="44546A">
                    <a:lumMod val="50000"/>
                  </a:srgbClr>
                </a:solidFill>
                <a:latin typeface="Times New Roman" panose="02020603050405020304" pitchFamily="18" charset="0"/>
                <a:cs typeface="Times New Roman" panose="02020603050405020304" pitchFamily="18" charset="0"/>
              </a:rPr>
              <a:t>Gay Lifestyle Produces:</a:t>
            </a:r>
            <a:r>
              <a:rPr lang="en-US" sz="3200" dirty="0">
                <a:solidFill>
                  <a:srgbClr val="44546A">
                    <a:lumMod val="50000"/>
                  </a:srgbClr>
                </a:solidFill>
                <a:latin typeface="Times New Roman" panose="02020603050405020304" pitchFamily="18" charset="0"/>
                <a:cs typeface="Times New Roman" panose="02020603050405020304" pitchFamily="18" charset="0"/>
              </a:rPr>
              <a:t> </a:t>
            </a:r>
            <a:r>
              <a:rPr lang="en-US" sz="3200" b="1" dirty="0">
                <a:solidFill>
                  <a:srgbClr val="44546A">
                    <a:lumMod val="50000"/>
                  </a:srgbClr>
                </a:solidFill>
                <a:latin typeface="Times New Roman" panose="02020603050405020304" pitchFamily="18" charset="0"/>
                <a:cs typeface="Times New Roman" panose="02020603050405020304" pitchFamily="18" charset="0"/>
              </a:rPr>
              <a:t>Angry Liberals, Shattered Families, AIDS, Mental Illness, Drug Addiction, Rape, Porn &amp; Suicide</a:t>
            </a:r>
            <a:endParaRPr lang="en-US" sz="3200" dirty="0">
              <a:solidFill>
                <a:prstClr val="black"/>
              </a:solidFill>
            </a:endParaRPr>
          </a:p>
        </p:txBody>
      </p:sp>
      <p:sp>
        <p:nvSpPr>
          <p:cNvPr id="4" name="Date Placeholder 2">
            <a:extLst>
              <a:ext uri="{FF2B5EF4-FFF2-40B4-BE49-F238E27FC236}">
                <a16:creationId xmlns:a16="http://schemas.microsoft.com/office/drawing/2014/main" id="{EF27CBE6-4EB3-47AD-813B-76F8DC4CC2FC}"/>
              </a:ext>
            </a:extLst>
          </p:cNvPr>
          <p:cNvSpPr txBox="1">
            <a:spLocks/>
          </p:cNvSpPr>
          <p:nvPr/>
        </p:nvSpPr>
        <p:spPr>
          <a:xfrm>
            <a:off x="5394960" y="6675120"/>
            <a:ext cx="356616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084559642"/>
      </p:ext>
    </p:extLst>
  </p:cSld>
  <p:clrMapOvr>
    <a:masterClrMapping/>
  </p:clrMapOvr>
  <p:transition spd="med" advTm="24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nodeType="afterEffect">
                                  <p:stCondLst>
                                    <p:cond delay="2500"/>
                                  </p:stCondLst>
                                  <p:childTnLst>
                                    <p:animClr clrSpc="rgb" dir="cw">
                                      <p:cBhvr override="childStyle">
                                        <p:cTn id="6" dur="1000" autoRev="1" fill="remove"/>
                                        <p:tgtEl>
                                          <p:spTgt spid="7">
                                            <p:txEl>
                                              <p:pRg st="0" end="0"/>
                                            </p:txEl>
                                          </p:spTgt>
                                        </p:tgtEl>
                                        <p:attrNameLst>
                                          <p:attrName>style.color</p:attrName>
                                        </p:attrNameLst>
                                      </p:cBhvr>
                                      <p:to>
                                        <a:srgbClr val="FF0000"/>
                                      </p:to>
                                    </p:animClr>
                                    <p:animClr clrSpc="rgb" dir="cw">
                                      <p:cBhvr>
                                        <p:cTn id="7" dur="1000" autoRev="1" fill="remove"/>
                                        <p:tgtEl>
                                          <p:spTgt spid="7">
                                            <p:txEl>
                                              <p:pRg st="0" end="0"/>
                                            </p:txEl>
                                          </p:spTgt>
                                        </p:tgtEl>
                                        <p:attrNameLst>
                                          <p:attrName>fillcolor</p:attrName>
                                        </p:attrNameLst>
                                      </p:cBhvr>
                                      <p:to>
                                        <a:srgbClr val="FF0000"/>
                                      </p:to>
                                    </p:animClr>
                                    <p:set>
                                      <p:cBhvr>
                                        <p:cTn id="8" dur="1000" autoRev="1" fill="remove"/>
                                        <p:tgtEl>
                                          <p:spTgt spid="7">
                                            <p:txEl>
                                              <p:pRg st="0" end="0"/>
                                            </p:txEl>
                                          </p:spTgt>
                                        </p:tgtEl>
                                        <p:attrNameLst>
                                          <p:attrName>fill.type</p:attrName>
                                        </p:attrNameLst>
                                      </p:cBhvr>
                                      <p:to>
                                        <p:strVal val="solid"/>
                                      </p:to>
                                    </p:set>
                                    <p:set>
                                      <p:cBhvr>
                                        <p:cTn id="9" dur="1000" autoRev="1" fill="remove"/>
                                        <p:tgtEl>
                                          <p:spTgt spid="7">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05740" y="228600"/>
            <a:ext cx="8732520" cy="642727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9000"/>
              </a:lnSpc>
              <a:spcBef>
                <a:spcPts val="0"/>
              </a:spcBef>
              <a:spcAft>
                <a:spcPts val="600"/>
              </a:spcAft>
              <a:buClr>
                <a:srgbClr val="000000"/>
              </a:buClr>
              <a:buSzPct val="10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My three books scientifically prove that all evil is interconnected &amp; from the same evil source, Satan: </a:t>
            </a:r>
          </a:p>
          <a:p>
            <a:pPr marL="0" marR="0" lvl="0" indent="0" algn="l" defTabSz="457200" rtl="0" eaLnBrk="1" fontAlgn="base" latinLnBrk="0" hangingPunct="0">
              <a:lnSpc>
                <a:spcPct val="89000"/>
              </a:lnSpc>
              <a:spcBef>
                <a:spcPts val="0"/>
              </a:spcBef>
              <a:spcAft>
                <a:spcPts val="600"/>
              </a:spcAft>
              <a:buClr>
                <a:prstClr val="white"/>
              </a:buClr>
              <a:buSzPct val="7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This includes interconnected angry murdering, rioting &amp; gay raping socialist Marxist homosexuality and suicidal transgenderism, plus abortion, mental illness, drug addiction, lesbian feminist witchcraft, Islam, communism, bestiality promoting evolution and one world government global warming. </a:t>
            </a:r>
            <a:endParaRPr kumimoji="0" lang="en-US" sz="31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89000"/>
              </a:lnSpc>
              <a:spcBef>
                <a:spcPts val="0"/>
              </a:spcBef>
              <a:spcAft>
                <a:spcPts val="300"/>
              </a:spcAft>
              <a:buClr>
                <a:prstClr val="white"/>
              </a:buClr>
              <a:buSzPct val="70000"/>
              <a:buFont typeface="Wingdings" panose="05000000000000000000" pitchFamily="2" charset="2"/>
              <a:buChar char="Ø"/>
              <a:tabLst/>
              <a:defRPr/>
            </a:pP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All these evils were invented and forced on others by Satan. The Bible stated that all evil is slavery to Satan. Most people in the world are slaves to these evils.</a:t>
            </a:r>
            <a:r>
              <a:rPr kumimoji="0" lang="en-US" sz="2900" b="0" i="0" u="none" strike="noStrike" kern="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1" indent="0" algn="l" defTabSz="457200" rtl="0" eaLnBrk="1" fontAlgn="base" latinLnBrk="0" hangingPunct="0">
              <a:lnSpc>
                <a:spcPct val="100000"/>
              </a:lnSpc>
              <a:spcBef>
                <a:spcPct val="0"/>
              </a:spcBef>
              <a:spcAft>
                <a:spcPts val="1800"/>
              </a:spcAft>
              <a:buClr>
                <a:prstClr val="white"/>
              </a:buClr>
              <a:buSzPct val="60000"/>
              <a:buFont typeface="Times New Roman" panose="02020603050405020304" pitchFamily="18" charset="0"/>
              <a:buNone/>
              <a:tabLst/>
              <a:defRPr/>
            </a:pPr>
            <a:r>
              <a:rPr kumimoji="0" lang="en-US" sz="1600" b="0" i="0" u="none" strike="noStrike" kern="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[Mark 5, Rom. 1:22,24-26]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[54]</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[69]</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[92]</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[150]</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[151]</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[187]</a:t>
            </a:r>
            <a:r>
              <a:rPr kumimoji="0" lang="en-US" sz="1600" b="0" i="0" u="sng" strike="noStrike" kern="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9">
                  <a:extLst>
                    <a:ext uri="{A12FA001-AC4F-418D-AE19-62706E023703}">
                      <ahyp:hlinkClr xmlns:ahyp="http://schemas.microsoft.com/office/drawing/2018/hyperlinkcolor" val="tx"/>
                    </a:ext>
                  </a:extLst>
                </a:hlinkClick>
              </a:rPr>
              <a:t>[272]</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0">
                  <a:extLst>
                    <a:ext uri="{A12FA001-AC4F-418D-AE19-62706E023703}">
                      <ahyp:hlinkClr xmlns:ahyp="http://schemas.microsoft.com/office/drawing/2018/hyperlinkcolor" val="tx"/>
                    </a:ext>
                  </a:extLst>
                </a:hlinkClick>
              </a:rPr>
              <a:t>[265]</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[266]</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2">
                  <a:extLst>
                    <a:ext uri="{A12FA001-AC4F-418D-AE19-62706E023703}">
                      <ahyp:hlinkClr xmlns:ahyp="http://schemas.microsoft.com/office/drawing/2018/hyperlinkcolor" val="tx"/>
                    </a:ext>
                  </a:extLst>
                </a:hlinkClick>
              </a:rPr>
              <a:t>[281]</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3">
                  <a:extLst>
                    <a:ext uri="{A12FA001-AC4F-418D-AE19-62706E023703}">
                      <ahyp:hlinkClr xmlns:ahyp="http://schemas.microsoft.com/office/drawing/2018/hyperlinkcolor" val="tx"/>
                    </a:ext>
                  </a:extLst>
                </a:hlinkClick>
              </a:rPr>
              <a:t>[390]</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4">
                  <a:extLst>
                    <a:ext uri="{A12FA001-AC4F-418D-AE19-62706E023703}">
                      <ahyp:hlinkClr xmlns:ahyp="http://schemas.microsoft.com/office/drawing/2018/hyperlinkcolor" val="tx"/>
                    </a:ext>
                  </a:extLst>
                </a:hlinkClick>
              </a:rPr>
              <a:t>[391]</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5">
                  <a:extLst>
                    <a:ext uri="{A12FA001-AC4F-418D-AE19-62706E023703}">
                      <ahyp:hlinkClr xmlns:ahyp="http://schemas.microsoft.com/office/drawing/2018/hyperlinkcolor" val="tx"/>
                    </a:ext>
                  </a:extLst>
                </a:hlinkClick>
              </a:rPr>
              <a:t>[399]</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6">
                  <a:extLst>
                    <a:ext uri="{A12FA001-AC4F-418D-AE19-62706E023703}">
                      <ahyp:hlinkClr xmlns:ahyp="http://schemas.microsoft.com/office/drawing/2018/hyperlinkcolor" val="tx"/>
                    </a:ext>
                  </a:extLst>
                </a:hlinkClick>
              </a:rPr>
              <a:t>[400]</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7">
                  <a:extLst>
                    <a:ext uri="{A12FA001-AC4F-418D-AE19-62706E023703}">
                      <ahyp:hlinkClr xmlns:ahyp="http://schemas.microsoft.com/office/drawing/2018/hyperlinkcolor" val="tx"/>
                    </a:ext>
                  </a:extLst>
                </a:hlinkClick>
              </a:rPr>
              <a:t>[414]</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8">
                  <a:extLst>
                    <a:ext uri="{A12FA001-AC4F-418D-AE19-62706E023703}">
                      <ahyp:hlinkClr xmlns:ahyp="http://schemas.microsoft.com/office/drawing/2018/hyperlinkcolor" val="tx"/>
                    </a:ext>
                  </a:extLst>
                </a:hlinkClick>
              </a:rPr>
              <a:t>[432]</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19">
                  <a:extLst>
                    <a:ext uri="{A12FA001-AC4F-418D-AE19-62706E023703}">
                      <ahyp:hlinkClr xmlns:ahyp="http://schemas.microsoft.com/office/drawing/2018/hyperlinkcolor" val="tx"/>
                    </a:ext>
                  </a:extLst>
                </a:hlinkClick>
              </a:rPr>
              <a:t>[474]</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20">
                  <a:extLst>
                    <a:ext uri="{A12FA001-AC4F-418D-AE19-62706E023703}">
                      <ahyp:hlinkClr xmlns:ahyp="http://schemas.microsoft.com/office/drawing/2018/hyperlinkcolor" val="tx"/>
                    </a:ext>
                  </a:extLst>
                </a:hlinkClick>
              </a:rPr>
              <a:t>[476</a:t>
            </a:r>
            <a:r>
              <a:rPr kumimoji="0" lang="en-US" sz="1600" b="0" i="0" u="sng" strike="noStrike" kern="150" cap="none" spc="0" normalizeH="0" baseline="0" noProof="0" dirty="0">
                <a:ln>
                  <a:noFill/>
                </a:ln>
                <a:solidFill>
                  <a:srgbClr val="FFFFFF"/>
                </a:solidFill>
                <a:effectLst/>
                <a:uLnTx/>
                <a:uFillTx/>
                <a:latin typeface="Calibri" panose="020F0502020204030204" pitchFamily="34" charset="0"/>
                <a:ea typeface="SimSun" panose="02010600030101010101" pitchFamily="2" charset="-122"/>
                <a:cs typeface="Calibri" panose="020F0502020204030204" pitchFamily="34" charset="0"/>
                <a:hlinkClick r:id="rId20">
                  <a:extLst>
                    <a:ext uri="{A12FA001-AC4F-418D-AE19-62706E023703}">
                      <ahyp:hlinkClr xmlns:ahyp="http://schemas.microsoft.com/office/drawing/2018/hyperlinkcolor" val="tx"/>
                    </a:ext>
                  </a:extLst>
                </a:hlinkClick>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1"/>
              </a:rPr>
              <a:t>[498]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2"/>
              </a:rPr>
              <a:t>[499]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3"/>
              </a:rPr>
              <a:t>[500]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4"/>
              </a:rPr>
              <a:t>[517]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5"/>
              </a:rPr>
              <a:t>[538]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6"/>
              </a:rPr>
              <a:t>[542]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7"/>
              </a:rPr>
              <a:t>[547]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9" action="ppaction://hlinkfile"/>
              </a:rPr>
              <a:t>572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0"/>
              </a:rPr>
              <a:t>[560]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1"/>
              </a:rPr>
              <a:t>[561]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2"/>
              </a:rPr>
              <a:t>[565]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4"/>
              </a:rPr>
              <a:t>566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5"/>
              </a:rPr>
              <a:t>[573]</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6"/>
              </a:rPr>
              <a:t>[614]</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7"/>
              </a:rPr>
              <a:t>[615]</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8"/>
              </a:rPr>
              <a:t>[630]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9"/>
              </a:rPr>
              <a:t>[632]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0"/>
              </a:rPr>
              <a:t>[636]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1"/>
              </a:rPr>
              <a:t>[656]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2" action="ppaction://hlinkfile"/>
              </a:rPr>
              <a:t>[679]</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3"/>
              </a:rPr>
              <a:t>[680]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4"/>
              </a:rPr>
              <a:t>[694]</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5"/>
              </a:rPr>
              <a:t>[700]</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6"/>
              </a:rPr>
              <a:t>[701]</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7"/>
              </a:rPr>
              <a:t>[710]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8"/>
              </a:rPr>
              <a:t>[719]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9"/>
              </a:rPr>
              <a:t>[721]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0"/>
              </a:rPr>
              <a:t>[722]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1"/>
              </a:rPr>
              <a:t>[734]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2"/>
              </a:rPr>
              <a:t>[735]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3"/>
              </a:rPr>
              <a:t>[885]</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4"/>
              </a:rPr>
              <a:t>[940]</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5"/>
              </a:rPr>
              <a:t>[1006] (pgs. 151,233-234,244-245)</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56"/>
              </a:rPr>
              <a:t>[1012</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7"/>
              </a:rPr>
              <a:t>1013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8"/>
              </a:rPr>
              <a:t>[1020]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9"/>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0"/>
              </a:rPr>
              <a:t>[1023]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1"/>
              </a:rPr>
              <a:t>[1026]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2"/>
              </a:rPr>
              <a:t>[1030]</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3"/>
              </a:rPr>
              <a:t>1031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4">
                  <a:extLst>
                    <a:ext uri="{A12FA001-AC4F-418D-AE19-62706E023703}">
                      <ahyp:hlinkClr xmlns:ahyp="http://schemas.microsoft.com/office/drawing/2018/hyperlinkcolor" val="tx"/>
                    </a:ext>
                  </a:extLst>
                </a:hlinkClick>
              </a:rPr>
              <a:t>[1062]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65"/>
              </a:rPr>
              <a:t>[1091]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6"/>
              </a:rPr>
              <a:t>[1102]</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7"/>
              </a:rPr>
              <a:t>[1103]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8"/>
              </a:rPr>
              <a:t>[1120]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9"/>
              </a:rPr>
              <a:t>[1121]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0"/>
              </a:rPr>
              <a:t>[1122]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1"/>
              </a:rPr>
              <a:t>[1123]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[1124]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[1138</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3">
                  <a:extLst>
                    <a:ext uri="{A12FA001-AC4F-418D-AE19-62706E023703}">
                      <ahyp:hlinkClr xmlns:ahyp="http://schemas.microsoft.com/office/drawing/2018/hyperlinkcolor" val="tx"/>
                    </a:ext>
                  </a:extLst>
                </a:hlinkClick>
              </a:rPr>
              <a:t>[1162]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4">
                  <a:extLst>
                    <a:ext uri="{A12FA001-AC4F-418D-AE19-62706E023703}">
                      <ahyp:hlinkClr xmlns:ahyp="http://schemas.microsoft.com/office/drawing/2018/hyperlinkcolor" val="tx"/>
                    </a:ext>
                  </a:extLst>
                </a:hlinkClick>
              </a:rPr>
              <a:t>[1166]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1173]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76"/>
              </a:rPr>
              <a:t>[1174]</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6">
                  <a:extLst>
                    <a:ext uri="{A12FA001-AC4F-418D-AE19-62706E023703}">
                      <ahyp:hlinkClr xmlns:ahyp="http://schemas.microsoft.com/office/drawing/2018/hyperlinkcolor" val="tx"/>
                    </a:ext>
                  </a:extLst>
                </a:hlinkClick>
              </a:rPr>
              <a:t>[1175]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7">
                  <a:extLst>
                    <a:ext uri="{A12FA001-AC4F-418D-AE19-62706E023703}">
                      <ahyp:hlinkClr xmlns:ahyp="http://schemas.microsoft.com/office/drawing/2018/hyperlinkcolor" val="tx"/>
                    </a:ext>
                  </a:extLst>
                </a:hlinkClick>
              </a:rPr>
              <a:t>[1272]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8">
                  <a:extLst>
                    <a:ext uri="{A12FA001-AC4F-418D-AE19-62706E023703}">
                      <ahyp:hlinkClr xmlns:ahyp="http://schemas.microsoft.com/office/drawing/2018/hyperlinkcolor" val="tx"/>
                    </a:ext>
                  </a:extLst>
                </a:hlinkClick>
              </a:rPr>
              <a:t>[1273]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9"/>
              </a:rPr>
              <a:t>[1289]</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[1290]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0">
                  <a:extLst>
                    <a:ext uri="{A12FA001-AC4F-418D-AE19-62706E023703}">
                      <ahyp:hlinkClr xmlns:ahyp="http://schemas.microsoft.com/office/drawing/2018/hyperlinkcolor" val="tx"/>
                    </a:ext>
                  </a:extLst>
                </a:hlinkClick>
              </a:rPr>
              <a:t>[1283]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1"/>
              </a:rPr>
              <a:t>[1293]</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2">
                  <a:extLst>
                    <a:ext uri="{A12FA001-AC4F-418D-AE19-62706E023703}">
                      <ahyp:hlinkClr xmlns:ahyp="http://schemas.microsoft.com/office/drawing/2018/hyperlinkcolor" val="tx"/>
                    </a:ext>
                  </a:extLst>
                </a:hlinkClick>
              </a:rPr>
              <a:t>[1295] (time 16:00)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4">
                  <a:extLst>
                    <a:ext uri="{A12FA001-AC4F-418D-AE19-62706E023703}">
                      <ahyp:hlinkClr xmlns:ahyp="http://schemas.microsoft.com/office/drawing/2018/hyperlinkcolor" val="tx"/>
                    </a:ext>
                  </a:extLst>
                </a:hlinkClick>
              </a:rPr>
              <a:t>1300</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Date Placeholder 2">
            <a:extLst>
              <a:ext uri="{FF2B5EF4-FFF2-40B4-BE49-F238E27FC236}">
                <a16:creationId xmlns:a16="http://schemas.microsoft.com/office/drawing/2014/main" id="{8949306D-4C83-4BC2-894D-B04BBC286E11}"/>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779727060"/>
      </p:ext>
    </p:extLst>
  </p:cSld>
  <p:clrMapOvr>
    <a:masterClrMapping/>
  </p:clrMapOvr>
  <p:transition spd="slow" advTm="26000">
    <p:fade/>
  </p:transition>
</p:sld>
</file>

<file path=ppt/slides/slide21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14021" y="274320"/>
            <a:ext cx="8715958"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6000"/>
              </a:lnSpc>
              <a:spcAft>
                <a:spcPts val="60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D6343059-D004-445B-9DDC-7F449426AD57}"/>
              </a:ext>
            </a:extLst>
          </p:cNvPr>
          <p:cNvPicPr>
            <a:picLocks noChangeAspect="1"/>
          </p:cNvPicPr>
          <p:nvPr/>
        </p:nvPicPr>
        <p:blipFill rotWithShape="1">
          <a:blip r:embed="rId5">
            <a:extLst>
              <a:ext uri="{28A0092B-C50C-407E-A947-70E740481C1C}">
                <a14:useLocalDpi xmlns:a14="http://schemas.microsoft.com/office/drawing/2010/main" val="0"/>
              </a:ext>
            </a:extLst>
          </a:blip>
          <a:srcRect t="15717" b="4403"/>
          <a:stretch/>
        </p:blipFill>
        <p:spPr>
          <a:xfrm>
            <a:off x="214021" y="1463040"/>
            <a:ext cx="8715958" cy="4297680"/>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
        <p:nvSpPr>
          <p:cNvPr id="63490" name="Rectangle 2"/>
          <p:cNvSpPr>
            <a:spLocks noChangeArrowheads="1"/>
          </p:cNvSpPr>
          <p:nvPr/>
        </p:nvSpPr>
        <p:spPr bwMode="auto">
          <a:xfrm>
            <a:off x="214021" y="5911795"/>
            <a:ext cx="8715958" cy="704488"/>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9144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75000"/>
              </a:lnSpc>
              <a:spcAft>
                <a:spcPts val="600"/>
              </a:spcAft>
              <a:buSzPct val="80000"/>
              <a:tabLst/>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Freedom March of 200 former gays &amp; transsexuals in Washington DC, May 27 2019</a:t>
            </a:r>
            <a:r>
              <a:rPr lang="en-US" sz="2400" dirty="0">
                <a:solidFill>
                  <a:schemeClr val="bg1">
                    <a:lumMod val="95000"/>
                    <a:lumOff val="5000"/>
                  </a:schemeClr>
                </a:solidFill>
                <a:latin typeface="Calibri" panose="020F0502020204030204" pitchFamily="34" charset="0"/>
              </a:rPr>
              <a:t>. </a:t>
            </a:r>
            <a:r>
              <a:rPr lang="en-US" sz="1400" dirty="0">
                <a:solidFill>
                  <a:schemeClr val="bg1">
                    <a:lumMod val="95000"/>
                    <a:lumOff val="5000"/>
                  </a:schemeClr>
                </a:solidFill>
                <a:latin typeface="Calibri" panose="020F0502020204030204" pitchFamily="34" charset="0"/>
              </a:rPr>
              <a:t>(Modified photo, Credit: Doug Mainwaring / LifeSiteNews</a:t>
            </a:r>
            <a:r>
              <a:rPr lang="en-US" sz="1400" dirty="0">
                <a:solidFill>
                  <a:schemeClr val="tx1"/>
                </a:solidFill>
                <a:latin typeface="Calibri" panose="020F0502020204030204" pitchFamily="34" charset="0"/>
              </a:rPr>
              <a:t> </a:t>
            </a:r>
            <a:r>
              <a:rPr lang="en-US" sz="1400" dirty="0">
                <a:solidFill>
                  <a:schemeClr val="tx1"/>
                </a:solidFill>
                <a:latin typeface="Calibri" panose="020F0502020204030204" pitchFamily="34" charset="0"/>
                <a:hlinkClick r:id="rId6"/>
              </a:rPr>
              <a:t>[1029]</a:t>
            </a:r>
            <a:r>
              <a:rPr lang="en-US" sz="1400" dirty="0">
                <a:solidFill>
                  <a:schemeClr val="tx1"/>
                </a:solidFill>
                <a:latin typeface="Calibri" panose="020F0502020204030204" pitchFamily="34" charset="0"/>
              </a:rPr>
              <a:t> </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pic>
        <p:nvPicPr>
          <p:cNvPr id="5" name="Picture 4">
            <a:extLst>
              <a:ext uri="{FF2B5EF4-FFF2-40B4-BE49-F238E27FC236}">
                <a16:creationId xmlns:a16="http://schemas.microsoft.com/office/drawing/2014/main" id="{9EFB9C2B-FA22-4934-8E90-37340301CE7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391400" y="6355080"/>
            <a:ext cx="182880" cy="182880"/>
          </a:xfrm>
          <a:prstGeom prst="rect">
            <a:avLst/>
          </a:prstGeom>
        </p:spPr>
      </p:pic>
    </p:spTree>
    <p:extLst>
      <p:ext uri="{BB962C8B-B14F-4D97-AF65-F5344CB8AC3E}">
        <p14:creationId xmlns:p14="http://schemas.microsoft.com/office/powerpoint/2010/main" val="1697833494"/>
      </p:ext>
    </p:extLst>
  </p:cSld>
  <p:clrMapOvr>
    <a:masterClrMapping/>
  </p:clrMapOvr>
  <p:transition spd="med" advTm="24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72999" y="1570878"/>
            <a:ext cx="8598001" cy="5128007"/>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9000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88000"/>
              </a:lnSpc>
              <a:spcAft>
                <a:spcPts val="800"/>
              </a:spcAft>
            </a:pPr>
            <a:r>
              <a:rPr lang="en-US" sz="3600" b="1" dirty="0">
                <a:ln w="9525">
                  <a:solidFill>
                    <a:sysClr val="windowText" lastClr="000000"/>
                  </a:solidFill>
                  <a:prstDash val="solid"/>
                </a:ln>
                <a:solidFill>
                  <a:srgbClr val="FFC000"/>
                </a:solidFill>
                <a:effectLst>
                  <a:outerShdw blurRad="12700" dist="50800" dir="2700000" algn="tl" rotWithShape="0">
                    <a:schemeClr val="bg1">
                      <a:lumMod val="50000"/>
                    </a:schemeClr>
                  </a:outerShdw>
                </a:effectLst>
              </a:rPr>
              <a:t>The Apostle Paul and Jesus both remained celibate their entire lives</a:t>
            </a:r>
          </a:p>
          <a:p>
            <a:pPr marL="365760" lvl="0" indent="-365760">
              <a:lnSpc>
                <a:spcPct val="92000"/>
              </a:lnSpc>
              <a:spcAft>
                <a:spcPts val="800"/>
              </a:spcAft>
              <a:buClr>
                <a:schemeClr val="tx1"/>
              </a:buClr>
              <a:buSzPct val="70000"/>
              <a:buFont typeface="Wingdings" panose="05000000000000000000" pitchFamily="2" charset="2"/>
              <a:buChar char="Ø"/>
            </a:pPr>
            <a:r>
              <a:rPr lang="en-US" sz="2600" b="1" dirty="0">
                <a:ln w="9525">
                  <a:solidFill>
                    <a:schemeClr val="bg1"/>
                  </a:solidFill>
                  <a:prstDash val="solid"/>
                </a:ln>
                <a:solidFill>
                  <a:schemeClr val="tx1"/>
                </a:solidFill>
                <a:effectLst>
                  <a:outerShdw blurRad="38100" dist="38100" dir="2700000" algn="tl">
                    <a:srgbClr val="000000">
                      <a:alpha val="43137"/>
                    </a:srgbClr>
                  </a:outerShdw>
                </a:effectLst>
              </a:rPr>
              <a:t>I discovered there were no genes forcing me to have heterosexual sex against my will. I chose to be abstinent for 21 years, then 3 years, then 1 year.</a:t>
            </a:r>
          </a:p>
          <a:p>
            <a:pPr marL="365760" lvl="0" indent="-365760">
              <a:lnSpc>
                <a:spcPct val="88000"/>
              </a:lnSpc>
              <a:spcAft>
                <a:spcPts val="800"/>
              </a:spcAft>
              <a:buClr>
                <a:schemeClr val="tx1"/>
              </a:buClr>
              <a:buSzPct val="70000"/>
              <a:buFont typeface="Wingdings" panose="05000000000000000000" pitchFamily="2" charset="2"/>
              <a:buChar char="Ø"/>
            </a:pPr>
            <a:r>
              <a:rPr lang="en-US" sz="3000" b="1" dirty="0">
                <a:ln w="9525">
                  <a:solidFill>
                    <a:schemeClr val="bg1"/>
                  </a:solidFill>
                  <a:prstDash val="solid"/>
                </a:ln>
                <a:solidFill>
                  <a:srgbClr val="FFC000"/>
                </a:solidFill>
                <a:effectLst>
                  <a:outerShdw blurRad="12700" dist="50800" dir="2700000" algn="tl">
                    <a:srgbClr val="000000"/>
                  </a:outerShdw>
                </a:effectLst>
              </a:rPr>
              <a:t>I remained abstinent half of my 53-year life.</a:t>
            </a:r>
          </a:p>
          <a:p>
            <a:pPr marL="365760" lvl="0" indent="-365760">
              <a:lnSpc>
                <a:spcPct val="92000"/>
              </a:lnSpc>
              <a:spcAft>
                <a:spcPts val="800"/>
              </a:spcAft>
              <a:buClr>
                <a:prstClr val="white"/>
              </a:buClr>
              <a:buSzPct val="70000"/>
              <a:buFont typeface="Wingdings" panose="05000000000000000000" pitchFamily="2" charset="2"/>
              <a:buChar char="Ø"/>
              <a:tabLst/>
            </a:pPr>
            <a:r>
              <a:rPr lang="en-US" sz="2600" b="1" dirty="0">
                <a:ln w="9525">
                  <a:solidFill>
                    <a:prstClr val="black"/>
                  </a:solidFill>
                  <a:prstDash val="solid"/>
                </a:ln>
                <a:solidFill>
                  <a:prstClr val="white"/>
                </a:solidFill>
                <a:effectLst>
                  <a:outerShdw blurRad="38100" dist="38100" dir="2700000" algn="tl">
                    <a:srgbClr val="000000">
                      <a:alpha val="43137"/>
                    </a:srgbClr>
                  </a:outerShdw>
                </a:effectLst>
              </a:rPr>
              <a:t>There is no gene forcing you to have any kind of sex. You can remain abstinent &amp; pray daily as I did.</a:t>
            </a:r>
            <a:endParaRPr lang="en-US" sz="3000" b="1" dirty="0">
              <a:ln w="9525">
                <a:solidFill>
                  <a:schemeClr val="bg1"/>
                </a:solidFill>
                <a:prstDash val="solid"/>
              </a:ln>
              <a:solidFill>
                <a:srgbClr val="FFC000"/>
              </a:solidFill>
              <a:effectLst>
                <a:outerShdw blurRad="12700" dist="50800" dir="2700000" algn="tl">
                  <a:srgbClr val="000000"/>
                </a:outerShdw>
              </a:effectLst>
            </a:endParaRPr>
          </a:p>
          <a:p>
            <a:pPr marL="365760" lvl="0" indent="-365760">
              <a:lnSpc>
                <a:spcPct val="88000"/>
              </a:lnSpc>
              <a:spcAft>
                <a:spcPts val="800"/>
              </a:spcAft>
              <a:buClr>
                <a:schemeClr val="tx1"/>
              </a:buClr>
              <a:buSzPct val="70000"/>
              <a:buFont typeface="Wingdings" panose="05000000000000000000" pitchFamily="2" charset="2"/>
              <a:buChar char="Ø"/>
            </a:pPr>
            <a:r>
              <a:rPr lang="en-US" sz="3000" b="1" dirty="0">
                <a:ln w="9525">
                  <a:solidFill>
                    <a:schemeClr val="bg1"/>
                  </a:solidFill>
                  <a:prstDash val="solid"/>
                </a:ln>
                <a:solidFill>
                  <a:srgbClr val="FFC000"/>
                </a:solidFill>
                <a:effectLst>
                  <a:outerShdw blurRad="12700" dist="50800" dir="2700000" algn="tl">
                    <a:srgbClr val="000000"/>
                  </a:outerShdw>
                </a:effectLst>
              </a:rPr>
              <a:t>Homosexuals can also be celibate from unhealthy unwanted homosexual attractions from Satan, through daily prayer.</a:t>
            </a:r>
            <a:endParaRPr lang="en-US" sz="2600" b="1" dirty="0">
              <a:ln w="9525">
                <a:solidFill>
                  <a:schemeClr val="bg1"/>
                </a:solidFill>
                <a:prstDash val="solid"/>
              </a:ln>
              <a:solidFill>
                <a:schemeClr val="tx1"/>
              </a:solidFill>
              <a:effectLst>
                <a:outerShdw blurRad="12700" dist="50800" dir="2700000" algn="tl">
                  <a:srgbClr val="000000"/>
                </a:outerShdw>
              </a:effectLst>
            </a:endParaRPr>
          </a:p>
        </p:txBody>
      </p:sp>
      <p:sp>
        <p:nvSpPr>
          <p:cNvPr id="7" name="Text Box 1"/>
          <p:cNvSpPr txBox="1">
            <a:spLocks noChangeArrowheads="1"/>
          </p:cNvSpPr>
          <p:nvPr/>
        </p:nvSpPr>
        <p:spPr bwMode="auto">
          <a:xfrm>
            <a:off x="260864" y="228600"/>
            <a:ext cx="8598000" cy="1193677"/>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CE1CEB68-254F-4C45-AB3C-42B9548B598B}"/>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610955347"/>
      </p:ext>
    </p:extLst>
  </p:cSld>
  <p:clrMapOvr>
    <a:masterClrMapping/>
  </p:clrMapOvr>
  <p:transition spd="med" advTm="3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
                                  </p:stCondLst>
                                  <p:childTnLst>
                                    <p:animEffect transition="out" filter="fade">
                                      <p:cBhvr>
                                        <p:cTn id="6" dur="1500" tmFilter="0, 0; .2, .5; .8, .5; 1, 0"/>
                                        <p:tgtEl>
                                          <p:spTgt spid="63490">
                                            <p:txEl>
                                              <p:pRg st="0" end="0"/>
                                            </p:txEl>
                                          </p:spTgt>
                                        </p:tgtEl>
                                      </p:cBhvr>
                                    </p:animEffect>
                                    <p:animScale>
                                      <p:cBhvr>
                                        <p:cTn id="7" dur="750" autoRev="1" fill="hold"/>
                                        <p:tgtEl>
                                          <p:spTgt spid="63490">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436617" y="2286000"/>
            <a:ext cx="8246497" cy="420115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9000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100000"/>
              </a:lnSpc>
              <a:spcAft>
                <a:spcPts val="180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rPr>
              <a:t>“... Neither the sexually immoral... nor adulterers nor men who have sex with men</a:t>
            </a:r>
            <a:r>
              <a:rPr lang="en-US" sz="3200" b="1" dirty="0">
                <a:ln w="9525">
                  <a:solidFill>
                    <a:schemeClr val="bg1"/>
                  </a:solidFill>
                  <a:prstDash val="solid"/>
                </a:ln>
                <a:solidFill>
                  <a:schemeClr val="tx1"/>
                </a:solidFill>
                <a:effectLst>
                  <a:outerShdw blurRad="38100" dist="38100" dir="2700000" algn="tl" rotWithShape="0">
                    <a:srgbClr val="000000">
                      <a:alpha val="43137"/>
                    </a:srgbClr>
                  </a:outerShdw>
                </a:effectLst>
                <a:latin typeface="Calibri" panose="020F0502020204030204" pitchFamily="34" charset="0"/>
              </a:rPr>
              <a:t>... will inherit the kingdom of God. And </a:t>
            </a: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that is what some of you  </a:t>
            </a:r>
            <a:r>
              <a:rPr lang="en-US" sz="3600" b="1" u="sng"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Rockwell Extra Bold" panose="02060903040505020403" pitchFamily="18" charset="0"/>
              </a:rPr>
              <a:t>were</a:t>
            </a: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p>
          <a:p>
            <a:pPr marL="274320" lvl="0" indent="-274320">
              <a:lnSpc>
                <a:spcPct val="100000"/>
              </a:lnSpc>
              <a:spcAft>
                <a:spcPts val="0"/>
              </a:spcAft>
              <a:buClr>
                <a:schemeClr val="tx1"/>
              </a:buClr>
              <a:buSzPct val="70000"/>
              <a:buFont typeface="Wingdings" panose="05000000000000000000" pitchFamily="2" charset="2"/>
              <a:buChar char="Ø"/>
            </a:pP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“But you were washed, you were sanctified</a:t>
            </a:r>
            <a:r>
              <a:rPr lang="en-US" sz="3600" dirty="0">
                <a:ln w="9525">
                  <a:solidFill>
                    <a:schemeClr val="bg1"/>
                  </a:solidFill>
                  <a:prstDash val="solid"/>
                </a:ln>
                <a:solidFill>
                  <a:srgbClr val="FFC000"/>
                </a:solidFill>
                <a:effectLst>
                  <a:outerShdw blurRad="38100" dist="38100" dir="2700000" algn="tl">
                    <a:srgbClr val="000000">
                      <a:alpha val="43137"/>
                    </a:srgbClr>
                  </a:outerShdw>
                </a:effectLst>
                <a:latin typeface="Calibri" panose="020F0502020204030204" pitchFamily="34" charset="0"/>
              </a:rPr>
              <a:t>, </a:t>
            </a:r>
            <a:r>
              <a:rPr lang="en-US" sz="32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rPr>
              <a:t>you were justified in the name of the Lord Jesus...”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t>
            </a:r>
            <a:r>
              <a:rPr lang="en-US"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I Cor. 6: 9-11, Apostle Paul, NIV]</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6" name="Text Box 1">
            <a:extLst>
              <a:ext uri="{FF2B5EF4-FFF2-40B4-BE49-F238E27FC236}">
                <a16:creationId xmlns:a16="http://schemas.microsoft.com/office/drawing/2014/main" id="{938025C7-EEAC-4071-B69B-72A44AB2DE72}"/>
              </a:ext>
            </a:extLst>
          </p:cNvPr>
          <p:cNvSpPr txBox="1">
            <a:spLocks noChangeArrowheads="1"/>
          </p:cNvSpPr>
          <p:nvPr/>
        </p:nvSpPr>
        <p:spPr bwMode="auto">
          <a:xfrm>
            <a:off x="273000" y="685800"/>
            <a:ext cx="8598000" cy="1193677"/>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72D3071B-6644-4CFA-8BEE-2AE4D32D5645}"/>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527975622"/>
      </p:ext>
    </p:extLst>
  </p:cSld>
  <p:clrMapOvr>
    <a:masterClrMapping/>
  </p:clrMapOvr>
  <p:transition spd="med" advTm="2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4000"/>
                                  </p:stCondLst>
                                  <p:childTnLst>
                                    <p:animEffect transition="out" filter="fade">
                                      <p:cBhvr>
                                        <p:cTn id="6" dur="1500" tmFilter="0, 0; .2, .5; .8, .5; 1, 0"/>
                                        <p:tgtEl>
                                          <p:spTgt spid="63490">
                                            <p:txEl>
                                              <p:pRg st="0" end="0"/>
                                            </p:txEl>
                                          </p:spTgt>
                                        </p:tgtEl>
                                      </p:cBhvr>
                                    </p:animEffect>
                                    <p:animScale>
                                      <p:cBhvr>
                                        <p:cTn id="7" dur="750" autoRev="1" fill="hold"/>
                                        <p:tgtEl>
                                          <p:spTgt spid="63490">
                                            <p:txEl>
                                              <p:pRg st="0" end="0"/>
                                            </p:txEl>
                                          </p:spTgt>
                                        </p:tgtEl>
                                      </p:cBhvr>
                                      <p:by x="105000" y="105000"/>
                                    </p:animScale>
                                  </p:childTnLst>
                                </p:cTn>
                              </p:par>
                            </p:childTnLst>
                          </p:cTn>
                        </p:par>
                        <p:par>
                          <p:cTn id="8" fill="hold">
                            <p:stCondLst>
                              <p:cond delay="5500"/>
                            </p:stCondLst>
                            <p:childTnLst>
                              <p:par>
                                <p:cTn id="9" presetID="26" presetClass="emph" presetSubtype="0" fill="hold" nodeType="afterEffect">
                                  <p:stCondLst>
                                    <p:cond delay="6000"/>
                                  </p:stCondLst>
                                  <p:childTnLst>
                                    <p:animEffect transition="out" filter="fade">
                                      <p:cBhvr>
                                        <p:cTn id="10" dur="1500" tmFilter="0, 0; .2, .5; .8, .5; 1, 0"/>
                                        <p:tgtEl>
                                          <p:spTgt spid="63490">
                                            <p:txEl>
                                              <p:pRg st="1" end="1"/>
                                            </p:txEl>
                                          </p:spTgt>
                                        </p:tgtEl>
                                      </p:cBhvr>
                                    </p:animEffect>
                                    <p:animScale>
                                      <p:cBhvr>
                                        <p:cTn id="11" dur="750" autoRev="1" fill="hold"/>
                                        <p:tgtEl>
                                          <p:spTgt spid="63490">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422170" y="2021565"/>
            <a:ext cx="8299659" cy="436298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1200"/>
              </a:spcAft>
            </a:pP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Shortly before his death from AIDS my </a:t>
            </a: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uncle</a:t>
            </a: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attended my church with my mother. He later gave his life to Christ and asked for forgiveness for his gay sins.</a:t>
            </a:r>
          </a:p>
          <a:p>
            <a:pPr marL="274320" indent="-274320">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This is what I want for all homosexuals. </a:t>
            </a:r>
          </a:p>
          <a:p>
            <a:pPr marL="274320" indent="-274320">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Christ told us to save them, to forgive them, to free them from their slavery to sin, using truth and brotherly love.</a:t>
            </a:r>
          </a:p>
        </p:txBody>
      </p:sp>
      <p:sp>
        <p:nvSpPr>
          <p:cNvPr id="7" name="Text Box 1">
            <a:extLst>
              <a:ext uri="{FF2B5EF4-FFF2-40B4-BE49-F238E27FC236}">
                <a16:creationId xmlns:a16="http://schemas.microsoft.com/office/drawing/2014/main" id="{7B367754-5F9C-49D4-92E7-AA3F96BC72F9}"/>
              </a:ext>
            </a:extLst>
          </p:cNvPr>
          <p:cNvSpPr txBox="1">
            <a:spLocks noChangeArrowheads="1"/>
          </p:cNvSpPr>
          <p:nvPr/>
        </p:nvSpPr>
        <p:spPr bwMode="auto">
          <a:xfrm>
            <a:off x="272999" y="537322"/>
            <a:ext cx="8598000" cy="1193677"/>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171FA50D-CC21-40A1-ACB6-64A49D9A1E6F}"/>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49390200"/>
      </p:ext>
    </p:extLst>
  </p:cSld>
  <p:clrMapOvr>
    <a:masterClrMapping/>
  </p:clrMapOvr>
  <p:transition spd="med" advTm="2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1500" tmFilter="0, 0; .2, .5; .8, .5; 1, 0"/>
                                        <p:tgtEl>
                                          <p:spTgt spid="63490">
                                            <p:txEl>
                                              <p:pRg st="0" end="0"/>
                                            </p:txEl>
                                          </p:spTgt>
                                        </p:tgtEl>
                                      </p:cBhvr>
                                    </p:animEffect>
                                    <p:animScale>
                                      <p:cBhvr>
                                        <p:cTn id="7" dur="750" autoRev="1" fill="hold"/>
                                        <p:tgtEl>
                                          <p:spTgt spid="63490">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370084" y="2035129"/>
            <a:ext cx="8403823" cy="4326056"/>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2000"/>
              </a:lnSpc>
              <a:spcAft>
                <a:spcPts val="600"/>
              </a:spcAf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Bible tells us that homosexuals can be forgiven and “washed” clean in Jesus.</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0" indent="0">
              <a:lnSpc>
                <a:spcPct val="92000"/>
              </a:lnSpc>
              <a:spcAft>
                <a:spcPts val="1800"/>
              </a:spcAft>
            </a:pPr>
            <a:r>
              <a:rPr lang="en-US" dirty="0">
                <a:solidFill>
                  <a:schemeClr val="tx1"/>
                </a:solidFill>
                <a:latin typeface="Calibri" panose="020F0502020204030204" pitchFamily="34" charset="0"/>
              </a:rPr>
              <a:t>[</a:t>
            </a:r>
            <a:r>
              <a:rPr lang="en-US" u="sng" dirty="0">
                <a:solidFill>
                  <a:schemeClr val="tx1"/>
                </a:solidFill>
                <a:latin typeface="Calibri" panose="020F0502020204030204" pitchFamily="34" charset="0"/>
                <a:hlinkClick r:id="rId4"/>
              </a:rPr>
              <a:t>I Cor. 6: 9-11, Apostle Paul, NIV]</a:t>
            </a:r>
            <a:r>
              <a:rPr lang="en-US" dirty="0">
                <a:solidFill>
                  <a:schemeClr val="tx1"/>
                </a:solidFill>
                <a:latin typeface="Calibri" panose="020F0502020204030204" pitchFamily="34" charset="0"/>
              </a:rPr>
              <a:t> </a:t>
            </a:r>
          </a:p>
          <a:p>
            <a:pPr marL="274320" indent="-274320">
              <a:lnSpc>
                <a:spcPct val="92000"/>
              </a:lnSpc>
              <a:spcAft>
                <a:spcPts val="1200"/>
              </a:spcAft>
              <a:buClr>
                <a:schemeClr val="tx1"/>
              </a:buClr>
              <a:buSzPct val="6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Jesus stated that we are to go and sin no more, as Jesus told the lady caught in adultery. </a:t>
            </a:r>
            <a:r>
              <a:rPr lang="en-US" dirty="0">
                <a:solidFill>
                  <a:schemeClr val="tx1"/>
                </a:solidFill>
                <a:latin typeface="Calibri" panose="020F0502020204030204" pitchFamily="34" charset="0"/>
                <a:hlinkClick r:id="rId5"/>
              </a:rPr>
              <a:t>John 8:4-11</a:t>
            </a:r>
            <a:r>
              <a:rPr lang="en-US" dirty="0">
                <a:solidFill>
                  <a:schemeClr val="tx1"/>
                </a:solidFill>
                <a:latin typeface="Calibri" panose="020F0502020204030204" pitchFamily="34" charset="0"/>
              </a:rPr>
              <a:t> </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274320" indent="-274320">
              <a:lnSpc>
                <a:spcPct val="92000"/>
              </a:lnSpc>
              <a:spcAft>
                <a:spcPts val="1200"/>
              </a:spcAft>
              <a:buClr>
                <a:schemeClr val="tx1"/>
              </a:buClr>
              <a:buSzPct val="6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Jesus didn't say to keep sinning to enter Heaven.</a:t>
            </a:r>
          </a:p>
          <a:p>
            <a:pPr marL="274320" indent="-274320">
              <a:lnSpc>
                <a:spcPct val="92000"/>
              </a:lnSpc>
              <a:spcAft>
                <a:spcPts val="1200"/>
              </a:spcAft>
              <a:buClr>
                <a:schemeClr val="tx1"/>
              </a:buClr>
              <a:buSzPct val="6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We must turn from our sin, ask for forgiveness from our sin, plus follow Jesus and His teachings. </a:t>
            </a:r>
            <a:endParaRPr lang="en-US" sz="3000" b="1" dirty="0">
              <a:latin typeface="Calibri" panose="020F0502020204030204" pitchFamily="34" charset="0"/>
            </a:endParaRPr>
          </a:p>
        </p:txBody>
      </p:sp>
      <p:sp>
        <p:nvSpPr>
          <p:cNvPr id="7" name="Text Box 1">
            <a:extLst>
              <a:ext uri="{FF2B5EF4-FFF2-40B4-BE49-F238E27FC236}">
                <a16:creationId xmlns:a16="http://schemas.microsoft.com/office/drawing/2014/main" id="{19600DB7-EEA4-4BC8-9852-7AF03180B928}"/>
              </a:ext>
            </a:extLst>
          </p:cNvPr>
          <p:cNvSpPr txBox="1">
            <a:spLocks noChangeArrowheads="1"/>
          </p:cNvSpPr>
          <p:nvPr/>
        </p:nvSpPr>
        <p:spPr bwMode="auto">
          <a:xfrm>
            <a:off x="272996" y="457200"/>
            <a:ext cx="8598000" cy="1193677"/>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EE639C82-D325-4E45-9319-5E111C58E524}"/>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08564032"/>
      </p:ext>
    </p:extLst>
  </p:cSld>
  <p:clrMapOvr>
    <a:masterClrMapping/>
  </p:clrMapOvr>
  <p:transition spd="med" advTm="22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6986" y="1188720"/>
            <a:ext cx="8830028" cy="5515741"/>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800"/>
              </a:spcAft>
            </a:pP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Past science said healing gays was impossible. That lie was from the disproved liberal junk science of evolution. Liberals, democrats, communists &amp; socialists throughout history </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always told the exact opposite of the truth</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to enslave all their people.</a:t>
            </a:r>
          </a:p>
          <a:p>
            <a:pPr marL="0" indent="0">
              <a:lnSpc>
                <a:spcPct val="83000"/>
              </a:lnSpc>
              <a:spcAft>
                <a:spcPts val="800"/>
              </a:spcAft>
            </a:pPr>
            <a:r>
              <a:rPr lang="en-US" sz="34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Calibri" panose="020F0502020204030204" pitchFamily="34" charset="0"/>
              </a:rPr>
              <a:t>The latest science agrees with the Bible. Gays can be healed. Because it’s not genetic. It’s satanic slavery, plus reversible brain damage.</a:t>
            </a:r>
          </a:p>
          <a:p>
            <a:pPr marL="274320" indent="-274320">
              <a:lnSpc>
                <a:spcPct val="85000"/>
              </a:lnSpc>
              <a:spcAft>
                <a:spcPts val="600"/>
              </a:spcAft>
              <a:buClr>
                <a:srgbClr val="FFC000"/>
              </a:buClr>
              <a:buSzPct val="70000"/>
              <a:buFont typeface="Wingdings" panose="05000000000000000000" pitchFamily="2" charset="2"/>
              <a:buChar char="Ø"/>
            </a:pP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Calibri" panose="020F0502020204030204" pitchFamily="34" charset="0"/>
              </a:rPr>
              <a:t>Science overwhelmingly proves that you can retrain your adaptable reprogrammable brain </a:t>
            </a:r>
            <a:r>
              <a:rPr lang="en-US" sz="1700" dirty="0">
                <a:solidFill>
                  <a:schemeClr val="tx1"/>
                </a:solidFill>
                <a:latin typeface="Calibri" panose="020F0502020204030204" pitchFamily="34" charset="0"/>
                <a:hlinkClick r:id="rId5"/>
              </a:rPr>
              <a:t>[26]</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rPr>
              <a:t>[</a:t>
            </a:r>
            <a:r>
              <a:rPr lang="en-US" sz="1700" dirty="0">
                <a:solidFill>
                  <a:schemeClr val="tx1"/>
                </a:solidFill>
                <a:latin typeface="Calibri" panose="020F0502020204030204" pitchFamily="34" charset="0"/>
                <a:cs typeface="Calibri" panose="020F0502020204030204" pitchFamily="34" charset="0"/>
                <a:hlinkClick r:id="rId6"/>
              </a:rPr>
              <a:t>1015</a:t>
            </a:r>
            <a:r>
              <a:rPr lang="en-US" sz="1700" dirty="0">
                <a:solidFill>
                  <a:schemeClr val="tx1"/>
                </a:solidFill>
                <a:latin typeface="Calibri" panose="020F0502020204030204" pitchFamily="34" charset="0"/>
                <a:cs typeface="Calibri" panose="020F0502020204030204" pitchFamily="34" charset="0"/>
              </a:rPr>
              <a:t>]</a:t>
            </a:r>
            <a:r>
              <a:rPr lang="en-US" sz="2800" dirty="0">
                <a:solidFill>
                  <a:schemeClr val="tx1"/>
                </a:solidFill>
                <a:latin typeface="Calibri" panose="020F0502020204030204" pitchFamily="34" charset="0"/>
              </a:rPr>
              <a:t> </a:t>
            </a: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Calibri" panose="020F0502020204030204" pitchFamily="34" charset="0"/>
              </a:rPr>
              <a:t>&amp; escape the trap of homosexuality. </a:t>
            </a:r>
            <a:r>
              <a:rPr lang="en-US" sz="1700" u="sng" dirty="0">
                <a:solidFill>
                  <a:schemeClr val="tx1"/>
                </a:solidFill>
                <a:latin typeface="Calibri" panose="020F0502020204030204" pitchFamily="34" charset="0"/>
                <a:cs typeface="Calibri" panose="020F0502020204030204" pitchFamily="34" charset="0"/>
                <a:hlinkClick r:id="rId7"/>
              </a:rPr>
              <a:t>[53]</a:t>
            </a:r>
            <a:r>
              <a:rPr 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8"/>
              </a:rPr>
              <a:t>54</a:t>
            </a:r>
            <a:r>
              <a:rPr 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9"/>
              </a:rPr>
              <a:t>[92]</a:t>
            </a:r>
            <a:r>
              <a:rPr lang="en-US" sz="1700" dirty="0">
                <a:solidFill>
                  <a:schemeClr val="tx1"/>
                </a:solidFill>
                <a:latin typeface="Calibri" panose="020F0502020204030204" pitchFamily="34" charset="0"/>
                <a:cs typeface="Calibri" panose="020F0502020204030204" pitchFamily="34" charset="0"/>
              </a:rPr>
              <a:t> [148] [149] </a:t>
            </a:r>
            <a:r>
              <a:rPr lang="en-US" sz="1700" dirty="0">
                <a:solidFill>
                  <a:schemeClr val="tx1"/>
                </a:solidFill>
                <a:latin typeface="Calibri" panose="020F0502020204030204" pitchFamily="34" charset="0"/>
                <a:cs typeface="Calibri" panose="020F0502020204030204" pitchFamily="34" charset="0"/>
                <a:hlinkClick r:id="rId10"/>
              </a:rPr>
              <a:t>[272]</a:t>
            </a:r>
            <a:r>
              <a:rPr lang="en-US" sz="1700" dirty="0">
                <a:solidFill>
                  <a:schemeClr val="tx1"/>
                </a:solidFill>
                <a:latin typeface="Calibri" panose="020F0502020204030204" pitchFamily="34" charset="0"/>
                <a:cs typeface="Calibri" panose="020F0502020204030204" pitchFamily="34" charset="0"/>
              </a:rPr>
              <a:t> </a:t>
            </a:r>
            <a:r>
              <a:rPr lang="en-US" sz="1700" u="sng" dirty="0">
                <a:solidFill>
                  <a:schemeClr val="tx1"/>
                </a:solidFill>
                <a:latin typeface="Calibri" panose="020F0502020204030204" pitchFamily="34" charset="0"/>
                <a:cs typeface="Calibri" panose="020F0502020204030204" pitchFamily="34" charset="0"/>
                <a:hlinkClick r:id="rId11"/>
              </a:rPr>
              <a:t>[680</a:t>
            </a:r>
            <a:r>
              <a:rPr lang="en-US" sz="1700" dirty="0">
                <a:solidFill>
                  <a:schemeClr val="tx1"/>
                </a:solidFill>
                <a:latin typeface="Calibri" panose="020F0502020204030204" pitchFamily="34" charset="0"/>
                <a:cs typeface="Calibri" panose="020F0502020204030204" pitchFamily="34" charset="0"/>
                <a:hlinkClick r:id="rId11"/>
              </a:rPr>
              <a:t>]</a:t>
            </a:r>
            <a:r>
              <a:rPr lang="en-US" sz="1700" dirty="0">
                <a:solidFill>
                  <a:schemeClr val="tx1"/>
                </a:solidFill>
                <a:latin typeface="Calibri" panose="020F0502020204030204" pitchFamily="34" charset="0"/>
                <a:cs typeface="Calibri" panose="020F0502020204030204" pitchFamily="34" charset="0"/>
              </a:rPr>
              <a:t> </a:t>
            </a:r>
            <a:r>
              <a:rPr lang="en-US" sz="1700" u="sng" dirty="0">
                <a:solidFill>
                  <a:schemeClr val="tx1"/>
                </a:solidFill>
                <a:latin typeface="Calibri" panose="020F0502020204030204" pitchFamily="34" charset="0"/>
                <a:cs typeface="Calibri" panose="020F0502020204030204" pitchFamily="34" charset="0"/>
                <a:hlinkClick r:id="rId12"/>
              </a:rPr>
              <a:t>[721]</a:t>
            </a:r>
            <a:r>
              <a:rPr lang="en-US" sz="1700" u="sng" dirty="0">
                <a:solidFill>
                  <a:schemeClr val="tx1"/>
                </a:solidFill>
                <a:latin typeface="Calibri" panose="020F0502020204030204" pitchFamily="34" charset="0"/>
                <a:cs typeface="Calibri" panose="020F0502020204030204" pitchFamily="34" charset="0"/>
              </a:rPr>
              <a:t> </a:t>
            </a:r>
            <a:r>
              <a:rPr lang="en-US" sz="1700" u="sng" dirty="0">
                <a:solidFill>
                  <a:schemeClr val="tx1"/>
                </a:solidFill>
                <a:hlinkClick r:id="rId13"/>
              </a:rPr>
              <a:t>[810]</a:t>
            </a:r>
            <a:r>
              <a:rPr lang="en-US" sz="1700" u="sng"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14"/>
              </a:rPr>
              <a:t>[813]</a:t>
            </a:r>
            <a:r>
              <a:rPr 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15"/>
              </a:rPr>
              <a:t>[819]</a:t>
            </a:r>
            <a:r>
              <a:rPr lang="en-US" sz="1700" dirty="0">
                <a:solidFill>
                  <a:schemeClr val="tx1"/>
                </a:solidFill>
                <a:latin typeface="Calibri" panose="020F0502020204030204" pitchFamily="34" charset="0"/>
                <a:cs typeface="Calibri" panose="020F0502020204030204" pitchFamily="34" charset="0"/>
              </a:rPr>
              <a:t> </a:t>
            </a:r>
            <a:r>
              <a:rPr lang="en-US" sz="1700" u="sng" dirty="0">
                <a:solidFill>
                  <a:schemeClr val="tx1"/>
                </a:solidFill>
                <a:latin typeface="Calibri" panose="020F0502020204030204" pitchFamily="34" charset="0"/>
                <a:cs typeface="Calibri" panose="020F0502020204030204" pitchFamily="34" charset="0"/>
                <a:hlinkClick r:id="rId16"/>
              </a:rPr>
              <a:t>[820</a:t>
            </a:r>
            <a:r>
              <a:rPr lang="en-US" sz="1700" dirty="0">
                <a:solidFill>
                  <a:schemeClr val="tx1"/>
                </a:solidFill>
                <a:latin typeface="Calibri" panose="020F0502020204030204" pitchFamily="34" charset="0"/>
                <a:cs typeface="Calibri" panose="020F0502020204030204" pitchFamily="34" charset="0"/>
                <a:hlinkClick r:id="rId16"/>
              </a:rPr>
              <a:t>]</a:t>
            </a:r>
            <a:r>
              <a:rPr 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17"/>
              </a:rPr>
              <a:t>[823]</a:t>
            </a:r>
            <a:r>
              <a:rPr lang="en-US" sz="1700" dirty="0">
                <a:solidFill>
                  <a:schemeClr val="tx1"/>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ea typeface="Calibri" panose="020F0502020204030204" pitchFamily="34" charset="0"/>
                <a:cs typeface="Times New Roman" panose="02020603050405020304" pitchFamily="18" charset="0"/>
                <a:hlinkClick r:id="rId17"/>
              </a:rPr>
              <a:t>[825]</a:t>
            </a:r>
            <a:r>
              <a:rPr 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18"/>
              </a:rPr>
              <a:t>[827]</a:t>
            </a:r>
            <a:r>
              <a:rPr lang="en-US" sz="1700"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9"/>
              </a:rPr>
              <a:t> </a:t>
            </a:r>
            <a:r>
              <a:rPr lang="en-US" dirty="0">
                <a:solidFill>
                  <a:prstClr val="white"/>
                </a:solidFill>
                <a:latin typeface="Calibri" panose="020F0502020204030204" pitchFamily="34" charset="0"/>
                <a:cs typeface="Calibri" panose="020F0502020204030204" pitchFamily="34" charset="0"/>
                <a:hlinkClick r:id="rId20">
                  <a:extLst>
                    <a:ext uri="{A12FA001-AC4F-418D-AE19-62706E023703}">
                      <ahyp:hlinkClr xmlns:ahyp="http://schemas.microsoft.com/office/drawing/2018/hyperlinkcolor" val="tx"/>
                    </a:ext>
                  </a:extLst>
                </a:hlinkClick>
              </a:rPr>
              <a:t>[828]</a:t>
            </a:r>
            <a:r>
              <a:rPr lang="en-US" dirty="0">
                <a:solidFill>
                  <a:prstClr val="white"/>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21"/>
              </a:rPr>
              <a:t>[833]</a:t>
            </a:r>
            <a:r>
              <a:rPr lang="en-US" sz="1700" dirty="0">
                <a:solidFill>
                  <a:schemeClr val="tx1"/>
                </a:solidFill>
                <a:latin typeface="Calibri" panose="020F0502020204030204" pitchFamily="34" charset="0"/>
                <a:cs typeface="Calibri" panose="020F0502020204030204" pitchFamily="34" charset="0"/>
              </a:rPr>
              <a:t> </a:t>
            </a:r>
            <a:r>
              <a:rPr lang="en-US" sz="17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9"/>
              </a:rPr>
              <a:t>[1011]</a:t>
            </a:r>
            <a:r>
              <a:rPr lang="en-US" sz="17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7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22"/>
              </a:rPr>
              <a:t>[1012]</a:t>
            </a:r>
            <a:r>
              <a:rPr lang="en-US" sz="17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rPr>
              <a:t>[</a:t>
            </a:r>
            <a:r>
              <a:rPr lang="en-US" sz="1700" dirty="0">
                <a:solidFill>
                  <a:schemeClr val="tx1"/>
                </a:solidFill>
                <a:latin typeface="Calibri" panose="020F0502020204030204" pitchFamily="34" charset="0"/>
                <a:cs typeface="Calibri" panose="020F0502020204030204" pitchFamily="34" charset="0"/>
                <a:hlinkClick r:id="rId23"/>
              </a:rPr>
              <a:t>1013</a:t>
            </a:r>
            <a:r>
              <a:rPr lang="en-US" sz="1700" dirty="0">
                <a:solidFill>
                  <a:schemeClr val="tx1"/>
                </a:solidFill>
                <a:latin typeface="Calibri" panose="020F0502020204030204" pitchFamily="34" charset="0"/>
                <a:cs typeface="Calibri" panose="020F0502020204030204" pitchFamily="34" charset="0"/>
              </a:rPr>
              <a:t>] </a:t>
            </a:r>
            <a:r>
              <a:rPr lang="en-US" altLang="en-US" sz="1700" dirty="0">
                <a:solidFill>
                  <a:schemeClr val="tx1"/>
                </a:solidFill>
                <a:latin typeface="Calibri" panose="020F0502020204030204" pitchFamily="34" charset="0"/>
                <a:cs typeface="Calibri" panose="020F0502020204030204" pitchFamily="34" charset="0"/>
                <a:hlinkClick r:id="rId6"/>
              </a:rPr>
              <a:t>[1016]</a:t>
            </a:r>
            <a:r>
              <a:rPr lang="en-US" altLang="en-US" sz="1700" dirty="0">
                <a:solidFill>
                  <a:schemeClr val="tx1"/>
                </a:solidFill>
                <a:latin typeface="Calibri" panose="020F0502020204030204" pitchFamily="34" charset="0"/>
                <a:cs typeface="Calibri" panose="020F0502020204030204" pitchFamily="34" charset="0"/>
              </a:rPr>
              <a:t> </a:t>
            </a:r>
            <a:r>
              <a:rPr lang="en-US" sz="1700" dirty="0">
                <a:solidFill>
                  <a:schemeClr val="tx1"/>
                </a:solidFill>
                <a:latin typeface="Calibri" panose="020F0502020204030204" pitchFamily="34" charset="0"/>
                <a:hlinkClick r:id="rId24"/>
              </a:rPr>
              <a:t>[1029]</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25"/>
              </a:rPr>
              <a:t>[1030]</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26"/>
              </a:rPr>
              <a:t>[1053]</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27"/>
              </a:rPr>
              <a:t>[1066]</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28"/>
              </a:rPr>
              <a:t>[1067]</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29"/>
              </a:rPr>
              <a:t>[1068]</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30"/>
              </a:rPr>
              <a:t>[1070]</a:t>
            </a:r>
            <a:r>
              <a:rPr lang="en-US" sz="1700" dirty="0">
                <a:solidFill>
                  <a:schemeClr val="tx1"/>
                </a:solidFill>
                <a:latin typeface="Calibri" panose="020F0502020204030204" pitchFamily="34" charset="0"/>
              </a:rPr>
              <a:t> [1072] [1124] </a:t>
            </a:r>
            <a:r>
              <a:rPr lang="en-US" sz="1700" dirty="0">
                <a:solidFill>
                  <a:schemeClr val="tx1"/>
                </a:solidFill>
                <a:latin typeface="Calibri" panose="020F0502020204030204" pitchFamily="34" charset="0"/>
                <a:hlinkClick r:id="rId31"/>
              </a:rPr>
              <a:t>[1145]</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cs typeface="Calibri" panose="020F0502020204030204" pitchFamily="34" charset="0"/>
                <a:hlinkClick r:id="rId32"/>
              </a:rPr>
              <a:t>[1173]</a:t>
            </a:r>
            <a:r>
              <a:rPr lang="en-US" sz="1700" dirty="0">
                <a:solidFill>
                  <a:schemeClr val="tx1"/>
                </a:solidFill>
                <a:latin typeface="Calibri" panose="020F0502020204030204" pitchFamily="34" charset="0"/>
              </a:rPr>
              <a:t> </a:t>
            </a:r>
          </a:p>
        </p:txBody>
      </p:sp>
      <p:sp>
        <p:nvSpPr>
          <p:cNvPr id="7" name="Text Box 1">
            <a:extLst>
              <a:ext uri="{FF2B5EF4-FFF2-40B4-BE49-F238E27FC236}">
                <a16:creationId xmlns:a16="http://schemas.microsoft.com/office/drawing/2014/main" id="{D4525DC0-5C68-4F9C-989F-265C4AC534FE}"/>
              </a:ext>
            </a:extLst>
          </p:cNvPr>
          <p:cNvSpPr txBox="1">
            <a:spLocks noChangeArrowheads="1"/>
          </p:cNvSpPr>
          <p:nvPr/>
        </p:nvSpPr>
        <p:spPr bwMode="auto">
          <a:xfrm>
            <a:off x="308019" y="137160"/>
            <a:ext cx="8598000" cy="960120"/>
          </a:xfrm>
          <a:prstGeom prst="rect">
            <a:avLst/>
          </a:prstGeom>
          <a:blipFill dpi="0" rotWithShape="0">
            <a:blip r:embed="rId3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600"/>
              </a:spcAft>
            </a:pPr>
            <a:r>
              <a:rPr lang="en-US" sz="32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2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F4942C1-496A-4E47-8378-A7D667DDBFF8}"/>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5524001"/>
      </p:ext>
    </p:extLst>
  </p:cSld>
  <p:clrMapOvr>
    <a:masterClrMapping/>
  </p:clrMapOvr>
  <p:transition spd="med" advTm="3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3500"/>
                                  </p:stCondLst>
                                  <p:childTnLst>
                                    <p:animEffect transition="out" filter="fade">
                                      <p:cBhvr>
                                        <p:cTn id="6" dur="1500" tmFilter="0, 0; .2, .5; .8, .5; 1, 0"/>
                                        <p:tgtEl>
                                          <p:spTgt spid="63490">
                                            <p:txEl>
                                              <p:pRg st="1" end="1"/>
                                            </p:txEl>
                                          </p:spTgt>
                                        </p:tgtEl>
                                      </p:cBhvr>
                                    </p:animEffect>
                                    <p:animScale>
                                      <p:cBhvr>
                                        <p:cTn id="7" dur="750" autoRev="1" fill="hold"/>
                                        <p:tgtEl>
                                          <p:spTgt spid="63490">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37160" y="1600200"/>
            <a:ext cx="8869680" cy="4895186"/>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900"/>
              </a:spcAft>
            </a:pP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Science today absolutely confirms that gays can leave homosexuality. This is why </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hlinkClick r:id="rId4"/>
              </a:rPr>
              <a:t>radical liberals now</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hlinkClick r:id="rId5"/>
              </a:rPr>
              <a:t>try to criminalize</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&amp; </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hlinkClick r:id="rId6" action="ppaction://hlinksldjump"/>
              </a:rPr>
              <a:t>violently suppress this scientific evidence and any discussion about it</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p>
          <a:p>
            <a:pPr marL="0" lvl="0" indent="0">
              <a:lnSpc>
                <a:spcPct val="100000"/>
              </a:lnSpc>
              <a:spcAft>
                <a:spcPts val="1200"/>
              </a:spcAft>
              <a:buClr>
                <a:srgbClr val="AB5215"/>
              </a:buClr>
              <a:buSzPct val="70000"/>
              <a:tabLst/>
            </a:pPr>
            <a:r>
              <a:rPr lang="en-US" sz="1500" u="sng" dirty="0">
                <a:solidFill>
                  <a:prstClr val="white"/>
                </a:solidFill>
                <a:latin typeface="Calibri" panose="020F0502020204030204" pitchFamily="34" charset="0"/>
                <a:cs typeface="Calibri" panose="020F0502020204030204" pitchFamily="34" charset="0"/>
                <a:hlinkClick r:id="rId7"/>
              </a:rPr>
              <a:t>[680</a:t>
            </a:r>
            <a:r>
              <a:rPr lang="en-US" sz="1500" dirty="0">
                <a:solidFill>
                  <a:prstClr val="white"/>
                </a:solidFill>
                <a:latin typeface="Calibri" panose="020F0502020204030204" pitchFamily="34" charset="0"/>
                <a:cs typeface="Calibri" panose="020F0502020204030204" pitchFamily="34" charset="0"/>
                <a:hlinkClick r:id="rId7"/>
              </a:rPr>
              <a:t>]</a:t>
            </a:r>
            <a:r>
              <a:rPr lang="en-US" sz="1500" dirty="0">
                <a:solidFill>
                  <a:prstClr val="white"/>
                </a:solidFill>
                <a:latin typeface="Calibri" panose="020F0502020204030204" pitchFamily="34" charset="0"/>
                <a:cs typeface="Calibri" panose="020F0502020204030204" pitchFamily="34" charset="0"/>
              </a:rPr>
              <a:t> </a:t>
            </a:r>
            <a:r>
              <a:rPr lang="en-US" sz="1500" u="sng" dirty="0">
                <a:solidFill>
                  <a:prstClr val="white"/>
                </a:solidFill>
                <a:latin typeface="Calibri" panose="020F0502020204030204" pitchFamily="34" charset="0"/>
                <a:cs typeface="Calibri" panose="020F0502020204030204" pitchFamily="34" charset="0"/>
                <a:hlinkClick r:id="rId8"/>
              </a:rPr>
              <a:t>[810]</a:t>
            </a:r>
            <a:r>
              <a:rPr lang="en-US" sz="1500" u="sng"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9"/>
              </a:rPr>
              <a:t>[1029]</a:t>
            </a:r>
            <a:r>
              <a:rPr lang="en-US" sz="1500" dirty="0">
                <a:solidFill>
                  <a:prstClr val="white"/>
                </a:solidFill>
                <a:latin typeface="Calibri" panose="020F0502020204030204" pitchFamily="34" charset="0"/>
                <a:cs typeface="Calibri" panose="020F0502020204030204" pitchFamily="34" charset="0"/>
              </a:rPr>
              <a:t> </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10"/>
              </a:rPr>
              <a:t>[1087]</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11"/>
              </a:rPr>
              <a:t>[1088]</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2"/>
              </a:rPr>
              <a:t>[1140]</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ea typeface="Microsoft YaHei" pitchFamily="1"/>
                <a:cs typeface="Calibri" panose="020F0502020204030204" pitchFamily="34" charset="0"/>
                <a:hlinkClick r:id="rId13"/>
              </a:rPr>
              <a:t>[1158]</a:t>
            </a:r>
            <a:r>
              <a:rPr lang="en-US" sz="1500" dirty="0">
                <a:solidFill>
                  <a:prstClr val="white"/>
                </a:solidFill>
                <a:latin typeface="Calibri" panose="020F0502020204030204" pitchFamily="34" charset="0"/>
                <a:ea typeface="Microsoft YaHei" pitchFamily="1"/>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4"/>
              </a:rPr>
              <a:t>[1173]</a:t>
            </a:r>
            <a:r>
              <a:rPr lang="en-US" sz="1500" dirty="0">
                <a:solidFill>
                  <a:prstClr val="black"/>
                </a:solidFill>
                <a:latin typeface="Calibri" panose="020F0502020204030204" pitchFamily="34" charset="0"/>
                <a:ea typeface="Microsoft YaHei" pitchFamily="1"/>
                <a:cs typeface="Calibri" panose="020F0502020204030204" pitchFamily="34" charset="0"/>
              </a:rPr>
              <a:t> </a:t>
            </a:r>
            <a:r>
              <a:rPr lang="en-US" sz="1500" dirty="0">
                <a:solidFill>
                  <a:prstClr val="black"/>
                </a:solidFill>
                <a:latin typeface="Calibri" panose="020F0502020204030204" pitchFamily="34" charset="0"/>
                <a:ea typeface="Microsoft YaHei" pitchFamily="1"/>
                <a:cs typeface="Calibri" panose="020F0502020204030204" pitchFamily="34" charset="0"/>
                <a:hlinkClick r:id="rId15"/>
              </a:rPr>
              <a:t>[1183]</a:t>
            </a:r>
            <a:r>
              <a:rPr lang="en-US" sz="1500" dirty="0">
                <a:solidFill>
                  <a:prstClr val="black"/>
                </a:solidFill>
                <a:latin typeface="Calibri" panose="020F0502020204030204" pitchFamily="34" charset="0"/>
                <a:ea typeface="Microsoft YaHei" pitchFamily="1"/>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6"/>
              </a:rPr>
              <a:t>[1242]</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7"/>
              </a:rPr>
              <a:t>[1246]</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8"/>
              </a:rPr>
              <a:t>[1247]</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9"/>
              </a:rPr>
              <a:t>[1248]</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0"/>
              </a:rPr>
              <a:t>[1249]</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1"/>
              </a:rPr>
              <a:t>[1250]</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2"/>
              </a:rPr>
              <a:t>[1251]</a:t>
            </a:r>
            <a:r>
              <a:rPr lang="en-US" sz="1500" dirty="0">
                <a:solidFill>
                  <a:prstClr val="white"/>
                </a:solidFill>
                <a:latin typeface="Calibri" panose="020F0502020204030204" pitchFamily="34" charset="0"/>
                <a:cs typeface="Calibri" panose="020F0502020204030204" pitchFamily="34" charset="0"/>
              </a:rPr>
              <a:t> </a:t>
            </a:r>
          </a:p>
          <a:p>
            <a:pPr marL="0" indent="0">
              <a:lnSpc>
                <a:spcPct val="90000"/>
              </a:lnSpc>
              <a:spcAft>
                <a:spcPts val="1200"/>
              </a:spcAf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“Longitudinal studies of adolescents suggest that sexual orientation may be quite fluid... with one study estimating that as many as </a:t>
            </a: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80% of male adolescents who report same-sex attractions no longer do so as adults.”</a:t>
            </a:r>
            <a:r>
              <a:rPr lang="en-US" sz="3600" b="1" dirty="0">
                <a:ln w="9525">
                  <a:solidFill>
                    <a:schemeClr val="bg1"/>
                  </a:solidFill>
                  <a:prstDash val="solid"/>
                </a:ln>
                <a:solidFill>
                  <a:srgbClr val="FF0000"/>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tx1"/>
                </a:solidFill>
                <a:latin typeface="Calibri" panose="020F0502020204030204" pitchFamily="34" charset="0"/>
                <a:hlinkClick r:id="rId23"/>
              </a:rPr>
              <a:t>[820]</a:t>
            </a:r>
            <a:endParaRPr lang="en-US" dirty="0">
              <a:solidFill>
                <a:schemeClr val="tx1"/>
              </a:solidFill>
              <a:latin typeface="Calibri" panose="020F0502020204030204" pitchFamily="34" charset="0"/>
            </a:endParaRPr>
          </a:p>
        </p:txBody>
      </p:sp>
      <p:sp>
        <p:nvSpPr>
          <p:cNvPr id="6" name="Text Box 1">
            <a:extLst>
              <a:ext uri="{FF2B5EF4-FFF2-40B4-BE49-F238E27FC236}">
                <a16:creationId xmlns:a16="http://schemas.microsoft.com/office/drawing/2014/main" id="{7E0C7762-84CD-433B-883E-376539DE5F86}"/>
              </a:ext>
            </a:extLst>
          </p:cNvPr>
          <p:cNvSpPr txBox="1">
            <a:spLocks noChangeArrowheads="1"/>
          </p:cNvSpPr>
          <p:nvPr/>
        </p:nvSpPr>
        <p:spPr bwMode="auto">
          <a:xfrm>
            <a:off x="273000" y="228600"/>
            <a:ext cx="8598000" cy="1193677"/>
          </a:xfrm>
          <a:prstGeom prst="rect">
            <a:avLst/>
          </a:prstGeom>
          <a:blipFill dpi="0" rotWithShape="0">
            <a:blip r:embed="rId2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558EE948-4834-44FB-B625-36A705098E48}"/>
              </a:ext>
            </a:extLst>
          </p:cNvPr>
          <p:cNvSpPr txBox="1">
            <a:spLocks/>
          </p:cNvSpPr>
          <p:nvPr/>
        </p:nvSpPr>
        <p:spPr>
          <a:xfrm>
            <a:off x="493776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8880B8CA-889A-4475-88E7-31A81485D409}"/>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783737817"/>
      </p:ext>
    </p:extLst>
  </p:cSld>
  <p:clrMapOvr>
    <a:masterClrMapping/>
  </p:clrMapOvr>
  <p:transition spd="med" advTm="23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25287" y="2011680"/>
            <a:ext cx="8686800" cy="448847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274320" tIns="365760" rIns="3108960" bIns="36576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defTabSz="914400" fontAlgn="auto" hangingPunct="1">
              <a:lnSpc>
                <a:spcPct val="110000"/>
              </a:lnSpc>
              <a:spcBef>
                <a:spcPts val="0"/>
              </a:spcBef>
              <a:spcAft>
                <a:spcPts val="2400"/>
              </a:spcAft>
              <a:buClr>
                <a:srgbClr val="0000FF"/>
              </a:buClr>
              <a:buSzPct val="80000"/>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End Time Events, Heaven &amp; Hell</a:t>
            </a:r>
            <a:r>
              <a:rPr 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(2019)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extensively</a:t>
            </a:r>
            <a:r>
              <a:rPr 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expands</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upon scientifically proven end time prophesy, angels and miracles from the book </a:t>
            </a:r>
            <a:r>
              <a:rPr lang="en-US" alt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rPr>
              <a:t>Evolution Is Not Science</a:t>
            </a:r>
            <a:r>
              <a:rPr lang="en-US" alt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t>
            </a:r>
          </a:p>
        </p:txBody>
      </p:sp>
      <p:sp>
        <p:nvSpPr>
          <p:cNvPr id="4" name="Text Box 2">
            <a:extLst>
              <a:ext uri="{FF2B5EF4-FFF2-40B4-BE49-F238E27FC236}">
                <a16:creationId xmlns:a16="http://schemas.microsoft.com/office/drawing/2014/main" id="{9CA182AD-F4F3-4A8E-A5F6-D49A2861A078}"/>
              </a:ext>
            </a:extLst>
          </p:cNvPr>
          <p:cNvSpPr txBox="1">
            <a:spLocks noChangeArrowheads="1"/>
          </p:cNvSpPr>
          <p:nvPr/>
        </p:nvSpPr>
        <p:spPr bwMode="auto">
          <a:xfrm>
            <a:off x="225287" y="640080"/>
            <a:ext cx="868680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Author of 3 Books</a:t>
            </a:r>
          </a:p>
        </p:txBody>
      </p:sp>
      <p:sp>
        <p:nvSpPr>
          <p:cNvPr id="6" name="Date Placeholder 2">
            <a:extLst>
              <a:ext uri="{FF2B5EF4-FFF2-40B4-BE49-F238E27FC236}">
                <a16:creationId xmlns:a16="http://schemas.microsoft.com/office/drawing/2014/main" id="{BF019C5F-FCDC-4C5C-B9B2-0DCE765E6BBF}"/>
              </a:ext>
            </a:extLst>
          </p:cNvPr>
          <p:cNvSpPr>
            <a:spLocks noGrp="1"/>
          </p:cNvSpPr>
          <p:nvPr>
            <p:ph type="dt" sz="half" idx="10"/>
          </p:nvPr>
        </p:nvSpPr>
        <p:spPr>
          <a:xfrm>
            <a:off x="5943600" y="6579042"/>
            <a:ext cx="3041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C3766C2A-5A64-4D1B-8E5E-F34771DE8CB3}"/>
              </a:ext>
            </a:extLst>
          </p:cNvPr>
          <p:cNvPicPr>
            <a:picLocks noChangeAspect="1"/>
          </p:cNvPicPr>
          <p:nvPr/>
        </p:nvPicPr>
        <p:blipFill rotWithShape="1">
          <a:blip r:embed="rId6"/>
          <a:srcRect t="-1" b="1096"/>
          <a:stretch/>
        </p:blipFill>
        <p:spPr>
          <a:xfrm>
            <a:off x="6096000" y="2560320"/>
            <a:ext cx="2680548" cy="3429000"/>
          </a:xfrm>
          <a:prstGeom prst="rect">
            <a:avLst/>
          </a:prstGeom>
        </p:spPr>
      </p:pic>
      <p:sp>
        <p:nvSpPr>
          <p:cNvPr id="7" name="Date Placeholder 2">
            <a:extLst>
              <a:ext uri="{FF2B5EF4-FFF2-40B4-BE49-F238E27FC236}">
                <a16:creationId xmlns:a16="http://schemas.microsoft.com/office/drawing/2014/main" id="{45F6E415-9ED4-439C-9C9B-7EE4358CB54E}"/>
              </a:ext>
            </a:extLst>
          </p:cNvPr>
          <p:cNvSpPr txBox="1">
            <a:spLocks/>
          </p:cNvSpPr>
          <p:nvPr/>
        </p:nvSpPr>
        <p:spPr>
          <a:xfrm>
            <a:off x="304800" y="657904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879427749"/>
      </p:ext>
    </p:extLst>
  </p:cSld>
  <p:clrMapOvr>
    <a:masterClrMapping/>
  </p:clrMapOvr>
  <p:transition spd="slow" advTm="15000">
    <p:fade/>
  </p:transition>
</p:sld>
</file>

<file path=ppt/slides/slide22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73001" y="1737360"/>
            <a:ext cx="8597999" cy="487825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600"/>
              </a:spcAft>
              <a:buSzPct val="8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rPr>
              <a:t>Today movies, books &amp; testimonials about many long-term former homosexuals prove they can leave homosexuality. </a:t>
            </a:r>
          </a:p>
          <a:p>
            <a:pPr marL="0" lvl="0" indent="0">
              <a:lnSpc>
                <a:spcPct val="100000"/>
              </a:lnSpc>
              <a:spcAft>
                <a:spcPts val="1200"/>
              </a:spcAft>
              <a:buClr>
                <a:srgbClr val="AB5215"/>
              </a:buClr>
              <a:buSzPct val="70000"/>
              <a:tabLst/>
            </a:pPr>
            <a:r>
              <a:rPr lang="en-US" u="sng" dirty="0">
                <a:solidFill>
                  <a:schemeClr val="tx1"/>
                </a:solidFill>
                <a:latin typeface="Calibri" panose="020F0502020204030204" pitchFamily="34" charset="0"/>
                <a:cs typeface="Calibri" panose="020F0502020204030204" pitchFamily="34" charset="0"/>
                <a:hlinkClick r:id="rId4"/>
              </a:rPr>
              <a:t>[53]</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5"/>
              </a:rPr>
              <a:t>54</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6"/>
              </a:rPr>
              <a:t>[92]</a:t>
            </a:r>
            <a:r>
              <a:rPr lang="en-US" dirty="0">
                <a:solidFill>
                  <a:schemeClr val="tx1"/>
                </a:solidFill>
                <a:latin typeface="Calibri" panose="020F0502020204030204" pitchFamily="34" charset="0"/>
                <a:cs typeface="Calibri" panose="020F0502020204030204" pitchFamily="34" charset="0"/>
              </a:rPr>
              <a:t> [148] [149] </a:t>
            </a:r>
            <a:r>
              <a:rPr lang="en-US" dirty="0">
                <a:solidFill>
                  <a:schemeClr val="tx1"/>
                </a:solidFill>
                <a:latin typeface="Calibri" panose="020F0502020204030204" pitchFamily="34" charset="0"/>
                <a:cs typeface="Calibri" panose="020F0502020204030204" pitchFamily="34" charset="0"/>
                <a:hlinkClick r:id="rId7"/>
              </a:rPr>
              <a:t>[272]</a:t>
            </a:r>
            <a:r>
              <a:rPr lang="en-US" dirty="0">
                <a:solidFill>
                  <a:schemeClr val="tx1"/>
                </a:solidFill>
                <a:latin typeface="Calibri" panose="020F0502020204030204" pitchFamily="34" charset="0"/>
                <a:cs typeface="Calibri" panose="020F0502020204030204" pitchFamily="34" charset="0"/>
              </a:rPr>
              <a:t> </a:t>
            </a:r>
            <a:r>
              <a:rPr lang="en-US" u="sng" dirty="0">
                <a:solidFill>
                  <a:schemeClr val="tx1"/>
                </a:solidFill>
                <a:latin typeface="Calibri" panose="020F0502020204030204" pitchFamily="34" charset="0"/>
                <a:cs typeface="Calibri" panose="020F0502020204030204" pitchFamily="34" charset="0"/>
                <a:hlinkClick r:id="rId8"/>
              </a:rPr>
              <a:t>[680</a:t>
            </a:r>
            <a:r>
              <a:rPr lang="en-US" dirty="0">
                <a:solidFill>
                  <a:schemeClr val="tx1"/>
                </a:solidFill>
                <a:latin typeface="Calibri" panose="020F0502020204030204" pitchFamily="34" charset="0"/>
                <a:cs typeface="Calibri" panose="020F0502020204030204" pitchFamily="34" charset="0"/>
                <a:hlinkClick r:id="rId8"/>
              </a:rPr>
              <a:t>]</a:t>
            </a:r>
            <a:r>
              <a:rPr lang="en-US" dirty="0">
                <a:solidFill>
                  <a:schemeClr val="tx1"/>
                </a:solidFill>
                <a:latin typeface="Calibri" panose="020F0502020204030204" pitchFamily="34" charset="0"/>
                <a:cs typeface="Calibri" panose="020F0502020204030204" pitchFamily="34" charset="0"/>
              </a:rPr>
              <a:t> </a:t>
            </a:r>
            <a:r>
              <a:rPr lang="en-US" u="sng" dirty="0">
                <a:solidFill>
                  <a:schemeClr val="tx1"/>
                </a:solidFill>
                <a:latin typeface="Calibri" panose="020F0502020204030204" pitchFamily="34" charset="0"/>
                <a:cs typeface="Calibri" panose="020F0502020204030204" pitchFamily="34" charset="0"/>
                <a:hlinkClick r:id="rId9"/>
              </a:rPr>
              <a:t>[721]</a:t>
            </a:r>
            <a:r>
              <a:rPr lang="en-US" u="sng" dirty="0">
                <a:solidFill>
                  <a:schemeClr val="tx1"/>
                </a:solidFill>
                <a:latin typeface="Calibri" panose="020F0502020204030204" pitchFamily="34" charset="0"/>
                <a:cs typeface="Calibri" panose="020F0502020204030204" pitchFamily="34" charset="0"/>
              </a:rPr>
              <a:t> </a:t>
            </a:r>
            <a:r>
              <a:rPr lang="en-US" sz="1600" u="sng" dirty="0">
                <a:solidFill>
                  <a:schemeClr val="tx1"/>
                </a:solidFill>
                <a:hlinkClick r:id="rId10"/>
              </a:rPr>
              <a:t>[810]</a:t>
            </a:r>
            <a:r>
              <a:rPr lang="en-US" u="sng"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11"/>
              </a:rPr>
              <a:t>[813]</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12"/>
              </a:rPr>
              <a:t>[819]</a:t>
            </a:r>
            <a:r>
              <a:rPr lang="en-US" dirty="0">
                <a:solidFill>
                  <a:schemeClr val="tx1"/>
                </a:solidFill>
                <a:latin typeface="Calibri" panose="020F0502020204030204" pitchFamily="34" charset="0"/>
                <a:cs typeface="Calibri" panose="020F0502020204030204" pitchFamily="34" charset="0"/>
              </a:rPr>
              <a:t> </a:t>
            </a:r>
            <a:r>
              <a:rPr lang="en-US" u="sng" dirty="0">
                <a:solidFill>
                  <a:schemeClr val="tx1"/>
                </a:solidFill>
                <a:latin typeface="Calibri" panose="020F0502020204030204" pitchFamily="34" charset="0"/>
                <a:cs typeface="Calibri" panose="020F0502020204030204" pitchFamily="34" charset="0"/>
                <a:hlinkClick r:id="rId13"/>
              </a:rPr>
              <a:t>[820</a:t>
            </a:r>
            <a:r>
              <a:rPr lang="en-US" dirty="0">
                <a:solidFill>
                  <a:schemeClr val="tx1"/>
                </a:solidFill>
                <a:latin typeface="Calibri" panose="020F0502020204030204" pitchFamily="34" charset="0"/>
                <a:cs typeface="Calibri" panose="020F0502020204030204" pitchFamily="34" charset="0"/>
                <a:hlinkClick r:id="rId13"/>
              </a:rPr>
              <a:t>]</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14"/>
              </a:rPr>
              <a:t>[823]</a:t>
            </a:r>
            <a:r>
              <a:rPr lang="en-US" dirty="0">
                <a:solidFill>
                  <a:schemeClr val="tx1"/>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ea typeface="Calibri" panose="020F0502020204030204" pitchFamily="34" charset="0"/>
                <a:cs typeface="Times New Roman" panose="02020603050405020304" pitchFamily="18" charset="0"/>
                <a:hlinkClick r:id="rId14"/>
              </a:rPr>
              <a:t>[825]</a:t>
            </a:r>
            <a:r>
              <a:rPr lang="en-US" dirty="0">
                <a:solidFill>
                  <a:prstClr val="white"/>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schemeClr val="tx1"/>
                </a:solidFill>
                <a:latin typeface="Calibri" panose="020F0502020204030204" pitchFamily="34" charset="0"/>
                <a:cs typeface="Calibri" panose="020F0502020204030204" pitchFamily="34" charset="0"/>
                <a:hlinkClick r:id="rId15"/>
              </a:rPr>
              <a:t>[827]</a:t>
            </a:r>
            <a:r>
              <a:rPr lang="en-US"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6"/>
              </a:rPr>
              <a:t> </a:t>
            </a:r>
            <a:r>
              <a:rPr lang="en-US" dirty="0">
                <a:solidFill>
                  <a:prstClr val="white"/>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[828]</a:t>
            </a:r>
            <a:r>
              <a:rPr lang="en-US"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6"/>
              </a:rPr>
              <a:t>[1011]</a:t>
            </a:r>
            <a:r>
              <a:rPr lang="en-US"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18"/>
              </a:rPr>
              <a:t>[1012]</a:t>
            </a:r>
            <a:r>
              <a:rPr lang="en-US"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19"/>
              </a:rPr>
              <a:t>1013</a:t>
            </a:r>
            <a:r>
              <a:rPr lang="en-US" dirty="0">
                <a:solidFill>
                  <a:schemeClr val="tx1"/>
                </a:solidFill>
                <a:latin typeface="Calibri" panose="020F0502020204030204" pitchFamily="34" charset="0"/>
                <a:cs typeface="Calibri" panose="020F0502020204030204" pitchFamily="34" charset="0"/>
              </a:rPr>
              <a:t>] </a:t>
            </a:r>
            <a:r>
              <a:rPr lang="en-US" altLang="en-US" dirty="0">
                <a:solidFill>
                  <a:schemeClr val="tx1"/>
                </a:solidFill>
                <a:latin typeface="Calibri" panose="020F0502020204030204" pitchFamily="34" charset="0"/>
                <a:cs typeface="Calibri" panose="020F0502020204030204" pitchFamily="34" charset="0"/>
                <a:hlinkClick r:id="rId20"/>
              </a:rPr>
              <a:t>[1016]</a:t>
            </a:r>
            <a:r>
              <a:rPr lang="en-US" alt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hlinkClick r:id="rId21"/>
              </a:rPr>
              <a:t>[1029]</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2"/>
              </a:rPr>
              <a:t>[1030]</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3"/>
              </a:rPr>
              <a:t>[1053]</a:t>
            </a:r>
            <a:r>
              <a:rPr lang="en-US" sz="2400"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4"/>
              </a:rPr>
              <a:t>[1066]</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5"/>
              </a:rPr>
              <a:t>[1067]</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6"/>
              </a:rPr>
              <a:t>[1068]</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27"/>
              </a:rPr>
              <a:t>[1070]</a:t>
            </a:r>
            <a:r>
              <a:rPr lang="en-US" dirty="0">
                <a:solidFill>
                  <a:schemeClr val="tx1"/>
                </a:solidFill>
                <a:latin typeface="Calibri" panose="020F0502020204030204" pitchFamily="34" charset="0"/>
              </a:rPr>
              <a:t> [1072] [1124] </a:t>
            </a:r>
            <a:r>
              <a:rPr lang="en-US" dirty="0">
                <a:solidFill>
                  <a:schemeClr val="tx1"/>
                </a:solidFill>
                <a:latin typeface="Calibri" panose="020F0502020204030204" pitchFamily="34" charset="0"/>
                <a:hlinkClick r:id="rId28"/>
              </a:rPr>
              <a:t>[1145]</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29"/>
              </a:rPr>
              <a:t>[1173]</a:t>
            </a:r>
            <a:endParaRPr lang="en-US" dirty="0">
              <a:solidFill>
                <a:schemeClr val="tx1"/>
              </a:solidFill>
              <a:latin typeface="Calibri" panose="020F0502020204030204" pitchFamily="34" charset="0"/>
              <a:cs typeface="Calibri" panose="020F0502020204030204" pitchFamily="34" charset="0"/>
            </a:endParaRPr>
          </a:p>
          <a:p>
            <a:pPr marL="365760" indent="-365760">
              <a:lnSpc>
                <a:spcPct val="100000"/>
              </a:lnSpc>
              <a:spcAft>
                <a:spcPts val="1800"/>
              </a:spcAft>
              <a:buClr>
                <a:schemeClr val="tx1"/>
              </a:buClr>
              <a:buSzPct val="60000"/>
              <a:buFont typeface="Wingdings" panose="05000000000000000000" pitchFamily="2" charset="2"/>
              <a:buChar char="Ø"/>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rPr>
              <a:t>They typically state it was Jesus who cleansed their homosexual addiction and strengthened them day by day, as stated in the Bible.</a:t>
            </a:r>
          </a:p>
        </p:txBody>
      </p:sp>
      <p:sp>
        <p:nvSpPr>
          <p:cNvPr id="6" name="Text Box 1">
            <a:extLst>
              <a:ext uri="{FF2B5EF4-FFF2-40B4-BE49-F238E27FC236}">
                <a16:creationId xmlns:a16="http://schemas.microsoft.com/office/drawing/2014/main" id="{035683EA-B12B-419E-8FFC-266C1C16F12E}"/>
              </a:ext>
            </a:extLst>
          </p:cNvPr>
          <p:cNvSpPr txBox="1">
            <a:spLocks noChangeArrowheads="1"/>
          </p:cNvSpPr>
          <p:nvPr/>
        </p:nvSpPr>
        <p:spPr bwMode="auto">
          <a:xfrm>
            <a:off x="273000" y="365760"/>
            <a:ext cx="8598000" cy="1193677"/>
          </a:xfrm>
          <a:prstGeom prst="rect">
            <a:avLst/>
          </a:prstGeom>
          <a:blipFill dpi="0" rotWithShape="0">
            <a:blip r:embed="rId3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29E5A9A3-1FD1-4C6F-A735-02F04B1FC95A}"/>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50119676"/>
      </p:ext>
    </p:extLst>
  </p:cSld>
  <p:clrMapOvr>
    <a:masterClrMapping/>
  </p:clrMapOvr>
  <p:transition spd="med" advTm="15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7500"/>
                                  </p:stCondLst>
                                  <p:childTnLst>
                                    <p:animEffect transition="out" filter="fade">
                                      <p:cBhvr>
                                        <p:cTn id="6" dur="1500" tmFilter="0, 0; .2, .5; .8, .5; 1, 0"/>
                                        <p:tgtEl>
                                          <p:spTgt spid="63490">
                                            <p:txEl>
                                              <p:pRg st="2" end="2"/>
                                            </p:txEl>
                                          </p:spTgt>
                                        </p:tgtEl>
                                      </p:cBhvr>
                                    </p:animEffect>
                                    <p:animScale>
                                      <p:cBhvr>
                                        <p:cTn id="7" dur="750" autoRev="1" fill="hold"/>
                                        <p:tgtEl>
                                          <p:spTgt spid="63490">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502920"/>
            <a:ext cx="8598000" cy="100584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6000"/>
              </a:lnSpc>
              <a:spcAft>
                <a:spcPts val="60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pic>
        <p:nvPicPr>
          <p:cNvPr id="3" name="Picture 2">
            <a:hlinkClick r:id="rId5"/>
            <a:extLst>
              <a:ext uri="{FF2B5EF4-FFF2-40B4-BE49-F238E27FC236}">
                <a16:creationId xmlns:a16="http://schemas.microsoft.com/office/drawing/2014/main" id="{D6343059-D004-445B-9DDC-7F449426AD57}"/>
              </a:ext>
            </a:extLst>
          </p:cNvPr>
          <p:cNvPicPr>
            <a:picLocks noChangeAspect="1"/>
          </p:cNvPicPr>
          <p:nvPr/>
        </p:nvPicPr>
        <p:blipFill rotWithShape="1">
          <a:blip r:embed="rId6">
            <a:extLst>
              <a:ext uri="{28A0092B-C50C-407E-A947-70E740481C1C}">
                <a14:useLocalDpi xmlns:a14="http://schemas.microsoft.com/office/drawing/2010/main" val="0"/>
              </a:ext>
            </a:extLst>
          </a:blip>
          <a:srcRect t="5968" b="5329"/>
          <a:stretch/>
        </p:blipFill>
        <p:spPr>
          <a:xfrm>
            <a:off x="1482560" y="3286814"/>
            <a:ext cx="6178880" cy="338328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63490" name="Rectangle 2">
            <a:hlinkClick r:id="rId5"/>
          </p:cNvPr>
          <p:cNvSpPr>
            <a:spLocks noChangeArrowheads="1"/>
          </p:cNvSpPr>
          <p:nvPr/>
        </p:nvSpPr>
        <p:spPr bwMode="auto">
          <a:xfrm>
            <a:off x="137160" y="1637955"/>
            <a:ext cx="8869680" cy="1490857"/>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0"/>
              </a:spcAft>
              <a:buSzPct val="80000"/>
              <a:tabLst/>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Video: “Freedom March” of 200 former gays and transgenders healed by Jesus in Washington DC, 2019 </a:t>
            </a:r>
            <a:r>
              <a:rPr lang="en-US" sz="1400" dirty="0">
                <a:solidFill>
                  <a:prstClr val="white"/>
                </a:solidFill>
                <a:latin typeface="Calibri" panose="020F0502020204030204" pitchFamily="34" charset="0"/>
                <a:hlinkClick r:id="rId7"/>
              </a:rPr>
              <a:t>[1029]</a:t>
            </a:r>
            <a:endParaRPr lang="en-US" sz="1400" dirty="0">
              <a:solidFill>
                <a:prstClr val="white"/>
              </a:solidFill>
              <a:latin typeface="Calibri" panose="020F0502020204030204" pitchFamily="34" charset="0"/>
            </a:endParaRPr>
          </a:p>
          <a:p>
            <a:pPr marL="0" lvl="0" indent="0" algn="ctr">
              <a:lnSpc>
                <a:spcPct val="80000"/>
              </a:lnSpc>
              <a:spcAft>
                <a:spcPts val="1200"/>
              </a:spcAft>
              <a:buSzPct val="80000"/>
              <a:tabLst/>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hlinkClick r:id="rId8"/>
              </a:rPr>
              <a:t>youtube.com/watch?v=D1bCwLM3uIM&amp;feature=youtu.be </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5" name="Rectangle 2">
            <a:extLst>
              <a:ext uri="{FF2B5EF4-FFF2-40B4-BE49-F238E27FC236}">
                <a16:creationId xmlns:a16="http://schemas.microsoft.com/office/drawing/2014/main" id="{6B5C16E7-FDF8-4ACD-803F-10C9BED7CEC8}"/>
              </a:ext>
            </a:extLst>
          </p:cNvPr>
          <p:cNvSpPr>
            <a:spLocks noChangeArrowheads="1"/>
          </p:cNvSpPr>
          <p:nvPr/>
        </p:nvSpPr>
        <p:spPr bwMode="auto">
          <a:xfrm>
            <a:off x="7773720" y="5481374"/>
            <a:ext cx="1097280" cy="1188720"/>
          </a:xfrm>
          <a:prstGeom prst="rect">
            <a:avLst/>
          </a:prstGeom>
          <a:solidFill>
            <a:schemeClr val="accent2">
              <a:lumMod val="50000"/>
            </a:schemeClr>
          </a:solidFill>
          <a:ln w="25400">
            <a:noFill/>
          </a:ln>
          <a:effec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300"/>
              </a:spcAft>
              <a:buSzPct val="80000"/>
              <a:tabLst/>
            </a:pPr>
            <a:r>
              <a:rPr lang="en-US" sz="1200" dirty="0">
                <a:solidFill>
                  <a:schemeClr val="bg1"/>
                </a:solidFill>
                <a:latin typeface="Calibri" panose="020F0502020204030204" pitchFamily="34" charset="0"/>
              </a:rPr>
              <a:t>Modified photo Credit: Doug Mainwaring / LifeSiteNews </a:t>
            </a:r>
          </a:p>
          <a:p>
            <a:pPr marL="0" lvl="0" indent="0">
              <a:lnSpc>
                <a:spcPct val="88000"/>
              </a:lnSpc>
              <a:spcAft>
                <a:spcPts val="600"/>
              </a:spcAft>
              <a:buSzPct val="80000"/>
              <a:tabLst/>
            </a:pPr>
            <a:r>
              <a:rPr lang="en-US" sz="1100" dirty="0">
                <a:solidFill>
                  <a:schemeClr val="bg1">
                    <a:lumMod val="95000"/>
                    <a:lumOff val="5000"/>
                  </a:schemeClr>
                </a:solidFill>
                <a:latin typeface="Calibri" panose="020F0502020204030204" pitchFamily="34" charset="0"/>
                <a:hlinkClick r:id="rId7"/>
              </a:rPr>
              <a:t>[1029</a:t>
            </a:r>
            <a:r>
              <a:rPr lang="en-US" sz="1050" dirty="0">
                <a:solidFill>
                  <a:schemeClr val="bg1">
                    <a:lumMod val="95000"/>
                    <a:lumOff val="5000"/>
                  </a:schemeClr>
                </a:solidFill>
                <a:latin typeface="Calibri" panose="020F0502020204030204" pitchFamily="34" charset="0"/>
                <a:hlinkClick r:id="rId7"/>
              </a:rPr>
              <a:t>]</a:t>
            </a:r>
            <a:r>
              <a:rPr lang="en-US" sz="1050" dirty="0">
                <a:solidFill>
                  <a:schemeClr val="bg1">
                    <a:lumMod val="95000"/>
                    <a:lumOff val="5000"/>
                  </a:schemeClr>
                </a:solidFill>
                <a:latin typeface="Calibri" panose="020F0502020204030204" pitchFamily="34" charset="0"/>
              </a:rPr>
              <a:t> </a:t>
            </a:r>
            <a:endParaRPr lang="en-US" sz="1400" b="1"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endParaRPr>
          </a:p>
        </p:txBody>
      </p:sp>
      <p:pic>
        <p:nvPicPr>
          <p:cNvPr id="7" name="Picture 6">
            <a:extLst>
              <a:ext uri="{FF2B5EF4-FFF2-40B4-BE49-F238E27FC236}">
                <a16:creationId xmlns:a16="http://schemas.microsoft.com/office/drawing/2014/main" id="{182F4D2C-25BF-45A1-B3DE-E6DB07AF5CB2}"/>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88720" y="6492790"/>
            <a:ext cx="182880" cy="182880"/>
          </a:xfrm>
          <a:prstGeom prst="rect">
            <a:avLst/>
          </a:prstGeom>
        </p:spPr>
      </p:pic>
    </p:spTree>
    <p:extLst>
      <p:ext uri="{BB962C8B-B14F-4D97-AF65-F5344CB8AC3E}">
        <p14:creationId xmlns:p14="http://schemas.microsoft.com/office/powerpoint/2010/main" val="2330530111"/>
      </p:ext>
    </p:extLst>
  </p:cSld>
  <p:clrMapOvr>
    <a:masterClrMapping/>
  </p:clrMapOvr>
  <p:transition spd="med" advTm="18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37160" y="1557048"/>
            <a:ext cx="8869680" cy="502920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37160" tIns="27432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0000"/>
              </a:lnSpc>
              <a:spcAft>
                <a:spcPts val="1200"/>
              </a:spcAft>
              <a:buSzPct val="8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“LifeSiteNews reported (at Freedom March 2019) Angel Colon, a survivor of the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Pulse Nightclub massacre (by an ISIS Muslim terrorist)</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in Orlando, told his testimony of conversion.” </a:t>
            </a:r>
            <a:r>
              <a:rPr lang="en-US" dirty="0">
                <a:solidFill>
                  <a:schemeClr val="tx1"/>
                </a:solidFill>
                <a:latin typeface="Calibri" panose="020F0502020204030204" pitchFamily="34" charset="0"/>
                <a:hlinkClick r:id="rId5"/>
              </a:rPr>
              <a:t>[1028]</a:t>
            </a:r>
            <a:endParaRPr lang="en-US" dirty="0">
              <a:solidFill>
                <a:schemeClr val="tx1"/>
              </a:solidFill>
              <a:latin typeface="Calibri" panose="020F0502020204030204" pitchFamily="34" charset="0"/>
            </a:endParaRPr>
          </a:p>
          <a:p>
            <a:pPr marL="0" lvl="0" indent="0">
              <a:lnSpc>
                <a:spcPct val="80000"/>
              </a:lnSpc>
              <a:spcAft>
                <a:spcPts val="1200"/>
              </a:spcAft>
              <a:buSzPct val="80000"/>
              <a:tabLst/>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“As I lay on the ground shot multiple times — couldn’t move — I said to the Lord, ‘I am not leaving this building dead tonight.</a:t>
            </a: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 </a:t>
            </a:r>
            <a:r>
              <a:rPr lang="en-US" dirty="0">
                <a:solidFill>
                  <a:prstClr val="white"/>
                </a:solidFill>
                <a:latin typeface="Calibri" panose="020F0502020204030204" pitchFamily="34" charset="0"/>
                <a:hlinkClick r:id="rId5"/>
              </a:rPr>
              <a:t>[1028]</a:t>
            </a:r>
            <a:endPar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lvl="0" indent="0">
              <a:lnSpc>
                <a:spcPct val="80000"/>
              </a:lnSpc>
              <a:spcAft>
                <a:spcPts val="1200"/>
              </a:spcAft>
              <a:buSzPct val="80000"/>
              <a:tabLst/>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Colon said he vowed to God, “I am leaving here alive and when I do, I am going to worship you for the rest of my life.”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Arial Black" panose="020B0A04020102020204" pitchFamily="34" charset="0"/>
              </a:rPr>
              <a:t> </a:t>
            </a:r>
            <a:r>
              <a:rPr lang="en-US" dirty="0">
                <a:solidFill>
                  <a:prstClr val="white"/>
                </a:solidFill>
                <a:latin typeface="Calibri" panose="020F0502020204030204" pitchFamily="34" charset="0"/>
                <a:hlinkClick r:id="rId5"/>
              </a:rPr>
              <a:t>[1028]</a:t>
            </a:r>
            <a:endPar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0" lvl="0" indent="0">
              <a:lnSpc>
                <a:spcPct val="80000"/>
              </a:lnSpc>
              <a:spcAft>
                <a:spcPts val="1200"/>
              </a:spcAft>
              <a:buSzPct val="80000"/>
              <a:tabLst/>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“He’s now traveling the world telling his story.” </a:t>
            </a:r>
            <a:r>
              <a:rPr lang="en-US" dirty="0">
                <a:solidFill>
                  <a:prstClr val="white"/>
                </a:solidFill>
                <a:latin typeface="Calibri" panose="020F0502020204030204" pitchFamily="34" charset="0"/>
                <a:hlinkClick r:id="rId5"/>
              </a:rPr>
              <a:t>[1028]</a:t>
            </a:r>
            <a:endParaRPr lang="en-US" dirty="0">
              <a:solidFill>
                <a:prstClr val="white"/>
              </a:solidFill>
              <a:latin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365760"/>
            <a:ext cx="8598000" cy="10058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75E56C60-AF95-40AA-B6BA-7665F35B8A39}"/>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913859396"/>
      </p:ext>
    </p:extLst>
  </p:cSld>
  <p:clrMapOvr>
    <a:masterClrMapping/>
  </p:clrMapOvr>
  <p:transition spd="med" advTm="23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27304" y="1371600"/>
            <a:ext cx="8889391" cy="530352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2000"/>
              </a:lnSpc>
              <a:spcAft>
                <a:spcPts val="1200"/>
              </a:spcAft>
              <a:buSzPct val="80000"/>
              <a:tabLst/>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“That promise was not easy at all, but look at today,” said Colon. “Look at all these overcomers here, celebrating that there is change in Jesus Christ.” </a:t>
            </a:r>
            <a:r>
              <a:rPr lang="en-US" dirty="0">
                <a:solidFill>
                  <a:prstClr val="white"/>
                </a:solidFill>
                <a:latin typeface="Calibri" panose="020F0502020204030204" pitchFamily="34" charset="0"/>
                <a:hlinkClick r:id="rId4"/>
              </a:rPr>
              <a:t>[1028]</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0" lvl="0" indent="0">
              <a:lnSpc>
                <a:spcPct val="82000"/>
              </a:lnSpc>
              <a:spcAft>
                <a:spcPts val="1200"/>
              </a:spcAft>
              <a:buSzPct val="80000"/>
              <a:tabLst/>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He said: “Our identity is not in our sexuality; it is in Jesus Christ.” </a:t>
            </a:r>
            <a:r>
              <a:rPr lang="en-US" dirty="0">
                <a:solidFill>
                  <a:prstClr val="white"/>
                </a:solidFill>
                <a:latin typeface="Calibri" panose="020F0502020204030204" pitchFamily="34" charset="0"/>
                <a:hlinkClick r:id="rId4"/>
              </a:rPr>
              <a:t>[1028]</a:t>
            </a:r>
            <a:r>
              <a:rPr lang="en-US" dirty="0">
                <a:solidFill>
                  <a:prstClr val="white"/>
                </a:solidFill>
                <a:latin typeface="Calibri" panose="020F0502020204030204" pitchFamily="34" charset="0"/>
                <a:hlinkClick r:id="rId5"/>
              </a:rPr>
              <a:t>[1029]</a:t>
            </a:r>
            <a:r>
              <a:rPr lang="en-US" dirty="0">
                <a:solidFill>
                  <a:prstClr val="white"/>
                </a:solidFill>
                <a:latin typeface="Calibri" panose="020F0502020204030204" pitchFamily="34" charset="0"/>
                <a:hlinkClick r:id="rId4"/>
              </a:rPr>
              <a:t> </a:t>
            </a:r>
            <a:endParaRPr lang="en-US" dirty="0">
              <a:solidFill>
                <a:prstClr val="white"/>
              </a:solidFill>
              <a:latin typeface="Calibri" panose="020F0502020204030204" pitchFamily="34" charset="0"/>
            </a:endParaRPr>
          </a:p>
          <a:p>
            <a:pPr marL="0" lvl="0" indent="0">
              <a:lnSpc>
                <a:spcPct val="82000"/>
              </a:lnSpc>
              <a:spcAft>
                <a:spcPts val="1200"/>
              </a:spcAft>
              <a:buSzPct val="80000"/>
              <a:tabLst/>
            </a:pP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Another Pulse Nightclub survivor, Luis Ruiz, said his conversion wasn’t a “gay to straight thing,” </a:t>
            </a: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it was a “lost to saved thing</a:t>
            </a: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a:t>
            </a:r>
            <a:r>
              <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 </a:t>
            </a:r>
            <a:r>
              <a:rPr lang="en-US" sz="1600" dirty="0">
                <a:solidFill>
                  <a:prstClr val="white"/>
                </a:solidFill>
                <a:latin typeface="Calibri" panose="020F0502020204030204" pitchFamily="34" charset="0"/>
                <a:hlinkClick r:id="rId4"/>
              </a:rPr>
              <a:t>[1028]</a:t>
            </a:r>
            <a:r>
              <a:rPr lang="en-US" sz="1600" dirty="0">
                <a:solidFill>
                  <a:prstClr val="white"/>
                </a:solidFill>
                <a:latin typeface="Calibri" panose="020F0502020204030204" pitchFamily="34" charset="0"/>
                <a:hlinkClick r:id="rId5"/>
              </a:rPr>
              <a:t>[1029]</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0" lvl="0" indent="0">
              <a:lnSpc>
                <a:spcPct val="82000"/>
              </a:lnSpc>
              <a:spcAft>
                <a:spcPts val="1200"/>
              </a:spcAft>
              <a:buSzPct val="80000"/>
              <a:tabLst/>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the group marched around the Washington Monument to the Ellipse… chanting, </a:t>
            </a:r>
            <a:r>
              <a:rPr lang="en-US" sz="2900" dirty="0">
                <a:solidFill>
                  <a:schemeClr val="tx1"/>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The Lion of the God of Judah is roaring, he’s roaring, to set the (gay sex slave) captives free</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prstClr val="white"/>
                </a:solidFill>
                <a:latin typeface="Calibri" panose="020F0502020204030204" pitchFamily="34" charset="0"/>
                <a:hlinkClick r:id="rId4"/>
              </a:rPr>
              <a:t>[1028]</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137160"/>
            <a:ext cx="859800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31F2A276-6C10-49B9-BB3A-E0108889CB65}"/>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21069951"/>
      </p:ext>
    </p:extLst>
  </p:cSld>
  <p:clrMapOvr>
    <a:masterClrMapping/>
  </p:clrMapOvr>
  <p:transition spd="med" advTm="2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000"/>
                                  </p:stCondLst>
                                  <p:childTnLst>
                                    <p:animEffect transition="out" filter="fade">
                                      <p:cBhvr>
                                        <p:cTn id="6" dur="1500" tmFilter="0, 0; .2, .5; .8, .5; 1, 0"/>
                                        <p:tgtEl>
                                          <p:spTgt spid="63490">
                                            <p:txEl>
                                              <p:pRg st="1" end="1"/>
                                            </p:txEl>
                                          </p:spTgt>
                                        </p:tgtEl>
                                      </p:cBhvr>
                                    </p:animEffect>
                                    <p:animScale>
                                      <p:cBhvr>
                                        <p:cTn id="7" dur="750" autoRev="1" fill="hold"/>
                                        <p:tgtEl>
                                          <p:spTgt spid="63490">
                                            <p:txEl>
                                              <p:pRg st="1" end="1"/>
                                            </p:txEl>
                                          </p:spTgt>
                                        </p:tgtEl>
                                      </p:cBhvr>
                                      <p:by x="105000" y="105000"/>
                                    </p:animScale>
                                  </p:childTnLst>
                                </p:cTn>
                              </p:par>
                            </p:childTnLst>
                          </p:cTn>
                        </p:par>
                        <p:par>
                          <p:cTn id="8" fill="hold">
                            <p:stCondLst>
                              <p:cond delay="7500"/>
                            </p:stCondLst>
                            <p:childTnLst>
                              <p:par>
                                <p:cTn id="9" presetID="26" presetClass="emph" presetSubtype="0" fill="hold" nodeType="afterEffect">
                                  <p:stCondLst>
                                    <p:cond delay="4000"/>
                                  </p:stCondLst>
                                  <p:childTnLst>
                                    <p:animEffect transition="out" filter="fade">
                                      <p:cBhvr>
                                        <p:cTn id="10" dur="1500" tmFilter="0, 0; .2, .5; .8, .5; 1, 0"/>
                                        <p:tgtEl>
                                          <p:spTgt spid="63490">
                                            <p:txEl>
                                              <p:pRg st="2" end="2"/>
                                            </p:txEl>
                                          </p:spTgt>
                                        </p:tgtEl>
                                      </p:cBhvr>
                                    </p:animEffect>
                                    <p:animScale>
                                      <p:cBhvr>
                                        <p:cTn id="11" dur="750" autoRev="1" fill="hold"/>
                                        <p:tgtEl>
                                          <p:spTgt spid="63490">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82612" y="1981200"/>
            <a:ext cx="8778771" cy="4508414"/>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274320" rIns="9000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SzPct val="80000"/>
              <a:tabLst/>
            </a:pPr>
            <a:r>
              <a:rPr lang="en-US" sz="34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"The LGBTQ community is about to get their faces rocked off by the love of Christ!" Groppoli says. </a:t>
            </a:r>
          </a:p>
          <a:p>
            <a:pPr marL="0" lvl="0" indent="0">
              <a:spcAft>
                <a:spcPts val="1200"/>
              </a:spcAft>
              <a:buSzPct val="80000"/>
              <a:tabLst/>
            </a:pPr>
            <a:r>
              <a:rPr lang="en-US" sz="34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"The tide is turning. The ex-gay community has their faces set like flint. We have our eyes on the prize- to see Jesus receive the reward of His suffering: His people.“ </a:t>
            </a:r>
            <a:r>
              <a:rPr lang="en-US" dirty="0">
                <a:solidFill>
                  <a:schemeClr val="tx1"/>
                </a:solidFill>
                <a:latin typeface="Calibri" panose="020F0502020204030204" pitchFamily="34" charset="0"/>
                <a:cs typeface="Calibri" panose="020F0502020204030204" pitchFamily="34" charset="0"/>
                <a:hlinkClick r:id="rId4"/>
              </a:rPr>
              <a:t>[1096]</a:t>
            </a:r>
            <a:endParaRPr lang="en-US" b="1" dirty="0">
              <a:ln w="9525">
                <a:solidFill>
                  <a:prstClr val="black"/>
                </a:solidFill>
                <a:prstDash val="solid"/>
              </a:ln>
              <a:solidFill>
                <a:schemeClr val="bg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2998" y="68580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35EC756-C761-4F8D-A68A-E14CC00BDF65}"/>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47021628"/>
      </p:ext>
    </p:extLst>
  </p:cSld>
  <p:clrMapOvr>
    <a:masterClrMapping/>
  </p:clrMapOvr>
  <p:transition spd="med" advTm="20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2400" y="1905000"/>
            <a:ext cx="8839200" cy="4624151"/>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000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1200"/>
              </a:spcAft>
              <a:buSzPct val="80000"/>
              <a:tabLst/>
            </a:pP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“Edward Byrd is the co-founder of the Freedom March and chose its name. Byrd's testimony begins at conception. </a:t>
            </a:r>
          </a:p>
          <a:p>
            <a:pPr marL="0" lvl="0" indent="0">
              <a:lnSpc>
                <a:spcPct val="97000"/>
              </a:lnSpc>
              <a:spcAft>
                <a:spcPts val="1200"/>
              </a:spcAft>
              <a:buSzPct val="80000"/>
              <a:tabLst/>
            </a:pP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He was born to a teenage mother and raped, abused and abandoned by his biological father. Seeking affection and fulfillment, Byrd transformed into an androgynous, gender-fluid performer who even acquired a record deal.” </a:t>
            </a:r>
            <a:r>
              <a:rPr lang="en-US" dirty="0">
                <a:solidFill>
                  <a:prstClr val="white"/>
                </a:solidFill>
                <a:latin typeface="Calibri" panose="020F0502020204030204" pitchFamily="34" charset="0"/>
                <a:cs typeface="Calibri" panose="020F0502020204030204" pitchFamily="34" charset="0"/>
                <a:hlinkClick r:id="rId4"/>
              </a:rPr>
              <a:t>[1096]</a:t>
            </a:r>
            <a:endPar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53340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7AB26A03-D905-4EBC-8C7A-BAA339E11F31}"/>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10150499"/>
      </p:ext>
    </p:extLst>
  </p:cSld>
  <p:clrMapOvr>
    <a:masterClrMapping/>
  </p:clrMapOvr>
  <p:transition spd="med" advTm="24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04417" y="1371600"/>
            <a:ext cx="8735166" cy="530352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000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SzPct val="80000"/>
              <a:tabLst/>
            </a:pPr>
            <a:r>
              <a:rPr lang="en-US" sz="2800" dirty="0">
                <a:solidFill>
                  <a:schemeClr val="tx1"/>
                </a:solidFill>
                <a:latin typeface="Calibri" panose="020F0502020204030204" pitchFamily="34" charset="0"/>
                <a:cs typeface="Calibri" panose="020F0502020204030204" pitchFamily="34" charset="0"/>
              </a:rPr>
              <a:t>“I was doing the whole thing. And I was just out here having this whole persona, being very promiscuous in the clubs, [partying in] the club from Sunday to Sunday. </a:t>
            </a:r>
          </a:p>
          <a:p>
            <a:pPr marL="0" lvl="0" indent="0">
              <a:lnSpc>
                <a:spcPct val="88000"/>
              </a:lnSpc>
              <a:spcAft>
                <a:spcPts val="1200"/>
              </a:spcAft>
              <a:buSzPct val="80000"/>
              <a:tabLst/>
            </a:pPr>
            <a:r>
              <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But God has a way of shining His light into the darkest places.” </a:t>
            </a:r>
            <a:r>
              <a:rPr lang="en-US" dirty="0">
                <a:solidFill>
                  <a:prstClr val="white"/>
                </a:solidFill>
                <a:latin typeface="Calibri" panose="020F0502020204030204" pitchFamily="34" charset="0"/>
                <a:cs typeface="Calibri" panose="020F0502020204030204" pitchFamily="34" charset="0"/>
                <a:hlinkClick r:id="rId4"/>
              </a:rPr>
              <a:t>[1096]</a:t>
            </a:r>
            <a:endPar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endParaRPr>
          </a:p>
          <a:p>
            <a:pPr marL="0" lvl="0" indent="0">
              <a:lnSpc>
                <a:spcPct val="88000"/>
              </a:lnSpc>
              <a:spcAft>
                <a:spcPts val="1200"/>
              </a:spcAft>
              <a:buSzPct val="80000"/>
              <a:tabLst/>
            </a:pPr>
            <a:r>
              <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“This lady came into the club, and she touched me and prophesies to me," Byrd says. "And she says, 'You know that there's a light inside of you. And God has a purpose and a plan for you.’” </a:t>
            </a:r>
            <a:r>
              <a:rPr lang="en-US" dirty="0">
                <a:solidFill>
                  <a:prstClr val="white"/>
                </a:solidFill>
                <a:latin typeface="Calibri" panose="020F0502020204030204" pitchFamily="34" charset="0"/>
                <a:cs typeface="Calibri" panose="020F0502020204030204" pitchFamily="34" charset="0"/>
                <a:hlinkClick r:id="rId4"/>
              </a:rPr>
              <a:t>[1096]</a:t>
            </a:r>
            <a:endPar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9144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DFA7D3E6-1829-473A-9F1C-C709A4929540}"/>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24186641"/>
      </p:ext>
    </p:extLst>
  </p:cSld>
  <p:clrMapOvr>
    <a:masterClrMapping/>
  </p:clrMapOvr>
  <p:transition spd="med" advTm="2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04417" y="1752600"/>
            <a:ext cx="8735166" cy="4838248"/>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000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300"/>
              </a:spcAft>
              <a:buSzPct val="80000"/>
              <a:tabLst/>
            </a:pPr>
            <a:r>
              <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“At 25, Byrd accepted Christ as his Savior, and he is now celebrating his seventh year of freedom (from homosexuality &amp; transgenderism).”</a:t>
            </a:r>
            <a:r>
              <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rPr>
              <a:t> </a:t>
            </a:r>
          </a:p>
          <a:p>
            <a:pPr marL="0" lvl="0" indent="0">
              <a:lnSpc>
                <a:spcPct val="95000"/>
              </a:lnSpc>
              <a:spcAft>
                <a:spcPts val="1400"/>
              </a:spcAft>
              <a:buSzPct val="80000"/>
              <a:tabLst/>
            </a:pPr>
            <a:r>
              <a:rPr lang="en-US" dirty="0">
                <a:solidFill>
                  <a:prstClr val="white"/>
                </a:solidFill>
                <a:latin typeface="Calibri" panose="020F0502020204030204" pitchFamily="34" charset="0"/>
                <a:cs typeface="Calibri" panose="020F0502020204030204" pitchFamily="34" charset="0"/>
                <a:hlinkClick r:id="rId4"/>
              </a:rPr>
              <a:t>[1096]</a:t>
            </a:r>
            <a:endPar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Arial" panose="020B0604020202020204" pitchFamily="34" charset="0"/>
            </a:endParaRPr>
          </a:p>
          <a:p>
            <a:pPr marL="0" lvl="0" indent="0">
              <a:lnSpc>
                <a:spcPct val="95000"/>
              </a:lnSpc>
              <a:spcAft>
                <a:spcPts val="1200"/>
              </a:spcAft>
              <a:buSzPct val="80000"/>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 life I thought was impossible became possible in Jesus," Byrd says. "In my desperation and brokenness, I would use men to cope with my pain. But His love healed me and saved me. Now my only desire is Him.” </a:t>
            </a:r>
            <a:r>
              <a:rPr lang="en-US" dirty="0">
                <a:solidFill>
                  <a:prstClr val="white"/>
                </a:solidFill>
                <a:latin typeface="Calibri" panose="020F0502020204030204" pitchFamily="34" charset="0"/>
                <a:cs typeface="Calibri" panose="020F0502020204030204" pitchFamily="34" charset="0"/>
                <a:hlinkClick r:id="rId4"/>
              </a:rPr>
              <a:t>[1096]</a:t>
            </a:r>
            <a:endPar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73000" y="53340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6C1CD10-9A85-47C0-84B9-1CC004AD8AF0}"/>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45351239"/>
      </p:ext>
    </p:extLst>
  </p:cSld>
  <p:clrMapOvr>
    <a:masterClrMapping/>
  </p:clrMapOvr>
  <p:transition spd="med" advTm="20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68204" y="1676400"/>
            <a:ext cx="8807592" cy="4977516"/>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5000"/>
              </a:lnSpc>
              <a:spcAft>
                <a:spcPts val="1200"/>
              </a:spcAft>
              <a:buSzPct val="8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“One former homosexual lady said that she went into a club and it was like </a:t>
            </a:r>
            <a:r>
              <a:rPr lang="en-US" sz="31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rPr>
              <a:t>scales fell off of her eyes. She looked around and saw that everything that she knew was a lie. She became a Christian and the homosexuality left her</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[148][149]</a:t>
            </a:r>
            <a:r>
              <a:rPr lang="en-US" b="1" dirty="0">
                <a:ln w="9525">
                  <a:solidFill>
                    <a:schemeClr val="bg1"/>
                  </a:solidFill>
                  <a:prstDash val="solid"/>
                </a:ln>
                <a:solidFill>
                  <a:srgbClr val="0000CC"/>
                </a:solidFill>
                <a:effectLst>
                  <a:outerShdw blurRad="12700" dist="38100" dir="2700000" algn="tl" rotWithShape="0">
                    <a:schemeClr val="bg1">
                      <a:lumMod val="50000"/>
                    </a:schemeClr>
                  </a:outerShdw>
                </a:effectLst>
                <a:latin typeface="Calibri" panose="020F0502020204030204" pitchFamily="34" charset="0"/>
              </a:rPr>
              <a:t> </a:t>
            </a:r>
          </a:p>
          <a:p>
            <a:pPr marL="457200" lvl="0" indent="-457200">
              <a:lnSpc>
                <a:spcPct val="95000"/>
              </a:lnSpc>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Others say it takes a while to reprogram your reprogrammable brain. But God walked with them every step of the way and delivered them from homosexuality.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[148][149]</a:t>
            </a:r>
          </a:p>
        </p:txBody>
      </p:sp>
      <p:sp>
        <p:nvSpPr>
          <p:cNvPr id="6" name="Text Box 1">
            <a:extLst>
              <a:ext uri="{FF2B5EF4-FFF2-40B4-BE49-F238E27FC236}">
                <a16:creationId xmlns:a16="http://schemas.microsoft.com/office/drawing/2014/main" id="{6474767B-9DEB-4422-9492-802A1D618B02}"/>
              </a:ext>
            </a:extLst>
          </p:cNvPr>
          <p:cNvSpPr txBox="1">
            <a:spLocks noChangeArrowheads="1"/>
          </p:cNvSpPr>
          <p:nvPr/>
        </p:nvSpPr>
        <p:spPr bwMode="auto">
          <a:xfrm>
            <a:off x="260866" y="304800"/>
            <a:ext cx="8598000" cy="1193677"/>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B0EB7572-0599-4435-869C-E4BAFD33D144}"/>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288301609"/>
      </p:ext>
    </p:extLst>
  </p:cSld>
  <p:clrMapOvr>
    <a:masterClrMapping/>
  </p:clrMapOvr>
  <p:transition spd="med" advTm="23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82880" y="1737360"/>
            <a:ext cx="8778240" cy="496058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5000"/>
              </a:lnSpc>
              <a:spcAft>
                <a:spcPts val="1200"/>
              </a:spcAft>
              <a:buSzPct val="75000"/>
            </a:pPr>
            <a:r>
              <a:rPr lang="en-US" sz="29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cs typeface="Arial" panose="020B0604020202020204" pitchFamily="34" charset="0"/>
              </a:rPr>
              <a:t>Former gay rights leader </a:t>
            </a:r>
            <a:r>
              <a:rPr lang="en-US" altLang="en-US" sz="29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ea typeface="SimSun" panose="02010600030101010101" pitchFamily="2" charset="-122"/>
                <a:cs typeface="Arial" panose="020B0604020202020204" pitchFamily="34" charset="0"/>
              </a:rPr>
              <a:t>Michael Glatze </a:t>
            </a:r>
            <a:r>
              <a:rPr lang="en-US" sz="29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cs typeface="Arial" panose="020B0604020202020204" pitchFamily="34" charset="0"/>
              </a:rPr>
              <a:t>declared ten years ago that he left homosexuality through the power of God. </a:t>
            </a:r>
          </a:p>
          <a:p>
            <a:pPr marL="0" indent="0">
              <a:lnSpc>
                <a:spcPct val="95000"/>
              </a:lnSpc>
              <a:spcAft>
                <a:spcPts val="1200"/>
              </a:spcAft>
              <a:buSzPct val="75000"/>
            </a:pPr>
            <a:r>
              <a:rPr lang="en-US" sz="29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cs typeface="Arial" panose="020B0604020202020204" pitchFamily="34" charset="0"/>
              </a:rPr>
              <a:t>Later he celebrated his marriage to a loving Christian woman in 2013, moved to Wyoming and became a conservative Christian pastor.</a:t>
            </a:r>
            <a:r>
              <a:rPr lang="en-US" sz="2900" b="1" dirty="0">
                <a:ln w="9525">
                  <a:solidFill>
                    <a:schemeClr val="bg1"/>
                  </a:solidFill>
                  <a:prstDash val="solid"/>
                </a:ln>
                <a:solidFill>
                  <a:schemeClr val="accent4">
                    <a:lumMod val="60000"/>
                    <a:lumOff val="40000"/>
                  </a:schemeClr>
                </a:solidFill>
                <a:effectLst>
                  <a:outerShdw blurRad="12700" dist="38100" dir="2700000" algn="tl" rotWithShape="0">
                    <a:schemeClr val="bg1">
                      <a:lumMod val="50000"/>
                    </a:schemeClr>
                  </a:outerShdw>
                </a:effectLst>
                <a:latin typeface="Arial Black" panose="020B0A04020102020204" pitchFamily="34" charset="0"/>
                <a:cs typeface="Arial" panose="020B0604020202020204" pitchFamily="34" charset="0"/>
              </a:rPr>
              <a:t> </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hlinkClick r:id="rId4"/>
              </a:rPr>
              <a:t>[680]</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hlinkClick r:id="rId5"/>
              </a:rPr>
              <a:t>[810]</a:t>
            </a:r>
            <a:r>
              <a:rPr lang="en-US" sz="2000" b="1" dirty="0">
                <a:ln w="9525">
                  <a:solidFill>
                    <a:schemeClr val="bg1"/>
                  </a:solidFill>
                  <a:prstDash val="solid"/>
                </a:ln>
                <a:solidFill>
                  <a:srgbClr val="0000FF"/>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 </a:t>
            </a:r>
          </a:p>
          <a:p>
            <a:pPr marL="365760" indent="-365760">
              <a:lnSpc>
                <a:spcPct val="95000"/>
              </a:lnSpc>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Many of his former homosexual activist friends became raging angry, ridiculed him and his bride, and wished for his death. </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hlinkClick r:id="rId4"/>
              </a:rPr>
              <a:t>[680]</a:t>
            </a:r>
            <a:endPar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Arial" panose="020B0604020202020204" pitchFamily="34" charset="0"/>
            </a:endParaRPr>
          </a:p>
        </p:txBody>
      </p:sp>
      <p:sp>
        <p:nvSpPr>
          <p:cNvPr id="6" name="Text Box 1">
            <a:extLst>
              <a:ext uri="{FF2B5EF4-FFF2-40B4-BE49-F238E27FC236}">
                <a16:creationId xmlns:a16="http://schemas.microsoft.com/office/drawing/2014/main" id="{A824D2CC-7249-4080-BD60-AE524D9F653E}"/>
              </a:ext>
            </a:extLst>
          </p:cNvPr>
          <p:cNvSpPr txBox="1">
            <a:spLocks noChangeArrowheads="1"/>
          </p:cNvSpPr>
          <p:nvPr/>
        </p:nvSpPr>
        <p:spPr bwMode="auto">
          <a:xfrm>
            <a:off x="273000" y="365760"/>
            <a:ext cx="8598000" cy="1193677"/>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CFA2DA25-9707-4B11-90FF-2948469BEB65}"/>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245822546"/>
      </p:ext>
    </p:extLst>
  </p:cSld>
  <p:clrMapOvr>
    <a:masterClrMapping/>
  </p:clrMapOvr>
  <p:transition spd="med" advTm="2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28596" y="1895511"/>
            <a:ext cx="8686800" cy="426270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228600" tIns="182880" rIns="4572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80000"/>
              <a:tabLst/>
              <a:defRPr/>
            </a:pP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My 3 books include the results of extensive peer review and research, with over 1,300 references, plus 450 debates over 32 years, with leaders from every field of science, plus world religion, world culture &amp; Bible prophesy. </a:t>
            </a:r>
          </a:p>
          <a:p>
            <a:pPr marL="0" lvl="0" indent="0">
              <a:lnSpc>
                <a:spcPct val="100000"/>
              </a:lnSpc>
              <a:spcAft>
                <a:spcPts val="1800"/>
              </a:spcAft>
              <a:buClr>
                <a:prstClr val="black"/>
              </a:buClr>
              <a:buSzPct val="80000"/>
              <a:tabLst/>
              <a:defRPr/>
            </a:pP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No one could rigorously scientifically refute the information presented in these books.</a:t>
            </a:r>
          </a:p>
        </p:txBody>
      </p:sp>
      <p:sp>
        <p:nvSpPr>
          <p:cNvPr id="7" name="Text Box 2">
            <a:extLst>
              <a:ext uri="{FF2B5EF4-FFF2-40B4-BE49-F238E27FC236}">
                <a16:creationId xmlns:a16="http://schemas.microsoft.com/office/drawing/2014/main" id="{D5248DD4-75EF-49BE-8304-CC636FD63F39}"/>
              </a:ext>
            </a:extLst>
          </p:cNvPr>
          <p:cNvSpPr txBox="1">
            <a:spLocks noChangeArrowheads="1"/>
          </p:cNvSpPr>
          <p:nvPr/>
        </p:nvSpPr>
        <p:spPr bwMode="auto">
          <a:xfrm>
            <a:off x="228596" y="533400"/>
            <a:ext cx="868680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Author of 3 Books</a:t>
            </a:r>
          </a:p>
        </p:txBody>
      </p:sp>
      <p:sp>
        <p:nvSpPr>
          <p:cNvPr id="4" name="Date Placeholder 2">
            <a:extLst>
              <a:ext uri="{FF2B5EF4-FFF2-40B4-BE49-F238E27FC236}">
                <a16:creationId xmlns:a16="http://schemas.microsoft.com/office/drawing/2014/main" id="{79625289-E3D3-4EC3-BA9E-944418B27DE0}"/>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41497518"/>
      </p:ext>
    </p:extLst>
  </p:cSld>
  <p:clrMapOvr>
    <a:masterClrMapping/>
  </p:clrMapOvr>
  <p:transition spd="slow" advTm="28000">
    <p:fade/>
  </p:transition>
</p:sld>
</file>

<file path=ppt/slides/slide23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992362" y="5307419"/>
            <a:ext cx="7135008" cy="1386918"/>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90000" tIns="9144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0"/>
              </a:spcAft>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“(Long term) former homosexual's marriage slammed by activists. Michael Glatze's angry scoffing detractors 'hope for failure.‘” </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[680]</a:t>
            </a:r>
            <a:endPar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pic>
        <p:nvPicPr>
          <p:cNvPr id="6" name="graphics1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5958" y="1737360"/>
            <a:ext cx="7132083" cy="338328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7" name="Text Box 1">
            <a:extLst>
              <a:ext uri="{FF2B5EF4-FFF2-40B4-BE49-F238E27FC236}">
                <a16:creationId xmlns:a16="http://schemas.microsoft.com/office/drawing/2014/main" id="{50287D47-4F0B-4540-B2F2-F9B74DF7F449}"/>
              </a:ext>
            </a:extLst>
          </p:cNvPr>
          <p:cNvSpPr txBox="1">
            <a:spLocks noChangeArrowheads="1"/>
          </p:cNvSpPr>
          <p:nvPr/>
        </p:nvSpPr>
        <p:spPr bwMode="auto">
          <a:xfrm>
            <a:off x="272999" y="356904"/>
            <a:ext cx="8598000" cy="1193677"/>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5" name="Rectangle 2">
            <a:extLst>
              <a:ext uri="{FF2B5EF4-FFF2-40B4-BE49-F238E27FC236}">
                <a16:creationId xmlns:a16="http://schemas.microsoft.com/office/drawing/2014/main" id="{092FCBD5-039C-43A8-8EAD-DF056584C291}"/>
              </a:ext>
            </a:extLst>
          </p:cNvPr>
          <p:cNvSpPr>
            <a:spLocks noChangeArrowheads="1"/>
          </p:cNvSpPr>
          <p:nvPr/>
        </p:nvSpPr>
        <p:spPr bwMode="auto">
          <a:xfrm>
            <a:off x="161262" y="1754498"/>
            <a:ext cx="831100" cy="986167"/>
          </a:xfrm>
          <a:prstGeom prst="rect">
            <a:avLst/>
          </a:prstGeom>
          <a:noFill/>
          <a:ln w="25400">
            <a:noFill/>
          </a:ln>
          <a:effectLst/>
          <a:scene3d>
            <a:camera prst="orthographicFront"/>
            <a:lightRig rig="threePt" dir="t"/>
          </a:scene3d>
          <a:sp3d>
            <a:bevelT w="165100" prst="coolSlant"/>
          </a:sp3d>
        </p:spPr>
        <p:txBody>
          <a:bodyPr wrap="square" lIns="90000" tIns="9144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0"/>
              </a:spcAft>
            </a:pPr>
            <a:r>
              <a:rPr lang="en-US" altLang="en-US" sz="1400" dirty="0">
                <a:solidFill>
                  <a:schemeClr val="tx1"/>
                </a:solidFill>
                <a:latin typeface="Calibri" panose="020F0502020204030204" pitchFamily="34" charset="0"/>
                <a:ea typeface="SimSun" panose="02010600030101010101" pitchFamily="2" charset="-122"/>
                <a:cs typeface="Times New Roman" panose="02020603050405020304" pitchFamily="18" charset="0"/>
              </a:rPr>
              <a:t>Photo </a:t>
            </a:r>
          </a:p>
          <a:p>
            <a:pPr marL="0" indent="0">
              <a:spcAft>
                <a:spcPts val="0"/>
              </a:spcAft>
            </a:pPr>
            <a:r>
              <a:rPr lang="en-US" altLang="en-US" sz="1400" dirty="0">
                <a:solidFill>
                  <a:schemeClr val="tx1"/>
                </a:solidFill>
                <a:latin typeface="Calibri" panose="020F0502020204030204" pitchFamily="34" charset="0"/>
                <a:ea typeface="SimSun" panose="02010600030101010101" pitchFamily="2" charset="-122"/>
                <a:cs typeface="Times New Roman" panose="02020603050405020304" pitchFamily="18" charset="0"/>
              </a:rPr>
              <a:t>Credit: </a:t>
            </a:r>
          </a:p>
          <a:p>
            <a:pPr marL="0" indent="0">
              <a:spcAft>
                <a:spcPts val="0"/>
              </a:spcAft>
            </a:pPr>
            <a:r>
              <a:rPr lang="en-US" altLang="en-US" sz="1400" dirty="0">
                <a:solidFill>
                  <a:schemeClr val="tx1"/>
                </a:solidFill>
                <a:latin typeface="Calibri" panose="020F0502020204030204" pitchFamily="34" charset="0"/>
                <a:ea typeface="SimSun" panose="02010600030101010101" pitchFamily="2" charset="-122"/>
                <a:cs typeface="Times New Roman" panose="02020603050405020304" pitchFamily="18" charset="0"/>
              </a:rPr>
              <a:t>Michael </a:t>
            </a:r>
          </a:p>
          <a:p>
            <a:pPr marL="0" indent="0">
              <a:spcAft>
                <a:spcPts val="0"/>
              </a:spcAft>
            </a:pPr>
            <a:r>
              <a:rPr lang="en-US" altLang="en-US" sz="1400" dirty="0">
                <a:solidFill>
                  <a:schemeClr val="tx1"/>
                </a:solidFill>
                <a:latin typeface="Calibri" panose="020F0502020204030204" pitchFamily="34" charset="0"/>
                <a:ea typeface="SimSun" panose="02010600030101010101" pitchFamily="2" charset="-122"/>
                <a:cs typeface="Times New Roman" panose="02020603050405020304" pitchFamily="18" charset="0"/>
              </a:rPr>
              <a:t>Glatze</a:t>
            </a:r>
            <a:endParaRPr lang="en-US" sz="1400" u="sng" dirty="0">
              <a:solidFill>
                <a:schemeClr val="tx1"/>
              </a:solidFill>
              <a:latin typeface="Calibri" panose="020F0502020204030204" pitchFamily="34" charset="0"/>
            </a:endParaRPr>
          </a:p>
        </p:txBody>
      </p:sp>
      <p:pic>
        <p:nvPicPr>
          <p:cNvPr id="8" name="Picture 7">
            <a:extLst>
              <a:ext uri="{FF2B5EF4-FFF2-40B4-BE49-F238E27FC236}">
                <a16:creationId xmlns:a16="http://schemas.microsoft.com/office/drawing/2014/main" id="{DF6AA50E-C180-466C-9709-3F3FE622587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72999" y="2740665"/>
            <a:ext cx="182880" cy="182880"/>
          </a:xfrm>
          <a:prstGeom prst="rect">
            <a:avLst/>
          </a:prstGeom>
        </p:spPr>
      </p:pic>
    </p:spTree>
    <p:extLst>
      <p:ext uri="{BB962C8B-B14F-4D97-AF65-F5344CB8AC3E}">
        <p14:creationId xmlns:p14="http://schemas.microsoft.com/office/powerpoint/2010/main" val="733519344"/>
      </p:ext>
    </p:extLst>
  </p:cSld>
  <p:clrMapOvr>
    <a:masterClrMapping/>
  </p:clrMapOvr>
  <p:transition spd="med" advTm="14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67640" y="2097695"/>
            <a:ext cx="8808720" cy="4555093"/>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SzPct val="75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"These findings confirm what I've seen in my own life as well as in the lives of </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Arial Black" panose="020B0A04020102020204" pitchFamily="34" charset="0"/>
              </a:rPr>
              <a:t>thousands and thousands of people who have left the lifestyle," said Cantu. "I am living proof that homosexuality is not an immutable characteristic</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chemeClr val="tx1"/>
                </a:solidFill>
                <a:latin typeface="Calibri" panose="020F0502020204030204" pitchFamily="34" charset="0"/>
                <a:hlinkClick r:id="rId4"/>
              </a:rPr>
              <a:t>[54]</a:t>
            </a:r>
            <a:endParaRPr lang="en-US" dirty="0">
              <a:solidFill>
                <a:schemeClr val="tx1"/>
              </a:solidFill>
              <a:latin typeface="Calibri" panose="020F0502020204030204" pitchFamily="34" charset="0"/>
            </a:endParaRPr>
          </a:p>
          <a:p>
            <a:pPr marL="0" lvl="0" indent="0">
              <a:lnSpc>
                <a:spcPct val="100000"/>
              </a:lnSpc>
              <a:spcAft>
                <a:spcPts val="1200"/>
              </a:spcAft>
              <a:buClr>
                <a:srgbClr val="AB5215"/>
              </a:buClr>
              <a:buSzPct val="70000"/>
              <a:tabLst/>
            </a:pPr>
            <a:r>
              <a:rPr lang="en-US" dirty="0">
                <a:solidFill>
                  <a:schemeClr val="tx1"/>
                </a:solidFill>
                <a:latin typeface="Calibri" panose="020F0502020204030204" pitchFamily="34" charset="0"/>
              </a:rPr>
              <a:t>Also: </a:t>
            </a:r>
            <a:r>
              <a:rPr lang="en-US" u="sng" dirty="0">
                <a:solidFill>
                  <a:prstClr val="white"/>
                </a:solidFill>
                <a:latin typeface="Calibri" panose="020F0502020204030204" pitchFamily="34" charset="0"/>
                <a:cs typeface="Calibri" panose="020F0502020204030204" pitchFamily="34" charset="0"/>
                <a:hlinkClick r:id="rId5"/>
              </a:rPr>
              <a:t>[53]</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6"/>
              </a:rPr>
              <a:t>[92]</a:t>
            </a:r>
            <a:r>
              <a:rPr lang="en-US" dirty="0">
                <a:solidFill>
                  <a:prstClr val="white"/>
                </a:solidFill>
                <a:latin typeface="Calibri" panose="020F0502020204030204" pitchFamily="34" charset="0"/>
                <a:cs typeface="Calibri" panose="020F0502020204030204" pitchFamily="34" charset="0"/>
              </a:rPr>
              <a:t> [148] [149] </a:t>
            </a:r>
            <a:r>
              <a:rPr lang="en-US" dirty="0">
                <a:solidFill>
                  <a:prstClr val="white"/>
                </a:solidFill>
                <a:latin typeface="Calibri" panose="020F0502020204030204" pitchFamily="34" charset="0"/>
                <a:cs typeface="Calibri" panose="020F0502020204030204" pitchFamily="34" charset="0"/>
                <a:hlinkClick r:id="rId7"/>
              </a:rPr>
              <a:t>[272]</a:t>
            </a:r>
            <a:r>
              <a:rPr lang="en-US" dirty="0">
                <a:solidFill>
                  <a:prstClr val="white"/>
                </a:solidFill>
                <a:latin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cs typeface="Calibri" panose="020F0502020204030204" pitchFamily="34" charset="0"/>
                <a:hlinkClick r:id="rId8"/>
              </a:rPr>
              <a:t>[680</a:t>
            </a:r>
            <a:r>
              <a:rPr lang="en-US" dirty="0">
                <a:solidFill>
                  <a:prstClr val="white"/>
                </a:solidFill>
                <a:latin typeface="Calibri" panose="020F0502020204030204" pitchFamily="34" charset="0"/>
                <a:cs typeface="Calibri" panose="020F0502020204030204" pitchFamily="34" charset="0"/>
                <a:hlinkClick r:id="rId8"/>
              </a:rPr>
              <a:t>]</a:t>
            </a:r>
            <a:r>
              <a:rPr lang="en-US" dirty="0">
                <a:solidFill>
                  <a:prstClr val="white"/>
                </a:solidFill>
                <a:latin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cs typeface="Calibri" panose="020F0502020204030204" pitchFamily="34" charset="0"/>
                <a:hlinkClick r:id="rId9"/>
              </a:rPr>
              <a:t>[721]</a:t>
            </a:r>
            <a:r>
              <a:rPr lang="en-US" u="sng"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hlinkClick r:id="rId10"/>
              </a:rPr>
              <a:t>[810]</a:t>
            </a:r>
            <a:r>
              <a:rPr lang="en-US" u="sng"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11"/>
              </a:rPr>
              <a:t>[813]</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12"/>
              </a:rPr>
              <a:t>[819]</a:t>
            </a:r>
            <a:r>
              <a:rPr lang="en-US" dirty="0">
                <a:solidFill>
                  <a:prstClr val="white"/>
                </a:solidFill>
                <a:latin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cs typeface="Calibri" panose="020F0502020204030204" pitchFamily="34" charset="0"/>
                <a:hlinkClick r:id="rId13"/>
              </a:rPr>
              <a:t>[820</a:t>
            </a:r>
            <a:r>
              <a:rPr lang="en-US" dirty="0">
                <a:solidFill>
                  <a:prstClr val="white"/>
                </a:solidFill>
                <a:latin typeface="Calibri" panose="020F0502020204030204" pitchFamily="34" charset="0"/>
                <a:cs typeface="Calibri" panose="020F0502020204030204" pitchFamily="34" charset="0"/>
                <a:hlinkClick r:id="rId13"/>
              </a:rPr>
              <a:t>]</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ea typeface="Calibri" panose="020F0502020204030204" pitchFamily="34" charset="0"/>
                <a:cs typeface="Times New Roman" panose="02020603050405020304" pitchFamily="18" charset="0"/>
                <a:hlinkClick r:id="rId14"/>
              </a:rPr>
              <a:t>[825]</a:t>
            </a:r>
            <a:r>
              <a:rPr lang="en-US" dirty="0">
                <a:solidFill>
                  <a:prstClr val="white"/>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prstClr val="white"/>
                </a:solidFill>
                <a:latin typeface="Calibri" panose="020F0502020204030204" pitchFamily="34" charset="0"/>
                <a:cs typeface="Calibri" panose="020F0502020204030204" pitchFamily="34" charset="0"/>
                <a:hlinkClick r:id="rId14"/>
              </a:rPr>
              <a:t>[823]</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15"/>
              </a:rPr>
              <a:t>[827]</a:t>
            </a:r>
            <a:r>
              <a:rPr lang="en-US"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6"/>
              </a:rPr>
              <a:t> </a:t>
            </a:r>
            <a:r>
              <a:rPr lang="en-US" dirty="0">
                <a:solidFill>
                  <a:prstClr val="white"/>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[828]</a:t>
            </a:r>
            <a:r>
              <a:rPr lang="en-US" dirty="0">
                <a:solidFill>
                  <a:prstClr val="white"/>
                </a:solidFill>
                <a:latin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6"/>
              </a:rPr>
              <a:t>[1011]</a:t>
            </a:r>
            <a:r>
              <a:rPr lang="en-US" dirty="0">
                <a:solidFill>
                  <a:prstClr val="white"/>
                </a:solidFill>
                <a:latin typeface="Calibri" panose="020F0502020204030204" pitchFamily="34" charset="0"/>
                <a:ea typeface="Calibri" panose="020F0502020204030204" pitchFamily="34" charset="0"/>
                <a:cs typeface="Calibri" panose="020F0502020204030204" pitchFamily="34" charset="0"/>
              </a:rPr>
              <a:t> </a:t>
            </a:r>
            <a:r>
              <a:rPr lang="en-US"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8"/>
              </a:rPr>
              <a:t>[1012]</a:t>
            </a:r>
            <a:r>
              <a:rPr lang="en-US" dirty="0">
                <a:solidFill>
                  <a:prstClr val="white"/>
                </a:solidFill>
                <a:latin typeface="Calibri" panose="020F0502020204030204" pitchFamily="34" charset="0"/>
                <a:ea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rPr>
              <a:t>[</a:t>
            </a:r>
            <a:r>
              <a:rPr lang="en-US" dirty="0">
                <a:solidFill>
                  <a:prstClr val="white"/>
                </a:solidFill>
                <a:latin typeface="Calibri" panose="020F0502020204030204" pitchFamily="34" charset="0"/>
                <a:cs typeface="Calibri" panose="020F0502020204030204" pitchFamily="34" charset="0"/>
                <a:hlinkClick r:id="rId19"/>
              </a:rPr>
              <a:t>1013</a:t>
            </a:r>
            <a:r>
              <a:rPr lang="en-US" dirty="0">
                <a:solidFill>
                  <a:prstClr val="white"/>
                </a:solidFill>
                <a:latin typeface="Calibri" panose="020F0502020204030204" pitchFamily="34" charset="0"/>
                <a:cs typeface="Calibri" panose="020F0502020204030204" pitchFamily="34" charset="0"/>
              </a:rPr>
              <a:t>] </a:t>
            </a:r>
            <a:r>
              <a:rPr lang="en-US" altLang="en-US" dirty="0">
                <a:solidFill>
                  <a:prstClr val="white"/>
                </a:solidFill>
                <a:latin typeface="Calibri" panose="020F0502020204030204" pitchFamily="34" charset="0"/>
                <a:cs typeface="Calibri" panose="020F0502020204030204" pitchFamily="34" charset="0"/>
                <a:hlinkClick r:id="rId20"/>
              </a:rPr>
              <a:t>[1016]</a:t>
            </a:r>
            <a:r>
              <a:rPr lang="en-US" alt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hlinkClick r:id="rId21"/>
              </a:rPr>
              <a:t>[1029]</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2"/>
              </a:rPr>
              <a:t>[1030]</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3"/>
              </a:rPr>
              <a:t>[1053]</a:t>
            </a:r>
            <a:r>
              <a:rPr lang="en-US" sz="2400"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4"/>
              </a:rPr>
              <a:t>[1066]</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5"/>
              </a:rPr>
              <a:t>[1067]</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6"/>
              </a:rPr>
              <a:t>[1068]</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hlinkClick r:id="rId27"/>
              </a:rPr>
              <a:t>[1070]</a:t>
            </a:r>
            <a:r>
              <a:rPr lang="en-US" dirty="0">
                <a:solidFill>
                  <a:prstClr val="white"/>
                </a:solidFill>
                <a:latin typeface="Calibri" panose="020F0502020204030204" pitchFamily="34" charset="0"/>
              </a:rPr>
              <a:t> [1072] [1124] </a:t>
            </a:r>
            <a:r>
              <a:rPr lang="en-US" dirty="0">
                <a:solidFill>
                  <a:prstClr val="white"/>
                </a:solidFill>
                <a:latin typeface="Calibri" panose="020F0502020204030204" pitchFamily="34" charset="0"/>
                <a:hlinkClick r:id="rId28"/>
              </a:rPr>
              <a:t>[1145]</a:t>
            </a:r>
            <a:r>
              <a:rPr lang="en-US" dirty="0">
                <a:solidFill>
                  <a:prstClr val="white"/>
                </a:solidFill>
                <a:latin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29"/>
              </a:rPr>
              <a:t>[1173]</a:t>
            </a:r>
            <a:endParaRPr lang="en-US" dirty="0">
              <a:solidFill>
                <a:prstClr val="white"/>
              </a:solidFill>
              <a:latin typeface="Calibri" panose="020F0502020204030204" pitchFamily="34" charset="0"/>
            </a:endParaRPr>
          </a:p>
        </p:txBody>
      </p:sp>
      <p:sp>
        <p:nvSpPr>
          <p:cNvPr id="6" name="Text Box 1">
            <a:extLst>
              <a:ext uri="{FF2B5EF4-FFF2-40B4-BE49-F238E27FC236}">
                <a16:creationId xmlns:a16="http://schemas.microsoft.com/office/drawing/2014/main" id="{726EDC58-85E3-482D-B53B-9D350A1DCA23}"/>
              </a:ext>
            </a:extLst>
          </p:cNvPr>
          <p:cNvSpPr txBox="1">
            <a:spLocks noChangeArrowheads="1"/>
          </p:cNvSpPr>
          <p:nvPr/>
        </p:nvSpPr>
        <p:spPr bwMode="auto">
          <a:xfrm>
            <a:off x="273000" y="685800"/>
            <a:ext cx="8598000" cy="1188720"/>
          </a:xfrm>
          <a:prstGeom prst="rect">
            <a:avLst/>
          </a:prstGeom>
          <a:blipFill dpi="0" rotWithShape="0">
            <a:blip r:embed="rId3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CC3E965-9E73-4B79-A7F1-EC732167A157}"/>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77108942"/>
      </p:ext>
    </p:extLst>
  </p:cSld>
  <p:clrMapOvr>
    <a:masterClrMapping/>
  </p:clrMapOvr>
  <p:transition spd="med" advTm="22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500"/>
                                  </p:stCondLst>
                                  <p:childTnLst>
                                    <p:animEffect transition="out" filter="fade">
                                      <p:cBhvr>
                                        <p:cTn id="6" dur="1500" tmFilter="0, 0; .2, .5; .8, .5; 1, 0"/>
                                        <p:tgtEl>
                                          <p:spTgt spid="63490"/>
                                        </p:tgtEl>
                                      </p:cBhvr>
                                    </p:animEffect>
                                    <p:animScale>
                                      <p:cBhvr>
                                        <p:cTn id="7" dur="750" autoRev="1" fill="hold"/>
                                        <p:tgtEl>
                                          <p:spTgt spid="6349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0"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91440" y="1828800"/>
            <a:ext cx="8961120" cy="484632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1800"/>
              </a:spcAft>
              <a:buSzPct val="750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Dr. Butterfield had a normal childhood. She grew up heterosexual, dated guys &amp; went to Catholic schools.</a:t>
            </a:r>
          </a:p>
          <a:p>
            <a:pPr marL="0" indent="0">
              <a:lnSpc>
                <a:spcPct val="85000"/>
              </a:lnSpc>
              <a:spcAft>
                <a:spcPts val="1800"/>
              </a:spcAft>
              <a:buSzPct val="750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But after attending a liberal college in Ohio for her Ph.D., she started to radically change her beliefs: </a:t>
            </a:r>
          </a:p>
          <a:p>
            <a:pPr marL="365760" indent="-365760">
              <a:lnSpc>
                <a:spcPct val="85000"/>
              </a:lnSpc>
              <a:spcAft>
                <a:spcPts val="0"/>
              </a:spcAft>
              <a:buClr>
                <a:schemeClr val="tx1"/>
              </a:buClr>
              <a:buSzPct val="70000"/>
              <a:buFont typeface="Wingdings" panose="05000000000000000000" pitchFamily="2" charset="2"/>
              <a:buChar char="Ø"/>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She started to believe in evolution. </a:t>
            </a:r>
          </a:p>
          <a:p>
            <a:pPr marL="365760" indent="-365760">
              <a:lnSpc>
                <a:spcPct val="85000"/>
              </a:lnSpc>
              <a:spcAft>
                <a:spcPts val="0"/>
              </a:spcAft>
              <a:buClr>
                <a:schemeClr val="tx1"/>
              </a:buClr>
              <a:buSzPct val="70000"/>
              <a:buFont typeface="Wingdings" panose="05000000000000000000" pitchFamily="2" charset="2"/>
              <a:buChar char="Ø"/>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Studied Freud &amp; erroneous anti-Christian history. </a:t>
            </a:r>
          </a:p>
          <a:p>
            <a:pPr marL="365760" indent="-365760">
              <a:lnSpc>
                <a:spcPct val="85000"/>
              </a:lnSpc>
              <a:spcAft>
                <a:spcPts val="18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She slowly became involved in LGBT associations. </a:t>
            </a:r>
            <a:r>
              <a:rPr lang="en-US" sz="1600" dirty="0">
                <a:latin typeface="Calibri" panose="020F0502020204030204" pitchFamily="34" charset="0"/>
              </a:rPr>
              <a:t>[824] </a:t>
            </a:r>
            <a:r>
              <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p>
          <a:p>
            <a:pPr marL="0" indent="0">
              <a:lnSpc>
                <a:spcPct val="85000"/>
              </a:lnSpc>
              <a:spcAft>
                <a:spcPts val="0"/>
              </a:spcAft>
              <a:buSzPct val="750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Then at age 28 she became involved in a lesbian relationship. She became a liberal atheist, gay activist leader, and despised Christians and their Bible.</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1600" dirty="0">
                <a:latin typeface="Calibri" panose="020F0502020204030204" pitchFamily="34" charset="0"/>
              </a:rPr>
              <a:t>[824] </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5" name="Text Box 1">
            <a:extLst>
              <a:ext uri="{FF2B5EF4-FFF2-40B4-BE49-F238E27FC236}">
                <a16:creationId xmlns:a16="http://schemas.microsoft.com/office/drawing/2014/main" id="{1931B5A8-5615-433D-AD7C-6D163597534F}"/>
              </a:ext>
            </a:extLst>
          </p:cNvPr>
          <p:cNvSpPr txBox="1">
            <a:spLocks noChangeArrowheads="1"/>
          </p:cNvSpPr>
          <p:nvPr/>
        </p:nvSpPr>
        <p:spPr bwMode="auto">
          <a:xfrm>
            <a:off x="273000" y="457200"/>
            <a:ext cx="8598000" cy="1193677"/>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62DDA39A-7E96-484E-8044-DA15706EDD8A}"/>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4746368"/>
      </p:ext>
    </p:extLst>
  </p:cSld>
  <p:clrMapOvr>
    <a:masterClrMapping/>
  </p:clrMapOvr>
  <p:transition spd="med" advTm="2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37160" y="1958398"/>
            <a:ext cx="6492240" cy="1995033"/>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1200"/>
              </a:spcAft>
              <a:buSzPct val="750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Dr. Rosaria Butterfield then became a tenured professor of English at Syracuse University.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But </a:t>
            </a: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today she is a long-term former homosexual.</a:t>
            </a:r>
            <a:r>
              <a:rPr lang="en-US" sz="1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sz="1600" dirty="0">
                <a:latin typeface="Calibri" panose="020F0502020204030204" pitchFamily="34" charset="0"/>
                <a:hlinkClick r:id="rId4"/>
              </a:rPr>
              <a:t>[825] </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pic>
        <p:nvPicPr>
          <p:cNvPr id="1026" name="Picture 2" descr="My Train Wreck Conversion"/>
          <p:cNvPicPr>
            <a:picLocks noChangeAspect="1" noChangeArrowheads="1"/>
          </p:cNvPicPr>
          <p:nvPr/>
        </p:nvPicPr>
        <p:blipFill rotWithShape="1">
          <a:blip r:embed="rId5">
            <a:extLst>
              <a:ext uri="{28A0092B-C50C-407E-A947-70E740481C1C}">
                <a14:useLocalDpi xmlns:a14="http://schemas.microsoft.com/office/drawing/2010/main" val="0"/>
              </a:ext>
            </a:extLst>
          </a:blip>
          <a:srcRect l="28750" t="1" r="6250" b="7999"/>
          <a:stretch/>
        </p:blipFill>
        <p:spPr bwMode="auto">
          <a:xfrm>
            <a:off x="6858000" y="1958398"/>
            <a:ext cx="2030421" cy="1951463"/>
          </a:xfrm>
          <a:prstGeom prst="rect">
            <a:avLst/>
          </a:prstGeom>
          <a:noFill/>
          <a:ln w="25400">
            <a:solidFill>
              <a:schemeClr val="bg1"/>
            </a:solidFill>
          </a:ln>
          <a:extLst>
            <a:ext uri="{909E8E84-426E-40DD-AFC4-6F175D3DCCD1}">
              <a14:hiddenFill xmlns:a14="http://schemas.microsoft.com/office/drawing/2010/main">
                <a:solidFill>
                  <a:srgbClr val="FFFFFF"/>
                </a:solidFill>
              </a14:hiddenFill>
            </a:ext>
          </a:extLst>
        </p:spPr>
      </p:pic>
      <p:sp>
        <p:nvSpPr>
          <p:cNvPr id="6" name="Rectangle 2"/>
          <p:cNvSpPr>
            <a:spLocks noChangeArrowheads="1"/>
          </p:cNvSpPr>
          <p:nvPr/>
        </p:nvSpPr>
        <p:spPr bwMode="auto">
          <a:xfrm>
            <a:off x="137160" y="4192100"/>
            <a:ext cx="8869680" cy="246888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600"/>
              </a:spcAft>
              <a:buSzPct val="75000"/>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She converted to Christianity in 1999, taught and ministered at Geneva College, is a full-time mother and pastor’s wife, and author of several Christian books about her conversion out of homosexuality: </a:t>
            </a:r>
          </a:p>
          <a:p>
            <a:pPr marL="0" indent="0" algn="ctr">
              <a:lnSpc>
                <a:spcPct val="90000"/>
              </a:lnSpc>
              <a:spcAft>
                <a:spcPts val="600"/>
              </a:spcAft>
              <a:buSzPct val="75000"/>
            </a:pPr>
            <a:r>
              <a:rPr lang="en-US" sz="1700" dirty="0">
                <a:solidFill>
                  <a:schemeClr val="tx1"/>
                </a:solidFill>
                <a:latin typeface="Calibri" panose="020F0502020204030204" pitchFamily="34" charset="0"/>
                <a:hlinkClick r:id="rId6"/>
              </a:rPr>
              <a:t>Books: "Secret Thoughts of an Unlikely Convert" (2012), "Openness Unhindered: Further Thoughts of an Unlikely Convert on Sexual Identity and Union with Christ" (2015)</a:t>
            </a:r>
            <a:r>
              <a:rPr lang="en-US" sz="1400" dirty="0">
                <a:solidFill>
                  <a:schemeClr val="tx1"/>
                </a:solidFill>
                <a:latin typeface="Calibri" panose="020F0502020204030204" pitchFamily="34" charset="0"/>
              </a:rPr>
              <a:t>©</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4"/>
              </a:rPr>
              <a:t>[825]</a:t>
            </a:r>
            <a:r>
              <a:rPr lang="en-US" sz="1700" dirty="0">
                <a:solidFill>
                  <a:schemeClr val="tx1"/>
                </a:solidFill>
                <a:latin typeface="Calibri" panose="020F0502020204030204" pitchFamily="34" charset="0"/>
              </a:rPr>
              <a:t> </a:t>
            </a:r>
            <a:r>
              <a:rPr lang="en-US" sz="1700" dirty="0">
                <a:solidFill>
                  <a:schemeClr val="tx1"/>
                </a:solidFill>
                <a:latin typeface="Calibri" panose="020F0502020204030204" pitchFamily="34" charset="0"/>
                <a:hlinkClick r:id="rId6"/>
              </a:rPr>
              <a:t>[826] </a:t>
            </a:r>
            <a:endParaRPr lang="en-US" sz="1700" dirty="0">
              <a:solidFill>
                <a:schemeClr val="tx1"/>
              </a:solidFill>
              <a:latin typeface="Calibri" panose="020F0502020204030204" pitchFamily="34" charset="0"/>
            </a:endParaRPr>
          </a:p>
        </p:txBody>
      </p:sp>
      <p:sp>
        <p:nvSpPr>
          <p:cNvPr id="2" name="Rectangle 1"/>
          <p:cNvSpPr/>
          <p:nvPr/>
        </p:nvSpPr>
        <p:spPr>
          <a:xfrm>
            <a:off x="6629400" y="3677346"/>
            <a:ext cx="2493818" cy="521681"/>
          </a:xfrm>
          <a:prstGeom prst="rect">
            <a:avLst/>
          </a:prstGeom>
        </p:spPr>
        <p:txBody>
          <a:bodyPr wrap="square" lIns="0" rIns="0">
            <a:spAutoFit/>
          </a:bodyPr>
          <a:lstStyle/>
          <a:p>
            <a:endParaRPr lang="en-US" dirty="0"/>
          </a:p>
          <a:p>
            <a:r>
              <a:rPr lang="en-US" sz="1200" b="1" dirty="0"/>
              <a:t>Image: Photo by Jimmy Williams</a:t>
            </a:r>
          </a:p>
        </p:txBody>
      </p:sp>
      <p:sp>
        <p:nvSpPr>
          <p:cNvPr id="9" name="Text Box 1">
            <a:extLst>
              <a:ext uri="{FF2B5EF4-FFF2-40B4-BE49-F238E27FC236}">
                <a16:creationId xmlns:a16="http://schemas.microsoft.com/office/drawing/2014/main" id="{E5447BDF-F6DE-4D7F-A657-8A87F8CE10DA}"/>
              </a:ext>
            </a:extLst>
          </p:cNvPr>
          <p:cNvSpPr txBox="1">
            <a:spLocks noChangeArrowheads="1"/>
          </p:cNvSpPr>
          <p:nvPr/>
        </p:nvSpPr>
        <p:spPr bwMode="auto">
          <a:xfrm>
            <a:off x="260865" y="522333"/>
            <a:ext cx="8598000" cy="1193677"/>
          </a:xfrm>
          <a:prstGeom prst="rect">
            <a:avLst/>
          </a:prstGeom>
          <a:blipFill dpi="0" rotWithShape="0">
            <a:blip r:embed="rId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pic>
        <p:nvPicPr>
          <p:cNvPr id="8" name="Picture 7">
            <a:extLst>
              <a:ext uri="{FF2B5EF4-FFF2-40B4-BE49-F238E27FC236}">
                <a16:creationId xmlns:a16="http://schemas.microsoft.com/office/drawing/2014/main" id="{55C05430-5E0F-4295-8DF7-37F0FDAD50B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75985" y="3681261"/>
            <a:ext cx="182880" cy="182880"/>
          </a:xfrm>
          <a:prstGeom prst="rect">
            <a:avLst/>
          </a:prstGeom>
        </p:spPr>
      </p:pic>
    </p:spTree>
    <p:extLst>
      <p:ext uri="{BB962C8B-B14F-4D97-AF65-F5344CB8AC3E}">
        <p14:creationId xmlns:p14="http://schemas.microsoft.com/office/powerpoint/2010/main" val="1090284162"/>
      </p:ext>
    </p:extLst>
  </p:cSld>
  <p:clrMapOvr>
    <a:masterClrMapping/>
  </p:clrMapOvr>
  <p:transition spd="med" advTm="2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49366" y="1793052"/>
            <a:ext cx="8845268" cy="4713598"/>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1200"/>
              </a:spcAft>
              <a:buSzPct val="75000"/>
            </a:pP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Dr. Butterfield offers advice for gays to successfully leave homosexuality through Christ… from seventeenth century theologian John Owen: </a:t>
            </a:r>
          </a:p>
          <a:p>
            <a:pPr marL="0" indent="0">
              <a:lnSpc>
                <a:spcPct val="90000"/>
              </a:lnSpc>
              <a:spcAft>
                <a:spcPts val="300"/>
              </a:spcAft>
              <a:buSzPct val="75000"/>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1</a:t>
            </a:r>
            <a:r>
              <a:rPr lang="en-US" sz="28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Starve It</a:t>
            </a:r>
          </a:p>
          <a:p>
            <a:pPr marL="365760" indent="0">
              <a:lnSpc>
                <a:spcPct val="90000"/>
              </a:lnSpc>
              <a:spcAft>
                <a:spcPts val="1200"/>
              </a:spcAft>
              <a:buSzPct val="75000"/>
            </a:pP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“Indwelling sin is a parasite,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and it eats what you do.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God’s word is poison to sin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when embraced by a heart made new by the Holy Spirit. You starve indwelling sin by feeding yourself deeply on his word. Sin cannot abide in his word.”</a:t>
            </a:r>
            <a:r>
              <a:rPr lang="en-US" sz="2800" b="1" dirty="0">
                <a:latin typeface="Calibri" panose="020F0502020204030204" pitchFamily="34" charset="0"/>
              </a:rPr>
              <a:t> </a:t>
            </a:r>
            <a:r>
              <a:rPr lang="en-US" dirty="0">
                <a:latin typeface="Calibri" panose="020F0502020204030204" pitchFamily="34" charset="0"/>
                <a:hlinkClick r:id="rId4"/>
              </a:rPr>
              <a:t>[823]</a:t>
            </a:r>
            <a:endParaRPr lang="en-US" b="1" dirty="0">
              <a:ln w="9525">
                <a:solidFill>
                  <a:schemeClr val="bg1"/>
                </a:solidFill>
                <a:prstDash val="solid"/>
              </a:ln>
              <a:solidFill>
                <a:schemeClr val="tx1"/>
              </a:solidFill>
              <a:latin typeface="Calibri" panose="020F0502020204030204" pitchFamily="34" charset="0"/>
              <a:hlinkClick r:id="rId4"/>
            </a:endParaRPr>
          </a:p>
        </p:txBody>
      </p:sp>
      <p:sp>
        <p:nvSpPr>
          <p:cNvPr id="6" name="Text Box 1">
            <a:extLst>
              <a:ext uri="{FF2B5EF4-FFF2-40B4-BE49-F238E27FC236}">
                <a16:creationId xmlns:a16="http://schemas.microsoft.com/office/drawing/2014/main" id="{F41A3CA2-CBED-4EE6-B410-9DF61A39B6FC}"/>
              </a:ext>
            </a:extLst>
          </p:cNvPr>
          <p:cNvSpPr txBox="1">
            <a:spLocks noChangeArrowheads="1"/>
          </p:cNvSpPr>
          <p:nvPr/>
        </p:nvSpPr>
        <p:spPr bwMode="auto">
          <a:xfrm>
            <a:off x="276034" y="54864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2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2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FBECAE7-5B08-455F-BD7F-ACDA1ABEAE1B}"/>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36202642"/>
      </p:ext>
    </p:extLst>
  </p:cSld>
  <p:clrMapOvr>
    <a:masterClrMapping/>
  </p:clrMapOvr>
  <p:transition spd="med" advTm="23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1080" y="1645920"/>
            <a:ext cx="8839200" cy="4903265"/>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600"/>
              </a:spcAft>
              <a:buSzPct val="75000"/>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2. Call Sin What It Is</a:t>
            </a:r>
          </a:p>
          <a:p>
            <a:pPr marL="365760" indent="-365760">
              <a:lnSpc>
                <a:spcPct val="85000"/>
              </a:lnSpc>
              <a:spcAft>
                <a:spcPts val="1200"/>
              </a:spcAft>
              <a:buClr>
                <a:schemeClr val="tx1"/>
              </a:buClr>
              <a:buSzPct val="60000"/>
              <a:buFont typeface="Wingdings" panose="05000000000000000000" pitchFamily="2" charset="2"/>
              <a:buChar char="Ø"/>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Don’t buy it a collar and a leash and give it a sweet name. Instead, confess it as an evil offense and put it out! Even if you love it! You can’t domesticate sin by welcoming it into your home.” </a:t>
            </a:r>
            <a:r>
              <a:rPr lang="en-US" dirty="0">
                <a:solidFill>
                  <a:schemeClr val="tx1"/>
                </a:solidFill>
                <a:latin typeface="Calibri" panose="020F0502020204030204" pitchFamily="34" charset="0"/>
              </a:rPr>
              <a:t>[823]</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a:p>
            <a:pPr marL="365760" indent="-365760">
              <a:lnSpc>
                <a:spcPct val="85000"/>
              </a:lnSpc>
              <a:spcAft>
                <a:spcPts val="1200"/>
              </a:spcAft>
              <a:buClr>
                <a:schemeClr val="tx1"/>
              </a:buClr>
              <a:buSzPct val="60000"/>
              <a:buFont typeface="Wingdings" panose="05000000000000000000" pitchFamily="2" charset="2"/>
              <a:buChar char="Ø"/>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“Don’t make a false peace. Don’t make excuses. Don’t get sentimental about sin.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Don’t play the victim.” </a:t>
            </a:r>
          </a:p>
          <a:p>
            <a:pPr marL="365760" indent="-365760">
              <a:lnSpc>
                <a:spcPct val="85000"/>
              </a:lnSpc>
              <a:spcAft>
                <a:spcPts val="1200"/>
              </a:spcAft>
              <a:buClr>
                <a:schemeClr val="tx1"/>
              </a:buClr>
              <a:buSzPct val="60000"/>
              <a:buFont typeface="Wingdings" panose="05000000000000000000" pitchFamily="2" charset="2"/>
              <a:buChar char="Ø"/>
            </a:pP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“If you bring the baby tiger into your house and name it Fluffy, don’t be surprised if you wake up one day and Fluffy is eating you alive. That is how sin works...”</a:t>
            </a:r>
            <a:r>
              <a:rPr lang="en-US" sz="3000" dirty="0">
                <a:solidFill>
                  <a:srgbClr val="FFC000"/>
                </a:solidFill>
                <a:latin typeface="Calibri" panose="020F0502020204030204" pitchFamily="34" charset="0"/>
              </a:rPr>
              <a:t> </a:t>
            </a:r>
            <a:r>
              <a:rPr lang="en-US" dirty="0">
                <a:solidFill>
                  <a:schemeClr val="tx1"/>
                </a:solidFill>
                <a:latin typeface="Calibri" panose="020F0502020204030204" pitchFamily="34" charset="0"/>
                <a:hlinkClick r:id="rId4"/>
              </a:rPr>
              <a:t>[823]</a:t>
            </a:r>
            <a:endParaRPr lang="en-US"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hlinkClick r:id="rId4"/>
            </a:endParaRPr>
          </a:p>
        </p:txBody>
      </p:sp>
      <p:sp>
        <p:nvSpPr>
          <p:cNvPr id="6" name="Text Box 1">
            <a:extLst>
              <a:ext uri="{FF2B5EF4-FFF2-40B4-BE49-F238E27FC236}">
                <a16:creationId xmlns:a16="http://schemas.microsoft.com/office/drawing/2014/main" id="{1A4D1964-3E9C-4B04-8A22-1B004DCB5929}"/>
              </a:ext>
            </a:extLst>
          </p:cNvPr>
          <p:cNvSpPr txBox="1">
            <a:spLocks noChangeArrowheads="1"/>
          </p:cNvSpPr>
          <p:nvPr/>
        </p:nvSpPr>
        <p:spPr bwMode="auto">
          <a:xfrm>
            <a:off x="271680" y="38100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2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2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D53927C-3C53-46CD-9B68-3DC4631764E5}"/>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73576241"/>
      </p:ext>
    </p:extLst>
  </p:cSld>
  <p:clrMapOvr>
    <a:masterClrMapping/>
  </p:clrMapOvr>
  <p:transition spd="med" advTm="26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08656" y="1645920"/>
            <a:ext cx="8902418" cy="502920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600"/>
              </a:spcAft>
              <a:buSzPct val="75000"/>
            </a:pPr>
            <a:r>
              <a:rPr lang="en-US" sz="34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3. Extinguish Indwelling Sin by Killing It</a:t>
            </a:r>
          </a:p>
          <a:p>
            <a:pPr marL="365760" indent="0">
              <a:lnSpc>
                <a:spcPct val="85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“Anything at enmity with God must be put to death. </a:t>
            </a:r>
          </a:p>
          <a:p>
            <a:pPr marL="365760" indent="0">
              <a:lnSpc>
                <a:spcPct val="85000"/>
              </a:lnSpc>
              <a:spcAft>
                <a:spcPts val="1200"/>
              </a:spcAft>
              <a:buSzPct val="75000"/>
            </a:pP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Satan will use our indwelling sin as blackmail,</a:t>
            </a:r>
            <a:r>
              <a:rPr lang="en-US" sz="28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declaring that we cannot be in Christ and sin in heart or body... our sin is indeed sin... </a:t>
            </a:r>
          </a:p>
          <a:p>
            <a:pPr marL="365760" indent="0">
              <a:lnSpc>
                <a:spcPct val="85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But Satan is dead wrong about the most important matter. In repentance, we stand in the risen Christ. And </a:t>
            </a: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the sin that we have committed (and will commit) is covered by his righteousness. But fight we must. </a:t>
            </a:r>
          </a:p>
          <a:p>
            <a:pPr marL="365760" indent="0">
              <a:lnSpc>
                <a:spcPct val="85000"/>
              </a:lnSpc>
              <a:spcAft>
                <a:spcPts val="1200"/>
              </a:spcAft>
              <a:buSzPct val="75000"/>
            </a:pPr>
            <a:r>
              <a:rPr lang="en-US" sz="30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To leave sin alone, says Owen, is to let sin grow: ‘not to conquer it is to be conquered by it</a:t>
            </a:r>
            <a:r>
              <a:rPr lang="en-US" sz="28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a:t>
            </a:r>
            <a:r>
              <a:rPr lang="en-US" sz="2800" b="1" dirty="0">
                <a:latin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[823]</a:t>
            </a:r>
          </a:p>
        </p:txBody>
      </p:sp>
      <p:sp>
        <p:nvSpPr>
          <p:cNvPr id="6" name="Text Box 1">
            <a:extLst>
              <a:ext uri="{FF2B5EF4-FFF2-40B4-BE49-F238E27FC236}">
                <a16:creationId xmlns:a16="http://schemas.microsoft.com/office/drawing/2014/main" id="{1A46D5B6-6359-4504-B3FE-E3B9AEF13498}"/>
              </a:ext>
            </a:extLst>
          </p:cNvPr>
          <p:cNvSpPr txBox="1">
            <a:spLocks noChangeArrowheads="1"/>
          </p:cNvSpPr>
          <p:nvPr/>
        </p:nvSpPr>
        <p:spPr bwMode="auto">
          <a:xfrm>
            <a:off x="260865" y="36576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20CDB37-3C34-41A3-A031-0AC2DDEDF002}"/>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26952792"/>
      </p:ext>
    </p:extLst>
  </p:cSld>
  <p:clrMapOvr>
    <a:masterClrMapping/>
  </p:clrMapOvr>
  <p:transition spd="med" advTm="34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4000"/>
                                  </p:stCondLst>
                                  <p:childTnLst>
                                    <p:animEffect transition="out" filter="fade">
                                      <p:cBhvr>
                                        <p:cTn id="6" dur="1500" tmFilter="0, 0; .2, .5; .8, .5; 1, 0"/>
                                        <p:tgtEl>
                                          <p:spTgt spid="63490">
                                            <p:txEl>
                                              <p:pRg st="4" end="4"/>
                                            </p:txEl>
                                          </p:spTgt>
                                        </p:tgtEl>
                                      </p:cBhvr>
                                    </p:animEffect>
                                    <p:animScale>
                                      <p:cBhvr>
                                        <p:cTn id="7" dur="750" autoRev="1" fill="hold"/>
                                        <p:tgtEl>
                                          <p:spTgt spid="63490">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360979" y="2047034"/>
            <a:ext cx="8422041" cy="431195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2743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1200"/>
              </a:spcAft>
              <a:buSzPct val="75000"/>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4. Daily Cultivate Your New Life in Christ</a:t>
            </a:r>
          </a:p>
          <a:p>
            <a:pPr marL="0" indent="0">
              <a:lnSpc>
                <a:spcPct val="90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“God does not leave us alone to fight the battle in shame and isolation. </a:t>
            </a:r>
          </a:p>
          <a:p>
            <a:pPr marL="0" indent="0">
              <a:lnSpc>
                <a:spcPct val="90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Humility over the fact that we daily need God’s constant flow of grace from heaven, … hiding our sin is never the answer. </a:t>
            </a:r>
          </a:p>
          <a:p>
            <a:pPr marL="0" indent="0">
              <a:lnSpc>
                <a:spcPct val="90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Indeed, the desire to be strong enough in ourselves, so that we can live independently of God, is the first sin, the essence of sin, and the mother of all sin.”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[823]</a:t>
            </a:r>
          </a:p>
        </p:txBody>
      </p:sp>
      <p:sp>
        <p:nvSpPr>
          <p:cNvPr id="6" name="Text Box 1">
            <a:extLst>
              <a:ext uri="{FF2B5EF4-FFF2-40B4-BE49-F238E27FC236}">
                <a16:creationId xmlns:a16="http://schemas.microsoft.com/office/drawing/2014/main" id="{9556686B-BD41-4BAE-AB7D-256403EE2B95}"/>
              </a:ext>
            </a:extLst>
          </p:cNvPr>
          <p:cNvSpPr txBox="1">
            <a:spLocks noChangeArrowheads="1"/>
          </p:cNvSpPr>
          <p:nvPr/>
        </p:nvSpPr>
        <p:spPr bwMode="auto">
          <a:xfrm>
            <a:off x="273000" y="585918"/>
            <a:ext cx="8598000" cy="1193677"/>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56A6C55-40B5-4134-9A3E-F80AB1F7E7DE}"/>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7422801"/>
      </p:ext>
    </p:extLst>
  </p:cSld>
  <p:clrMapOvr>
    <a:masterClrMapping/>
  </p:clrMapOvr>
  <p:transition spd="med" advTm="2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79306" y="1737360"/>
            <a:ext cx="8961120" cy="489204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“In the writings of John Owen, I was shown how and why the promises of sexual fulfillment on my own terms were the antithesis of what I had once fervently believed. </a:t>
            </a:r>
          </a:p>
          <a:p>
            <a:pPr marL="0" indent="0" algn="ctr">
              <a:lnSpc>
                <a:spcPct val="90000"/>
              </a:lnSpc>
              <a:spcAft>
                <a:spcPts val="1200"/>
              </a:spcAft>
              <a:buSzPct val="75000"/>
            </a:pPr>
            <a:r>
              <a:rPr lang="en-US" sz="36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Rockwell Extra Bold" panose="02060903040505020403" pitchFamily="18" charset="0"/>
              </a:rPr>
              <a:t>Instead of liberty, my sexual sin was enslavement …</a:t>
            </a:r>
          </a:p>
          <a:p>
            <a:pPr marL="0" indent="0">
              <a:lnSpc>
                <a:spcPct val="90000"/>
              </a:lnSpc>
              <a:spcAft>
                <a:spcPts val="1200"/>
              </a:spcAft>
              <a:buSzPct val="75000"/>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The gospel came with grace, but demanded irreconcilable war. Somewhere on this bloody battlefield, God gave me an uncanny desire to become a godly woman...</a:t>
            </a:r>
            <a:r>
              <a:rPr lang="en-US" sz="2800" b="1" dirty="0">
                <a:latin typeface="Calibri" panose="020F0502020204030204" pitchFamily="34" charset="0"/>
              </a:rPr>
              <a:t> </a:t>
            </a:r>
          </a:p>
          <a:p>
            <a:pPr marL="0" indent="0">
              <a:lnSpc>
                <a:spcPct val="90000"/>
              </a:lnSpc>
              <a:spcAft>
                <a:spcPts val="1200"/>
              </a:spcAft>
              <a:buSzPct val="75000"/>
            </a:pPr>
            <a:r>
              <a:rPr lang="en-US" sz="3200" b="1" dirty="0">
                <a:ln w="9525">
                  <a:solidFill>
                    <a:schemeClr val="bg1"/>
                  </a:solidFill>
                  <a:prstDash val="solid"/>
                </a:ln>
                <a:solidFill>
                  <a:srgbClr val="FFC000"/>
                </a:solidFill>
                <a:effectLst>
                  <a:outerShdw blurRad="12700" dist="38100" dir="2700000" algn="tl" rotWithShape="0">
                    <a:schemeClr val="bg1">
                      <a:lumMod val="50000"/>
                    </a:schemeClr>
                  </a:outerShdw>
                </a:effectLst>
                <a:latin typeface="Calibri" panose="020F0502020204030204" pitchFamily="34" charset="0"/>
              </a:rPr>
              <a:t>This desire bled into another one: to become, if the Lord willed, the godly wife of a godly husband.”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4"/>
              </a:rPr>
              <a:t>[823]</a:t>
            </a: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365760"/>
            <a:ext cx="8598000" cy="1193677"/>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0EA8FEE6-DCCC-4334-A3F2-C218B1AD98F7}"/>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67247377"/>
      </p:ext>
    </p:extLst>
  </p:cSld>
  <p:clrMapOvr>
    <a:masterClrMapping/>
  </p:clrMapOvr>
  <p:transition spd="med" advTm="28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3000" fill="hold" nodeType="afterEffect">
                                  <p:stCondLst>
                                    <p:cond delay="9500"/>
                                  </p:stCondLst>
                                  <p:childTnLst>
                                    <p:animEffect transition="out" filter="fade">
                                      <p:cBhvr>
                                        <p:cTn id="6" dur="2000" tmFilter="0, 0; .2, .5; .8, .5; 1, 0"/>
                                        <p:tgtEl>
                                          <p:spTgt spid="63490">
                                            <p:txEl>
                                              <p:pRg st="1" end="1"/>
                                            </p:txEl>
                                          </p:spTgt>
                                        </p:tgtEl>
                                      </p:cBhvr>
                                    </p:animEffect>
                                    <p:animScale>
                                      <p:cBhvr>
                                        <p:cTn id="7" dur="1000" autoRev="1" fill="hold"/>
                                        <p:tgtEl>
                                          <p:spTgt spid="63490">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82220" y="1508760"/>
            <a:ext cx="8779560" cy="5021246"/>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3716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600"/>
              </a:spcAft>
              <a:buSzPts val="1600"/>
            </a:pPr>
            <a:r>
              <a:rPr lang="en-US" sz="295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Today thousands of former homosexuals &amp; transsexuals, including leaders of their movements, left homosexuality &amp; trans-genderism for decades through Jesus.</a:t>
            </a:r>
            <a:r>
              <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 </a:t>
            </a:r>
          </a:p>
          <a:p>
            <a:pPr marL="0" lvl="0" indent="0">
              <a:lnSpc>
                <a:spcPct val="100000"/>
              </a:lnSpc>
              <a:spcAft>
                <a:spcPts val="1200"/>
              </a:spcAft>
              <a:buClr>
                <a:srgbClr val="AB5215"/>
              </a:buClr>
              <a:buSzPct val="70000"/>
              <a:tabLst/>
            </a:pPr>
            <a:r>
              <a:rPr lang="en-US" sz="1600" u="sng" dirty="0">
                <a:solidFill>
                  <a:prstClr val="white"/>
                </a:solidFill>
                <a:latin typeface="Calibri" panose="020F0502020204030204" pitchFamily="34" charset="0"/>
                <a:cs typeface="Calibri" panose="020F0502020204030204" pitchFamily="34" charset="0"/>
                <a:hlinkClick r:id="rId4"/>
              </a:rPr>
              <a:t>[53]</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5"/>
              </a:rPr>
              <a:t>54</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6"/>
              </a:rPr>
              <a:t>[92]</a:t>
            </a:r>
            <a:r>
              <a:rPr lang="en-US" sz="1600" dirty="0">
                <a:solidFill>
                  <a:prstClr val="white"/>
                </a:solidFill>
                <a:latin typeface="Calibri" panose="020F0502020204030204" pitchFamily="34" charset="0"/>
                <a:cs typeface="Calibri" panose="020F0502020204030204" pitchFamily="34" charset="0"/>
              </a:rPr>
              <a:t> [148] [149] </a:t>
            </a:r>
            <a:r>
              <a:rPr lang="en-US" sz="1600" dirty="0">
                <a:solidFill>
                  <a:prstClr val="white"/>
                </a:solidFill>
                <a:latin typeface="Calibri" panose="020F0502020204030204" pitchFamily="34" charset="0"/>
                <a:cs typeface="Calibri" panose="020F0502020204030204" pitchFamily="34" charset="0"/>
                <a:hlinkClick r:id="rId7"/>
              </a:rPr>
              <a:t>[272]</a:t>
            </a:r>
            <a:r>
              <a:rPr lang="en-US" sz="1600"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latin typeface="Calibri" panose="020F0502020204030204" pitchFamily="34" charset="0"/>
                <a:cs typeface="Calibri" panose="020F0502020204030204" pitchFamily="34" charset="0"/>
                <a:hlinkClick r:id="rId8"/>
              </a:rPr>
              <a:t>[680</a:t>
            </a:r>
            <a:r>
              <a:rPr lang="en-US" sz="1600" dirty="0">
                <a:solidFill>
                  <a:prstClr val="white"/>
                </a:solidFill>
                <a:latin typeface="Calibri" panose="020F0502020204030204" pitchFamily="34" charset="0"/>
                <a:cs typeface="Calibri" panose="020F0502020204030204" pitchFamily="34" charset="0"/>
                <a:hlinkClick r:id="rId8"/>
              </a:rPr>
              <a:t>]</a:t>
            </a:r>
            <a:r>
              <a:rPr lang="en-US" sz="1600"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latin typeface="Calibri" panose="020F0502020204030204" pitchFamily="34" charset="0"/>
                <a:cs typeface="Calibri" panose="020F0502020204030204" pitchFamily="34" charset="0"/>
                <a:hlinkClick r:id="rId9"/>
              </a:rPr>
              <a:t>[721]</a:t>
            </a:r>
            <a:r>
              <a:rPr lang="en-US" sz="1600" u="sng"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hlinkClick r:id="rId10"/>
              </a:rPr>
              <a:t>[810]</a:t>
            </a:r>
            <a:r>
              <a:rPr lang="en-US" sz="1600" u="sng"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1"/>
              </a:rPr>
              <a:t>[813]</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2"/>
              </a:rPr>
              <a:t>[819]</a:t>
            </a:r>
            <a:r>
              <a:rPr lang="en-US" sz="1600"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latin typeface="Calibri" panose="020F0502020204030204" pitchFamily="34" charset="0"/>
                <a:cs typeface="Calibri" panose="020F0502020204030204" pitchFamily="34" charset="0"/>
                <a:hlinkClick r:id="rId13"/>
              </a:rPr>
              <a:t>[820</a:t>
            </a:r>
            <a:r>
              <a:rPr lang="en-US" sz="1600" dirty="0">
                <a:solidFill>
                  <a:prstClr val="white"/>
                </a:solidFill>
                <a:latin typeface="Calibri" panose="020F0502020204030204" pitchFamily="34" charset="0"/>
                <a:cs typeface="Calibri" panose="020F0502020204030204" pitchFamily="34" charset="0"/>
                <a:hlinkClick r:id="rId13"/>
              </a:rPr>
              <a:t>]</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4"/>
              </a:rPr>
              <a:t>[823]</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ea typeface="Calibri" panose="020F0502020204030204" pitchFamily="34" charset="0"/>
                <a:cs typeface="Times New Roman" panose="02020603050405020304" pitchFamily="18" charset="0"/>
                <a:hlinkClick r:id="rId14"/>
              </a:rPr>
              <a:t>[825]</a:t>
            </a:r>
            <a:r>
              <a:rPr lang="en-US" sz="1600" dirty="0">
                <a:solidFill>
                  <a:prstClr val="white"/>
                </a:solidFill>
                <a:latin typeface="Calibri" panose="020F0502020204030204" pitchFamily="34" charset="0"/>
                <a:ea typeface="Calibri" panose="020F0502020204030204" pitchFamily="34" charset="0"/>
                <a:cs typeface="Times New Roman" panose="02020603050405020304" pitchFamily="18" charset="0"/>
              </a:rPr>
              <a:t> </a:t>
            </a:r>
            <a:r>
              <a:rPr lang="en-US" sz="1600" dirty="0">
                <a:solidFill>
                  <a:prstClr val="white"/>
                </a:solidFill>
                <a:latin typeface="Calibri" panose="020F0502020204030204" pitchFamily="34" charset="0"/>
                <a:cs typeface="Calibri" panose="020F0502020204030204" pitchFamily="34" charset="0"/>
                <a:hlinkClick r:id="rId15"/>
              </a:rPr>
              <a:t>[827]</a:t>
            </a:r>
            <a:r>
              <a:rPr lang="en-US" sz="1600"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6"/>
              </a:rPr>
              <a:t> </a:t>
            </a:r>
            <a:r>
              <a:rPr lang="en-US" sz="1600" dirty="0">
                <a:solidFill>
                  <a:prstClr val="white"/>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[828]</a:t>
            </a:r>
            <a:r>
              <a:rPr lang="en-US" sz="1600" dirty="0">
                <a:solidFill>
                  <a:prstClr val="white"/>
                </a:solidFill>
                <a:latin typeface="Calibri" panose="020F0502020204030204" pitchFamily="34" charset="0"/>
                <a:cs typeface="Calibri" panose="020F0502020204030204" pitchFamily="34" charset="0"/>
              </a:rPr>
              <a:t> </a:t>
            </a:r>
            <a:r>
              <a:rPr lang="en-US" sz="1600"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6"/>
              </a:rPr>
              <a:t>[1011]</a:t>
            </a:r>
            <a:r>
              <a:rPr lang="en-US" sz="1600" dirty="0">
                <a:solidFill>
                  <a:prstClr val="white"/>
                </a:solidFill>
                <a:latin typeface="Calibri" panose="020F0502020204030204" pitchFamily="34" charset="0"/>
                <a:ea typeface="Calibri" panose="020F0502020204030204" pitchFamily="34" charset="0"/>
                <a:cs typeface="Calibri" panose="020F0502020204030204" pitchFamily="34" charset="0"/>
              </a:rPr>
              <a:t> </a:t>
            </a:r>
            <a:r>
              <a:rPr lang="en-US" sz="1600"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18"/>
              </a:rPr>
              <a:t>[1012]</a:t>
            </a:r>
            <a:r>
              <a:rPr lang="en-US" sz="1600" dirty="0">
                <a:solidFill>
                  <a:prstClr val="white"/>
                </a:solidFill>
                <a:latin typeface="Calibri" panose="020F0502020204030204" pitchFamily="34" charset="0"/>
                <a:ea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a:t>
            </a:r>
            <a:r>
              <a:rPr lang="en-US" sz="1600" dirty="0">
                <a:solidFill>
                  <a:prstClr val="white"/>
                </a:solidFill>
                <a:latin typeface="Calibri" panose="020F0502020204030204" pitchFamily="34" charset="0"/>
                <a:cs typeface="Calibri" panose="020F0502020204030204" pitchFamily="34" charset="0"/>
                <a:hlinkClick r:id="rId19"/>
              </a:rPr>
              <a:t>1013</a:t>
            </a:r>
            <a:r>
              <a:rPr lang="en-US" sz="1600" dirty="0">
                <a:solidFill>
                  <a:prstClr val="white"/>
                </a:solidFill>
                <a:latin typeface="Calibri" panose="020F0502020204030204" pitchFamily="34" charset="0"/>
                <a:cs typeface="Calibri" panose="020F0502020204030204" pitchFamily="34" charset="0"/>
              </a:rPr>
              <a:t>] </a:t>
            </a:r>
            <a:r>
              <a:rPr lang="en-US" altLang="en-US" sz="1600" dirty="0">
                <a:solidFill>
                  <a:prstClr val="white"/>
                </a:solidFill>
                <a:latin typeface="Calibri" panose="020F0502020204030204" pitchFamily="34" charset="0"/>
                <a:cs typeface="Calibri" panose="020F0502020204030204" pitchFamily="34" charset="0"/>
                <a:hlinkClick r:id="rId20"/>
              </a:rPr>
              <a:t>[1016]</a:t>
            </a:r>
            <a:r>
              <a:rPr lang="en-US" alt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hlinkClick r:id="rId21"/>
              </a:rPr>
              <a:t>[1029]</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2"/>
              </a:rPr>
              <a:t>[1030]</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3"/>
              </a:rPr>
              <a:t>[1053]</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4"/>
              </a:rPr>
              <a:t>[1066]</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5"/>
              </a:rPr>
              <a:t>[1067]</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6"/>
              </a:rPr>
              <a:t>[1068]</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hlinkClick r:id="rId27"/>
              </a:rPr>
              <a:t>[1070]</a:t>
            </a:r>
            <a:r>
              <a:rPr lang="en-US" sz="1600" dirty="0">
                <a:solidFill>
                  <a:prstClr val="white"/>
                </a:solidFill>
                <a:latin typeface="Calibri" panose="020F0502020204030204" pitchFamily="34" charset="0"/>
              </a:rPr>
              <a:t> [1072] [1124] </a:t>
            </a:r>
            <a:r>
              <a:rPr lang="en-US" sz="1600" dirty="0">
                <a:solidFill>
                  <a:prstClr val="white"/>
                </a:solidFill>
                <a:latin typeface="Calibri" panose="020F0502020204030204" pitchFamily="34" charset="0"/>
                <a:hlinkClick r:id="rId28"/>
              </a:rPr>
              <a:t>[1145]</a:t>
            </a:r>
            <a:r>
              <a:rPr lang="en-US" sz="1600" dirty="0">
                <a:solidFill>
                  <a:prstClr val="white"/>
                </a:solidFill>
                <a:latin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9"/>
              </a:rPr>
              <a:t>[1173]</a:t>
            </a:r>
            <a:endParaRPr lang="en-US" sz="1600" dirty="0">
              <a:solidFill>
                <a:prstClr val="white"/>
              </a:solidFill>
              <a:latin typeface="Calibri" panose="020F0502020204030204" pitchFamily="34" charset="0"/>
              <a:cs typeface="Calibri" panose="020F0502020204030204" pitchFamily="34" charset="0"/>
            </a:endParaRPr>
          </a:p>
          <a:p>
            <a:pPr marL="274320" lvl="0" indent="-274320">
              <a:lnSpc>
                <a:spcPct val="85000"/>
              </a:lnSpc>
              <a:spcAft>
                <a:spcPts val="600"/>
              </a:spcAft>
              <a:buClr>
                <a:schemeClr val="bg1"/>
              </a:buClr>
              <a:buSzPct val="70000"/>
              <a:buFont typeface="Wingdings" panose="05000000000000000000" pitchFamily="2" charset="2"/>
              <a:buChar char="Ø"/>
              <a:tabLst/>
            </a:pPr>
            <a:r>
              <a:rPr lang="en-US" sz="2800" dirty="0">
                <a:latin typeface="Calibri" panose="020F0502020204030204" pitchFamily="34" charset="0"/>
                <a:ea typeface="Calibri" panose="020F0502020204030204" pitchFamily="34" charset="0"/>
                <a:cs typeface="Times New Roman" panose="02020603050405020304" pitchFamily="18" charset="0"/>
              </a:rPr>
              <a:t>In torment, desperation, or realizing that all they knew was a lie, some facing death; they finally cried out to Jesus for help. Then many experienced a miracle, some saw a dream, vision, angel or Jesus who freed them. </a:t>
            </a:r>
          </a:p>
          <a:p>
            <a:pPr marL="274320" lvl="0" indent="-274320">
              <a:lnSpc>
                <a:spcPct val="85000"/>
              </a:lnSpc>
              <a:spcAft>
                <a:spcPts val="600"/>
              </a:spcAft>
              <a:buClr>
                <a:schemeClr val="bg1"/>
              </a:buClr>
              <a:buSzPct val="70000"/>
              <a:buFont typeface="Wingdings" panose="05000000000000000000" pitchFamily="2" charset="2"/>
              <a:buChar char="Ø"/>
              <a:tabLst/>
            </a:pPr>
            <a:r>
              <a:rPr lang="en-US" sz="2800" dirty="0">
                <a:latin typeface="Calibri" panose="020F0502020204030204" pitchFamily="34" charset="0"/>
                <a:ea typeface="Calibri" panose="020F0502020204030204" pitchFamily="34" charset="0"/>
                <a:cs typeface="Times New Roman" panose="02020603050405020304" pitchFamily="18" charset="0"/>
              </a:rPr>
              <a:t>Sometimes this occurred instantly, other times Jesus used a learning and healing journey over years to free them.  </a:t>
            </a: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274320"/>
            <a:ext cx="8598000" cy="1097280"/>
          </a:xfrm>
          <a:prstGeom prst="rect">
            <a:avLst/>
          </a:prstGeom>
          <a:blipFill dpi="0" rotWithShape="0">
            <a:blip r:embed="rId3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5888C3CE-D933-4909-9CA8-86D33454DA91}"/>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60205327"/>
      </p:ext>
    </p:extLst>
  </p:cSld>
  <p:clrMapOvr>
    <a:masterClrMapping/>
  </p:clrMapOvr>
  <p:transition spd="med" advTm="34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1500" tmFilter="0, 0; .2, .5; .8, .5; 1, 0"/>
                                        <p:tgtEl>
                                          <p:spTgt spid="63490">
                                            <p:txEl>
                                              <p:pRg st="0" end="0"/>
                                            </p:txEl>
                                          </p:spTgt>
                                        </p:tgtEl>
                                      </p:cBhvr>
                                    </p:animEffect>
                                    <p:animScale>
                                      <p:cBhvr>
                                        <p:cTn id="7" dur="750" autoRev="1" fill="hold"/>
                                        <p:tgtEl>
                                          <p:spTgt spid="63490">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3168" y="1600200"/>
            <a:ext cx="8817664" cy="493776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18288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900"/>
              </a:spcAft>
              <a:buClr>
                <a:srgbClr val="FFFFFF"/>
              </a:buClr>
              <a:buSzPct val="80000"/>
              <a:tabLst/>
              <a:defRPr/>
            </a:pPr>
            <a:r>
              <a:rPr lang="en-US" sz="3400" b="1" dirty="0">
                <a:ln w="6600">
                  <a:solidFill>
                    <a:srgbClr val="000000"/>
                  </a:solidFill>
                  <a:prstDash val="solid"/>
                </a:ln>
                <a:solidFill>
                  <a:srgbClr val="FFFFFF"/>
                </a:solidFill>
                <a:latin typeface="Calibri" panose="020F0502020204030204" pitchFamily="34" charset="0"/>
              </a:rPr>
              <a:t>35 years of Bible, prayer and miracle research. </a:t>
            </a:r>
          </a:p>
          <a:p>
            <a:pPr marL="274320" indent="-274320">
              <a:lnSpc>
                <a:spcPct val="94000"/>
              </a:lnSpc>
              <a:spcAft>
                <a:spcPts val="900"/>
              </a:spcAft>
              <a:buClr>
                <a:srgbClr val="FFFFFF"/>
              </a:buClr>
              <a:buSzPct val="80000"/>
              <a:buFont typeface="Wingdings" panose="05000000000000000000" pitchFamily="2" charset="2"/>
              <a:buChar char="Ø"/>
              <a:tabLst/>
              <a:defRPr/>
            </a:pPr>
            <a:r>
              <a:rPr lang="en-US" sz="3000" b="1" dirty="0">
                <a:ln w="6600">
                  <a:solidFill>
                    <a:srgbClr val="000000"/>
                  </a:solidFill>
                  <a:prstDash val="solid"/>
                </a:ln>
                <a:solidFill>
                  <a:srgbClr val="FFFFFF"/>
                </a:solidFill>
                <a:latin typeface="Calibri" panose="020F0502020204030204" pitchFamily="34" charset="0"/>
              </a:rPr>
              <a:t>I proved that God existed to myself, using rigorous repeatable scientific method testing. Each person can prove this to themselves.  </a:t>
            </a:r>
          </a:p>
          <a:p>
            <a:pPr marL="274320" marR="0" lvl="0" indent="-274320" algn="l" defTabSz="457200" rtl="0" eaLnBrk="1" fontAlgn="base" latinLnBrk="0" hangingPunct="0">
              <a:lnSpc>
                <a:spcPct val="94000"/>
              </a:lnSpc>
              <a:spcBef>
                <a:spcPct val="0"/>
              </a:spcBef>
              <a:spcAft>
                <a:spcPts val="900"/>
              </a:spcAft>
              <a:buClr>
                <a:srgbClr val="FFFFFF"/>
              </a:buClr>
              <a:buSzPct val="80000"/>
              <a:buFont typeface="Wingdings" panose="05000000000000000000" pitchFamily="2" charset="2"/>
              <a:buChar char="Ø"/>
              <a:tabLst/>
              <a:defRPr/>
            </a:pPr>
            <a:r>
              <a:rPr kumimoji="0" lang="en-US" sz="3000" b="1" i="0" u="none" strike="noStrike" kern="1200" cap="none" spc="0" normalizeH="0" baseline="0" noProof="0" dirty="0">
                <a:ln w="6600">
                  <a:solidFill>
                    <a:srgbClr val="000000"/>
                  </a:solidFill>
                  <a:prstDash val="solid"/>
                </a:ln>
                <a:solidFill>
                  <a:srgbClr val="FFFFFF"/>
                </a:solidFill>
                <a:effectLst/>
                <a:uLnTx/>
                <a:uFillTx/>
                <a:latin typeface="Calibri" panose="020F0502020204030204" pitchFamily="34" charset="0"/>
                <a:ea typeface="Microsoft YaHei" panose="020B0503020204020204" pitchFamily="34" charset="-122"/>
                <a:cs typeface="+mn-cs"/>
              </a:rPr>
              <a:t>Utilized 50 years of membership in five conservative Christian, full immersion baptism, KJV &amp; NIV Bible following, Protestant denominations.</a:t>
            </a:r>
          </a:p>
          <a:p>
            <a:pPr marL="274320" lvl="0" indent="-274320">
              <a:lnSpc>
                <a:spcPct val="94000"/>
              </a:lnSpc>
              <a:spcAft>
                <a:spcPts val="900"/>
              </a:spcAft>
              <a:buClr>
                <a:srgbClr val="FFFFFF"/>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3000" b="1" dirty="0">
                <a:ln w="6600">
                  <a:solidFill>
                    <a:srgbClr val="000000"/>
                  </a:solidFill>
                  <a:prstDash val="solid"/>
                </a:ln>
                <a:solidFill>
                  <a:srgbClr val="FFFFFF"/>
                </a:solidFill>
                <a:latin typeface="Calibri" panose="020F0502020204030204" pitchFamily="34" charset="0"/>
              </a:rPr>
              <a:t>For 7 years I also extensively </a:t>
            </a:r>
            <a:r>
              <a:rPr kumimoji="0" lang="en-US" sz="3000" b="1" i="0" u="none" strike="noStrike" kern="1200" cap="none" spc="0" normalizeH="0" baseline="0" noProof="0" dirty="0">
                <a:ln w="6600">
                  <a:solidFill>
                    <a:srgbClr val="000000"/>
                  </a:solidFill>
                  <a:prstDash val="solid"/>
                </a:ln>
                <a:solidFill>
                  <a:srgbClr val="FFFFFF"/>
                </a:solidFill>
                <a:effectLst/>
                <a:uLnTx/>
                <a:uFillTx/>
                <a:latin typeface="Calibri" panose="020F0502020204030204" pitchFamily="34" charset="0"/>
                <a:ea typeface="Microsoft YaHei" panose="020B0503020204020204" pitchFamily="34" charset="-122"/>
                <a:cs typeface="+mn-cs"/>
              </a:rPr>
              <a:t>researched and</a:t>
            </a:r>
            <a:r>
              <a:rPr lang="en-US" sz="3000" b="1" dirty="0">
                <a:ln w="6600">
                  <a:solidFill>
                    <a:srgbClr val="000000"/>
                  </a:solidFill>
                  <a:prstDash val="solid"/>
                </a:ln>
                <a:solidFill>
                  <a:srgbClr val="FFFFFF"/>
                </a:solidFill>
                <a:latin typeface="Calibri" panose="020F0502020204030204" pitchFamily="34" charset="0"/>
              </a:rPr>
              <a:t> scientifically disproved every</a:t>
            </a:r>
            <a:r>
              <a:rPr kumimoji="0" lang="en-US" sz="3000" b="1" i="0" u="none" strike="noStrike" kern="1200" cap="none" spc="0" normalizeH="0" baseline="0" noProof="0" dirty="0">
                <a:ln w="6600">
                  <a:solidFill>
                    <a:srgbClr val="000000"/>
                  </a:solidFill>
                  <a:prstDash val="solid"/>
                </a:ln>
                <a:solidFill>
                  <a:srgbClr val="FFFFFF"/>
                </a:solidFill>
                <a:effectLst/>
                <a:uLnTx/>
                <a:uFillTx/>
                <a:latin typeface="Calibri" panose="020F0502020204030204" pitchFamily="34" charset="0"/>
                <a:ea typeface="Microsoft YaHei" panose="020B0503020204020204" pitchFamily="34" charset="-122"/>
                <a:cs typeface="+mn-cs"/>
              </a:rPr>
              <a:t> major non-Christian evil junk world religion, including Islam &amp; Hinduism.</a:t>
            </a: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91440" y="181707"/>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a:t>
            </a:r>
            <a:r>
              <a:rPr lang="en-US" sz="3400" b="1" kern="15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Bible</a:t>
            </a:r>
            <a:r>
              <a:rPr kumimoji="0" lang="en-US" sz="34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 Research &amp; World Religions</a:t>
            </a:r>
          </a:p>
        </p:txBody>
      </p:sp>
      <p:sp>
        <p:nvSpPr>
          <p:cNvPr id="7" name="Date Placeholder 2">
            <a:extLst>
              <a:ext uri="{FF2B5EF4-FFF2-40B4-BE49-F238E27FC236}">
                <a16:creationId xmlns:a16="http://schemas.microsoft.com/office/drawing/2014/main" id="{2A22FFB7-3583-47AA-9669-F81A5075CF84}"/>
              </a:ext>
            </a:extLst>
          </p:cNvPr>
          <p:cNvSpPr>
            <a:spLocks noGrp="1"/>
          </p:cNvSpPr>
          <p:nvPr>
            <p:ph type="dt" sz="half" idx="10"/>
          </p:nvPr>
        </p:nvSpPr>
        <p:spPr>
          <a:xfrm>
            <a:off x="1908363" y="6605928"/>
            <a:ext cx="5327273" cy="22860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84563775"/>
      </p:ext>
    </p:extLst>
  </p:cSld>
  <p:clrMapOvr>
    <a:masterClrMapping/>
  </p:clrMapOvr>
  <p:transition spd="slow" advTm="26000">
    <p:fade/>
  </p:transition>
</p:sld>
</file>

<file path=ppt/slides/slide24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2400" y="1721838"/>
            <a:ext cx="8839200" cy="4893647"/>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600"/>
              </a:spcAft>
              <a:buSzPts val="1600"/>
            </a:pPr>
            <a:r>
              <a:rPr lang="en-US" sz="3000" dirty="0">
                <a:solidFill>
                  <a:schemeClr val="bg1">
                    <a:lumMod val="95000"/>
                    <a:lumOff val="5000"/>
                  </a:schemeClr>
                </a:solidFill>
                <a:latin typeface="Calibri" panose="020F0502020204030204" pitchFamily="34" charset="0"/>
                <a:cs typeface="Calibri" panose="020F0502020204030204" pitchFamily="34" charset="0"/>
              </a:rPr>
              <a:t>In 1980 a study was published in the American Journal of Psychiatry (with follow up verification over three decades), which </a:t>
            </a:r>
            <a:r>
              <a:rPr lang="en-US" sz="30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proved that eight of eleven former homosexual men in the study (73%) became exclusively long term heterosexuals, “without explicit treatment and/or long-term psychotherapy" through participation in extended prayer and fellowship in a Christian church.</a:t>
            </a: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 </a:t>
            </a:r>
            <a:r>
              <a:rPr lang="en-US" dirty="0">
                <a:solidFill>
                  <a:schemeClr val="tx1"/>
                </a:solidFill>
                <a:latin typeface="Calibri" panose="020F0502020204030204" pitchFamily="34" charset="0"/>
                <a:hlinkClick r:id="rId4"/>
              </a:rPr>
              <a:t>[1066]</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5"/>
              </a:rPr>
              <a:t>[1067]</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6"/>
              </a:rPr>
              <a:t>[1068]</a:t>
            </a:r>
            <a:r>
              <a:rPr lang="en-US" dirty="0">
                <a:solidFill>
                  <a:schemeClr val="tx1"/>
                </a:solidFill>
                <a:latin typeface="Calibri" panose="020F0502020204030204" pitchFamily="34" charset="0"/>
              </a:rPr>
              <a:t> </a:t>
            </a:r>
            <a:r>
              <a:rPr lang="en-US" dirty="0">
                <a:solidFill>
                  <a:prstClr val="white"/>
                </a:solidFill>
                <a:latin typeface="Calibri" panose="020F0502020204030204" pitchFamily="34" charset="0"/>
                <a:hlinkClick r:id="rId7"/>
              </a:rPr>
              <a:t>[1070]</a:t>
            </a:r>
            <a:r>
              <a:rPr lang="en-US" dirty="0">
                <a:solidFill>
                  <a:prstClr val="white"/>
                </a:solidFill>
                <a:latin typeface="Calibri" panose="020F0502020204030204" pitchFamily="34" charset="0"/>
              </a:rPr>
              <a:t> </a:t>
            </a:r>
            <a:endParaRPr lang="en-US"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457200"/>
            <a:ext cx="8598000" cy="1005840"/>
          </a:xfrm>
          <a:prstGeom prst="rect">
            <a:avLst/>
          </a:prstGeom>
          <a:blipFill dpi="0" rotWithShape="0">
            <a:blip r:embed="rId8"/>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8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6167501B-AA90-4E3C-BBC2-801F8C43A574}"/>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712217404"/>
      </p:ext>
    </p:extLst>
  </p:cSld>
  <p:clrMapOvr>
    <a:masterClrMapping/>
  </p:clrMapOvr>
  <p:transition spd="med" advTm="28000">
    <p:fade/>
  </p:transition>
</p:sld>
</file>

<file path=ppt/slides/slide24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2400" y="1600200"/>
            <a:ext cx="8839200" cy="505785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1200"/>
              </a:spcAft>
              <a:buSzPts val="1600"/>
            </a:pP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“NARTH has listed 24 autobiographies and 14 case histories of homosexual people who have undergone religiously mediated change from homosexual to heterosexual. </a:t>
            </a:r>
          </a:p>
          <a:p>
            <a:pPr marL="0" lvl="0" indent="0">
              <a:lnSpc>
                <a:spcPct val="96000"/>
              </a:lnSpc>
              <a:spcBef>
                <a:spcPts val="0"/>
              </a:spcBef>
              <a:spcAft>
                <a:spcPts val="300"/>
              </a:spcAft>
              <a:buSzPts val="1600"/>
            </a:pPr>
            <a:r>
              <a:rPr lang="en-US" sz="2800" dirty="0">
                <a:solidFill>
                  <a:schemeClr val="bg1">
                    <a:lumMod val="95000"/>
                    <a:lumOff val="5000"/>
                  </a:schemeClr>
                </a:solidFill>
                <a:latin typeface="Calibri" panose="020F0502020204030204" pitchFamily="34" charset="0"/>
                <a:cs typeface="Calibri" panose="020F0502020204030204" pitchFamily="34" charset="0"/>
              </a:rPr>
              <a:t>Jones and Yarhouse conducted a scientific study that was designed to meet high standards of empirical vigor and is perhaps the best scientific publication to date in this regard. </a:t>
            </a: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They studied 61 subjects who completed the study, which included six independent assessments over a total time span of 6-7 years.” </a:t>
            </a:r>
            <a:r>
              <a:rPr lang="en-US" dirty="0">
                <a:solidFill>
                  <a:schemeClr val="tx1"/>
                </a:solidFill>
                <a:latin typeface="Calibri" panose="020F0502020204030204" pitchFamily="34" charset="0"/>
                <a:hlinkClick r:id="rId4"/>
              </a:rPr>
              <a:t>[1068]</a:t>
            </a:r>
            <a:r>
              <a:rPr lang="en-US" dirty="0">
                <a:solidFill>
                  <a:schemeClr val="tx1"/>
                </a:solidFill>
                <a:latin typeface="Calibri" panose="020F0502020204030204" pitchFamily="34" charset="0"/>
              </a:rPr>
              <a:t> also </a:t>
            </a:r>
            <a:r>
              <a:rPr lang="en-US" dirty="0">
                <a:solidFill>
                  <a:schemeClr val="tx1"/>
                </a:solidFill>
                <a:latin typeface="Calibri" panose="020F0502020204030204" pitchFamily="34" charset="0"/>
                <a:hlinkClick r:id="rId5"/>
              </a:rPr>
              <a:t>[1071]</a:t>
            </a:r>
            <a:endParaRPr lang="en-US"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381000"/>
            <a:ext cx="8598000" cy="10058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C6EC45F-E97E-4E6A-AC19-C7879FB538F1}"/>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46046913"/>
      </p:ext>
    </p:extLst>
  </p:cSld>
  <p:clrMapOvr>
    <a:masterClrMapping/>
  </p:clrMapOvr>
  <p:transition spd="med" advTm="35000">
    <p:fade/>
  </p:transition>
</p:sld>
</file>

<file path=ppt/slides/slide24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52400" y="1508760"/>
            <a:ext cx="8839200" cy="5224507"/>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300"/>
              </a:spcAft>
              <a:buSzPts val="1600"/>
            </a:pPr>
            <a:r>
              <a:rPr lang="en-US" sz="2900" dirty="0">
                <a:solidFill>
                  <a:schemeClr val="bg1">
                    <a:lumMod val="95000"/>
                    <a:lumOff val="5000"/>
                  </a:schemeClr>
                </a:solidFill>
                <a:latin typeface="Calibri" panose="020F0502020204030204" pitchFamily="34" charset="0"/>
                <a:cs typeface="Calibri" panose="020F0502020204030204" pitchFamily="34" charset="0"/>
              </a:rPr>
              <a:t>”Standardized, respected measures of sexual orientation were used. Of the 61 subjects, </a:t>
            </a:r>
          </a:p>
          <a:p>
            <a:pPr marL="0" lvl="0" indent="0">
              <a:lnSpc>
                <a:spcPct val="100000"/>
              </a:lnSpc>
              <a:spcBef>
                <a:spcPts val="0"/>
              </a:spcBef>
              <a:spcAft>
                <a:spcPts val="300"/>
              </a:spcAft>
              <a:buSzPts val="1600"/>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cs typeface="Calibri" panose="020F0502020204030204" pitchFamily="34" charset="0"/>
              </a:rPr>
              <a:t>23% reported successful conversion to heterosexual orientation and functioning, while another 30% reported stable behavioral chastity (a long-term healing sexual abstinence or celibacy) with substantive dis-identification with homosexual orientation (a total of 53%) </a:t>
            </a:r>
            <a:r>
              <a:rPr lang="en-US" sz="2900" dirty="0">
                <a:solidFill>
                  <a:schemeClr val="bg1">
                    <a:lumMod val="95000"/>
                    <a:lumOff val="5000"/>
                  </a:schemeClr>
                </a:solidFill>
                <a:latin typeface="Calibri" panose="020F0502020204030204" pitchFamily="34" charset="0"/>
                <a:cs typeface="Calibri" panose="020F0502020204030204" pitchFamily="34" charset="0"/>
              </a:rPr>
              <a:t>… there was a statistically significant increase of heterosexual attraction.” </a:t>
            </a:r>
            <a:r>
              <a:rPr lang="en-US" dirty="0">
                <a:solidFill>
                  <a:prstClr val="white"/>
                </a:solidFill>
                <a:latin typeface="Calibri" panose="020F0502020204030204" pitchFamily="34" charset="0"/>
                <a:hlinkClick r:id="rId4"/>
              </a:rPr>
              <a:t>[1068]</a:t>
            </a:r>
            <a:r>
              <a:rPr lang="en-US" dirty="0">
                <a:solidFill>
                  <a:prstClr val="white"/>
                </a:solidFill>
                <a:latin typeface="Calibri" panose="020F0502020204030204" pitchFamily="34" charset="0"/>
              </a:rPr>
              <a:t> [1069] [1072] [1073] [1074]</a:t>
            </a:r>
            <a:endParaRPr lang="en-US"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320040"/>
            <a:ext cx="8598000" cy="100584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8000"/>
              </a:lnSpc>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7718BA3-AC2C-4A02-8908-F79D48E23F98}"/>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07768673"/>
      </p:ext>
    </p:extLst>
  </p:cSld>
  <p:clrMapOvr>
    <a:masterClrMapping/>
  </p:clrMapOvr>
  <p:transition spd="med" advTm="28000">
    <p:fade/>
  </p:transition>
</p:sld>
</file>

<file path=ppt/slides/slide24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12700" y="1276273"/>
            <a:ext cx="8718600" cy="539496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2000"/>
              </a:lnSpc>
              <a:spcBef>
                <a:spcPts val="0"/>
              </a:spcBef>
              <a:spcAft>
                <a:spcPts val="0"/>
              </a:spcAft>
              <a:buSzPct val="80000"/>
            </a:pPr>
            <a:r>
              <a:rPr lang="en-US" sz="2400" dirty="0">
                <a:solidFill>
                  <a:schemeClr val="bg1">
                    <a:lumMod val="95000"/>
                    <a:lumOff val="5000"/>
                  </a:schemeClr>
                </a:solidFill>
                <a:latin typeface="Calibri" panose="020F0502020204030204" pitchFamily="34" charset="0"/>
                <a:cs typeface="Calibri" panose="020F0502020204030204" pitchFamily="34" charset="0"/>
              </a:rPr>
              <a:t>“</a:t>
            </a: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Homosexuals who change lifestyles</a:t>
            </a:r>
            <a:r>
              <a:rPr lang="en-US" sz="2800" dirty="0">
                <a:solidFill>
                  <a:schemeClr val="bg1"/>
                </a:solidFill>
                <a:latin typeface="Calibri" panose="020F0502020204030204" pitchFamily="34" charset="0"/>
                <a:cs typeface="Calibri" panose="020F0502020204030204" pitchFamily="34" charset="0"/>
              </a:rPr>
              <a:t>”,</a:t>
            </a:r>
            <a:r>
              <a:rPr lang="en-US" sz="2800" dirty="0">
                <a:solidFill>
                  <a:schemeClr val="bg1"/>
                </a:solidFill>
                <a:latin typeface="Arial Black" panose="020B0A04020102020204" pitchFamily="34" charset="0"/>
              </a:rPr>
              <a:t> </a:t>
            </a:r>
          </a:p>
          <a:p>
            <a:pPr marL="274320" lvl="0" indent="-274320">
              <a:lnSpc>
                <a:spcPct val="90000"/>
              </a:lnSpc>
              <a:spcBef>
                <a:spcPts val="0"/>
              </a:spcBef>
              <a:spcAft>
                <a:spcPts val="1200"/>
              </a:spcAft>
              <a:buClr>
                <a:srgbClr val="FFC000"/>
              </a:buClr>
              <a:buSzPct val="75000"/>
              <a:buFont typeface="Wingdings" panose="05000000000000000000" pitchFamily="2" charset="2"/>
              <a:buChar char="Ø"/>
              <a:tabLst/>
            </a:pPr>
            <a:r>
              <a:rPr lang="en-US" sz="28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The Journal of Christian Healing</a:t>
            </a:r>
            <a:r>
              <a:rPr lang="en-US" sz="2600" dirty="0">
                <a:solidFill>
                  <a:schemeClr val="bg1"/>
                </a:solidFill>
                <a:latin typeface="Calibri" panose="020F0502020204030204" pitchFamily="34" charset="0"/>
                <a:cs typeface="Calibri" panose="020F0502020204030204" pitchFamily="34" charset="0"/>
              </a:rPr>
              <a:t>,</a:t>
            </a:r>
            <a:r>
              <a:rPr lang="en-US" sz="2600" dirty="0">
                <a:solidFill>
                  <a:schemeClr val="bg1">
                    <a:lumMod val="95000"/>
                    <a:lumOff val="5000"/>
                  </a:schemeClr>
                </a:solidFill>
                <a:latin typeface="Calibri" panose="020F0502020204030204" pitchFamily="34" charset="0"/>
                <a:cs typeface="Calibri" panose="020F0502020204030204" pitchFamily="34" charset="0"/>
              </a:rPr>
              <a:t> </a:t>
            </a:r>
            <a:r>
              <a:rPr lang="en-US" sz="2400" dirty="0">
                <a:solidFill>
                  <a:schemeClr val="bg1">
                    <a:lumMod val="95000"/>
                    <a:lumOff val="5000"/>
                  </a:schemeClr>
                </a:solidFill>
                <a:latin typeface="Calibri" panose="020F0502020204030204" pitchFamily="34" charset="0"/>
                <a:cs typeface="Calibri" panose="020F0502020204030204" pitchFamily="34" charset="0"/>
              </a:rPr>
              <a:t>Mesmer, R. (1992). SUBJECTS: 100 people who sought (Christian) help for a change of sexual orientation, METHODS: Survey of attitudes.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4"/>
              </a:rPr>
              <a:t>[1071]</a:t>
            </a:r>
            <a:r>
              <a:rPr lang="en-US" sz="1600" dirty="0">
                <a:solidFill>
                  <a:schemeClr val="bg1">
                    <a:lumMod val="95000"/>
                    <a:lumOff val="5000"/>
                  </a:schemeClr>
                </a:solidFill>
                <a:latin typeface="Calibri" panose="020F0502020204030204" pitchFamily="34" charset="0"/>
                <a:cs typeface="Calibri" panose="020F0502020204030204" pitchFamily="34" charset="0"/>
              </a:rPr>
              <a:t> </a:t>
            </a:r>
          </a:p>
          <a:p>
            <a:pPr marL="0" indent="0">
              <a:lnSpc>
                <a:spcPct val="92000"/>
              </a:lnSpc>
              <a:spcBef>
                <a:spcPts val="0"/>
              </a:spcBef>
              <a:spcAft>
                <a:spcPts val="300"/>
              </a:spcAft>
              <a:buSzPct val="80000"/>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RESULTS: </a:t>
            </a:r>
          </a:p>
          <a:p>
            <a:pPr marL="274320" lvl="0" indent="-274320">
              <a:lnSpc>
                <a:spcPct val="90000"/>
              </a:lnSpc>
              <a:spcBef>
                <a:spcPts val="0"/>
              </a:spcBef>
              <a:spcAft>
                <a:spcPts val="300"/>
              </a:spcAft>
              <a:buClr>
                <a:srgbClr val="FFC000"/>
              </a:buClr>
              <a:buSzPct val="75000"/>
              <a:buFont typeface="Wingdings" panose="05000000000000000000" pitchFamily="2" charset="2"/>
              <a:buChar char="Ø"/>
              <a:tabLst/>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94% felt closer to God </a:t>
            </a:r>
          </a:p>
          <a:p>
            <a:pPr marL="274320" lvl="0" indent="-274320">
              <a:lnSpc>
                <a:spcPct val="90000"/>
              </a:lnSpc>
              <a:spcBef>
                <a:spcPts val="0"/>
              </a:spcBef>
              <a:spcAft>
                <a:spcPts val="300"/>
              </a:spcAft>
              <a:buClr>
                <a:schemeClr val="bg1"/>
              </a:buClr>
              <a:buSzPct val="75000"/>
              <a:buFont typeface="Wingdings" panose="05000000000000000000" pitchFamily="2" charset="2"/>
              <a:buChar char="Ø"/>
              <a:tabLst/>
            </a:pPr>
            <a:r>
              <a:rPr lang="en-US" sz="2600" dirty="0">
                <a:solidFill>
                  <a:schemeClr val="bg1">
                    <a:lumMod val="95000"/>
                    <a:lumOff val="5000"/>
                  </a:schemeClr>
                </a:solidFill>
                <a:latin typeface="Calibri" panose="020F0502020204030204" pitchFamily="34" charset="0"/>
                <a:cs typeface="Calibri" panose="020F0502020204030204" pitchFamily="34" charset="0"/>
              </a:rPr>
              <a:t>88% felt ‘more able to have friendly relationships’</a:t>
            </a:r>
          </a:p>
          <a:p>
            <a:pPr marL="274320" indent="-274320">
              <a:lnSpc>
                <a:spcPct val="90000"/>
              </a:lnSpc>
              <a:spcBef>
                <a:spcPts val="0"/>
              </a:spcBef>
              <a:spcAft>
                <a:spcPts val="300"/>
              </a:spcAft>
              <a:buSzPct val="85000"/>
              <a:buFont typeface="Wingdings" panose="05000000000000000000" pitchFamily="2" charset="2"/>
              <a:buChar char="Ø"/>
            </a:pPr>
            <a:r>
              <a:rPr lang="en-US" sz="2600" dirty="0">
                <a:solidFill>
                  <a:schemeClr val="bg1">
                    <a:lumMod val="95000"/>
                    <a:lumOff val="5000"/>
                  </a:schemeClr>
                </a:solidFill>
                <a:latin typeface="Calibri" panose="020F0502020204030204" pitchFamily="34" charset="0"/>
                <a:cs typeface="Calibri" panose="020F0502020204030204" pitchFamily="34" charset="0"/>
              </a:rPr>
              <a:t>88% felt ‘more self-respect’</a:t>
            </a:r>
          </a:p>
          <a:p>
            <a:pPr marL="274320" indent="-274320">
              <a:lnSpc>
                <a:spcPct val="92000"/>
              </a:lnSpc>
              <a:spcBef>
                <a:spcPts val="0"/>
              </a:spcBef>
              <a:spcAft>
                <a:spcPts val="300"/>
              </a:spcAft>
              <a:buClr>
                <a:srgbClr val="FFC000"/>
              </a:buClr>
              <a:buSzPct val="75000"/>
              <a:buFont typeface="Wingdings" panose="05000000000000000000" pitchFamily="2" charset="2"/>
              <a:buChar char="Ø"/>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55% ‘exclusively heterosexual interest’</a:t>
            </a:r>
          </a:p>
          <a:p>
            <a:pPr marL="274320" indent="-274320">
              <a:lnSpc>
                <a:spcPct val="90000"/>
              </a:lnSpc>
              <a:spcBef>
                <a:spcPts val="0"/>
              </a:spcBef>
              <a:spcAft>
                <a:spcPts val="300"/>
              </a:spcAft>
              <a:buClr>
                <a:srgbClr val="FFC000"/>
              </a:buClr>
              <a:buSzPct val="75000"/>
              <a:buFont typeface="Wingdings" panose="05000000000000000000" pitchFamily="2" charset="2"/>
              <a:buChar char="Ø"/>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47% some homosexual interest that they </a:t>
            </a:r>
          </a:p>
          <a:p>
            <a:pPr marL="0" indent="0">
              <a:lnSpc>
                <a:spcPct val="90000"/>
              </a:lnSpc>
              <a:spcBef>
                <a:spcPts val="0"/>
              </a:spcBef>
              <a:spcAft>
                <a:spcPts val="300"/>
              </a:spcAft>
              <a:buClr>
                <a:srgbClr val="FFC000"/>
              </a:buClr>
              <a:buSzPct val="75000"/>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 </a:t>
            </a:r>
            <a:r>
              <a:rPr lang="en-US" sz="25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          </a:t>
            </a: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rarely felt compelled to act on</a:t>
            </a:r>
          </a:p>
          <a:p>
            <a:pPr marL="274320" indent="-274320">
              <a:lnSpc>
                <a:spcPct val="90000"/>
              </a:lnSpc>
              <a:spcBef>
                <a:spcPts val="0"/>
              </a:spcBef>
              <a:spcAft>
                <a:spcPts val="300"/>
              </a:spcAft>
              <a:buClr>
                <a:srgbClr val="FFC000"/>
              </a:buClr>
              <a:buSzPct val="75000"/>
              <a:buFont typeface="Wingdings" panose="05000000000000000000" pitchFamily="2" charset="2"/>
              <a:buChar char="Ø"/>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17% of the respondents had married</a:t>
            </a:r>
          </a:p>
          <a:p>
            <a:pPr marL="274320" indent="-274320">
              <a:lnSpc>
                <a:spcPct val="90000"/>
              </a:lnSpc>
              <a:spcBef>
                <a:spcPts val="0"/>
              </a:spcBef>
              <a:spcAft>
                <a:spcPts val="300"/>
              </a:spcAft>
              <a:buClr>
                <a:srgbClr val="FFC000"/>
              </a:buClr>
              <a:buSzPct val="75000"/>
              <a:buFont typeface="Wingdings" panose="05000000000000000000" pitchFamily="2" charset="2"/>
              <a:buChar char="Ø"/>
            </a:pPr>
            <a:r>
              <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13% still had some homosexual behavior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4"/>
              </a:rPr>
              <a:t>[1071]</a:t>
            </a:r>
            <a:endParaRPr lang="en-US" sz="26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3000" y="274320"/>
            <a:ext cx="8598000" cy="9144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pPr>
            <a:r>
              <a:rPr lang="en-US" sz="32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2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CDD49B2B-69BC-4D85-A0F9-7531E6648383}"/>
              </a:ext>
            </a:extLst>
          </p:cNvPr>
          <p:cNvSpPr txBox="1">
            <a:spLocks/>
          </p:cNvSpPr>
          <p:nvPr/>
        </p:nvSpPr>
        <p:spPr>
          <a:xfrm>
            <a:off x="4754880" y="672084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738599675"/>
      </p:ext>
    </p:extLst>
  </p:cSld>
  <p:clrMapOvr>
    <a:masterClrMapping/>
  </p:clrMapOvr>
  <p:transition spd="med" advTm="3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0"/>
                                  </p:stCondLst>
                                  <p:childTnLst>
                                    <p:animEffect transition="out" filter="fade">
                                      <p:cBhvr>
                                        <p:cTn id="6" dur="1500" tmFilter="0, 0; .2, .5; .8, .5; 1, 0"/>
                                        <p:tgtEl>
                                          <p:spTgt spid="63490">
                                            <p:txEl>
                                              <p:pRg st="6" end="6"/>
                                            </p:txEl>
                                          </p:spTgt>
                                        </p:tgtEl>
                                      </p:cBhvr>
                                    </p:animEffect>
                                    <p:animScale>
                                      <p:cBhvr>
                                        <p:cTn id="7" dur="750" autoRev="1" fill="hold"/>
                                        <p:tgtEl>
                                          <p:spTgt spid="63490">
                                            <p:txEl>
                                              <p:pRg st="6" end="6"/>
                                            </p:txEl>
                                          </p:spTgt>
                                        </p:tgtEl>
                                      </p:cBhvr>
                                      <p:by x="105000" y="105000"/>
                                    </p:animScale>
                                  </p:childTnLst>
                                </p:cTn>
                              </p:par>
                            </p:childTnLst>
                          </p:cTn>
                        </p:par>
                        <p:par>
                          <p:cTn id="8" fill="hold">
                            <p:stCondLst>
                              <p:cond delay="16500"/>
                            </p:stCondLst>
                            <p:childTnLst>
                              <p:par>
                                <p:cTn id="9" presetID="26" presetClass="emph" presetSubtype="0" fill="hold" nodeType="afterEffect">
                                  <p:stCondLst>
                                    <p:cond delay="7500"/>
                                  </p:stCondLst>
                                  <p:childTnLst>
                                    <p:animEffect transition="out" filter="fade">
                                      <p:cBhvr>
                                        <p:cTn id="10" dur="1500" tmFilter="0, 0; .2, .5; .8, .5; 1, 0"/>
                                        <p:tgtEl>
                                          <p:spTgt spid="63490">
                                            <p:txEl>
                                              <p:pRg st="9" end="9"/>
                                            </p:txEl>
                                          </p:spTgt>
                                        </p:tgtEl>
                                      </p:cBhvr>
                                    </p:animEffect>
                                    <p:animScale>
                                      <p:cBhvr>
                                        <p:cTn id="11" dur="750" autoRev="1" fill="hold"/>
                                        <p:tgtEl>
                                          <p:spTgt spid="63490">
                                            <p:txEl>
                                              <p:pRg st="9" end="9"/>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71680" y="1457025"/>
            <a:ext cx="8598000" cy="5141151"/>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5000"/>
              </a:lnSpc>
              <a:spcBef>
                <a:spcPts val="0"/>
              </a:spcBef>
              <a:spcAft>
                <a:spcPts val="1200"/>
              </a:spcAft>
              <a:buSzPct val="80000"/>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Thousands of homosexuals have left the gay lifestyle for decades after a personal experience with Jesus. </a:t>
            </a:r>
          </a:p>
          <a:p>
            <a:pPr marL="0" lvl="0" indent="0">
              <a:lnSpc>
                <a:spcPct val="92000"/>
              </a:lnSpc>
              <a:spcBef>
                <a:spcPts val="0"/>
              </a:spcBef>
              <a:spcAft>
                <a:spcPts val="1200"/>
              </a:spcAft>
              <a:buSzPct val="80000"/>
              <a:tabLst/>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I can also verify that Jesus can forgive, and free homosexuals from this molesting gay sex slavery, that includes my own uncle.  </a:t>
            </a:r>
          </a:p>
          <a:p>
            <a:pPr marL="0" indent="0">
              <a:lnSpc>
                <a:spcPct val="92000"/>
              </a:lnSpc>
              <a:spcBef>
                <a:spcPts val="0"/>
              </a:spcBef>
              <a:spcAft>
                <a:spcPts val="1800"/>
              </a:spcAft>
              <a:buSzPct val="80000"/>
            </a:pPr>
            <a:r>
              <a:rPr lang="en-US" sz="2900" dirty="0">
                <a:solidFill>
                  <a:schemeClr val="bg1">
                    <a:lumMod val="95000"/>
                    <a:lumOff val="5000"/>
                  </a:schemeClr>
                </a:solidFill>
                <a:effectLst>
                  <a:outerShdw blurRad="38100" dist="38100" dir="2700000" algn="tl">
                    <a:srgbClr val="000000">
                      <a:alpha val="43137"/>
                    </a:srgbClr>
                  </a:outerShdw>
                </a:effectLst>
                <a:cs typeface="Arial" panose="020B0604020202020204" pitchFamily="34" charset="0"/>
              </a:rPr>
              <a:t>I have personally witnessed healing and other miracles by Jesus that I prayed for, with a group of Christians, that is scientifically documented and proven in my book </a:t>
            </a:r>
            <a:r>
              <a:rPr lang="en-US" sz="29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Evolution Is Not Science. </a:t>
            </a:r>
            <a:endParaRPr lang="en-US" sz="2900"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1680" y="228600"/>
            <a:ext cx="85980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88B45B4-1922-483C-A30C-7865AE05E19C}"/>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95466151"/>
      </p:ext>
    </p:extLst>
  </p:cSld>
  <p:clrMapOvr>
    <a:masterClrMapping/>
  </p:clrMapOvr>
  <p:transition spd="med" advTm="28000">
    <p:fade/>
  </p:transition>
</p:sld>
</file>

<file path=ppt/slides/slide24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74320" y="1508760"/>
            <a:ext cx="8595360" cy="5089085"/>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900"/>
              </a:spcAft>
            </a:pP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This is why liberals desperately try to criminalize Christian healing of gays, because it works! </a:t>
            </a:r>
          </a:p>
          <a:p>
            <a:pPr marL="0" indent="0">
              <a:lnSpc>
                <a:spcPct val="90000"/>
              </a:lnSpc>
              <a:spcBef>
                <a:spcPts val="0"/>
              </a:spcBef>
              <a:spcAft>
                <a:spcPts val="900"/>
              </a:spcAft>
            </a:pPr>
            <a:r>
              <a:rPr lang="en-US" sz="31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On average 55% of gays are healed long term, after the first complete program, more after the second.</a:t>
            </a:r>
          </a:p>
          <a:p>
            <a:pPr marL="274320" indent="-274320">
              <a:lnSpc>
                <a:spcPct val="90000"/>
              </a:lnSpc>
              <a:spcBef>
                <a:spcPts val="0"/>
              </a:spcBef>
              <a:spcAft>
                <a:spcPts val="300"/>
              </a:spcAft>
              <a:buClr>
                <a:srgbClr val="FFC000"/>
              </a:buClr>
              <a:buSzPct val="70000"/>
              <a:buFont typeface="Wingdings" panose="05000000000000000000" pitchFamily="2" charset="2"/>
              <a:buChar char="Ø"/>
            </a:pP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Jesus, who brings the dead back to life, also easily heals the </a:t>
            </a:r>
            <a:r>
              <a:rPr lang="en-US" sz="2600" dirty="0">
                <a:solidFill>
                  <a:schemeClr val="bg1"/>
                </a:solidFill>
                <a:cs typeface="Arial" panose="020B0604020202020204" pitchFamily="34" charset="0"/>
              </a:rPr>
              <a:t>rape, drug, alcohol, atheism, violence and porn </a:t>
            </a:r>
            <a:r>
              <a:rPr lang="en-US" sz="29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damaged brains of homosexuals &amp; transsexuals. </a:t>
            </a:r>
          </a:p>
          <a:p>
            <a:pPr marL="274320" indent="-274320">
              <a:lnSpc>
                <a:spcPct val="90000"/>
              </a:lnSpc>
              <a:spcBef>
                <a:spcPts val="0"/>
              </a:spcBef>
              <a:spcAft>
                <a:spcPts val="900"/>
              </a:spcAft>
              <a:buClr>
                <a:schemeClr val="bg1"/>
              </a:buClr>
              <a:buSzPct val="70000"/>
              <a:buFont typeface="Wingdings" panose="05000000000000000000" pitchFamily="2" charset="2"/>
              <a:buChar char="Ø"/>
            </a:pPr>
            <a:r>
              <a:rPr lang="en-US" sz="2600" dirty="0">
                <a:solidFill>
                  <a:schemeClr val="bg1"/>
                </a:solidFill>
                <a:cs typeface="Arial" panose="020B0604020202020204" pitchFamily="34" charset="0"/>
              </a:rPr>
              <a:t>But they must seriously want to be healed of their sin. </a:t>
            </a:r>
            <a:endParaRPr lang="en-US" sz="2600" dirty="0">
              <a:ln w="9525">
                <a:solidFill>
                  <a:prstClr val="black"/>
                </a:solidFill>
                <a:prstDash val="solid"/>
              </a:ln>
              <a:solidFill>
                <a:schemeClr val="bg1"/>
              </a:solidFill>
              <a:cs typeface="Arial" panose="020B060402020202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4320" y="182880"/>
            <a:ext cx="8598000" cy="11887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B531836-E337-4081-B330-255E40D10E90}"/>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90904148"/>
      </p:ext>
    </p:extLst>
  </p:cSld>
  <p:clrMapOvr>
    <a:masterClrMapping/>
  </p:clrMapOvr>
  <p:transition spd="med" advTm="2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1500" tmFilter="0, 0; .2, .5; .8, .5; 1, 0"/>
                                        <p:tgtEl>
                                          <p:spTgt spid="63490">
                                            <p:txEl>
                                              <p:pRg st="0" end="0"/>
                                            </p:txEl>
                                          </p:spTgt>
                                        </p:tgtEl>
                                      </p:cBhvr>
                                    </p:animEffect>
                                    <p:animScale>
                                      <p:cBhvr>
                                        <p:cTn id="7" dur="750" autoRev="1" fill="hold"/>
                                        <p:tgtEl>
                                          <p:spTgt spid="63490">
                                            <p:txEl>
                                              <p:pRg st="0" end="0"/>
                                            </p:txEl>
                                          </p:spTgt>
                                        </p:tgtEl>
                                      </p:cBhvr>
                                      <p:by x="105000" y="105000"/>
                                    </p:animScale>
                                  </p:childTnLst>
                                </p:cTn>
                              </p:par>
                            </p:childTnLst>
                          </p:cTn>
                        </p:par>
                        <p:par>
                          <p:cTn id="8" fill="hold">
                            <p:stCondLst>
                              <p:cond delay="4000"/>
                            </p:stCondLst>
                            <p:childTnLst>
                              <p:par>
                                <p:cTn id="9" presetID="26" presetClass="emph" presetSubtype="0" fill="hold" nodeType="afterEffect">
                                  <p:stCondLst>
                                    <p:cond delay="4000"/>
                                  </p:stCondLst>
                                  <p:childTnLst>
                                    <p:animEffect transition="out" filter="fade">
                                      <p:cBhvr>
                                        <p:cTn id="10" dur="1500" tmFilter="0, 0; .2, .5; .8, .5; 1, 0"/>
                                        <p:tgtEl>
                                          <p:spTgt spid="63490">
                                            <p:txEl>
                                              <p:pRg st="1" end="1"/>
                                            </p:txEl>
                                          </p:spTgt>
                                        </p:tgtEl>
                                      </p:cBhvr>
                                    </p:animEffect>
                                    <p:animScale>
                                      <p:cBhvr>
                                        <p:cTn id="11" dur="750" autoRev="1" fill="hold"/>
                                        <p:tgtEl>
                                          <p:spTgt spid="63490">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477420" y="1853284"/>
            <a:ext cx="8186520" cy="4630242"/>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God stated that homosexuality is an “abomination” and all sin is slavery to Satan. </a:t>
            </a:r>
            <a:r>
              <a:rPr lang="en-US" dirty="0">
                <a:solidFill>
                  <a:schemeClr val="tx1"/>
                </a:solidFill>
                <a:latin typeface="Calibri" panose="020F0502020204030204" pitchFamily="34" charset="0"/>
                <a:cs typeface="Calibri" panose="020F0502020204030204" pitchFamily="34" charset="0"/>
                <a:hlinkClick r:id="rId4"/>
              </a:rPr>
              <a:t>Lev. 18:22</a:t>
            </a:r>
            <a:r>
              <a:rPr lang="en-US" dirty="0">
                <a:solidFill>
                  <a:schemeClr val="tx1"/>
                </a:solidFill>
                <a:latin typeface="Calibri" panose="020F0502020204030204" pitchFamily="34" charset="0"/>
                <a:cs typeface="Calibri" panose="020F0502020204030204" pitchFamily="34" charset="0"/>
              </a:rPr>
              <a:t> </a:t>
            </a:r>
            <a:r>
              <a:rPr lang="en-US" sz="1400" dirty="0">
                <a:solidFill>
                  <a:schemeClr val="tx1"/>
                </a:solidFill>
                <a:latin typeface="Calibri" panose="020F0502020204030204" pitchFamily="34" charset="0"/>
                <a:cs typeface="Calibri" panose="020F0502020204030204" pitchFamily="34" charset="0"/>
              </a:rPr>
              <a:t>NKJV</a:t>
            </a:r>
            <a:r>
              <a:rPr lang="en-US" dirty="0">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Times New Roman" panose="02020603050405020304" pitchFamily="18" charset="0"/>
              </a:rPr>
              <a:t>[</a:t>
            </a:r>
            <a:r>
              <a:rPr lang="en-US" u="sng" dirty="0">
                <a:solidFill>
                  <a:schemeClr val="tx1"/>
                </a:solidFill>
                <a:latin typeface="Calibri" panose="020F0502020204030204" pitchFamily="34" charset="0"/>
                <a:cs typeface="Times New Roman" panose="02020603050405020304" pitchFamily="18" charset="0"/>
                <a:hlinkClick r:id="rId5"/>
              </a:rPr>
              <a:t>John 8:44</a:t>
            </a:r>
            <a:r>
              <a:rPr lang="en-US" dirty="0">
                <a:solidFill>
                  <a:schemeClr val="tx1"/>
                </a:solidFill>
                <a:latin typeface="Calibri" panose="020F0502020204030204" pitchFamily="34" charset="0"/>
                <a:cs typeface="Times New Roman" panose="02020603050405020304" pitchFamily="18" charset="0"/>
              </a:rPr>
              <a:t>] </a:t>
            </a:r>
            <a:r>
              <a:rPr lang="en-US" u="sng" dirty="0">
                <a:solidFill>
                  <a:schemeClr val="tx1"/>
                </a:solidFill>
                <a:latin typeface="Calibri" panose="020F0502020204030204" pitchFamily="34" charset="0"/>
                <a:cs typeface="Times New Roman" panose="02020603050405020304" pitchFamily="18" charset="0"/>
                <a:hlinkClick r:id="rId6"/>
              </a:rPr>
              <a:t>[John 8:34, NIV]</a:t>
            </a:r>
            <a:r>
              <a:rPr lang="en-US" dirty="0">
                <a:solidFill>
                  <a:schemeClr val="tx1"/>
                </a:solidFill>
                <a:latin typeface="Arial Black" panose="020B0A04020102020204" pitchFamily="34" charset="0"/>
              </a:rPr>
              <a:t> </a:t>
            </a:r>
            <a:endPar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endParaRPr>
          </a:p>
          <a:p>
            <a:pPr marL="0" lvl="0" indent="0">
              <a:lnSpc>
                <a:spcPct val="96000"/>
              </a:lnSpc>
              <a:spcBef>
                <a:spcPts val="0"/>
              </a:spcBef>
              <a:spcAft>
                <a:spcPts val="1200"/>
              </a:spcAft>
              <a:buClr>
                <a:prstClr val="white"/>
              </a:buClr>
              <a:buSzPct val="70000"/>
              <a:tabLst/>
            </a:pPr>
            <a:r>
              <a:rPr lang="en-US" sz="3200"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Arial Black" panose="020B0A04020102020204" pitchFamily="34" charset="0"/>
              </a:rPr>
              <a:t>God stated that there is nothing that He can’t do, and that no human was created by God, who can not escape any sin… by calling out to Jesus. </a:t>
            </a:r>
            <a:r>
              <a:rPr lang="en-US" dirty="0">
                <a:solidFill>
                  <a:schemeClr val="tx1"/>
                </a:solidFill>
                <a:latin typeface="Calibri" panose="020F0502020204030204" pitchFamily="34" charset="0"/>
                <a:cs typeface="Calibri" panose="020F0502020204030204" pitchFamily="34" charset="0"/>
              </a:rPr>
              <a:t>Luke 1:37, John 3:16, Philip. 4:13, Mark 10:27, 11:24, Mat. 17:20, 19:26, Jer. 32:17, 27, Rom. 8:31, I Cor. 10:13 NIV</a:t>
            </a:r>
            <a:endParaRPr lang="en-US" b="1" dirty="0">
              <a:ln w="9525">
                <a:solidFill>
                  <a:prstClr val="black"/>
                </a:solidFill>
                <a:prstDash val="solid"/>
              </a:ln>
              <a:solidFill>
                <a:srgbClr val="FFC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CFFEFCC6-965D-4070-B685-809FAB2D19B4}"/>
              </a:ext>
            </a:extLst>
          </p:cNvPr>
          <p:cNvSpPr txBox="1">
            <a:spLocks noChangeArrowheads="1"/>
          </p:cNvSpPr>
          <p:nvPr/>
        </p:nvSpPr>
        <p:spPr bwMode="auto">
          <a:xfrm>
            <a:off x="271680" y="381000"/>
            <a:ext cx="8598000" cy="1188720"/>
          </a:xfrm>
          <a:prstGeom prst="rect">
            <a:avLst/>
          </a:prstGeom>
          <a:blipFill dpi="0" rotWithShape="0">
            <a:blip r:embed="rId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Aft>
                <a:spcPts val="1150"/>
              </a:spcAft>
            </a:pPr>
            <a:r>
              <a:rPr lang="en-US" sz="3400" b="1" dirty="0">
                <a:solidFill>
                  <a:schemeClr val="bg1"/>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3400" b="1" dirty="0">
              <a:solidFill>
                <a:schemeClr val="bg1"/>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B531836-E337-4081-B330-255E40D10E90}"/>
              </a:ext>
            </a:extLst>
          </p:cNvPr>
          <p:cNvSpPr txBox="1">
            <a:spLocks/>
          </p:cNvSpPr>
          <p:nvPr/>
        </p:nvSpPr>
        <p:spPr>
          <a:xfrm>
            <a:off x="4754880" y="6675120"/>
            <a:ext cx="411480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b="1" dirty="0">
                <a:solidFill>
                  <a:schemeClr val="bg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30280631"/>
      </p:ext>
    </p:extLst>
  </p:cSld>
  <p:clrMapOvr>
    <a:masterClrMapping/>
  </p:clrMapOvr>
  <p:transition spd="med" advTm="16000">
    <p:fade/>
  </p:transition>
</p:sld>
</file>

<file path=ppt/slides/slide24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399" y="6858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300037" y="2362200"/>
            <a:ext cx="8543925" cy="3954929"/>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SzPct val="80000"/>
            </a:pPr>
            <a:r>
              <a:rPr lang="en-US" sz="3200" dirty="0">
                <a:latin typeface="Calibri" panose="020F0502020204030204" pitchFamily="34" charset="0"/>
              </a:rPr>
              <a:t>Many successful long-term former homosexuals disprove the junk science lie from Satan that claims that escape is impossible. </a:t>
            </a:r>
          </a:p>
          <a:p>
            <a:pPr marL="274320" lvl="0" indent="-274320">
              <a:lnSpc>
                <a:spcPct val="100000"/>
              </a:lnSpc>
              <a:spcAft>
                <a:spcPts val="180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Satan knows that far fewer people will try to escape the sexual slavery of homosexuality, if they can be tricked to believe escape is impossible, and not worth trying.</a:t>
            </a:r>
          </a:p>
        </p:txBody>
      </p:sp>
      <p:sp>
        <p:nvSpPr>
          <p:cNvPr id="5" name="Date Placeholder 2">
            <a:extLst>
              <a:ext uri="{FF2B5EF4-FFF2-40B4-BE49-F238E27FC236}">
                <a16:creationId xmlns:a16="http://schemas.microsoft.com/office/drawing/2014/main" id="{06B92B78-4CE0-4C2E-85A7-2F79712CF2E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384729"/>
      </p:ext>
    </p:extLst>
  </p:cSld>
  <p:clrMapOvr>
    <a:masterClrMapping/>
  </p:clrMapOvr>
  <mc:AlternateContent xmlns:mc="http://schemas.openxmlformats.org/markup-compatibility/2006" xmlns:p14="http://schemas.microsoft.com/office/powerpoint/2010/main">
    <mc:Choice Requires="p14">
      <p:transition spd="med" p14:dur="700" advTm="20000">
        <p:fade/>
      </p:transition>
    </mc:Choice>
    <mc:Fallback xmlns="">
      <p:transition spd="med" advTm="20000">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384629"/>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457199" y="2514600"/>
            <a:ext cx="8229601" cy="2646878"/>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90000" tIns="9144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spcAft>
                <a:spcPts val="1800"/>
              </a:spcAft>
              <a:buFont typeface="Wingdings" panose="05000000000000000000" pitchFamily="2" charset="2"/>
              <a:buChar char="Ø"/>
            </a:pPr>
            <a:r>
              <a:rPr lang="en-US" sz="3200" dirty="0">
                <a:latin typeface="Calibri" panose="020F0502020204030204" pitchFamily="34" charset="0"/>
              </a:rPr>
              <a:t>Homosexuality is like many other strong addictions, where many people quit, but later relapse back to addictions including crack cocaine, heroin, alcoholism, adulterous heterosexual sex, pornography, etc.</a:t>
            </a:r>
          </a:p>
        </p:txBody>
      </p:sp>
      <p:sp>
        <p:nvSpPr>
          <p:cNvPr id="5" name="Date Placeholder 2">
            <a:extLst>
              <a:ext uri="{FF2B5EF4-FFF2-40B4-BE49-F238E27FC236}">
                <a16:creationId xmlns:a16="http://schemas.microsoft.com/office/drawing/2014/main" id="{4AEF23CC-9703-4484-AB47-96DD6075194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735412056"/>
      </p:ext>
    </p:extLst>
  </p:cSld>
  <p:clrMapOvr>
    <a:masterClrMapping/>
  </p:clrMapOvr>
  <mc:AlternateContent xmlns:mc="http://schemas.openxmlformats.org/markup-compatibility/2006" xmlns:p14="http://schemas.microsoft.com/office/powerpoint/2010/main">
    <mc:Choice Requires="p14">
      <p:transition spd="med" p14:dur="700" advTm="13000">
        <p:fade/>
      </p:transition>
    </mc:Choice>
    <mc:Fallback xmlns="">
      <p:transition spd="med" advTm="13000">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4572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304800" y="1949420"/>
            <a:ext cx="8686800" cy="4663440"/>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90000" tIns="9144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90000"/>
              </a:lnSpc>
              <a:spcAft>
                <a:spcPts val="1200"/>
              </a:spcAft>
              <a:buFont typeface="Wingdings" panose="05000000000000000000" pitchFamily="2" charset="2"/>
              <a:buChar char="Ø"/>
            </a:pPr>
            <a:r>
              <a:rPr lang="en-US" sz="3200" dirty="0">
                <a:latin typeface="Calibri" panose="020F0502020204030204" pitchFamily="34" charset="0"/>
              </a:rPr>
              <a:t>This is because research now shows that our programmable brains become rewired to crave this sin.</a:t>
            </a:r>
          </a:p>
          <a:p>
            <a:pPr marL="457200" indent="-457200">
              <a:lnSpc>
                <a:spcPct val="90000"/>
              </a:lnSpc>
              <a:spcAft>
                <a:spcPts val="300"/>
              </a:spcAft>
              <a:buFont typeface="Wingdings" panose="05000000000000000000" pitchFamily="2" charset="2"/>
              <a:buChar char="Ø"/>
            </a:pPr>
            <a:r>
              <a:rPr lang="en-US" sz="3200" dirty="0">
                <a:latin typeface="Calibri" panose="020F0502020204030204" pitchFamily="34" charset="0"/>
              </a:rPr>
              <a:t>After narcotic drug use or homosexuality, physical and chemical changes occur in the brain as documented in longitudinal fMRI research studies, with before and after comparisons. </a:t>
            </a:r>
          </a:p>
          <a:p>
            <a:pPr marL="457200" indent="0">
              <a:lnSpc>
                <a:spcPct val="90000"/>
              </a:lnSpc>
              <a:spcAft>
                <a:spcPts val="1200"/>
              </a:spcAft>
            </a:pPr>
            <a:r>
              <a:rPr lang="en-US" sz="1600" dirty="0">
                <a:solidFill>
                  <a:schemeClr val="tx1"/>
                </a:solidFill>
                <a:latin typeface="Calibri" panose="020F0502020204030204" pitchFamily="34" charset="0"/>
                <a:hlinkClick r:id="rId5"/>
              </a:rPr>
              <a:t>[187]</a:t>
            </a:r>
            <a:r>
              <a:rPr lang="en-US" sz="1600" dirty="0">
                <a:solidFill>
                  <a:schemeClr val="tx1"/>
                </a:solidFill>
                <a:latin typeface="Calibri" panose="020F0502020204030204" pitchFamily="34" charset="0"/>
              </a:rPr>
              <a:t> </a:t>
            </a:r>
            <a:r>
              <a:rPr lang="en-US" sz="1600" dirty="0">
                <a:solidFill>
                  <a:schemeClr val="bg1"/>
                </a:solidFill>
                <a:latin typeface="Calibri" panose="020F0502020204030204" pitchFamily="34" charset="0"/>
                <a:hlinkClick r:id="rId6"/>
              </a:rPr>
              <a:t>[748]</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7"/>
              </a:rPr>
              <a:t>[749]</a:t>
            </a:r>
            <a:r>
              <a:rPr lang="en-US" sz="1600" dirty="0">
                <a:solidFill>
                  <a:schemeClr val="bg1"/>
                </a:solidFill>
                <a:latin typeface="Calibri" panose="020F0502020204030204" pitchFamily="34" charset="0"/>
              </a:rPr>
              <a:t> </a:t>
            </a:r>
            <a:r>
              <a:rPr lang="en-US" sz="1600" dirty="0">
                <a:solidFill>
                  <a:schemeClr val="tx1"/>
                </a:solidFill>
                <a:latin typeface="Calibri" panose="020F0502020204030204" pitchFamily="34" charset="0"/>
              </a:rPr>
              <a:t>[830] </a:t>
            </a:r>
            <a:r>
              <a:rPr lang="en-US" sz="1600" dirty="0">
                <a:latin typeface="Calibri" panose="020F0502020204030204" pitchFamily="34" charset="0"/>
                <a:hlinkClick r:id="rId8"/>
              </a:rPr>
              <a:t>[833]</a:t>
            </a:r>
            <a:endParaRPr lang="en-US" sz="1600" dirty="0">
              <a:latin typeface="Calibri" panose="020F0502020204030204" pitchFamily="34" charset="0"/>
            </a:endParaRPr>
          </a:p>
          <a:p>
            <a:pPr marL="457200" lvl="0" indent="-457200">
              <a:lnSpc>
                <a:spcPct val="90000"/>
              </a:lnSpc>
              <a:spcAft>
                <a:spcPts val="1200"/>
              </a:spcAft>
              <a:buFont typeface="Wingdings" panose="05000000000000000000" pitchFamily="2" charset="2"/>
              <a:buChar char="Ø"/>
            </a:pPr>
            <a:r>
              <a:rPr lang="en-US" sz="3200" dirty="0">
                <a:latin typeface="Calibri" panose="020F0502020204030204" pitchFamily="34" charset="0"/>
              </a:rPr>
              <a:t>The longer the duration of drug use, the more extensive the brain changes. </a:t>
            </a:r>
            <a:r>
              <a:rPr lang="en-US" sz="1600" u="sng" dirty="0">
                <a:latin typeface="Calibri" panose="020F0502020204030204" pitchFamily="34" charset="0"/>
                <a:hlinkClick r:id="rId5"/>
              </a:rPr>
              <a:t>[187</a:t>
            </a:r>
            <a:r>
              <a:rPr lang="en-US" sz="1600" dirty="0">
                <a:latin typeface="Calibri" panose="020F0502020204030204" pitchFamily="34" charset="0"/>
                <a:hlinkClick r:id="rId5"/>
              </a:rPr>
              <a:t>]</a:t>
            </a:r>
            <a:r>
              <a:rPr lang="en-US" sz="1600" dirty="0">
                <a:latin typeface="Calibri" panose="020F0502020204030204" pitchFamily="34" charset="0"/>
              </a:rPr>
              <a:t> </a:t>
            </a:r>
            <a:r>
              <a:rPr lang="en-US" sz="1600" dirty="0">
                <a:latin typeface="Calibri" panose="020F0502020204030204" pitchFamily="34" charset="0"/>
                <a:hlinkClick r:id="rId9"/>
              </a:rPr>
              <a:t>[811]</a:t>
            </a:r>
            <a:r>
              <a:rPr lang="en-US" sz="1600" dirty="0">
                <a:latin typeface="Calibri" panose="020F0502020204030204" pitchFamily="34" charset="0"/>
              </a:rPr>
              <a:t> </a:t>
            </a:r>
            <a:r>
              <a:rPr lang="en-US" sz="1600" dirty="0">
                <a:latin typeface="Calibri" panose="020F0502020204030204" pitchFamily="34" charset="0"/>
                <a:hlinkClick r:id="rId10"/>
              </a:rPr>
              <a:t>[</a:t>
            </a:r>
            <a:r>
              <a:rPr lang="en-US" sz="1600" u="sng" dirty="0">
                <a:latin typeface="Calibri" panose="020F0502020204030204" pitchFamily="34" charset="0"/>
                <a:hlinkClick r:id="rId10"/>
              </a:rPr>
              <a:t>812]</a:t>
            </a:r>
            <a:endParaRPr lang="en-US" sz="1600" dirty="0">
              <a:latin typeface="Calibri" panose="020F0502020204030204" pitchFamily="34" charset="0"/>
            </a:endParaRPr>
          </a:p>
        </p:txBody>
      </p:sp>
      <p:sp>
        <p:nvSpPr>
          <p:cNvPr id="5" name="Date Placeholder 2">
            <a:extLst>
              <a:ext uri="{FF2B5EF4-FFF2-40B4-BE49-F238E27FC236}">
                <a16:creationId xmlns:a16="http://schemas.microsoft.com/office/drawing/2014/main" id="{AEFDCF5F-EDF9-4141-9A68-933BD16C54DB}"/>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73090883"/>
      </p:ext>
    </p:extLst>
  </p:cSld>
  <p:clrMapOvr>
    <a:masterClrMapping/>
  </p:clrMapOvr>
  <mc:AlternateContent xmlns:mc="http://schemas.openxmlformats.org/markup-compatibility/2006" xmlns:p14="http://schemas.microsoft.com/office/powerpoint/2010/main">
    <mc:Choice Requires="p14">
      <p:transition spd="med" p14:dur="700" advTm="24000">
        <p:fade/>
      </p:transition>
    </mc:Choice>
    <mc:Fallback xmlns="">
      <p:transition spd="med" advTm="2400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51092" y="1280160"/>
            <a:ext cx="8978146" cy="522316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13716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FFFFFF"/>
              </a:buClr>
              <a:buSzPct val="85000"/>
              <a:buFont typeface="Times New Roman" panose="02020603050405020304" pitchFamily="18" charset="0"/>
              <a:buNone/>
              <a:tabLst/>
              <a:defRPr/>
            </a:pPr>
            <a:r>
              <a:rPr kumimoji="0" lang="en-US" sz="40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Senior Electrical Design &amp; Test Engineer</a:t>
            </a:r>
          </a:p>
          <a:p>
            <a:pPr marL="0" marR="0" lvl="0" indent="0" algn="ctr" defTabSz="457200" rtl="0" eaLnBrk="1" fontAlgn="base" latinLnBrk="0" hangingPunct="0">
              <a:lnSpc>
                <a:spcPct val="85000"/>
              </a:lnSpc>
              <a:spcBef>
                <a:spcPct val="0"/>
              </a:spcBef>
              <a:spcAft>
                <a:spcPts val="900"/>
              </a:spcAft>
              <a:buClr>
                <a:srgbClr val="FFFFFF"/>
              </a:buClr>
              <a:buSzPct val="85000"/>
              <a:buFont typeface="Times New Roman" panose="02020603050405020304" pitchFamily="18" charset="0"/>
              <a:buNone/>
              <a:tabLst/>
              <a:defRPr/>
            </a:pPr>
            <a:r>
              <a:rPr kumimoji="0" lang="en-US" sz="36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Major Project Team Lead, 21 Years Experience</a:t>
            </a: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Robotic aircraft weapon systems, nuclear weapons</a:t>
            </a: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High power lasers, high performance military cameras</a:t>
            </a: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The world’s most advanced jets, rockets &amp; spacecraft</a:t>
            </a: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Avionic flight control and navigation systems</a:t>
            </a:r>
          </a:p>
          <a:p>
            <a:pPr marL="365760" lvl="0" indent="-365760">
              <a:lnSpc>
                <a:spcPct val="80000"/>
              </a:lnSpc>
              <a:spcAft>
                <a:spcPts val="4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ICBM missile defense rocket systems, cell phones</a:t>
            </a:r>
            <a:endPar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Prisoner wearable tracking &amp; alarm system</a:t>
            </a:r>
          </a:p>
          <a:p>
            <a:pPr marL="365760" marR="0" lvl="0" indent="-365760" algn="l" defTabSz="457200" rtl="0" eaLnBrk="1" fontAlgn="base" latinLnBrk="0" hangingPunct="0">
              <a:lnSpc>
                <a:spcPct val="80000"/>
              </a:lnSpc>
              <a:spcBef>
                <a:spcPct val="0"/>
              </a:spcBef>
              <a:spcAft>
                <a:spcPts val="400"/>
              </a:spcAft>
              <a:buClr>
                <a:srgbClr val="FFFFFF"/>
              </a:buClr>
              <a:buSzPct val="85000"/>
              <a:buFont typeface="Wingdings" panose="05000000000000000000" pitchFamily="2" charset="2"/>
              <a:buChar char="Ø"/>
              <a:tabLst/>
              <a:defRPr/>
            </a:pP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One of the first portable laptop web cameras</a:t>
            </a:r>
          </a:p>
          <a:p>
            <a:pPr marL="365760" lvl="0" indent="-365760">
              <a:lnSpc>
                <a:spcPct val="83000"/>
              </a:lnSpc>
              <a:spcAft>
                <a:spcPts val="400"/>
              </a:spcAft>
              <a:buClr>
                <a:srgbClr val="FFFFFF"/>
              </a:buClr>
              <a:buSzPct val="85000"/>
              <a:buFont typeface="Wingdings" panose="05000000000000000000" pitchFamily="2" charset="2"/>
              <a:buChar char="Ø"/>
              <a:tabLst/>
              <a:defRPr/>
            </a:pP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National Security Campus </a:t>
            </a:r>
            <a:r>
              <a:rPr kumimoji="0" lang="en-US" altLang="zh-CN" sz="1400" b="0" i="0" u="none" strike="noStrike" kern="1200" cap="none" spc="0" normalizeH="0" baseline="0" noProof="0" dirty="0">
                <a:ln>
                  <a:noFill/>
                </a:ln>
                <a:solidFill>
                  <a:srgbClr val="FFFFFF"/>
                </a:solidFill>
                <a:effectLst>
                  <a:outerShdw blurRad="12700" dist="38100" dir="54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a:t>
            </a: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 Honeywell Aerospace </a:t>
            </a:r>
            <a:r>
              <a:rPr kumimoji="0" lang="en-US" altLang="zh-CN" sz="1400" b="0" i="0" u="none" strike="noStrike" kern="1200" cap="none" spc="0" normalizeH="0" baseline="0" noProof="0" dirty="0">
                <a:ln>
                  <a:noFill/>
                </a:ln>
                <a:solidFill>
                  <a:srgbClr val="FFFFFF"/>
                </a:solidFill>
                <a:effectLst>
                  <a:outerShdw blurRad="12700" dist="38100" dir="54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a:t>
            </a:r>
            <a:r>
              <a:rPr lang="en-US" sz="28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 Boeing Defense &amp; Space </a:t>
            </a:r>
            <a:r>
              <a:rPr lang="en-US" altLang="zh-CN" sz="1400" dirty="0">
                <a:solidFill>
                  <a:srgbClr val="FFFFFF"/>
                </a:solidFill>
                <a:effectLst>
                  <a:outerShdw blurRad="12700" dist="38100" dir="5400000" algn="ctr" rotWithShape="0">
                    <a:prstClr val="black"/>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 </a:t>
            </a: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Orbital Sciences </a:t>
            </a:r>
            <a:r>
              <a:rPr kumimoji="0" lang="en-US" altLang="zh-CN" sz="1400" b="0" i="0" u="none" strike="noStrike" kern="1200" cap="none" spc="0" normalizeH="0" baseline="0" noProof="0" dirty="0">
                <a:ln>
                  <a:noFill/>
                </a:ln>
                <a:solidFill>
                  <a:srgbClr val="FFFFFF"/>
                </a:solidFill>
                <a:effectLst>
                  <a:outerShdw blurRad="12700" dist="38100" dir="54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a:t>
            </a:r>
            <a:r>
              <a:rPr kumimoji="0" lang="en-US" sz="29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 Kaman Aerospace </a:t>
            </a:r>
            <a:r>
              <a:rPr kumimoji="0" lang="en-US" altLang="zh-CN" sz="1400" b="0" i="0" u="none" strike="noStrike" kern="1200" cap="none" spc="0" normalizeH="0" baseline="0" noProof="0" dirty="0">
                <a:ln>
                  <a:noFill/>
                </a:ln>
                <a:solidFill>
                  <a:srgbClr val="FFFFFF"/>
                </a:solidFill>
                <a:effectLst>
                  <a:outerShdw blurRad="12700" dist="38100" dir="54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5400000" algn="ctr" rotWithShape="0">
                    <a:prstClr val="black"/>
                  </a:outerShdw>
                </a:effectLst>
                <a:uLnTx/>
                <a:uFillTx/>
                <a:latin typeface="Calibri" panose="020F0502020204030204" pitchFamily="34" charset="0"/>
                <a:ea typeface="Microsoft YaHei" panose="020B0503020204020204" pitchFamily="34" charset="-122"/>
                <a:cs typeface="+mn-cs"/>
              </a:rPr>
              <a:t>*, </a:t>
            </a:r>
            <a:r>
              <a:rPr lang="en-US" sz="29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Alanco </a:t>
            </a:r>
            <a:r>
              <a:rPr lang="en-US" altLang="zh-CN" sz="1400" dirty="0">
                <a:solidFill>
                  <a:srgbClr val="FFFFFF"/>
                </a:solidFill>
                <a:effectLst>
                  <a:outerShdw blurRad="12700" dist="38100" dir="5400000" algn="ctr" rotWithShape="0">
                    <a:prstClr val="black"/>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 &amp; </a:t>
            </a:r>
            <a:r>
              <a:rPr lang="en-US" sz="29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taught at DeVry University*</a:t>
            </a: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228600" y="304800"/>
            <a:ext cx="8686800" cy="7315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Engineering</a:t>
            </a:r>
          </a:p>
        </p:txBody>
      </p:sp>
      <p:sp>
        <p:nvSpPr>
          <p:cNvPr id="6" name="Date Placeholder 2">
            <a:extLst>
              <a:ext uri="{FF2B5EF4-FFF2-40B4-BE49-F238E27FC236}">
                <a16:creationId xmlns:a16="http://schemas.microsoft.com/office/drawing/2014/main" id="{3EEA9DE4-4FBC-4614-A67B-F3957AF3674B}"/>
              </a:ext>
            </a:extLst>
          </p:cNvPr>
          <p:cNvSpPr>
            <a:spLocks noGrp="1"/>
          </p:cNvSpPr>
          <p:nvPr>
            <p:ph type="dt" sz="half" idx="10"/>
          </p:nvPr>
        </p:nvSpPr>
        <p:spPr>
          <a:xfrm>
            <a:off x="82927" y="6601968"/>
            <a:ext cx="8978146" cy="228600"/>
          </a:xfrm>
        </p:spPr>
        <p:txBody>
          <a:bodyPr tIns="0" bIns="0"/>
          <a:lstStyle/>
          <a:p>
            <a:pPr lvl="0" algn="ctr">
              <a:defRPr/>
            </a:pPr>
            <a:r>
              <a:rPr kumimoji="0" lang="en-US" altLang="en-US" sz="12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 </a:t>
            </a:r>
            <a:r>
              <a:rPr kumimoji="0" lang="en-US" altLang="en-US" sz="12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Not affiliated with the books </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Evolution Is Not Science, End Time Events, Heaven &amp; Hell or </a:t>
            </a:r>
            <a:r>
              <a:rPr lang="en-US" altLang="en-US" sz="1000" dirty="0">
                <a:solidFill>
                  <a:prstClr val="white">
                    <a:tint val="75000"/>
                  </a:prstClr>
                </a:solidFill>
              </a:rPr>
              <a:t>Jesus Heals Gays &amp; Transgenders.</a:t>
            </a:r>
            <a:endPar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1940134529"/>
      </p:ext>
    </p:extLst>
  </p:cSld>
  <p:clrMapOvr>
    <a:masterClrMapping/>
  </p:clrMapOvr>
  <p:transition spd="slow" advTm="26000">
    <p:fade/>
  </p:transition>
</p:sld>
</file>

<file path=ppt/slides/slide25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4572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304800" y="2137837"/>
            <a:ext cx="8534400" cy="4355038"/>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91440" rIns="90000" bIns="91440" anchor="ctr" anchorCtr="1">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But our programmable brains can also be reprogrammed to escape addictions. Some people break free rapidly, others take several attempts over years. </a:t>
            </a:r>
          </a:p>
          <a:p>
            <a:pPr marL="457200" lvl="0" indent="-457200">
              <a:lnSpc>
                <a:spcPct val="100000"/>
              </a:lnSpc>
              <a:spcAft>
                <a:spcPts val="1800"/>
              </a:spcAft>
              <a:buSzPct val="80000"/>
              <a:buFont typeface="Wingdings" panose="05000000000000000000" pitchFamily="2" charset="2"/>
              <a:buChar char="Ø"/>
            </a:pPr>
            <a:r>
              <a:rPr lang="en-US" sz="3200" dirty="0">
                <a:latin typeface="Calibri" panose="020F0502020204030204" pitchFamily="34" charset="0"/>
              </a:rPr>
              <a:t>For success, it is important to refuse to quit, stay away from all related temptations, stop and pray when you feel weak, find supportive Christian friends and read the Bible.</a:t>
            </a:r>
          </a:p>
        </p:txBody>
      </p:sp>
      <p:sp>
        <p:nvSpPr>
          <p:cNvPr id="5" name="Date Placeholder 2">
            <a:extLst>
              <a:ext uri="{FF2B5EF4-FFF2-40B4-BE49-F238E27FC236}">
                <a16:creationId xmlns:a16="http://schemas.microsoft.com/office/drawing/2014/main" id="{7CD111FF-ABF2-4812-95F0-1A19D74B238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400971039"/>
      </p:ext>
    </p:extLst>
  </p:cSld>
  <p:clrMapOvr>
    <a:masterClrMapping/>
  </p:clrMapOvr>
  <mc:AlternateContent xmlns:mc="http://schemas.openxmlformats.org/markup-compatibility/2006" xmlns:p14="http://schemas.microsoft.com/office/powerpoint/2010/main">
    <mc:Choice Requires="p14">
      <p:transition spd="med" p14:dur="700" advTm="18000">
        <p:fade/>
      </p:transition>
    </mc:Choice>
    <mc:Fallback xmlns="">
      <p:transition spd="med" advTm="18000">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4572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533400" y="2343746"/>
            <a:ext cx="8077200" cy="3816429"/>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182880" rIns="182880" bIns="182880" anchor="ctr" anchorCtr="1">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spcAft>
                <a:spcPts val="1800"/>
              </a:spcAft>
              <a:buFont typeface="Wingdings" panose="05000000000000000000" pitchFamily="2" charset="2"/>
              <a:buChar char="Ø"/>
            </a:pPr>
            <a:r>
              <a:rPr lang="en-US" sz="3200" dirty="0">
                <a:latin typeface="Calibri" panose="020F0502020204030204" pitchFamily="34" charset="0"/>
              </a:rPr>
              <a:t>This is because science now proves that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your brain is not a prepackaged kind of thing. It doesn't develop along a fixed trajectory, rather it's a self-building toolkit. </a:t>
            </a:r>
            <a:r>
              <a:rPr lang="en-US" sz="3200" dirty="0">
                <a:latin typeface="Calibri" panose="020F0502020204030204" pitchFamily="34" charset="0"/>
              </a:rPr>
              <a:t>The building process is profoundly influenced by the experiences you have during your development...” </a:t>
            </a:r>
            <a:r>
              <a:rPr lang="en-US" sz="1600" dirty="0">
                <a:latin typeface="Calibri" panose="020F0502020204030204" pitchFamily="34" charset="0"/>
                <a:hlinkClick r:id="rId5"/>
              </a:rPr>
              <a:t>[26]</a:t>
            </a:r>
            <a:endParaRPr lang="en-US" sz="1600" dirty="0">
              <a:latin typeface="Calibri" panose="020F0502020204030204" pitchFamily="34" charset="0"/>
            </a:endParaRPr>
          </a:p>
        </p:txBody>
      </p:sp>
      <p:sp>
        <p:nvSpPr>
          <p:cNvPr id="5" name="Date Placeholder 2">
            <a:extLst>
              <a:ext uri="{FF2B5EF4-FFF2-40B4-BE49-F238E27FC236}">
                <a16:creationId xmlns:a16="http://schemas.microsoft.com/office/drawing/2014/main" id="{A3B63864-70F0-4869-96A6-39859678C22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62168237"/>
      </p:ext>
    </p:extLst>
  </p:cSld>
  <p:clrMapOvr>
    <a:masterClrMapping/>
  </p:clrMapOvr>
  <mc:AlternateContent xmlns:mc="http://schemas.openxmlformats.org/markup-compatibility/2006" xmlns:p14="http://schemas.microsoft.com/office/powerpoint/2010/main">
    <mc:Choice Requires="p14">
      <p:transition spd="med" p14:dur="700" advTm="16000">
        <p:fade/>
      </p:transition>
    </mc:Choice>
    <mc:Fallback xmlns="">
      <p:transition spd="med" advTm="16000">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4572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512619" y="2109887"/>
            <a:ext cx="8097982" cy="4201150"/>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pPr>
            <a:r>
              <a:rPr lang="en-US" sz="3000" dirty="0">
                <a:latin typeface="Calibri" panose="020F0502020204030204" pitchFamily="34" charset="0"/>
              </a:rPr>
              <a:t>Crack cocaine has an extremely strong addiction that is difficult to escape. This is why we are warned to avoid addictive illegal drugs. So we don’t become addicted in the first place.</a:t>
            </a:r>
          </a:p>
          <a:p>
            <a:pPr marL="365760" lvl="0" indent="-365760">
              <a:lnSpc>
                <a:spcPct val="100000"/>
              </a:lnSpc>
              <a:spcAft>
                <a:spcPts val="1800"/>
              </a:spcAft>
              <a:buFont typeface="Wingdings" panose="05000000000000000000" pitchFamily="2" charset="2"/>
              <a:buChar char="Ø"/>
            </a:pPr>
            <a:r>
              <a:rPr lang="en-US" sz="3000" dirty="0">
                <a:latin typeface="Calibri" panose="020F0502020204030204" pitchFamily="34" charset="0"/>
              </a:rPr>
              <a:t>It is the same with strong addictive sexual perversions including homosexuality and transgenderism. The Bible warned us to avoid these sins, so we don’t become a slave to them.  </a:t>
            </a:r>
          </a:p>
        </p:txBody>
      </p:sp>
      <p:sp>
        <p:nvSpPr>
          <p:cNvPr id="5" name="Date Placeholder 2">
            <a:extLst>
              <a:ext uri="{FF2B5EF4-FFF2-40B4-BE49-F238E27FC236}">
                <a16:creationId xmlns:a16="http://schemas.microsoft.com/office/drawing/2014/main" id="{3286B44A-2A4C-4351-A2A9-B58C955336F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08939506"/>
      </p:ext>
    </p:extLst>
  </p:cSld>
  <p:clrMapOvr>
    <a:masterClrMapping/>
  </p:clrMapOvr>
  <mc:AlternateContent xmlns:mc="http://schemas.openxmlformats.org/markup-compatibility/2006" xmlns:p14="http://schemas.microsoft.com/office/powerpoint/2010/main">
    <mc:Choice Requires="p14">
      <p:transition spd="med" p14:dur="700" advTm="20000">
        <p:fade/>
      </p:transition>
    </mc:Choice>
    <mc:Fallback xmlns="">
      <p:transition spd="med" advTm="20000">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399" y="457200"/>
            <a:ext cx="8077200" cy="11887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304799" y="1981200"/>
            <a:ext cx="8534400" cy="4339650"/>
          </a:xfrm>
          <a:prstGeom prst="rect">
            <a:avLst/>
          </a:prstGeom>
          <a:gradFill>
            <a:gsLst>
              <a:gs pos="0">
                <a:schemeClr val="accent1">
                  <a:lumMod val="0"/>
                  <a:lumOff val="100000"/>
                </a:schemeClr>
              </a:gs>
              <a:gs pos="35000">
                <a:schemeClr val="accent1">
                  <a:lumMod val="0"/>
                  <a:lumOff val="100000"/>
                </a:schemeClr>
              </a:gs>
              <a:gs pos="99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182880" rIns="9000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pPr>
            <a:r>
              <a:rPr lang="en-US" sz="3200" dirty="0">
                <a:latin typeface="Calibri" panose="020F0502020204030204" pitchFamily="34" charset="0"/>
              </a:rPr>
              <a:t>A Kansas drug rehab clinic recently discovered that without Jesus, there was a deplorable 88 to 90 percent relapse rate back to drug addictions</a:t>
            </a:r>
            <a:r>
              <a:rPr lang="en-US" sz="3000" dirty="0">
                <a:latin typeface="Calibri" panose="020F0502020204030204" pitchFamily="34" charset="0"/>
              </a:rPr>
              <a:t>. </a:t>
            </a:r>
          </a:p>
          <a:p>
            <a:pPr marL="365760" lvl="0" indent="-365760">
              <a:lnSpc>
                <a:spcPct val="100000"/>
              </a:lnSpc>
              <a:spcAft>
                <a:spcPts val="1200"/>
              </a:spcAft>
              <a:buSzPct val="80000"/>
              <a:buFont typeface="Wingdings" panose="05000000000000000000" pitchFamily="2" charset="2"/>
              <a:buChar char="Ø"/>
            </a:pPr>
            <a:r>
              <a:rPr lang="en-US" sz="3000" dirty="0">
                <a:latin typeface="Calibri" panose="020F0502020204030204" pitchFamily="34" charset="0"/>
              </a:rPr>
              <a:t>But the relapse rate was greatly reduced when the Bible, prayer and Jesus were included in the counseling.</a:t>
            </a:r>
          </a:p>
          <a:p>
            <a:pPr marL="0" indent="0">
              <a:lnSpc>
                <a:spcPct val="100000"/>
              </a:lnSpc>
              <a:spcAft>
                <a:spcPts val="1200"/>
              </a:spcAft>
            </a:pPr>
            <a:r>
              <a:rPr lang="en-US" sz="3200" dirty="0">
                <a:latin typeface="Calibri" panose="020F0502020204030204" pitchFamily="34" charset="0"/>
              </a:rPr>
              <a:t>The same dramatic reduction in relapse rates is now proven to occur with homosexual addictions. </a:t>
            </a:r>
          </a:p>
        </p:txBody>
      </p:sp>
      <p:sp>
        <p:nvSpPr>
          <p:cNvPr id="5" name="Date Placeholder 2">
            <a:extLst>
              <a:ext uri="{FF2B5EF4-FFF2-40B4-BE49-F238E27FC236}">
                <a16:creationId xmlns:a16="http://schemas.microsoft.com/office/drawing/2014/main" id="{FE7E0233-275C-4A2C-A25E-8E5140DBF9F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73351606"/>
      </p:ext>
    </p:extLst>
  </p:cSld>
  <p:clrMapOvr>
    <a:masterClrMapping/>
  </p:clrMapOvr>
  <mc:AlternateContent xmlns:mc="http://schemas.openxmlformats.org/markup-compatibility/2006" xmlns:p14="http://schemas.microsoft.com/office/powerpoint/2010/main">
    <mc:Choice Requires="p14">
      <p:transition spd="med" p14:dur="700" advTm="22000">
        <p:fade/>
      </p:transition>
    </mc:Choice>
    <mc:Fallback xmlns="">
      <p:transition spd="med" advTm="22000">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457200"/>
            <a:ext cx="8077200" cy="1295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213360" y="1963201"/>
            <a:ext cx="8717280" cy="4647426"/>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182880" tIns="9144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An Ex-Ex Gay can decide later to quit again, and this time be a successful Ex-(Ex-Ex) Gay. There is no limit to the number of attempts allowed to quit any evil deadly drug or sex addiction. </a:t>
            </a:r>
          </a:p>
          <a:p>
            <a:pPr marL="457200" lvl="0" indent="-457200">
              <a:lnSpc>
                <a:spcPct val="100000"/>
              </a:lnSpc>
              <a:spcAft>
                <a:spcPts val="1200"/>
              </a:spcAft>
              <a:buFont typeface="Wingdings" panose="05000000000000000000" pitchFamily="2" charset="2"/>
              <a:buChar char="Ø"/>
            </a:pPr>
            <a:r>
              <a:rPr lang="en-US" sz="3000" dirty="0">
                <a:latin typeface="Calibri" panose="020F0502020204030204" pitchFamily="34" charset="0"/>
              </a:rPr>
              <a:t>Therefore there are 12 step programs for alcohol addiction. They include Christian spirituality and fellowship. They are not 1 step instant programs. </a:t>
            </a:r>
          </a:p>
          <a:p>
            <a:pPr marL="457200" lvl="0" indent="-457200">
              <a:lnSpc>
                <a:spcPct val="100000"/>
              </a:lnSpc>
              <a:spcAft>
                <a:spcPts val="1200"/>
              </a:spcAft>
              <a:buFont typeface="Wingdings" panose="05000000000000000000" pitchFamily="2" charset="2"/>
              <a:buChar char="Ø"/>
            </a:pPr>
            <a:r>
              <a:rPr lang="en-US" sz="3000" dirty="0">
                <a:latin typeface="Calibri" panose="020F0502020204030204" pitchFamily="34" charset="0"/>
              </a:rPr>
              <a:t>Some programs get you out into the country, away from the downtown city, to visit healing ranches.</a:t>
            </a:r>
          </a:p>
        </p:txBody>
      </p:sp>
      <p:sp>
        <p:nvSpPr>
          <p:cNvPr id="5" name="Date Placeholder 2">
            <a:extLst>
              <a:ext uri="{FF2B5EF4-FFF2-40B4-BE49-F238E27FC236}">
                <a16:creationId xmlns:a16="http://schemas.microsoft.com/office/drawing/2014/main" id="{87C59504-2B96-4685-8353-A745AF18092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916841199"/>
      </p:ext>
    </p:extLst>
  </p:cSld>
  <p:clrMapOvr>
    <a:masterClrMapping/>
  </p:clrMapOvr>
  <mc:AlternateContent xmlns:mc="http://schemas.openxmlformats.org/markup-compatibility/2006" xmlns:p14="http://schemas.microsoft.com/office/powerpoint/2010/main">
    <mc:Choice Requires="p14">
      <p:transition spd="med" p14:dur="700" advTm="25000">
        <p:fade/>
      </p:transition>
    </mc:Choice>
    <mc:Fallback xmlns="">
      <p:transition spd="med" advTm="25000">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Text Box 3"/>
          <p:cNvSpPr txBox="1">
            <a:spLocks noChangeArrowheads="1"/>
          </p:cNvSpPr>
          <p:nvPr/>
        </p:nvSpPr>
        <p:spPr bwMode="auto">
          <a:xfrm>
            <a:off x="533400" y="320040"/>
            <a:ext cx="80772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36720" tIns="45000" rIns="3672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91440" algn="ctr">
              <a:lnSpc>
                <a:spcPct val="90000"/>
              </a:lnSpc>
            </a:pPr>
            <a:r>
              <a:rPr lang="en-US" sz="3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3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0" name="Rectangle 2"/>
          <p:cNvSpPr>
            <a:spLocks noChangeArrowheads="1"/>
          </p:cNvSpPr>
          <p:nvPr/>
        </p:nvSpPr>
        <p:spPr bwMode="auto">
          <a:xfrm>
            <a:off x="211282" y="1581454"/>
            <a:ext cx="8721436" cy="5047279"/>
          </a:xfrm>
          <a:prstGeom prst="rect">
            <a:avLst/>
          </a:prstGeom>
          <a:gradFill>
            <a:gsLst>
              <a:gs pos="0">
                <a:schemeClr val="accent1">
                  <a:lumMod val="0"/>
                  <a:lumOff val="100000"/>
                </a:schemeClr>
              </a:gs>
              <a:gs pos="35000">
                <a:schemeClr val="accent1">
                  <a:lumMod val="0"/>
                  <a:lumOff val="100000"/>
                </a:schemeClr>
              </a:gs>
              <a:gs pos="100000">
                <a:srgbClr val="7030A0"/>
              </a:gs>
            </a:gsLst>
            <a:path path="circle">
              <a:fillToRect l="50000" t="-80000" r="50000" b="180000"/>
            </a:path>
          </a:gradFill>
          <a:ln w="38100">
            <a:solidFill>
              <a:schemeClr val="bg1"/>
            </a:solidFill>
          </a:ln>
          <a:effectLst/>
          <a:scene3d>
            <a:camera prst="orthographicFront"/>
            <a:lightRig rig="threePt" dir="t"/>
          </a:scene3d>
          <a:sp3d>
            <a:bevelT w="165100" prst="coolSlant"/>
          </a:sp3d>
        </p:spPr>
        <p:txBody>
          <a:bodyPr wrap="square" lIns="91440" tIns="182880" rIns="91440" bIns="91440" anchor="ctr" anchorCtr="1">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000"/>
              </a:spcAft>
            </a:pPr>
            <a:r>
              <a:rPr lang="en-US" altLang="en-US" sz="3000" dirty="0">
                <a:solidFill>
                  <a:schemeClr val="bg1"/>
                </a:solidFill>
                <a:latin typeface="Calibri" panose="020F0502020204030204" pitchFamily="34" charset="0"/>
                <a:ea typeface="SimSun" panose="02010600030101010101" pitchFamily="2" charset="-122"/>
                <a:cs typeface="Times New Roman" panose="02020603050405020304" pitchFamily="18" charset="0"/>
              </a:rPr>
              <a:t>This lesson, that country &amp; quiet suburb life is best for heterosexual Christians, was verified in the Bible when Abraham warned Lot not to live inside the downtown city walls of the evil homosexual filled city of Sodom. </a:t>
            </a:r>
          </a:p>
          <a:p>
            <a:pPr marL="365760" lvl="0" indent="-365760">
              <a:lnSpc>
                <a:spcPct val="85000"/>
              </a:lnSpc>
              <a:spcAft>
                <a:spcPts val="1000"/>
              </a:spcAft>
              <a:buSzPct val="80000"/>
              <a:buFont typeface="Wingdings" panose="05000000000000000000" pitchFamily="2" charset="2"/>
              <a:buChar char="Ø"/>
            </a:pPr>
            <a:r>
              <a:rPr lang="en-US" altLang="en-US" sz="3000" dirty="0">
                <a:solidFill>
                  <a:schemeClr val="bg1"/>
                </a:solidFill>
                <a:latin typeface="Calibri" panose="020F0502020204030204" pitchFamily="34" charset="0"/>
                <a:ea typeface="SimSun" panose="02010600030101010101" pitchFamily="2" charset="-122"/>
                <a:cs typeface="Times New Roman" panose="02020603050405020304" pitchFamily="18" charset="0"/>
              </a:rPr>
              <a:t>But heterosexual Lot and his extended family ignored this advice and moved inside the city walls. </a:t>
            </a:r>
          </a:p>
          <a:p>
            <a:pPr marL="365760" lvl="0" indent="-365760">
              <a:lnSpc>
                <a:spcPct val="85000"/>
              </a:lnSpc>
              <a:spcAft>
                <a:spcPts val="1000"/>
              </a:spcAft>
              <a:buClr>
                <a:schemeClr val="tx1"/>
              </a:buClr>
              <a:buSzPct val="70000"/>
              <a:buFont typeface="Wingdings" panose="05000000000000000000" pitchFamily="2" charset="2"/>
              <a:buChar char="Ø"/>
            </a:pPr>
            <a:r>
              <a:rPr lang="en-US" alt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Lot’s entire family soon radically changed to become filled with homosexuality and every sexual perversion. God had to also destroy them.</a:t>
            </a:r>
          </a:p>
          <a:p>
            <a:pPr marL="365760" lvl="0" indent="-365760">
              <a:lnSpc>
                <a:spcPct val="85000"/>
              </a:lnSpc>
              <a:spcAft>
                <a:spcPts val="1000"/>
              </a:spcAft>
              <a:buClr>
                <a:schemeClr val="tx1"/>
              </a:buClr>
              <a:buSzPct val="70000"/>
              <a:buFont typeface="Wingdings" panose="05000000000000000000" pitchFamily="2" charset="2"/>
              <a:buChar char="Ø"/>
            </a:pPr>
            <a:r>
              <a:rPr lang="en-US" alt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Lot’s family was not born homosexual. </a:t>
            </a:r>
            <a:r>
              <a:rPr lang="en-US" alt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hlinkClick r:id="rId5" action="ppaction://hlinksldjump"/>
              </a:rPr>
              <a:t>They only changed after they moved to downtown Sodom</a:t>
            </a:r>
            <a:r>
              <a:rPr lang="en-US" alt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    </a:t>
            </a:r>
          </a:p>
        </p:txBody>
      </p:sp>
      <p:sp>
        <p:nvSpPr>
          <p:cNvPr id="5" name="Date Placeholder 2">
            <a:extLst>
              <a:ext uri="{FF2B5EF4-FFF2-40B4-BE49-F238E27FC236}">
                <a16:creationId xmlns:a16="http://schemas.microsoft.com/office/drawing/2014/main" id="{314EB8B5-84C6-47A3-9F20-0110C37C5F8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77450435"/>
      </p:ext>
    </p:extLst>
  </p:cSld>
  <p:clrMapOvr>
    <a:masterClrMapping/>
  </p:clrMapOvr>
  <mc:AlternateContent xmlns:mc="http://schemas.openxmlformats.org/markup-compatibility/2006" xmlns:p14="http://schemas.microsoft.com/office/powerpoint/2010/main">
    <mc:Choice Requires="p14">
      <p:transition spd="med" p14:dur="700" advTm="26000">
        <p:fade/>
      </p:transition>
    </mc:Choice>
    <mc:Fallback xmlns="">
      <p:transition spd="med" advTm="26000">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9348" y="1974684"/>
            <a:ext cx="8839200" cy="453662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Bible states: “A woman must not wear men’s clothing, nor a man wear women’s clothing, for the Lord your God detests anyone who does this.”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Deuteronomy 22:5</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NIV]</a:t>
            </a:r>
          </a:p>
          <a:p>
            <a:pPr marL="0" lvl="0" indent="0">
              <a:lnSpc>
                <a:spcPct val="105000"/>
              </a:lnSpc>
              <a:spcAft>
                <a:spcPts val="12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“Conditioning children into believing a lifetime of (transgenderism via) chemical and surgical impersonation of the opposite sex is normal and healthful is child abuse.”</a:t>
            </a:r>
            <a:r>
              <a:rPr lang="en-US" sz="4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[The American College of Pediatricians, 819] </a:t>
            </a: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48" y="533400"/>
            <a:ext cx="8915400" cy="11887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80F57824-C639-46F9-949E-C5F1964703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0211689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9348" y="1581912"/>
            <a:ext cx="8839200" cy="512064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srgbClr val="E7E6E6">
                  <a:lumMod val="10000"/>
                </a:srgbClr>
              </a:buClr>
              <a:buSzPct val="70000"/>
              <a:tabLst/>
            </a:pPr>
            <a:r>
              <a:rPr lang="en-US" sz="2600" dirty="0">
                <a:solidFill>
                  <a:schemeClr val="bg1"/>
                </a:solidFill>
                <a:latin typeface="Calibri" panose="020F0502020204030204" pitchFamily="34" charset="0"/>
                <a:cs typeface="Calibri" panose="020F0502020204030204" pitchFamily="34" charset="0"/>
              </a:rPr>
              <a:t>“</a:t>
            </a:r>
            <a:r>
              <a:rPr lang="en-US" sz="2700" dirty="0">
                <a:solidFill>
                  <a:schemeClr val="bg1"/>
                </a:solidFill>
                <a:latin typeface="Calibri" panose="020F0502020204030204" pitchFamily="34" charset="0"/>
                <a:cs typeface="Calibri" panose="020F0502020204030204" pitchFamily="34" charset="0"/>
              </a:rPr>
              <a:t>The Royal College of Pediatrics and Child Health in the United Kingdom has commissioned a new study to look into the exploding use of chemicals by children under the age of 16</a:t>
            </a:r>
            <a:r>
              <a:rPr lang="en-US" sz="2600" dirty="0">
                <a:solidFill>
                  <a:schemeClr val="bg1"/>
                </a:solidFill>
                <a:latin typeface="Calibri" panose="020F0502020204030204" pitchFamily="34" charset="0"/>
                <a:cs typeface="Calibri" panose="020F0502020204030204" pitchFamily="34" charset="0"/>
              </a:rPr>
              <a:t>.</a:t>
            </a:r>
          </a:p>
          <a:p>
            <a:pPr marL="0" lvl="0" indent="0">
              <a:lnSpc>
                <a:spcPct val="90000"/>
              </a:lnSpc>
              <a:spcAft>
                <a:spcPts val="1200"/>
              </a:spcAft>
              <a:buClr>
                <a:srgbClr val="E7E6E6">
                  <a:lumMod val="10000"/>
                </a:srgbClr>
              </a:buClr>
              <a:buSzPct val="70000"/>
              <a:tabLst/>
            </a:pPr>
            <a:r>
              <a:rPr lang="en-US" sz="2700" dirty="0">
                <a:solidFill>
                  <a:schemeClr val="bg1"/>
                </a:solidFill>
                <a:latin typeface="Calibri" panose="020F0502020204030204" pitchFamily="34" charset="0"/>
                <a:cs typeface="Calibri" panose="020F0502020204030204" pitchFamily="34" charset="0"/>
              </a:rPr>
              <a:t>The organization has instructed its Ethics and the Law Advisory Committee to study the use of hormone blockers for children whose parents, or others, are leading them into a life of transgenderism</a:t>
            </a:r>
            <a:r>
              <a:rPr lang="en-US" sz="2600" dirty="0">
                <a:solidFill>
                  <a:schemeClr val="bg1"/>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3"/>
              </a:rPr>
              <a:t>[1086] </a:t>
            </a:r>
            <a:endParaRPr lang="en-US" sz="2600" dirty="0">
              <a:solidFill>
                <a:schemeClr val="bg1"/>
              </a:solidFill>
              <a:latin typeface="Calibri" panose="020F0502020204030204" pitchFamily="34" charset="0"/>
              <a:cs typeface="Calibri" panose="020F0502020204030204" pitchFamily="34" charset="0"/>
            </a:endParaRPr>
          </a:p>
          <a:p>
            <a:pPr marL="0" lvl="0" indent="0">
              <a:lnSpc>
                <a:spcPct val="96000"/>
              </a:lnSpc>
              <a:spcAft>
                <a:spcPts val="1200"/>
              </a:spcAft>
              <a:buClr>
                <a:srgbClr val="E7E6E6">
                  <a:lumMod val="10000"/>
                </a:srgbClr>
              </a:buClr>
              <a:buSzPct val="70000"/>
              <a:tabLst/>
            </a:pPr>
            <a:r>
              <a:rPr lang="en-US" sz="2600" dirty="0">
                <a:solidFill>
                  <a:schemeClr val="bg1">
                    <a:lumMod val="95000"/>
                    <a:lumOff val="5000"/>
                  </a:schemeClr>
                </a:solidFill>
                <a:latin typeface="Calibri" panose="020F0502020204030204" pitchFamily="34" charset="0"/>
                <a:cs typeface="Calibri" panose="020F0502020204030204" pitchFamily="34" charset="0"/>
              </a:rPr>
              <a:t>“… </a:t>
            </a: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research actually showed that after a year of using the (puberty blocker) drugs there was ‘a significant increase’ in the number of adolescents who said they ‘deliberately try to hurt or kill themselves</a:t>
            </a:r>
            <a:r>
              <a:rPr lang="en-US" sz="2600" dirty="0">
                <a:solidFill>
                  <a:schemeClr val="bg1">
                    <a:lumMod val="95000"/>
                    <a:lumOff val="5000"/>
                  </a:schemeClr>
                </a:solidFill>
                <a:latin typeface="Calibri" panose="020F0502020204030204" pitchFamily="34" charset="0"/>
                <a:cs typeface="Calibri" panose="020F0502020204030204" pitchFamily="34" charset="0"/>
              </a:rPr>
              <a:t>’”...</a:t>
            </a:r>
            <a:r>
              <a:rPr lang="en-US" sz="2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[1086] </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48" y="32004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AC691879-39A9-42B8-9BDA-FEABC919F2B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681403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9348" y="1676400"/>
            <a:ext cx="8839200" cy="4929811"/>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000"/>
              </a:spcAft>
              <a:buClr>
                <a:srgbClr val="E7E6E6">
                  <a:lumMod val="10000"/>
                </a:srgbClr>
              </a:buClr>
              <a:buSzPct val="70000"/>
              <a:tabLst/>
            </a:pPr>
            <a:r>
              <a:rPr lang="en-US" sz="2800" dirty="0">
                <a:solidFill>
                  <a:schemeClr val="bg1"/>
                </a:solidFill>
                <a:latin typeface="Calibri" panose="020F0502020204030204" pitchFamily="34" charset="0"/>
                <a:cs typeface="Calibri" panose="020F0502020204030204" pitchFamily="34" charset="0"/>
              </a:rPr>
              <a:t>“Also, the institute said, a former governor at Tavistock, Marcus Evans, warned about the control exerted by the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‘trans political agenda</a:t>
            </a:r>
            <a:r>
              <a:rPr lang="en-US" sz="2800" dirty="0">
                <a:solidFill>
                  <a:schemeClr val="bg1">
                    <a:lumMod val="95000"/>
                    <a:lumOff val="5000"/>
                  </a:schemeClr>
                </a:solidFill>
                <a:latin typeface="Calibri" panose="020F0502020204030204" pitchFamily="34" charset="0"/>
                <a:cs typeface="Calibri" panose="020F0502020204030204" pitchFamily="34" charset="0"/>
              </a:rPr>
              <a:t>’” …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which seeks to shut down textured and nuanced discussion about these children</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2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3"/>
              </a:rPr>
              <a:t>[1086] </a:t>
            </a:r>
            <a:endParaRPr lang="en-US" sz="2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2000"/>
              </a:lnSpc>
              <a:spcAft>
                <a:spcPts val="10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clinicians sent the letter anonymously because of their fear of retaliation for expressing their opinions.” </a:t>
            </a:r>
            <a:r>
              <a:rPr lang="en-US" dirty="0">
                <a:solidFill>
                  <a:prstClr val="white"/>
                </a:solidFill>
                <a:latin typeface="Calibri" panose="020F0502020204030204" pitchFamily="34" charset="0"/>
                <a:cs typeface="Calibri" panose="020F0502020204030204" pitchFamily="34" charset="0"/>
                <a:hlinkClick r:id="rId3"/>
              </a:rPr>
              <a:t>[1086] </a:t>
            </a:r>
            <a:endPar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2000"/>
              </a:lnSpc>
              <a:spcAft>
                <a:spcPts val="1000"/>
              </a:spcAft>
              <a:buClr>
                <a:srgbClr val="E7E6E6">
                  <a:lumMod val="10000"/>
                </a:srgbClr>
              </a:buClr>
              <a:buSzPct val="70000"/>
              <a:tabLst/>
            </a:pPr>
            <a:r>
              <a:rPr lang="en-US" sz="2800" dirty="0">
                <a:solidFill>
                  <a:schemeClr val="bg1"/>
                </a:solidFill>
                <a:latin typeface="Calibri" panose="020F0502020204030204" pitchFamily="34" charset="0"/>
                <a:cs typeface="Calibri" panose="020F0502020204030204" pitchFamily="34" charset="0"/>
              </a:rPr>
              <a:t>“… complex and profound confusion and turmoil is being collapsed into a one size fits all concrete explanation.“ </a:t>
            </a:r>
            <a:r>
              <a:rPr lang="en-US" dirty="0">
                <a:solidFill>
                  <a:prstClr val="white"/>
                </a:solidFill>
                <a:latin typeface="Calibri" panose="020F0502020204030204" pitchFamily="34" charset="0"/>
                <a:cs typeface="Calibri" panose="020F0502020204030204" pitchFamily="34" charset="0"/>
                <a:hlinkClick r:id="rId3"/>
              </a:rPr>
              <a:t>[1086] </a:t>
            </a:r>
            <a:endParaRPr lang="en-US" sz="2600" dirty="0">
              <a:solidFill>
                <a:schemeClr val="bg1"/>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48" y="36576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B5E71888-C9AF-455F-8C41-366B58CD6BC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708043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0316" y="1981200"/>
            <a:ext cx="8703365" cy="452072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8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“If we can’t bear to hear the diversity within gender dysphoria then truly something has gone wrong – and believe me it has.” </a:t>
            </a:r>
            <a:r>
              <a:rPr lang="en-US" dirty="0">
                <a:solidFill>
                  <a:prstClr val="white"/>
                </a:solidFill>
                <a:latin typeface="Calibri" panose="020F0502020204030204" pitchFamily="34" charset="0"/>
                <a:cs typeface="Calibri" panose="020F0502020204030204" pitchFamily="34" charset="0"/>
                <a:hlinkClick r:id="rId3"/>
              </a:rPr>
              <a:t>[1086] </a:t>
            </a:r>
            <a:endPar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6000"/>
              </a:lnSpc>
              <a:spcAft>
                <a:spcPts val="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“There is no such thing as a male or female brain and you cannot be ‘born into the wrong body’”</a:t>
            </a:r>
            <a:r>
              <a:rPr lang="en-US" sz="2800" dirty="0">
                <a:solidFill>
                  <a:schemeClr val="bg1">
                    <a:lumMod val="95000"/>
                    <a:lumOff val="5000"/>
                  </a:schemeClr>
                </a:solidFill>
                <a:latin typeface="Calibri" panose="020F0502020204030204" pitchFamily="34" charset="0"/>
                <a:cs typeface="Calibri" panose="020F0502020204030204" pitchFamily="34" charset="0"/>
              </a:rPr>
              <a:t>… </a:t>
            </a:r>
          </a:p>
          <a:p>
            <a:pPr marL="0" lvl="0" indent="0">
              <a:lnSpc>
                <a:spcPct val="96000"/>
              </a:lnSpc>
              <a:spcAft>
                <a:spcPts val="1800"/>
              </a:spcAft>
              <a:buClr>
                <a:srgbClr val="E7E6E6">
                  <a:lumMod val="10000"/>
                </a:srgbClr>
              </a:buClr>
              <a:buSzPct val="70000"/>
              <a:tabLst/>
            </a:pPr>
            <a:r>
              <a:rPr lang="en-US" dirty="0">
                <a:solidFill>
                  <a:prstClr val="white"/>
                </a:solidFill>
                <a:latin typeface="Calibri" panose="020F0502020204030204" pitchFamily="34" charset="0"/>
                <a:cs typeface="Calibri" panose="020F0502020204030204" pitchFamily="34" charset="0"/>
                <a:hlinkClick r:id="rId3"/>
              </a:rPr>
              <a:t>[1086] </a:t>
            </a:r>
            <a:endPar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6000"/>
              </a:lnSpc>
              <a:spcAft>
                <a:spcPts val="10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“They argued that children are too young to be making ‘trans’ decisions”.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[1086] </a:t>
            </a:r>
            <a:endParaRPr lang="en-US" sz="3200"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299" y="5334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E178E4E2-CA94-40AB-B0D0-B05AD5B8F39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146798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23907" y="1280160"/>
            <a:ext cx="8778240" cy="521208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240030" marR="0" lvl="0" indent="-240030" algn="l" defTabSz="342900" rtl="0" eaLnBrk="1" fontAlgn="base" latinLnBrk="0" hangingPunct="0">
              <a:lnSpc>
                <a:spcPct val="92000"/>
              </a:lnSpc>
              <a:spcBef>
                <a:spcPts val="1200"/>
              </a:spcBef>
              <a:spcAft>
                <a:spcPts val="900"/>
              </a:spcAft>
              <a:buClr>
                <a:srgbClr val="FFFFFF"/>
              </a:buClr>
              <a:buSzPct val="90000"/>
              <a:buFont typeface="Wingdings" panose="05000000000000000000" pitchFamily="2" charset="2"/>
              <a:buChar char="Ø"/>
              <a:tabLst/>
              <a:defRPr/>
            </a:pPr>
            <a:r>
              <a:rPr kumimoji="0" lang="en-US" sz="30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prstClr val="black"/>
                  </a:outerShdw>
                </a:effectLst>
                <a:uLnTx/>
                <a:uFillTx/>
                <a:latin typeface="Calibri" panose="020F0502020204030204" pitchFamily="34" charset="0"/>
                <a:ea typeface="Microsoft YaHei" panose="020B0503020204020204" pitchFamily="34" charset="-122"/>
                <a:cs typeface="+mn-cs"/>
              </a:rPr>
              <a:t>B.S.E.E. Electrical Engineering, Arizona State University*, 1992.</a:t>
            </a:r>
          </a:p>
          <a:p>
            <a:pPr marL="240030" marR="0" lvl="0" indent="-240030" algn="l" defTabSz="342900" rtl="0" eaLnBrk="1" fontAlgn="base" latinLnBrk="0" hangingPunct="0">
              <a:lnSpc>
                <a:spcPct val="92000"/>
              </a:lnSpc>
              <a:spcBef>
                <a:spcPct val="0"/>
              </a:spcBef>
              <a:spcAft>
                <a:spcPts val="1200"/>
              </a:spcAft>
              <a:buClr>
                <a:srgbClr val="FFFFFF"/>
              </a:buClr>
              <a:buSzPct val="90000"/>
              <a:buFont typeface="Wingdings" panose="05000000000000000000" pitchFamily="2" charset="2"/>
              <a:buChar char="Ø"/>
              <a:tabLst/>
              <a:defRPr/>
            </a:pPr>
            <a:r>
              <a:rPr kumimoji="0" lang="en-US" sz="30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prstClr val="black"/>
                  </a:outerShdw>
                </a:effectLst>
                <a:uLnTx/>
                <a:uFillTx/>
                <a:latin typeface="Calibri" panose="020F0502020204030204" pitchFamily="34" charset="0"/>
                <a:ea typeface="Microsoft YaHei" panose="020B0503020204020204" pitchFamily="34" charset="-122"/>
                <a:cs typeface="+mn-cs"/>
              </a:rPr>
              <a:t>Completed all coursework towards a second engineering B.A. at Slippery Rock Univ.*, 1988.</a:t>
            </a:r>
          </a:p>
          <a:p>
            <a:pPr marL="0" marR="0" lvl="0" indent="0" algn="l" defTabSz="342900" rtl="0" eaLnBrk="1" fontAlgn="base" latinLnBrk="0" hangingPunct="0">
              <a:lnSpc>
                <a:spcPct val="92000"/>
              </a:lnSpc>
              <a:spcBef>
                <a:spcPct val="0"/>
              </a:spcBef>
              <a:spcAft>
                <a:spcPts val="900"/>
              </a:spcAft>
              <a:buClr>
                <a:srgbClr val="FFFFFF"/>
              </a:buClr>
              <a:buSzPct val="90000"/>
              <a:tabLst/>
              <a:defRPr/>
            </a:pPr>
            <a:r>
              <a:rPr kumimoji="0" lang="en-US" sz="31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prstClr val="black"/>
                  </a:outerShdw>
                </a:effectLst>
                <a:uLnTx/>
                <a:uFillTx/>
                <a:latin typeface="Calibri" panose="020F0502020204030204" pitchFamily="34" charset="0"/>
                <a:ea typeface="Microsoft YaHei" panose="020B0503020204020204" pitchFamily="34" charset="-122"/>
                <a:cs typeface="+mn-cs"/>
              </a:rPr>
              <a:t>The result of my 31-year career working as a private research scientist (10 years) &amp; engineer (21 years), plus teaching, (working </a:t>
            </a:r>
            <a:r>
              <a:rPr lang="en-US" sz="31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two</a:t>
            </a:r>
            <a:r>
              <a:rPr kumimoji="0" lang="en-US" sz="31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prstClr val="black"/>
                  </a:outerShdw>
                </a:effectLst>
                <a:uLnTx/>
                <a:uFillTx/>
                <a:latin typeface="Calibri" panose="020F0502020204030204" pitchFamily="34" charset="0"/>
                <a:ea typeface="Microsoft YaHei" panose="020B0503020204020204" pitchFamily="34" charset="-122"/>
                <a:cs typeface="+mn-cs"/>
              </a:rPr>
              <a:t> full time jobs 16 hours per day), plus </a:t>
            </a:r>
            <a:r>
              <a:rPr lang="en-US" sz="31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7</a:t>
            </a:r>
            <a:r>
              <a:rPr kumimoji="0" lang="en-US" sz="31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prstClr val="black"/>
                  </a:outerShdw>
                </a:effectLst>
                <a:uLnTx/>
                <a:uFillTx/>
                <a:latin typeface="Calibri" panose="020F0502020204030204" pitchFamily="34" charset="0"/>
                <a:ea typeface="Microsoft YaHei" panose="020B0503020204020204" pitchFamily="34" charset="-122"/>
                <a:cs typeface="+mn-cs"/>
              </a:rPr>
              <a:t> years college, plus lifelong research of the Bible and every major world culture &amp; religion through family and close friends, is that science greatly confirmed my belief in the literal Bible.</a:t>
            </a:r>
          </a:p>
        </p:txBody>
      </p:sp>
      <p:sp>
        <p:nvSpPr>
          <p:cNvPr id="7" name="Text Box 2">
            <a:extLst>
              <a:ext uri="{FF2B5EF4-FFF2-40B4-BE49-F238E27FC236}">
                <a16:creationId xmlns:a16="http://schemas.microsoft.com/office/drawing/2014/main" id="{FC4BE918-F6BE-4325-824A-7C5663C6AB72}"/>
              </a:ext>
            </a:extLst>
          </p:cNvPr>
          <p:cNvSpPr txBox="1">
            <a:spLocks noChangeArrowheads="1"/>
          </p:cNvSpPr>
          <p:nvPr/>
        </p:nvSpPr>
        <p:spPr bwMode="auto">
          <a:xfrm>
            <a:off x="223907" y="228600"/>
            <a:ext cx="8686800" cy="8229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Education</a:t>
            </a:r>
          </a:p>
        </p:txBody>
      </p:sp>
      <p:sp>
        <p:nvSpPr>
          <p:cNvPr id="8" name="Date Placeholder 2">
            <a:extLst>
              <a:ext uri="{FF2B5EF4-FFF2-40B4-BE49-F238E27FC236}">
                <a16:creationId xmlns:a16="http://schemas.microsoft.com/office/drawing/2014/main" id="{7DFC41AF-7D1B-4201-9AC1-C87D7529435A}"/>
              </a:ext>
            </a:extLst>
          </p:cNvPr>
          <p:cNvSpPr>
            <a:spLocks noGrp="1"/>
          </p:cNvSpPr>
          <p:nvPr>
            <p:ph type="dt" sz="half" idx="10"/>
          </p:nvPr>
        </p:nvSpPr>
        <p:spPr>
          <a:xfrm>
            <a:off x="82927" y="6556248"/>
            <a:ext cx="8978146" cy="274320"/>
          </a:xfrm>
        </p:spPr>
        <p:txBody>
          <a:bodyPr tIns="0" bIns="0"/>
          <a:lstStyle/>
          <a:p>
            <a:pPr lvl="0" algn="ctr">
              <a:defRPr/>
            </a:pPr>
            <a:r>
              <a:rPr kumimoji="0" lang="en-US" altLang="en-US" sz="12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 </a:t>
            </a:r>
            <a:r>
              <a:rPr kumimoji="0" lang="en-US" altLang="en-US" sz="12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Not affiliated with the books </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Evolution Is Not Science, End Time Events, Heaven &amp; Hell or </a:t>
            </a:r>
            <a:r>
              <a:rPr lang="en-US" altLang="en-US" sz="1000" dirty="0">
                <a:solidFill>
                  <a:prstClr val="white">
                    <a:tint val="75000"/>
                  </a:prstClr>
                </a:solidFill>
              </a:rPr>
              <a:t>Jesus Heals Gays &amp; Transgenders.</a:t>
            </a:r>
            <a:endPar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214211087"/>
      </p:ext>
    </p:extLst>
  </p:cSld>
  <p:clrMapOvr>
    <a:masterClrMapping/>
  </p:clrMapOvr>
  <p:transition spd="slow" advTm="24000">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9348" y="1828800"/>
            <a:ext cx="8839200" cy="476265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8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letter said: “I need you to know that you really might change your mind, as many have before you. And at that point there will be no funded NHS corrective surgery or therapy for you.” </a:t>
            </a:r>
            <a:r>
              <a:rPr lang="en-US" dirty="0">
                <a:solidFill>
                  <a:prstClr val="white"/>
                </a:solidFill>
                <a:latin typeface="Calibri" panose="020F0502020204030204" pitchFamily="34" charset="0"/>
                <a:cs typeface="Calibri" panose="020F0502020204030204" pitchFamily="34" charset="0"/>
                <a:hlinkClick r:id="rId3"/>
              </a:rPr>
              <a:t>[1086] </a:t>
            </a:r>
            <a:endParaRPr lang="en-US" sz="2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6000"/>
              </a:lnSpc>
              <a:spcAft>
                <a:spcPts val="10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Times of London reported the move is the first time the controversy ‘has been formally addressed by the ethics and law advisory committee of the Royal College, which sets professional standards.’”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[1086] </a:t>
            </a: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48" y="4572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057E21D3-FAB9-4196-9F20-BD1AA484C24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257488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1748" y="2209800"/>
            <a:ext cx="8537452" cy="411480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0"/>
              </a:spcAft>
              <a:buClr>
                <a:srgbClr val="E7E6E6">
                  <a:lumMod val="10000"/>
                </a:srgbClr>
              </a:buClr>
              <a:buSzPct val="70000"/>
              <a:tabLst/>
            </a:pPr>
            <a:r>
              <a:rPr lang="en-US" sz="3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“According to the DSM-V, as many as 98% of gender confused boys and 88% of gender confused girls eventually accept their biological sex after naturally passing through puberty.” </a:t>
            </a:r>
          </a:p>
          <a:p>
            <a:pPr marL="0" lvl="0" indent="0">
              <a:lnSpc>
                <a:spcPct val="110000"/>
              </a:lnSpc>
              <a:spcAft>
                <a:spcPts val="1200"/>
              </a:spcAft>
              <a:buClr>
                <a:srgbClr val="E7E6E6">
                  <a:lumMod val="10000"/>
                </a:srgbClr>
              </a:buClr>
              <a:buSzPct val="70000"/>
              <a:tabLst/>
            </a:pPr>
            <a:r>
              <a:rPr lang="en-US" b="1" u="sng"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3"/>
              </a:rPr>
              <a:t>[The American College of Pediatricians, 819]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685800"/>
            <a:ext cx="8915400" cy="11887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94A8C583-E8BA-43BB-87E7-2863AA17477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441988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4800" y="1871296"/>
            <a:ext cx="8537452" cy="463883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“These children suffer from gender dysphoria... formerly listed as Gender Identity Disorder (GID), (this) is a recognized mental disorder in the most recent edition of the Diagnostic and Statistical Manual of the American Psychiatric Association (DSM-V).”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The American College of Pediatricians, 819</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457200" lvl="0" indent="-457200">
              <a:lnSpc>
                <a:spcPct val="105000"/>
              </a:lnSpc>
              <a:spcAft>
                <a:spcPts val="1200"/>
              </a:spcAft>
              <a:buClr>
                <a:srgbClr val="E7E6E6">
                  <a:lumMod val="10000"/>
                </a:srgbClr>
              </a:buClr>
              <a:buSzPct val="70000"/>
              <a:buFont typeface="Wingdings" panose="05000000000000000000" pitchFamily="2" charset="2"/>
              <a:buChar char="Ø"/>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theories of GD/GID (as a mental disorder) have never been disproved.”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819</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2774" y="381000"/>
            <a:ext cx="8915400" cy="11887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5B69D3B1-100F-4ACA-8C11-4588D5011A4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302996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780" y="1708244"/>
            <a:ext cx="8819387" cy="4955203"/>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E7E6E6">
                  <a:lumMod val="10000"/>
                </a:srgbClr>
              </a:buClr>
              <a:buSzPct val="70000"/>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Experts including Professor Dr. Miroslav Djordjevic, are starting to warn about deadly repercussions of transgender surgery.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p>
          <a:p>
            <a:pPr marL="365760" lvl="0" indent="-365760">
              <a:lnSpc>
                <a:spcPct val="100000"/>
              </a:lnSpc>
              <a:spcAft>
                <a:spcPts val="600"/>
              </a:spcAft>
              <a:buClr>
                <a:srgbClr val="E7E6E6">
                  <a:lumMod val="10000"/>
                </a:srgbClr>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cs typeface="Calibri" panose="020F0502020204030204" pitchFamily="34" charset="0"/>
              </a:rPr>
              <a:t>“… Dr. Djordjevic says he's been </a:t>
            </a: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overwhelmed by the number of people who've approached him about reversing their (transgender surgery) procedure.”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365760" lvl="0" indent="-365760">
              <a:lnSpc>
                <a:spcPct val="100000"/>
              </a:lnSpc>
              <a:spcAft>
                <a:spcPts val="600"/>
              </a:spcAft>
              <a:buClr>
                <a:schemeClr val="tx1"/>
              </a:buClr>
              <a:buSzPct val="70000"/>
              <a:buFont typeface="Wingdings" panose="05000000000000000000" pitchFamily="2" charset="2"/>
              <a:buChar char="Ø"/>
              <a:tabLst/>
            </a:pP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(transgender) surgery that they thought would bring them the satisfaction… only plunged them into deeper despair...“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2774" y="32004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00BB6BDD-B19F-4ED9-8167-912F34C08A9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07780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962400" y="2105557"/>
            <a:ext cx="4876800" cy="415498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E7E6E6">
                  <a:lumMod val="10000"/>
                </a:srgbClr>
              </a:buClr>
              <a:buSzPct val="70000"/>
              <a:tabLst/>
            </a:pP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Professor Dr. Miroslav Djordjevic, the world’s leading 22 year genital reconstructive surgeon for transgenders, now warns about the deadly repercussions.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521208"/>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pic>
        <p:nvPicPr>
          <p:cNvPr id="4" name="Picture 3">
            <a:extLst>
              <a:ext uri="{FF2B5EF4-FFF2-40B4-BE49-F238E27FC236}">
                <a16:creationId xmlns:a16="http://schemas.microsoft.com/office/drawing/2014/main" id="{88573CF2-79EC-4466-9D4E-F5393B764F17}"/>
              </a:ext>
            </a:extLst>
          </p:cNvPr>
          <p:cNvPicPr>
            <a:picLocks noChangeAspect="1"/>
          </p:cNvPicPr>
          <p:nvPr/>
        </p:nvPicPr>
        <p:blipFill>
          <a:blip r:embed="rId5"/>
          <a:stretch>
            <a:fillRect/>
          </a:stretch>
        </p:blipFill>
        <p:spPr>
          <a:xfrm>
            <a:off x="91440" y="1752600"/>
            <a:ext cx="3677115" cy="4910226"/>
          </a:xfrm>
          <a:prstGeom prst="rect">
            <a:avLst/>
          </a:prstGeom>
        </p:spPr>
      </p:pic>
    </p:spTree>
    <p:extLst>
      <p:ext uri="{BB962C8B-B14F-4D97-AF65-F5344CB8AC3E}">
        <p14:creationId xmlns:p14="http://schemas.microsoft.com/office/powerpoint/2010/main" val="116243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3000">
        <p15:prstTrans prst="pageCurlDouble"/>
      </p:transition>
    </mc:Choice>
    <mc:Fallback xmlns="">
      <p:transition spd="slow" advTm="13000">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876882"/>
            <a:ext cx="8686800" cy="4494179"/>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800"/>
              </a:spcAft>
              <a:buClr>
                <a:srgbClr val="E7E6E6">
                  <a:lumMod val="10000"/>
                </a:srgbClr>
              </a:buClr>
              <a:buSzPct val="70000"/>
              <a:tabLst/>
            </a:pPr>
            <a:r>
              <a:rPr lang="en-US" sz="3200" dirty="0">
                <a:solidFill>
                  <a:schemeClr val="bg1">
                    <a:lumMod val="95000"/>
                    <a:lumOff val="5000"/>
                  </a:schemeClr>
                </a:solidFill>
                <a:latin typeface="Calibri" panose="020F0502020204030204" pitchFamily="34" charset="0"/>
                <a:cs typeface="Calibri" panose="020F0502020204030204" pitchFamily="34" charset="0"/>
              </a:rPr>
              <a:t>“More and more people have made appointments to </a:t>
            </a: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undo a procedure that's not only excruciatingly painful -- but expensive.”</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p>
          <a:p>
            <a:pPr marL="365760" lvl="0" indent="-365760">
              <a:lnSpc>
                <a:spcPct val="105000"/>
              </a:lnSpc>
              <a:spcAft>
                <a:spcPts val="1800"/>
              </a:spcAft>
              <a:buClr>
                <a:srgbClr val="E7E6E6">
                  <a:lumMod val="10000"/>
                </a:srgbClr>
              </a:buClr>
              <a:buSzPct val="70000"/>
              <a:buFont typeface="Wingdings" panose="05000000000000000000" pitchFamily="2" charset="2"/>
              <a:buChar char="Ø"/>
              <a:tabLst/>
            </a:pPr>
            <a:r>
              <a:rPr lang="en-US" sz="3000" dirty="0">
                <a:solidFill>
                  <a:schemeClr val="bg1">
                    <a:lumMod val="95000"/>
                    <a:lumOff val="5000"/>
                  </a:schemeClr>
                </a:solidFill>
                <a:latin typeface="Calibri" panose="020F0502020204030204" pitchFamily="34" charset="0"/>
                <a:cs typeface="Calibri" panose="020F0502020204030204" pitchFamily="34" charset="0"/>
              </a:rPr>
              <a:t>"They came from countries all over the Western world…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by an acute sense of regret.”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 </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365760" lvl="0" indent="-365760">
              <a:lnSpc>
                <a:spcPct val="105000"/>
              </a:lnSpc>
              <a:spcAft>
                <a:spcPts val="1800"/>
              </a:spcAft>
              <a:buClr>
                <a:srgbClr val="E7E6E6">
                  <a:lumMod val="10000"/>
                </a:srgbClr>
              </a:buClr>
              <a:buSzPct val="70000"/>
              <a:buFont typeface="Wingdings" panose="05000000000000000000" pitchFamily="2" charset="2"/>
              <a:buChar char="Ø"/>
              <a:tabLst/>
            </a:pPr>
            <a:r>
              <a:rPr lang="en-US" sz="3000" dirty="0">
                <a:solidFill>
                  <a:schemeClr val="bg1">
                    <a:lumMod val="95000"/>
                    <a:lumOff val="5000"/>
                  </a:schemeClr>
                </a:solidFill>
                <a:latin typeface="Calibri" panose="020F0502020204030204" pitchFamily="34" charset="0"/>
                <a:cs typeface="Calibri" panose="020F0502020204030204" pitchFamily="34" charset="0"/>
              </a:rPr>
              <a:t>“They told him about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‘crippling levels of depression’ with intense suicidal thoughts.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1013</a:t>
            </a:r>
            <a:r>
              <a:rPr lang="en-US" dirty="0">
                <a:solidFill>
                  <a:schemeClr val="tx1"/>
                </a:solidFill>
                <a:latin typeface="Calibri" panose="020F0502020204030204" pitchFamily="34" charset="0"/>
                <a:cs typeface="Calibri" panose="020F0502020204030204" pitchFamily="34" charset="0"/>
              </a:rPr>
              <a:t>]</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486939"/>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93283947-25E0-4803-BDF5-8824626E54D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415692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8904" y="1463040"/>
            <a:ext cx="8850796" cy="521208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srgbClr val="E7E6E6">
                  <a:lumMod val="10000"/>
                </a:srgbClr>
              </a:buClr>
              <a:buSzPct val="70000"/>
              <a:tabLst/>
            </a:pPr>
            <a:r>
              <a:rPr lang="en-US" sz="2700" dirty="0">
                <a:solidFill>
                  <a:schemeClr val="bg1">
                    <a:lumMod val="95000"/>
                    <a:lumOff val="5000"/>
                  </a:schemeClr>
                </a:solidFill>
                <a:latin typeface="Calibri" panose="020F0502020204030204" pitchFamily="34" charset="0"/>
                <a:cs typeface="Calibri" panose="020F0502020204030204" pitchFamily="34" charset="0"/>
              </a:rPr>
              <a:t>“… </a:t>
            </a:r>
            <a:r>
              <a:rPr lang="en-US" sz="2800" dirty="0">
                <a:solidFill>
                  <a:schemeClr val="bg1">
                    <a:lumMod val="95000"/>
                    <a:lumOff val="5000"/>
                  </a:schemeClr>
                </a:solidFill>
                <a:latin typeface="Calibri" panose="020F0502020204030204" pitchFamily="34" charset="0"/>
                <a:cs typeface="Calibri" panose="020F0502020204030204" pitchFamily="34" charset="0"/>
              </a:rPr>
              <a:t>researchers from the Netherlands published a study finding </a:t>
            </a:r>
            <a:r>
              <a:rPr lang="en-US" sz="3200" dirty="0">
                <a:solidFill>
                  <a:schemeClr val="bg1">
                    <a:lumMod val="95000"/>
                    <a:lumOff val="5000"/>
                  </a:schemeClr>
                </a:solidFill>
                <a:latin typeface="Calibri" panose="020F0502020204030204" pitchFamily="34" charset="0"/>
                <a:cs typeface="Calibri" panose="020F0502020204030204" pitchFamily="34" charset="0"/>
              </a:rPr>
              <a:t>that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therapy with cross-sex hormones can substantially increase the risks of acute cardiovascular events like heart attacks, strokes, and deep vein thrombosis</a:t>
            </a:r>
            <a:r>
              <a:rPr lang="en-US" sz="2700" dirty="0">
                <a:solidFill>
                  <a:schemeClr val="bg1">
                    <a:lumMod val="95000"/>
                    <a:lumOff val="5000"/>
                  </a:schemeClr>
                </a:solidFill>
                <a:latin typeface="Calibri" panose="020F0502020204030204" pitchFamily="34" charset="0"/>
                <a:cs typeface="Calibri" panose="020F0502020204030204" pitchFamily="34" charset="0"/>
              </a:rPr>
              <a:t>.” </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[1048]</a:t>
            </a:r>
            <a:r>
              <a:rPr lang="en-US" sz="2700" dirty="0">
                <a:solidFill>
                  <a:schemeClr val="bg1">
                    <a:lumMod val="95000"/>
                    <a:lumOff val="5000"/>
                  </a:schemeClr>
                </a:solidFill>
                <a:latin typeface="Calibri" panose="020F0502020204030204" pitchFamily="34" charset="0"/>
                <a:cs typeface="Calibri" panose="020F0502020204030204" pitchFamily="34" charset="0"/>
              </a:rPr>
              <a:t> </a:t>
            </a:r>
          </a:p>
          <a:p>
            <a:pPr marL="0" lvl="0" indent="0">
              <a:lnSpc>
                <a:spcPct val="92000"/>
              </a:lnSpc>
              <a:spcAft>
                <a:spcPts val="1200"/>
              </a:spcAft>
              <a:buClr>
                <a:srgbClr val="E7E6E6">
                  <a:lumMod val="10000"/>
                </a:srgbClr>
              </a:buClr>
              <a:buSzPct val="70000"/>
              <a:tabLst/>
            </a:pPr>
            <a:r>
              <a:rPr lang="en-US" sz="2700" dirty="0">
                <a:solidFill>
                  <a:schemeClr val="bg1">
                    <a:lumMod val="95000"/>
                    <a:lumOff val="5000"/>
                  </a:schemeClr>
                </a:solidFill>
                <a:latin typeface="Calibri" panose="020F0502020204030204" pitchFamily="34" charset="0"/>
                <a:cs typeface="Calibri" panose="020F0502020204030204" pitchFamily="34" charset="0"/>
              </a:rPr>
              <a:t>“</a:t>
            </a:r>
            <a:r>
              <a:rPr lang="en-US" sz="2800" dirty="0">
                <a:solidFill>
                  <a:schemeClr val="bg1">
                    <a:lumMod val="95000"/>
                    <a:lumOff val="5000"/>
                  </a:schemeClr>
                </a:solidFill>
                <a:latin typeface="Calibri" panose="020F0502020204030204" pitchFamily="34" charset="0"/>
                <a:cs typeface="Calibri" panose="020F0502020204030204" pitchFamily="34" charset="0"/>
              </a:rPr>
              <a:t>The study followed 2,517 men who were transitioning to a female appearance… and an average of nine years on hormone therapy, and 1,358 women who were transitioning to a male appearance… an average of eight years on therapy. Their incidences of cardiovascular events were then compared to those of the general population. The numbers were startling</a:t>
            </a:r>
            <a:r>
              <a:rPr lang="en-US" sz="2700" dirty="0">
                <a:solidFill>
                  <a:schemeClr val="bg1">
                    <a:lumMod val="95000"/>
                    <a:lumOff val="5000"/>
                  </a:schemeClr>
                </a:solidFill>
                <a:latin typeface="Calibri" panose="020F0502020204030204" pitchFamily="34" charset="0"/>
                <a:cs typeface="Calibri" panose="020F0502020204030204" pitchFamily="34" charset="0"/>
              </a:rPr>
              <a:t>.” </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[1048]</a:t>
            </a:r>
            <a:endParaRPr lang="en-US" sz="2700"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1524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95AC3245-AD59-4291-B29E-D3B39261542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1940268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5701" y="1828800"/>
            <a:ext cx="8692598" cy="4817986"/>
          </a:xfrm>
          <a:prstGeom prst="rect">
            <a:avLst/>
          </a:prstGeom>
          <a:gradFill flip="none" rotWithShape="1">
            <a:gsLst>
              <a:gs pos="0">
                <a:schemeClr val="tx1"/>
              </a:gs>
              <a:gs pos="60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800"/>
              </a:spcAft>
              <a:buClr>
                <a:srgbClr val="E7E6E6">
                  <a:lumMod val="10000"/>
                </a:srgbClr>
              </a:buClr>
              <a:buSzPct val="70000"/>
              <a:tabLst/>
            </a:pP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transgendering men suffered more than twice as many strokes as women </a:t>
            </a:r>
            <a:r>
              <a:rPr lang="en-US" sz="2800" dirty="0">
                <a:solidFill>
                  <a:schemeClr val="bg1">
                    <a:lumMod val="95000"/>
                    <a:lumOff val="5000"/>
                  </a:schemeClr>
                </a:solidFill>
                <a:latin typeface="Calibri" panose="020F0502020204030204" pitchFamily="34" charset="0"/>
                <a:cs typeface="Calibri" panose="020F0502020204030204" pitchFamily="34" charset="0"/>
              </a:rPr>
              <a:t>(29 versus 12) and </a:t>
            </a:r>
            <a:r>
              <a:rPr lang="en-US" sz="3100" dirty="0">
                <a:solidFill>
                  <a:schemeClr val="bg1">
                    <a:lumMod val="95000"/>
                    <a:lumOff val="5000"/>
                  </a:schemeClr>
                </a:solidFill>
                <a:latin typeface="Calibri" panose="020F0502020204030204" pitchFamily="34" charset="0"/>
                <a:cs typeface="Calibri" panose="020F0502020204030204" pitchFamily="34" charset="0"/>
              </a:rPr>
              <a:t>nearly </a:t>
            </a: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twice as many as non-transitioning men </a:t>
            </a:r>
            <a:r>
              <a:rPr lang="en-US" sz="2800" dirty="0">
                <a:solidFill>
                  <a:schemeClr val="bg1">
                    <a:lumMod val="95000"/>
                    <a:lumOff val="5000"/>
                  </a:schemeClr>
                </a:solidFill>
                <a:latin typeface="Calibri" panose="020F0502020204030204" pitchFamily="34" charset="0"/>
                <a:cs typeface="Calibri" panose="020F0502020204030204" pitchFamily="34" charset="0"/>
              </a:rPr>
              <a:t>(29 vs. 16).” </a:t>
            </a:r>
            <a:endParaRPr lang="en-US" sz="3100" b="1"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105000"/>
              </a:lnSpc>
              <a:spcAft>
                <a:spcPts val="1800"/>
              </a:spcAft>
              <a:buClr>
                <a:srgbClr val="E7E6E6">
                  <a:lumMod val="10000"/>
                </a:srgbClr>
              </a:buClr>
              <a:buSzPct val="70000"/>
              <a:tabLst/>
            </a:pP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“They suffered more than five times as many deep vein clots as women </a:t>
            </a:r>
            <a:r>
              <a:rPr lang="en-US" sz="2800" dirty="0">
                <a:solidFill>
                  <a:schemeClr val="bg1">
                    <a:lumMod val="95000"/>
                    <a:lumOff val="5000"/>
                  </a:schemeClr>
                </a:solidFill>
                <a:latin typeface="Calibri" panose="020F0502020204030204" pitchFamily="34" charset="0"/>
                <a:cs typeface="Calibri" panose="020F0502020204030204" pitchFamily="34" charset="0"/>
              </a:rPr>
              <a:t>(73 versus 13) </a:t>
            </a: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and 4.5 times as many as non-transitioning men </a:t>
            </a:r>
            <a:r>
              <a:rPr lang="en-US" sz="2800" dirty="0">
                <a:solidFill>
                  <a:schemeClr val="bg1">
                    <a:lumMod val="95000"/>
                    <a:lumOff val="5000"/>
                  </a:schemeClr>
                </a:solidFill>
                <a:latin typeface="Calibri" panose="020F0502020204030204" pitchFamily="34" charset="0"/>
                <a:cs typeface="Calibri" panose="020F0502020204030204" pitchFamily="34" charset="0"/>
              </a:rPr>
              <a:t>(73 versus 16).” </a:t>
            </a:r>
            <a:r>
              <a:rPr lang="en-US" dirty="0">
                <a:solidFill>
                  <a:schemeClr val="tx1"/>
                </a:solidFill>
                <a:latin typeface="Calibri" panose="020F0502020204030204" pitchFamily="34" charset="0"/>
                <a:cs typeface="Calibri" panose="020F0502020204030204" pitchFamily="34" charset="0"/>
                <a:hlinkClick r:id="rId3"/>
              </a:rPr>
              <a:t>[1048]</a:t>
            </a:r>
            <a:endParaRPr lang="en-US" sz="3100" b="1"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105000"/>
              </a:lnSpc>
              <a:spcAft>
                <a:spcPts val="1800"/>
              </a:spcAft>
              <a:buClr>
                <a:srgbClr val="E7E6E6">
                  <a:lumMod val="10000"/>
                </a:srgbClr>
              </a:buClr>
              <a:buSzPct val="70000"/>
              <a:tabLst/>
            </a:pP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“They suffered more than twice as many heart attacks as women </a:t>
            </a:r>
            <a:r>
              <a:rPr lang="en-US" sz="2800" dirty="0">
                <a:solidFill>
                  <a:schemeClr val="bg1">
                    <a:lumMod val="95000"/>
                    <a:lumOff val="5000"/>
                  </a:schemeClr>
                </a:solidFill>
                <a:latin typeface="Calibri" panose="020F0502020204030204" pitchFamily="34" charset="0"/>
                <a:cs typeface="Calibri" panose="020F0502020204030204" pitchFamily="34" charset="0"/>
              </a:rPr>
              <a:t>(30 versus 13).” </a:t>
            </a:r>
            <a:r>
              <a:rPr lang="en-US" dirty="0">
                <a:solidFill>
                  <a:schemeClr val="tx1"/>
                </a:solidFill>
                <a:latin typeface="Calibri" panose="020F0502020204030204" pitchFamily="34" charset="0"/>
                <a:cs typeface="Calibri" panose="020F0502020204030204" pitchFamily="34" charset="0"/>
                <a:hlinkClick r:id="rId3"/>
              </a:rPr>
              <a:t>[1048]</a:t>
            </a:r>
            <a:endParaRPr lang="en-US" sz="3100"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4572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81C60182-3589-4495-A4D9-7578CD2EDF1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589607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1450" y="1676400"/>
            <a:ext cx="8801100" cy="4915128"/>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srgbClr val="E7E6E6">
                  <a:lumMod val="10000"/>
                </a:srgbClr>
              </a:buClr>
              <a:buSzPct val="70000"/>
              <a:tabLst/>
            </a:pPr>
            <a:r>
              <a:rPr lang="en-US" sz="2800" dirty="0">
                <a:solidFill>
                  <a:schemeClr val="bg1">
                    <a:lumMod val="95000"/>
                    <a:lumOff val="5000"/>
                  </a:schemeClr>
                </a:solidFill>
                <a:latin typeface="Calibri" panose="020F0502020204030204" pitchFamily="34" charset="0"/>
                <a:cs typeface="Calibri" panose="020F0502020204030204" pitchFamily="34" charset="0"/>
              </a:rPr>
              <a:t>“As for transgendering women, the researchers found … </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these women suffered almost four times as many heart attacks </a:t>
            </a:r>
            <a:r>
              <a:rPr lang="en-US" sz="2800" dirty="0">
                <a:solidFill>
                  <a:schemeClr val="bg1">
                    <a:lumMod val="95000"/>
                    <a:lumOff val="5000"/>
                  </a:schemeClr>
                </a:solidFill>
                <a:latin typeface="Calibri" panose="020F0502020204030204" pitchFamily="34" charset="0"/>
                <a:cs typeface="Calibri" panose="020F0502020204030204" pitchFamily="34" charset="0"/>
              </a:rPr>
              <a:t>(11 versus 3) </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as did non-transitioning women</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[1048]</a:t>
            </a:r>
            <a:endParaRPr lang="en-US" sz="3100" b="1"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94000"/>
              </a:lnSpc>
              <a:spcAft>
                <a:spcPts val="600"/>
              </a:spcAft>
              <a:buClr>
                <a:srgbClr val="E7E6E6">
                  <a:lumMod val="10000"/>
                </a:srgbClr>
              </a:buClr>
              <a:buSzPct val="70000"/>
              <a:tabLst/>
            </a:pPr>
            <a:r>
              <a:rPr lang="en-US" sz="2800" dirty="0">
                <a:solidFill>
                  <a:schemeClr val="bg1">
                    <a:lumMod val="95000"/>
                    <a:lumOff val="5000"/>
                  </a:schemeClr>
                </a:solidFill>
                <a:latin typeface="Calibri" panose="020F0502020204030204" pitchFamily="34" charset="0"/>
                <a:cs typeface="Calibri" panose="020F0502020204030204" pitchFamily="34" charset="0"/>
              </a:rPr>
              <a:t>“This isn’t the first study to find a connection between CVEs and gender-dysphoric people who have undergone hormone therapy. For example, a 2018 study from George Washington University found that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trans people appear to have an increased risk for myocardial infarction and death due to cardiovascular disease</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[1048]</a:t>
            </a:r>
            <a:endParaRPr lang="en-US" sz="3100" b="1"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3810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DD1550B4-CEC8-48FF-83FB-5690FB7616D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9032246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4580" y="1981200"/>
            <a:ext cx="8734840" cy="437042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SzPct val="8000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3200" dirty="0">
                <a:solidFill>
                  <a:prstClr val="black"/>
                </a:solidFill>
                <a:latin typeface="Calibri" panose="020F0502020204030204" pitchFamily="34" charset="0"/>
              </a:rPr>
              <a:t>One of my childhood teenage friends died from a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sudden heart attack </a:t>
            </a:r>
            <a:r>
              <a:rPr lang="en-US" sz="3200" dirty="0">
                <a:solidFill>
                  <a:prstClr val="black"/>
                </a:solidFill>
                <a:latin typeface="Calibri" panose="020F0502020204030204" pitchFamily="34" charset="0"/>
              </a:rPr>
              <a:t>after prolonged use of illegal horse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veterinary steroids</a:t>
            </a:r>
            <a:r>
              <a:rPr lang="en-US" sz="3200" dirty="0">
                <a:solidFill>
                  <a:prstClr val="black"/>
                </a:solidFill>
                <a:latin typeface="Calibri" panose="020F0502020204030204" pitchFamily="34" charset="0"/>
              </a:rPr>
              <a:t> that many people use to grow bigger muscles or to change gender from female to male. </a:t>
            </a:r>
          </a:p>
          <a:p>
            <a:pPr marL="457200" lvl="0" indent="-457200">
              <a:lnSpc>
                <a:spcPct val="100000"/>
              </a:lnSpc>
              <a:spcAft>
                <a:spcPts val="1200"/>
              </a:spcAft>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800" dirty="0">
                <a:solidFill>
                  <a:prstClr val="black"/>
                </a:solidFill>
                <a:latin typeface="Calibri" panose="020F0502020204030204" pitchFamily="34" charset="0"/>
              </a:rPr>
              <a:t>They are 3X stronger than human testosterone. </a:t>
            </a:r>
          </a:p>
          <a:p>
            <a:pPr marL="457200" lvl="0" indent="-457200">
              <a:lnSpc>
                <a:spcPct val="100000"/>
              </a:lnSpc>
              <a:spcAft>
                <a:spcPts val="1200"/>
              </a:spcAft>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800" dirty="0">
                <a:solidFill>
                  <a:prstClr val="black"/>
                </a:solidFill>
                <a:latin typeface="Calibri" panose="020F0502020204030204" pitchFamily="34" charset="0"/>
              </a:rPr>
              <a:t>Also, “puberty is not a disease and (transgender)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puberty-blocking hormones can be dangerous</a:t>
            </a:r>
            <a:r>
              <a:rPr lang="en-US" sz="2800" dirty="0">
                <a:solidFill>
                  <a:prstClr val="black"/>
                </a:solidFill>
                <a:latin typeface="Calibri" panose="020F0502020204030204" pitchFamily="34" charset="0"/>
              </a:rPr>
              <a:t>.” </a:t>
            </a:r>
            <a:r>
              <a:rPr lang="en-US" sz="1600" dirty="0">
                <a:solidFill>
                  <a:prstClr val="black"/>
                </a:solidFill>
                <a:latin typeface="Calibri" panose="020F0502020204030204" pitchFamily="34" charset="0"/>
                <a:hlinkClick r:id="rId3"/>
              </a:rPr>
              <a:t>[820]</a:t>
            </a:r>
            <a:endParaRPr lang="en-US" sz="1600" dirty="0">
              <a:solidFill>
                <a:prstClr val="black"/>
              </a:solidFill>
              <a:latin typeface="Calibri" panose="020F0502020204030204" pitchFamily="34" charset="0"/>
            </a:endParaRPr>
          </a:p>
        </p:txBody>
      </p:sp>
      <p:sp>
        <p:nvSpPr>
          <p:cNvPr id="5" name="Text Box 1"/>
          <p:cNvSpPr txBox="1">
            <a:spLocks noChangeArrowheads="1"/>
          </p:cNvSpPr>
          <p:nvPr/>
        </p:nvSpPr>
        <p:spPr bwMode="auto">
          <a:xfrm>
            <a:off x="114300" y="503583"/>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E65B16F1-5994-4E5B-A2B8-97B2B38E6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810087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09478" y="1903891"/>
            <a:ext cx="6725043" cy="4480560"/>
          </a:xfrm>
          <a:prstGeom prst="roundRect">
            <a:avLst>
              <a:gd name="adj" fmla="val 4167"/>
            </a:avLst>
          </a:prstGeom>
          <a:solidFill>
            <a:srgbClr val="FFFFFF"/>
          </a:solidFill>
          <a:ln w="76200" cap="sq">
            <a:solidFill>
              <a:schemeClr val="bg1">
                <a:lumMod val="95000"/>
                <a:lumOff val="5000"/>
              </a:schemeClr>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
        <p:nvSpPr>
          <p:cNvPr id="5" name="Text Box 1">
            <a:extLst>
              <a:ext uri="{FF2B5EF4-FFF2-40B4-BE49-F238E27FC236}">
                <a16:creationId xmlns:a16="http://schemas.microsoft.com/office/drawing/2014/main" id="{5CE1B8E3-1BDD-40AA-B54F-41805A382331}"/>
              </a:ext>
            </a:extLst>
          </p:cNvPr>
          <p:cNvSpPr txBox="1">
            <a:spLocks noChangeArrowheads="1"/>
          </p:cNvSpPr>
          <p:nvPr/>
        </p:nvSpPr>
        <p:spPr bwMode="auto">
          <a:xfrm>
            <a:off x="91439" y="473549"/>
            <a:ext cx="8961120" cy="11887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defRPr/>
            </a:pPr>
            <a:r>
              <a:rPr lang="en-US" sz="31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31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4" name="Picture 3">
            <a:extLst>
              <a:ext uri="{FF2B5EF4-FFF2-40B4-BE49-F238E27FC236}">
                <a16:creationId xmlns:a16="http://schemas.microsoft.com/office/drawing/2014/main" id="{1FC673A7-C7C8-4FC3-AF56-992598F47EA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01000" y="6201571"/>
            <a:ext cx="182880" cy="182880"/>
          </a:xfrm>
          <a:prstGeom prst="rect">
            <a:avLst/>
          </a:prstGeom>
        </p:spPr>
      </p:pic>
      <p:sp>
        <p:nvSpPr>
          <p:cNvPr id="6" name="Date Placeholder 2">
            <a:extLst>
              <a:ext uri="{FF2B5EF4-FFF2-40B4-BE49-F238E27FC236}">
                <a16:creationId xmlns:a16="http://schemas.microsoft.com/office/drawing/2014/main" id="{5D888771-F3CC-4F93-ADA3-080CCC445FB6}"/>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248688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7000">
        <p15:prstTrans prst="pageCurlDouble"/>
      </p:transition>
    </mc:Choice>
    <mc:Fallback xmlns="">
      <p:transition spd="slow" advTm="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628650" y="2209800"/>
            <a:ext cx="7886700" cy="424731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E7E6E6">
                  <a:lumMod val="10000"/>
                </a:srgbClr>
              </a:buClr>
              <a:buSzPct val="70000"/>
              <a:tabLst/>
            </a:pPr>
            <a:r>
              <a:rPr lang="en-US" sz="3400" dirty="0">
                <a:solidFill>
                  <a:schemeClr val="bg1">
                    <a:lumMod val="95000"/>
                    <a:lumOff val="5000"/>
                  </a:schemeClr>
                </a:solidFill>
                <a:latin typeface="Calibri" panose="020F0502020204030204" pitchFamily="34" charset="0"/>
                <a:cs typeface="Calibri" panose="020F0502020204030204" pitchFamily="34" charset="0"/>
              </a:rPr>
              <a:t>“</a:t>
            </a: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Dr. Lisa Littman of Brown University published a study suggesting a psychological (mental) rather than physical basis for Rapid Onset Gender Dysphoria (ROGD)—when a teenager suddenly decides he or she is actually of the opposite sex</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r>
              <a:rPr lang="en-US" sz="3400" dirty="0">
                <a:solidFill>
                  <a:schemeClr val="bg1">
                    <a:lumMod val="95000"/>
                    <a:lumOff val="5000"/>
                  </a:schemeClr>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[1048]</a:t>
            </a:r>
            <a:endParaRPr lang="en-US" dirty="0">
              <a:ln w="9525">
                <a:solidFill>
                  <a:prstClr val="black"/>
                </a:solidFill>
                <a:prstDash val="solid"/>
              </a:ln>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6858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CB68B335-6F76-4EF3-9FBE-6591017318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142027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0669" y="2011680"/>
            <a:ext cx="8682659" cy="448056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E7E6E6">
                  <a:lumMod val="10000"/>
                </a:srgbClr>
              </a:buClr>
              <a:buSzPct val="70000"/>
              <a:tabLst/>
            </a:pPr>
            <a:r>
              <a:rPr lang="en-US" sz="3400" dirty="0">
                <a:solidFill>
                  <a:schemeClr val="bg1">
                    <a:lumMod val="95000"/>
                    <a:lumOff val="5000"/>
                  </a:schemeClr>
                </a:solidFill>
                <a:latin typeface="Calibri" panose="020F0502020204030204" pitchFamily="34" charset="0"/>
                <a:cs typeface="Calibri" panose="020F0502020204030204" pitchFamily="34" charset="0"/>
              </a:rPr>
              <a:t>“… </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Dr. Paul R. McHugh, (is a) university distinguished professor of psychiatry at the Johns Hopkins University School of Medicine. </a:t>
            </a:r>
          </a:p>
          <a:p>
            <a:pPr marL="0" lvl="0" indent="0">
              <a:lnSpc>
                <a:spcPct val="100000"/>
              </a:lnSpc>
              <a:spcAft>
                <a:spcPts val="300"/>
              </a:spcAft>
              <a:buClr>
                <a:srgbClr val="E7E6E6">
                  <a:lumMod val="10000"/>
                </a:srgbClr>
              </a:buClr>
              <a:buSzPct val="70000"/>
              <a:tabLst/>
            </a:pP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 his capacity as psychiatrist in chief at the Johns Hopkins Hospital, a position he held for 26 years, Dr. McHugh pioneered sex change surgery as a way to treat gender dysphoria.” </a:t>
            </a:r>
          </a:p>
          <a:p>
            <a:pPr marL="0" lvl="0" indent="0">
              <a:lnSpc>
                <a:spcPct val="100000"/>
              </a:lnSpc>
              <a:spcAft>
                <a:spcPts val="1200"/>
              </a:spcAft>
              <a:buClr>
                <a:srgbClr val="E7E6E6">
                  <a:lumMod val="10000"/>
                </a:srgbClr>
              </a:buClr>
              <a:buSzPct val="70000"/>
              <a:tabLst/>
            </a:pPr>
            <a:r>
              <a:rPr lang="en-US"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3"/>
              </a:rPr>
              <a:t>[1051]</a:t>
            </a:r>
            <a:endParaRPr lang="en-US" b="1" dirty="0">
              <a:ln w="9525">
                <a:solidFill>
                  <a:prstClr val="black"/>
                </a:solidFill>
                <a:prstDash val="solid"/>
              </a:ln>
              <a:solidFill>
                <a:schemeClr val="bg1">
                  <a:lumMod val="95000"/>
                  <a:lumOff val="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299" y="64008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A560CA1B-E817-4101-A626-0272DEDEEA3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6028398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4310" y="1981200"/>
            <a:ext cx="8715375" cy="466281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E7E6E6">
                  <a:lumMod val="10000"/>
                </a:srgbClr>
              </a:buClr>
              <a:buSzPct val="70000"/>
              <a:tabLst/>
            </a:pP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“After studying the results, however, he concluded that the procedures brought no benefit to his patients and stopped offering the treatment in the 1970s.</a:t>
            </a:r>
          </a:p>
          <a:p>
            <a:pPr marL="0" lvl="0" indent="0">
              <a:lnSpc>
                <a:spcPct val="100000"/>
              </a:lnSpc>
              <a:spcAft>
                <a:spcPts val="1200"/>
              </a:spcAft>
              <a:buClr>
                <a:srgbClr val="E7E6E6">
                  <a:lumMod val="10000"/>
                </a:srgbClr>
              </a:buClr>
              <a:buSzPct val="70000"/>
              <a:tabLst/>
            </a:pP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Today, he recommends that patients with gender dysphoria seek psychosocial treatment, and he compares the malady to anorexia and other body-dysmorphic disorders.”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[1051]</a:t>
            </a:r>
            <a:endParaRPr lang="en-US" dirty="0">
              <a:ln w="9525">
                <a:solidFill>
                  <a:prstClr val="black"/>
                </a:solidFill>
                <a:prstDash val="solid"/>
              </a:ln>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298" y="60960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BE863B9E-DF45-4195-8F30-EF2DC5D6C37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0945023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1707" y="2286000"/>
            <a:ext cx="8460581" cy="3293209"/>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chemeClr val="bg1"/>
              </a:buClr>
              <a:buSzPct val="70000"/>
              <a:tabLst/>
            </a:pPr>
            <a:r>
              <a:rPr lang="en-US" sz="3200" dirty="0">
                <a:solidFill>
                  <a:schemeClr val="bg1">
                    <a:lumMod val="95000"/>
                    <a:lumOff val="5000"/>
                  </a:schemeClr>
                </a:solidFill>
                <a:latin typeface="Calibri" panose="020F0502020204030204" pitchFamily="34" charset="0"/>
                <a:cs typeface="Calibri" panose="020F0502020204030204" pitchFamily="34" charset="0"/>
              </a:rPr>
              <a:t>LGBTQ activists </a:t>
            </a: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“want you to believe that the humane response is encouraging … these (transsexual) feelings.” </a:t>
            </a:r>
            <a:r>
              <a:rPr lang="en-US" sz="1400" dirty="0">
                <a:solidFill>
                  <a:prstClr val="white"/>
                </a:solidFill>
                <a:hlinkClick r:id="rId3"/>
              </a:rPr>
              <a:t>[1013]</a:t>
            </a: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365760" lvl="0" indent="-365760">
              <a:lnSpc>
                <a:spcPct val="100000"/>
              </a:lnSpc>
              <a:spcAft>
                <a:spcPts val="1200"/>
              </a:spcAft>
              <a:buClr>
                <a:schemeClr val="bg1"/>
              </a:buClr>
              <a:buSzPct val="70000"/>
              <a:buFont typeface="Wingdings" panose="05000000000000000000" pitchFamily="2" charset="2"/>
              <a:buChar char="Ø"/>
              <a:tabLst/>
            </a:pP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 affirming dangerous and destructive ideas is not compassion.” </a:t>
            </a:r>
            <a:r>
              <a:rPr lang="en-US" sz="1400" dirty="0">
                <a:solidFill>
                  <a:prstClr val="white"/>
                </a:solidFill>
                <a:hlinkClick r:id="rId3"/>
              </a:rPr>
              <a:t>[1013]</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297" y="730151"/>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7" name="Date Placeholder 2">
            <a:extLst>
              <a:ext uri="{FF2B5EF4-FFF2-40B4-BE49-F238E27FC236}">
                <a16:creationId xmlns:a16="http://schemas.microsoft.com/office/drawing/2014/main" id="{E9DCA753-A1B6-4FE0-94F3-3F952920615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803186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09575" y="2057400"/>
            <a:ext cx="8324850" cy="440120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E7E6E6">
                  <a:lumMod val="10000"/>
                </a:srgbClr>
              </a:buClr>
              <a:buSzPct val="70000"/>
              <a:tabLst/>
            </a:pPr>
            <a:r>
              <a:rPr lang="en-US" sz="3600" dirty="0">
                <a:solidFill>
                  <a:schemeClr val="bg1">
                    <a:lumMod val="95000"/>
                    <a:lumOff val="5000"/>
                  </a:schemeClr>
                </a:solidFill>
                <a:latin typeface="Calibri" panose="020F0502020204030204" pitchFamily="34" charset="0"/>
                <a:cs typeface="Calibri" panose="020F0502020204030204" pitchFamily="34" charset="0"/>
              </a:rPr>
              <a:t>Liberal LGBTQ activists, judges &amp; politicians desperately try to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ban all rigorous transgender research or discussion</a:t>
            </a:r>
            <a:r>
              <a:rPr lang="en-US" sz="3600" dirty="0">
                <a:solidFill>
                  <a:schemeClr val="bg1">
                    <a:lumMod val="95000"/>
                    <a:lumOff val="5000"/>
                  </a:schemeClr>
                </a:solidFill>
                <a:latin typeface="Calibri" panose="020F0502020204030204" pitchFamily="34" charset="0"/>
                <a:cs typeface="Calibri" panose="020F0502020204030204" pitchFamily="34" charset="0"/>
              </a:rPr>
              <a:t>, </a:t>
            </a:r>
            <a:r>
              <a:rPr lang="en-US" sz="2000" dirty="0">
                <a:solidFill>
                  <a:prstClr val="white"/>
                </a:solidFill>
                <a:latin typeface="Calibri" panose="020F0502020204030204" pitchFamily="34" charset="0"/>
                <a:cs typeface="Calibri" panose="020F0502020204030204" pitchFamily="34" charset="0"/>
              </a:rPr>
              <a:t>[</a:t>
            </a:r>
            <a:r>
              <a:rPr lang="en-US" sz="2000" dirty="0">
                <a:solidFill>
                  <a:prstClr val="white"/>
                </a:solidFill>
                <a:latin typeface="Calibri" panose="020F0502020204030204" pitchFamily="34" charset="0"/>
                <a:cs typeface="Calibri" panose="020F0502020204030204" pitchFamily="34" charset="0"/>
                <a:hlinkClick r:id="rId4"/>
              </a:rPr>
              <a:t>1013</a:t>
            </a:r>
            <a:r>
              <a:rPr lang="en-US" sz="2000" dirty="0">
                <a:solidFill>
                  <a:prstClr val="white"/>
                </a:solidFill>
                <a:latin typeface="Calibri" panose="020F0502020204030204" pitchFamily="34" charset="0"/>
                <a:cs typeface="Calibri" panose="020F0502020204030204" pitchFamily="34" charset="0"/>
              </a:rPr>
              <a:t>]</a:t>
            </a:r>
            <a:r>
              <a:rPr lang="en-US" sz="2000" dirty="0">
                <a:solidFill>
                  <a:schemeClr val="bg1">
                    <a:lumMod val="95000"/>
                    <a:lumOff val="5000"/>
                  </a:schemeClr>
                </a:solidFill>
                <a:latin typeface="Calibri" panose="020F0502020204030204" pitchFamily="34" charset="0"/>
                <a:cs typeface="Calibri" panose="020F0502020204030204" pitchFamily="34" charset="0"/>
              </a:rPr>
              <a:t> </a:t>
            </a:r>
          </a:p>
          <a:p>
            <a:pPr marL="0" lvl="0" indent="0">
              <a:lnSpc>
                <a:spcPct val="100000"/>
              </a:lnSpc>
              <a:spcAft>
                <a:spcPts val="600"/>
              </a:spcAft>
              <a:buClr>
                <a:srgbClr val="E7E6E6">
                  <a:lumMod val="10000"/>
                </a:srgbClr>
              </a:buClr>
              <a:buSzPct val="70000"/>
              <a:tabLst/>
            </a:pPr>
            <a:r>
              <a:rPr lang="en-US" sz="3600" dirty="0">
                <a:solidFill>
                  <a:schemeClr val="bg1">
                    <a:lumMod val="95000"/>
                    <a:lumOff val="5000"/>
                  </a:schemeClr>
                </a:solidFill>
                <a:latin typeface="Calibri" panose="020F0502020204030204" pitchFamily="34" charset="0"/>
                <a:cs typeface="Calibri" panose="020F0502020204030204" pitchFamily="34" charset="0"/>
              </a:rPr>
              <a:t>because it proves transgenderism and homosexuality are deadly sexual addictions and mental illnesses… that people can escape from… confirming the Bible. </a:t>
            </a:r>
          </a:p>
        </p:txBody>
      </p:sp>
      <p:sp>
        <p:nvSpPr>
          <p:cNvPr id="5" name="Text Box 1"/>
          <p:cNvSpPr txBox="1">
            <a:spLocks noChangeArrowheads="1"/>
          </p:cNvSpPr>
          <p:nvPr/>
        </p:nvSpPr>
        <p:spPr bwMode="auto">
          <a:xfrm>
            <a:off x="114300" y="488146"/>
            <a:ext cx="89154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E98216CD-8C64-488B-AB89-393A1843080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438907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9379" y="1645920"/>
            <a:ext cx="8860321" cy="502920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srgbClr val="E7E6E6">
                  <a:lumMod val="10000"/>
                </a:srgbClr>
              </a:buClr>
              <a:buSzPct val="70000"/>
              <a:tabLst/>
            </a:pPr>
            <a:r>
              <a:rPr lang="en-US" sz="3200" dirty="0">
                <a:solidFill>
                  <a:schemeClr val="bg1">
                    <a:lumMod val="95000"/>
                    <a:lumOff val="5000"/>
                  </a:schemeClr>
                </a:solidFill>
                <a:latin typeface="Calibri" panose="020F0502020204030204" pitchFamily="34" charset="0"/>
                <a:cs typeface="Calibri" panose="020F0502020204030204" pitchFamily="34" charset="0"/>
              </a:rPr>
              <a:t>In 2017, Bath Spa University turned down an application for scientific research on gender reassignment surgery reversal that would include Dr. Miroslav Djordjevic’s expert research. </a:t>
            </a:r>
            <a:r>
              <a:rPr lang="en-US" dirty="0">
                <a:solidFill>
                  <a:prstClr val="white"/>
                </a:solidFill>
                <a:latin typeface="Calibri" panose="020F0502020204030204" pitchFamily="34" charset="0"/>
                <a:cs typeface="Calibri" panose="020F0502020204030204" pitchFamily="34" charset="0"/>
              </a:rPr>
              <a:t>[</a:t>
            </a:r>
            <a:r>
              <a:rPr lang="en-US" dirty="0">
                <a:solidFill>
                  <a:prstClr val="white"/>
                </a:solidFill>
                <a:latin typeface="Calibri" panose="020F0502020204030204" pitchFamily="34" charset="0"/>
                <a:cs typeface="Calibri" panose="020F0502020204030204" pitchFamily="34" charset="0"/>
                <a:hlinkClick r:id="rId3"/>
              </a:rPr>
              <a:t>1013</a:t>
            </a:r>
            <a:r>
              <a:rPr lang="en-US" dirty="0">
                <a:solidFill>
                  <a:prstClr val="white"/>
                </a:solidFill>
                <a:latin typeface="Calibri" panose="020F0502020204030204" pitchFamily="34" charset="0"/>
                <a:cs typeface="Calibri" panose="020F0502020204030204" pitchFamily="34" charset="0"/>
              </a:rPr>
              <a:t>]</a:t>
            </a:r>
            <a:r>
              <a:rPr lang="en-US" sz="3200" dirty="0">
                <a:solidFill>
                  <a:schemeClr val="bg1">
                    <a:lumMod val="95000"/>
                    <a:lumOff val="5000"/>
                  </a:schemeClr>
                </a:solidFill>
                <a:latin typeface="Calibri" panose="020F0502020204030204" pitchFamily="34" charset="0"/>
                <a:cs typeface="Calibri" panose="020F0502020204030204" pitchFamily="34" charset="0"/>
              </a:rPr>
              <a:t> </a:t>
            </a:r>
          </a:p>
          <a:p>
            <a:pPr marL="365760" lvl="0" indent="-365760">
              <a:lnSpc>
                <a:spcPct val="94000"/>
              </a:lnSpc>
              <a:spcAft>
                <a:spcPts val="600"/>
              </a:spcAft>
              <a:buClr>
                <a:srgbClr val="E7E6E6">
                  <a:lumMod val="10000"/>
                </a:srgbClr>
              </a:buClr>
              <a:buSzPct val="70000"/>
              <a:buFont typeface="Wingdings" panose="05000000000000000000" pitchFamily="2" charset="2"/>
              <a:buChar char="Ø"/>
              <a:tabLst/>
            </a:pPr>
            <a:r>
              <a:rPr lang="en-US" sz="3000" dirty="0">
                <a:solidFill>
                  <a:schemeClr val="bg1">
                    <a:lumMod val="95000"/>
                    <a:lumOff val="5000"/>
                  </a:schemeClr>
                </a:solidFill>
                <a:latin typeface="Calibri" panose="020F0502020204030204" pitchFamily="34" charset="0"/>
                <a:cs typeface="Calibri" panose="020F0502020204030204" pitchFamily="34" charset="0"/>
              </a:rPr>
              <a:t>Bath Spa University initially approved the research, but later rejected it. It was a subject deemed too “politically incorrect”. The university feared it would be criticized online by the </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powerful transgender lobby that seeks to silence all transgender reversal scientific research</a:t>
            </a:r>
            <a:r>
              <a:rPr lang="en-US" sz="32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rPr>
              <a:t>[</a:t>
            </a:r>
            <a:r>
              <a:rPr lang="en-US" dirty="0">
                <a:solidFill>
                  <a:prstClr val="white"/>
                </a:solidFill>
                <a:latin typeface="Calibri" panose="020F0502020204030204" pitchFamily="34" charset="0"/>
                <a:cs typeface="Calibri" panose="020F0502020204030204" pitchFamily="34" charset="0"/>
                <a:hlinkClick r:id="rId3"/>
              </a:rPr>
              <a:t>1013</a:t>
            </a:r>
            <a:r>
              <a:rPr lang="en-US" dirty="0">
                <a:solidFill>
                  <a:prstClr val="white"/>
                </a:solidFill>
                <a:latin typeface="Calibri" panose="020F0502020204030204" pitchFamily="34" charset="0"/>
                <a:cs typeface="Calibri" panose="020F0502020204030204" pitchFamily="34" charset="0"/>
              </a:rPr>
              <a:t>]</a:t>
            </a:r>
            <a:endParaRPr lang="en-US" sz="3400"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27432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6EBE74B8-885A-42B4-B337-A0814002852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84185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4457" y="1426464"/>
            <a:ext cx="8695083" cy="525780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600"/>
              </a:spcAft>
              <a:buClr>
                <a:srgbClr val="E7E6E6">
                  <a:lumMod val="10000"/>
                </a:srgbClr>
              </a:buClr>
              <a:buSzPct val="70000"/>
              <a:tabLst/>
            </a:pP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Many gays can’t remember the crimes that caused them to become gay, the rape drugs used often removed the memory of the attack. </a:t>
            </a:r>
          </a:p>
          <a:p>
            <a:pPr marL="274320" lvl="0" indent="-274320">
              <a:lnSpc>
                <a:spcPct val="95000"/>
              </a:lnSpc>
              <a:spcAft>
                <a:spcPts val="600"/>
              </a:spcAft>
              <a:buClr>
                <a:srgbClr val="2C2CB2"/>
              </a:buClr>
              <a:buSzPct val="70000"/>
              <a:buFont typeface="Wingdings" panose="05000000000000000000" pitchFamily="2" charset="2"/>
              <a:buChar char="Ø"/>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 verified this from personal witness of an uncle sneakily molesting my brother. My brother later forgot the attack and most childhood memories, after the heavy drug use that followed. </a:t>
            </a:r>
            <a:endParaRPr lang="en-US" sz="3200" dirty="0">
              <a:solidFill>
                <a:schemeClr val="bg1">
                  <a:lumMod val="95000"/>
                  <a:lumOff val="5000"/>
                </a:schemeClr>
              </a:solidFill>
              <a:latin typeface="Calibri" panose="020F0502020204030204" pitchFamily="34" charset="0"/>
              <a:cs typeface="Calibri" panose="020F0502020204030204" pitchFamily="34" charset="0"/>
            </a:endParaRPr>
          </a:p>
          <a:p>
            <a:pPr marL="274320" lvl="0" indent="-274320">
              <a:lnSpc>
                <a:spcPct val="92000"/>
              </a:lnSpc>
              <a:spcAft>
                <a:spcPts val="600"/>
              </a:spcAft>
              <a:buClr>
                <a:srgbClr val="E7E6E6">
                  <a:lumMod val="10000"/>
                </a:srgbClr>
              </a:buClr>
              <a:buSzPct val="70000"/>
              <a:buFont typeface="Wingdings" panose="05000000000000000000" pitchFamily="2" charset="2"/>
              <a:buChar char="Ø"/>
              <a:tabLst/>
            </a:pPr>
            <a:r>
              <a:rPr lang="en-US" sz="2800" dirty="0">
                <a:solidFill>
                  <a:prstClr val="black">
                    <a:lumMod val="95000"/>
                    <a:lumOff val="5000"/>
                  </a:prstClr>
                </a:solidFill>
                <a:latin typeface="Calibri" panose="020F0502020204030204" pitchFamily="34" charset="0"/>
                <a:cs typeface="Calibri" panose="020F0502020204030204" pitchFamily="34" charset="0"/>
              </a:rPr>
              <a:t>Many homosexuals can recall the criminal gay or straight rape that stole their childhood… before they were gay. </a:t>
            </a:r>
          </a:p>
          <a:p>
            <a:pPr marL="274320" lvl="0" indent="-274320">
              <a:lnSpc>
                <a:spcPct val="92000"/>
              </a:lnSpc>
              <a:spcAft>
                <a:spcPts val="600"/>
              </a:spcAft>
              <a:buClr>
                <a:srgbClr val="E7E6E6">
                  <a:lumMod val="10000"/>
                </a:srgbClr>
              </a:buClr>
              <a:buSzPct val="70000"/>
              <a:buFont typeface="Wingdings" panose="05000000000000000000" pitchFamily="2" charset="2"/>
              <a:buChar char="Ø"/>
              <a:tabLst/>
            </a:pPr>
            <a:r>
              <a:rPr lang="en-US" sz="2800" dirty="0">
                <a:solidFill>
                  <a:prstClr val="black">
                    <a:lumMod val="95000"/>
                    <a:lumOff val="5000"/>
                  </a:prstClr>
                </a:solidFill>
                <a:latin typeface="Calibri" panose="020F0502020204030204" pitchFamily="34" charset="0"/>
                <a:cs typeface="Calibri" panose="020F0502020204030204" pitchFamily="34" charset="0"/>
              </a:rPr>
              <a:t>Both cases are verified by testimonies from nearly every homosexual I knew personally over 40 years.</a:t>
            </a:r>
          </a:p>
        </p:txBody>
      </p:sp>
      <p:sp>
        <p:nvSpPr>
          <p:cNvPr id="5" name="Text Box 1"/>
          <p:cNvSpPr txBox="1">
            <a:spLocks noChangeArrowheads="1"/>
          </p:cNvSpPr>
          <p:nvPr/>
        </p:nvSpPr>
        <p:spPr bwMode="auto">
          <a:xfrm>
            <a:off x="114299" y="274320"/>
            <a:ext cx="891540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4E832C10-BDDC-4117-BC5F-7B269DDD851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856808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975651"/>
            <a:ext cx="8778240" cy="448056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srgbClr val="E7E6E6">
                  <a:lumMod val="10000"/>
                </a:srgbClr>
              </a:buClr>
              <a:buSzPct val="70000"/>
              <a:tabLst/>
            </a:pP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 series of sexual abuses at the hands of family members led (Walt) Heyer to question his own gender...” </a:t>
            </a:r>
            <a:r>
              <a:rPr lang="en-US" dirty="0">
                <a:solidFill>
                  <a:schemeClr val="tx1"/>
                </a:solidFill>
                <a:latin typeface="Calibri" panose="020F0502020204030204" pitchFamily="34" charset="0"/>
                <a:cs typeface="Calibri" panose="020F0502020204030204" pitchFamily="34" charset="0"/>
                <a:hlinkClick r:id="rId3"/>
              </a:rPr>
              <a:t>[1145]</a:t>
            </a:r>
            <a:endParaRPr lang="en-US" dirty="0">
              <a:solidFill>
                <a:schemeClr val="tx1"/>
              </a:solidFill>
              <a:latin typeface="Calibri" panose="020F0502020204030204" pitchFamily="34" charset="0"/>
              <a:cs typeface="Calibri" panose="020F0502020204030204" pitchFamily="34" charset="0"/>
            </a:endParaRPr>
          </a:p>
          <a:p>
            <a:pPr marL="0" lvl="0" indent="0">
              <a:lnSpc>
                <a:spcPct val="90000"/>
              </a:lnSpc>
              <a:spcAft>
                <a:spcPts val="1200"/>
              </a:spcAft>
              <a:buClr>
                <a:srgbClr val="E7E6E6">
                  <a:lumMod val="10000"/>
                </a:srgbClr>
              </a:buClr>
              <a:buSzPct val="70000"/>
              <a:tabLst/>
            </a:pPr>
            <a:r>
              <a:rPr lang="en-US" sz="3000" dirty="0">
                <a:solidFill>
                  <a:schemeClr val="bg1">
                    <a:lumMod val="95000"/>
                    <a:lumOff val="5000"/>
                  </a:schemeClr>
                </a:solidFill>
                <a:latin typeface="Calibri" panose="020F0502020204030204" pitchFamily="34" charset="0"/>
                <a:cs typeface="Calibri" panose="020F0502020204030204" pitchFamily="34" charset="0"/>
              </a:rPr>
              <a:t>“Walt ‘Heyer… changed sex surgically and lived as a woman for nearly a decade.’” </a:t>
            </a:r>
            <a:r>
              <a:rPr lang="en-US"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4"/>
              </a:rPr>
              <a:t>[1011]</a:t>
            </a:r>
            <a:r>
              <a:rPr lang="en-US" dirty="0">
                <a:solidFill>
                  <a:schemeClr val="tx1"/>
                </a:solidFill>
                <a:latin typeface="Calibri" panose="020F0502020204030204" pitchFamily="34" charset="0"/>
                <a:ea typeface="Calibri" panose="020F0502020204030204" pitchFamily="34" charset="0"/>
                <a:cs typeface="Times New Roman" panose="02020603050405020304" pitchFamily="18" charset="0"/>
              </a:rPr>
              <a:t> </a:t>
            </a:r>
            <a:endPar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100000"/>
              </a:lnSpc>
              <a:spcAft>
                <a:spcPts val="1200"/>
              </a:spcAft>
              <a:buClr>
                <a:srgbClr val="E7E6E6">
                  <a:lumMod val="10000"/>
                </a:srgbClr>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cs typeface="Calibri" panose="020F0502020204030204" pitchFamily="34" charset="0"/>
              </a:rPr>
              <a:t>"He later obtained therapy that helped him recognize </a:t>
            </a: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trauma during his childhood</a:t>
            </a:r>
            <a:r>
              <a:rPr lang="en-US" sz="2800" dirty="0">
                <a:solidFill>
                  <a:schemeClr val="bg1">
                    <a:lumMod val="95000"/>
                    <a:lumOff val="5000"/>
                  </a:schemeClr>
                </a:solidFill>
                <a:latin typeface="Calibri" panose="020F0502020204030204" pitchFamily="34" charset="0"/>
                <a:cs typeface="Calibri" panose="020F0502020204030204" pitchFamily="34" charset="0"/>
              </a:rPr>
              <a:t>, which left behind a condition known as </a:t>
            </a: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dissociative identity disorder</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4"/>
              </a:rPr>
              <a:t>[1011]</a:t>
            </a:r>
            <a:r>
              <a:rPr lang="en-US" sz="1600" dirty="0">
                <a:solidFill>
                  <a:schemeClr val="tx1"/>
                </a:solidFill>
                <a:latin typeface="Calibri" panose="020F0502020204030204" pitchFamily="34" charset="0"/>
                <a:ea typeface="Calibri" panose="020F0502020204030204" pitchFamily="34" charset="0"/>
                <a:cs typeface="Times New Roman" panose="02020603050405020304" pitchFamily="18" charset="0"/>
              </a:rPr>
              <a:t> </a:t>
            </a:r>
            <a:endParaRPr lang="en-US" sz="1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8439" y="659463"/>
            <a:ext cx="89154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4BD4B6CA-73A0-4FD4-A98F-C3BB3E3345C6}"/>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344268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0159" y="1863071"/>
            <a:ext cx="8919540" cy="4647426"/>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E7E6E6">
                  <a:lumMod val="10000"/>
                </a:srgbClr>
              </a:buClr>
              <a:buSzPct val="70000"/>
              <a:tabLst/>
            </a:pPr>
            <a:r>
              <a:rPr lang="en-US" sz="3000" dirty="0">
                <a:solidFill>
                  <a:schemeClr val="bg1">
                    <a:lumMod val="95000"/>
                    <a:lumOff val="5000"/>
                  </a:schemeClr>
                </a:solidFill>
                <a:latin typeface="Calibri" panose="020F0502020204030204" pitchFamily="34" charset="0"/>
                <a:cs typeface="Calibri" panose="020F0502020204030204" pitchFamily="34" charset="0"/>
              </a:rPr>
              <a:t>Understanding that… “</a:t>
            </a:r>
            <a:r>
              <a:rPr lang="en-US" sz="34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His gender dysphoria simply vanished. His life as a ‘woman’ all amounted to an attempt to escape reality. He regretted not only his surgically changed body, but ‘the estrangement from his wife and children</a:t>
            </a:r>
            <a:r>
              <a:rPr lang="en-US" sz="30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1600" u="sng" dirty="0">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3"/>
              </a:rPr>
              <a:t>[1011]</a:t>
            </a:r>
            <a:endParaRPr lang="en-US" sz="1600"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pPr marL="274320" lvl="0" indent="-274320">
              <a:lnSpc>
                <a:spcPct val="100000"/>
              </a:lnSpc>
              <a:spcAft>
                <a:spcPts val="1200"/>
              </a:spcAft>
              <a:buClr>
                <a:srgbClr val="E7E6E6">
                  <a:lumMod val="10000"/>
                </a:srgbClr>
              </a:buClr>
              <a:buSzPct val="70000"/>
              <a:buFont typeface="Wingdings" panose="05000000000000000000" pitchFamily="2" charset="2"/>
              <a:buChar char="Ø"/>
              <a:tabLst/>
            </a:pP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“In 1991, Heyer made the difficult journey back - deciding to identify as a man once again. The transition was made even harder thanks to the permanent alterations to his body from the medical procedures.” </a:t>
            </a:r>
            <a:r>
              <a:rPr lang="en-US" dirty="0">
                <a:solidFill>
                  <a:prstClr val="white"/>
                </a:solidFill>
                <a:latin typeface="Calibri" panose="020F0502020204030204" pitchFamily="34" charset="0"/>
                <a:cs typeface="Calibri" panose="020F0502020204030204" pitchFamily="34" charset="0"/>
                <a:hlinkClick r:id="rId4"/>
              </a:rPr>
              <a:t>[1145]</a:t>
            </a: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 </a:t>
            </a:r>
            <a:r>
              <a:rPr lang="en-US" sz="2800" dirty="0">
                <a:solidFill>
                  <a:schemeClr val="bg1"/>
                </a:solidFill>
                <a:latin typeface="Calibri" panose="020F0502020204030204" pitchFamily="34" charset="0"/>
                <a:cs typeface="Calibri" panose="020F0502020204030204" pitchFamily="34" charset="0"/>
              </a:rPr>
              <a:t> </a:t>
            </a:r>
          </a:p>
        </p:txBody>
      </p:sp>
      <p:sp>
        <p:nvSpPr>
          <p:cNvPr id="5" name="Text Box 1"/>
          <p:cNvSpPr txBox="1">
            <a:spLocks noChangeArrowheads="1"/>
          </p:cNvSpPr>
          <p:nvPr/>
        </p:nvSpPr>
        <p:spPr bwMode="auto">
          <a:xfrm>
            <a:off x="114299" y="457200"/>
            <a:ext cx="891540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4BD4B6CA-73A0-4FD4-A98F-C3BB3E3345C6}"/>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4246402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45920"/>
            <a:ext cx="8869680" cy="4992072"/>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srgbClr val="0000FF"/>
              </a:buClr>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“Walt wrote ‘Trans Life Survivors’… because he wants others ‘to catch a glimpse of the raw emotions and experiences of people who are harmed by the … dangerous – experiment of cross sex hormones and surgical… procedures’”  </a:t>
            </a:r>
            <a:r>
              <a:rPr lang="en-US" sz="1600" u="sng" dirty="0">
                <a:solidFill>
                  <a:srgbClr val="056AD0"/>
                </a:solidFill>
                <a:latin typeface="Calibri" panose="020F0502020204030204" pitchFamily="34" charset="0"/>
                <a:ea typeface="Calibri" panose="020F0502020204030204" pitchFamily="34" charset="0"/>
                <a:cs typeface="Times New Roman" panose="02020603050405020304" pitchFamily="18" charset="0"/>
                <a:hlinkClick r:id="rId3"/>
              </a:rPr>
              <a:t>[1011]</a:t>
            </a:r>
            <a:r>
              <a:rPr lang="en-US" sz="16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endPar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marL="365760" lvl="0" indent="-365760">
              <a:lnSpc>
                <a:spcPct val="96000"/>
              </a:lnSpc>
              <a:spcAft>
                <a:spcPts val="12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31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telling a therapist about childhood (gay rape &amp; trans grooming) abuse and being ignored, being told you should have sex-change surgery. Then come the hormones, and … procedures. Then it’s the realization that it didn’t work</a:t>
            </a:r>
            <a:r>
              <a:rPr lang="en-US" sz="2800" dirty="0">
                <a:solidFill>
                  <a:schemeClr val="bg1"/>
                </a:solidFill>
                <a:latin typeface="Calibri" panose="020F0502020204030204" pitchFamily="34" charset="0"/>
                <a:cs typeface="Calibri" panose="020F0502020204030204" pitchFamily="34" charset="0"/>
              </a:rPr>
              <a:t>…”</a:t>
            </a:r>
            <a:r>
              <a:rPr lang="en-US" sz="3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u="sng" dirty="0">
                <a:solidFill>
                  <a:srgbClr val="056AD0"/>
                </a:solidFill>
                <a:latin typeface="Calibri" panose="020F0502020204030204" pitchFamily="34" charset="0"/>
                <a:ea typeface="Calibri" panose="020F0502020204030204" pitchFamily="34" charset="0"/>
                <a:cs typeface="Times New Roman" panose="02020603050405020304" pitchFamily="18" charset="0"/>
                <a:hlinkClick r:id="rId3"/>
              </a:rPr>
              <a:t>[1011]</a:t>
            </a:r>
            <a:r>
              <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r>
              <a:rPr lang="en-US" dirty="0">
                <a:solidFill>
                  <a:prstClr val="black"/>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4"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1304</a:t>
            </a:r>
            <a:r>
              <a:rPr lang="en-US" dirty="0">
                <a:solidFill>
                  <a:prstClr val="black"/>
                </a:solidFill>
                <a:latin typeface="Calibri" panose="020F0502020204030204" pitchFamily="34" charset="0"/>
                <a:cs typeface="Arial" panose="020B0604020202020204" pitchFamily="34" charset="0"/>
                <a:hlinkClick r:id="rId4" action="ppaction://hlinkfile">
                  <a:extLst>
                    <a:ext uri="{A12FA001-AC4F-418D-AE19-62706E023703}">
                      <ahyp:hlinkClr xmlns:ahyp="http://schemas.microsoft.com/office/drawing/2018/hyperlinkcolor" val="tx"/>
                    </a:ext>
                  </a:extLst>
                </a:hlinkClick>
              </a:rPr>
              <a:t>]</a:t>
            </a:r>
            <a:r>
              <a:rPr lang="en-US" sz="1600"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rPr>
              <a:t> </a:t>
            </a:r>
            <a:endParaRPr lang="en-US" sz="2800" dirty="0">
              <a:solidFill>
                <a:srgbClr val="0000FF"/>
              </a:solidFill>
            </a:endParaRPr>
          </a:p>
        </p:txBody>
      </p:sp>
      <p:sp>
        <p:nvSpPr>
          <p:cNvPr id="5" name="Text Box 1"/>
          <p:cNvSpPr txBox="1">
            <a:spLocks noChangeArrowheads="1"/>
          </p:cNvSpPr>
          <p:nvPr/>
        </p:nvSpPr>
        <p:spPr bwMode="auto">
          <a:xfrm>
            <a:off x="114299" y="365760"/>
            <a:ext cx="891540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D3948CB8-3655-49A5-BB36-B15828DFC08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262146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85850" y="874454"/>
            <a:ext cx="6972300" cy="5109091"/>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4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“Or do you not know that the </a:t>
            </a:r>
            <a:r>
              <a:rPr kumimoji="0" lang="en-US" sz="40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Lord’s people will judge the world? And if you are to judge the world, are you not competent to judge trivial cases? Do you not know that we will judge angels?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How much more the things of this life!”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1 Cor. 6:2-3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037808286"/>
      </p:ext>
    </p:extLst>
  </p:cSld>
  <p:clrMapOvr>
    <a:masterClrMapping/>
  </p:clrMapOvr>
  <mc:AlternateContent xmlns:mc="http://schemas.openxmlformats.org/markup-compatibility/2006" xmlns:p15="http://schemas.microsoft.com/office/powerpoint/2012/main">
    <mc:Choice Requires="p15">
      <p:transition spd="slow"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97179" y="2011680"/>
            <a:ext cx="8542021" cy="453162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tabLst/>
            </a:pPr>
            <a:r>
              <a:rPr lang="en-US" sz="33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“His ‘happy ending?’ He de-transitioned and married a woman with children. Heyer himself ‘fell in love and married an amazing woman. They live a very joyful, rich, and fulfilling spiritual life together as Christians.’” </a:t>
            </a:r>
            <a:r>
              <a:rPr lang="en-US" sz="1600" u="sng" dirty="0">
                <a:solidFill>
                  <a:srgbClr val="056AD0"/>
                </a:solidFill>
                <a:latin typeface="Calibri" panose="020F0502020204030204" pitchFamily="34" charset="0"/>
                <a:ea typeface="Calibri" panose="020F0502020204030204" pitchFamily="34" charset="0"/>
                <a:cs typeface="Times New Roman" panose="02020603050405020304" pitchFamily="18" charset="0"/>
                <a:hlinkClick r:id="rId3"/>
              </a:rPr>
              <a:t>[1011]</a:t>
            </a:r>
            <a:r>
              <a:rPr lang="en-US" sz="16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endParaRPr lang="en-US" dirty="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marL="365760" lvl="0" indent="-365760">
              <a:lnSpc>
                <a:spcPct val="105000"/>
              </a:lnSpc>
              <a:spcAft>
                <a:spcPts val="12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cs typeface="Calibri" panose="020F0502020204030204" pitchFamily="34" charset="0"/>
              </a:rPr>
              <a:t>“Only God knows how many (trans) regretters Walt has steered away from suicide and towards renewed life,” the report said. </a:t>
            </a:r>
            <a:r>
              <a:rPr lang="en-US" u="sng" dirty="0">
                <a:ln w="9525">
                  <a:solidFill>
                    <a:schemeClr val="bg1"/>
                  </a:solidFill>
                  <a:prstDash val="solid"/>
                </a:ln>
                <a:solidFill>
                  <a:schemeClr val="tx1"/>
                </a:solidFill>
                <a:latin typeface="Calibri" panose="020F0502020204030204" pitchFamily="34" charset="0"/>
                <a:ea typeface="Calibri" panose="020F0502020204030204" pitchFamily="34" charset="0"/>
                <a:cs typeface="Times New Roman" panose="02020603050405020304" pitchFamily="18" charset="0"/>
                <a:hlinkClick r:id="rId3"/>
              </a:rPr>
              <a:t>[1011]</a:t>
            </a:r>
            <a:r>
              <a:rPr lang="en-US" dirty="0">
                <a:ln w="9525">
                  <a:solidFill>
                    <a:schemeClr val="bg1"/>
                  </a:solidFill>
                  <a:prstDash val="solid"/>
                </a:ln>
                <a:solidFill>
                  <a:schemeClr val="tx1"/>
                </a:solidFill>
                <a:latin typeface="Calibri" panose="020F0502020204030204" pitchFamily="34" charset="0"/>
                <a:ea typeface="Calibri" panose="020F0502020204030204" pitchFamily="34" charset="0"/>
                <a:cs typeface="Times New Roman" panose="02020603050405020304" pitchFamily="18" charset="0"/>
              </a:rPr>
              <a:t> </a:t>
            </a:r>
            <a:endParaRPr lang="en-US" sz="2800" dirty="0">
              <a:solidFill>
                <a:srgbClr val="0000FF"/>
              </a:solidFill>
            </a:endParaRPr>
          </a:p>
        </p:txBody>
      </p:sp>
      <p:sp>
        <p:nvSpPr>
          <p:cNvPr id="5" name="Text Box 1"/>
          <p:cNvSpPr txBox="1">
            <a:spLocks noChangeArrowheads="1"/>
          </p:cNvSpPr>
          <p:nvPr/>
        </p:nvSpPr>
        <p:spPr bwMode="auto">
          <a:xfrm>
            <a:off x="114299" y="640080"/>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sp>
        <p:nvSpPr>
          <p:cNvPr id="4" name="Date Placeholder 2">
            <a:extLst>
              <a:ext uri="{FF2B5EF4-FFF2-40B4-BE49-F238E27FC236}">
                <a16:creationId xmlns:a16="http://schemas.microsoft.com/office/drawing/2014/main" id="{12E9516A-0D03-4CC5-9AD1-96BD6B39387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82814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04999" y="6119372"/>
            <a:ext cx="5334000" cy="526426"/>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4572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tabLst/>
            </a:pPr>
            <a:r>
              <a:rPr lang="en-US" sz="2400" dirty="0">
                <a:solidFill>
                  <a:schemeClr val="bg1">
                    <a:lumMod val="95000"/>
                    <a:lumOff val="5000"/>
                  </a:schemeClr>
                </a:solidFill>
                <a:latin typeface="Calibri" panose="020F0502020204030204" pitchFamily="34" charset="0"/>
                <a:cs typeface="Calibri" panose="020F0502020204030204" pitchFamily="34" charset="0"/>
              </a:rPr>
              <a:t>Walt Heyer, </a:t>
            </a:r>
            <a:r>
              <a:rPr lang="en-US" sz="1400" dirty="0">
                <a:solidFill>
                  <a:schemeClr val="bg1">
                    <a:lumMod val="95000"/>
                    <a:lumOff val="5000"/>
                  </a:schemeClr>
                </a:solidFill>
                <a:latin typeface="Calibri" panose="020F0502020204030204" pitchFamily="34" charset="0"/>
                <a:cs typeface="Calibri" panose="020F0502020204030204" pitchFamily="34" charset="0"/>
              </a:rPr>
              <a:t>Modified</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1400" dirty="0">
                <a:solidFill>
                  <a:schemeClr val="bg1">
                    <a:lumMod val="95000"/>
                    <a:lumOff val="5000"/>
                  </a:schemeClr>
                </a:solidFill>
                <a:latin typeface="Calibri" panose="020F0502020204030204" pitchFamily="34" charset="0"/>
                <a:cs typeface="Calibri" panose="020F0502020204030204" pitchFamily="34" charset="0"/>
              </a:rPr>
              <a:t>photos Credit: Walt Heyer </a:t>
            </a:r>
            <a:r>
              <a:rPr lang="en-US" sz="1400" u="sng" dirty="0">
                <a:solidFill>
                  <a:srgbClr val="056AD0"/>
                </a:solidFill>
                <a:latin typeface="Calibri" panose="020F0502020204030204" pitchFamily="34" charset="0"/>
                <a:ea typeface="Calibri" panose="020F0502020204030204" pitchFamily="34" charset="0"/>
                <a:cs typeface="Times New Roman" panose="02020603050405020304" pitchFamily="18" charset="0"/>
                <a:hlinkClick r:id="rId3"/>
              </a:rPr>
              <a:t>[1011]</a:t>
            </a:r>
            <a:r>
              <a:rPr lang="en-US" sz="1400" dirty="0">
                <a:solidFill>
                  <a:prstClr val="black"/>
                </a:solidFill>
                <a:latin typeface="Calibri" panose="020F0502020204030204" pitchFamily="34" charset="0"/>
                <a:ea typeface="Calibri" panose="020F0502020204030204" pitchFamily="34" charset="0"/>
                <a:cs typeface="Times New Roman" panose="02020603050405020304" pitchFamily="18" charset="0"/>
              </a:rPr>
              <a:t> </a:t>
            </a:r>
            <a:endParaRPr lang="en-US" sz="1400" dirty="0">
              <a:solidFill>
                <a:srgbClr val="0000FF"/>
              </a:solidFill>
            </a:endParaRPr>
          </a:p>
        </p:txBody>
      </p:sp>
      <p:sp>
        <p:nvSpPr>
          <p:cNvPr id="5" name="Text Box 1"/>
          <p:cNvSpPr txBox="1">
            <a:spLocks noChangeArrowheads="1"/>
          </p:cNvSpPr>
          <p:nvPr/>
        </p:nvSpPr>
        <p:spPr bwMode="auto">
          <a:xfrm>
            <a:off x="114298" y="408137"/>
            <a:ext cx="891540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Transgenderism: Top Medical Researchers &amp; Bible Agree, It’s Harmful &amp; Preventable</a:t>
            </a:r>
          </a:p>
        </p:txBody>
      </p:sp>
      <p:pic>
        <p:nvPicPr>
          <p:cNvPr id="7" name="Picture 6">
            <a:extLst>
              <a:ext uri="{FF2B5EF4-FFF2-40B4-BE49-F238E27FC236}">
                <a16:creationId xmlns:a16="http://schemas.microsoft.com/office/drawing/2014/main" id="{036CB3C0-77E7-47C8-8C20-A2AF1F19D0B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95160" y="6355080"/>
            <a:ext cx="182880" cy="182880"/>
          </a:xfrm>
          <a:prstGeom prst="rect">
            <a:avLst/>
          </a:prstGeom>
        </p:spPr>
      </p:pic>
      <p:pic>
        <p:nvPicPr>
          <p:cNvPr id="3" name="Picture 2">
            <a:extLst>
              <a:ext uri="{FF2B5EF4-FFF2-40B4-BE49-F238E27FC236}">
                <a16:creationId xmlns:a16="http://schemas.microsoft.com/office/drawing/2014/main" id="{CED37587-3662-4F1C-A477-D49E64A29EA8}"/>
              </a:ext>
            </a:extLst>
          </p:cNvPr>
          <p:cNvPicPr>
            <a:picLocks noChangeAspect="1"/>
          </p:cNvPicPr>
          <p:nvPr/>
        </p:nvPicPr>
        <p:blipFill>
          <a:blip r:embed="rId6"/>
          <a:stretch>
            <a:fillRect/>
          </a:stretch>
        </p:blipFill>
        <p:spPr>
          <a:xfrm>
            <a:off x="618598" y="1654131"/>
            <a:ext cx="7906801" cy="4387522"/>
          </a:xfrm>
          <a:prstGeom prst="rect">
            <a:avLst/>
          </a:prstGeom>
        </p:spPr>
      </p:pic>
    </p:spTree>
    <p:extLst>
      <p:ext uri="{BB962C8B-B14F-4D97-AF65-F5344CB8AC3E}">
        <p14:creationId xmlns:p14="http://schemas.microsoft.com/office/powerpoint/2010/main" val="41489010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3000">
        <p15:prstTrans prst="pageCurlDouble"/>
      </p:transition>
    </mc:Choice>
    <mc:Fallback xmlns="">
      <p:transition spd="slow" advTm="13000">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65512" y="1524000"/>
            <a:ext cx="8812976" cy="514720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1200"/>
              </a:spcAft>
              <a:buClr>
                <a:srgbClr val="0000FF"/>
              </a:buClr>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“’It was all a sham.’ After four long and difficult years, that’s how Jamie Shupe started making sense of his life again.”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a:p>
            <a:pPr marL="274320" indent="-274320">
              <a:lnSpc>
                <a:spcPct val="100000"/>
              </a:lnSpc>
              <a:spcAft>
                <a:spcPts val="1800"/>
              </a:spcAft>
              <a:buClr>
                <a:srgbClr val="0000FF"/>
              </a:buClr>
              <a:buSzPct val="80000"/>
              <a:buFont typeface="Wingdings" panose="05000000000000000000" pitchFamily="2" charset="2"/>
              <a:buChar char="Ø"/>
            </a:pPr>
            <a:r>
              <a:rPr lang="en-US" sz="3000" dirty="0">
                <a:solidFill>
                  <a:srgbClr val="0000FF"/>
                </a:solidFill>
                <a:latin typeface="Calibri" panose="020F0502020204030204" pitchFamily="34" charset="0"/>
                <a:cs typeface="Calibri" panose="020F0502020204030204" pitchFamily="34" charset="0"/>
              </a:rPr>
              <a:t>“</a:t>
            </a:r>
            <a:r>
              <a:rPr lang="en-US" sz="2800" dirty="0">
                <a:solidFill>
                  <a:srgbClr val="0000FF"/>
                </a:solidFill>
                <a:latin typeface="Calibri" panose="020F0502020204030204" pitchFamily="34" charset="0"/>
                <a:cs typeface="Calibri" panose="020F0502020204030204" pitchFamily="34" charset="0"/>
              </a:rPr>
              <a:t>After a traumatic and abusive childhood, he became a soldier. Married, but addicted to pornography… his life began to fall apart. Plagued by post-traumatic stress disorder from his 18 years in the Army (&amp; bipolar or personality disorders), Jamie’s mental health crisis exploded. He says he convinced himself that he was a woman…”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32957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6C593DDB-8473-4BA1-AC5B-170AF48D1AF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043402814"/>
      </p:ext>
    </p:extLst>
  </p:cSld>
  <p:clrMapOvr>
    <a:masterClrMapping/>
  </p:clrMapOvr>
  <p:transition spd="med" advTm="24000">
    <p:fade/>
  </p:transition>
</p:sld>
</file>

<file path=ppt/slides/slide28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65512" y="1752600"/>
            <a:ext cx="8812976" cy="469000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8000"/>
              </a:lnSpc>
              <a:spcAft>
                <a:spcPts val="1800"/>
              </a:spcAft>
              <a:buClr>
                <a:srgbClr val="0000FF"/>
              </a:buClr>
            </a:pP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“After convincing myself that I was a woman during a severe mental health crisis, I visited a … nurse practitioner in early 2013 and asked for a hormone prescription. </a:t>
            </a:r>
            <a:r>
              <a:rPr lang="en-US" sz="3000" dirty="0">
                <a:solidFill>
                  <a:srgbClr val="0000FF"/>
                </a:solidFill>
                <a:latin typeface="Calibri" panose="020F0502020204030204" pitchFamily="34" charset="0"/>
                <a:cs typeface="Calibri" panose="020F0502020204030204" pitchFamily="34" charset="0"/>
              </a:rPr>
              <a:t>“If you don’t give me the drugs, I’ll buy them off the internet,” I threatened.”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endParaRPr>
          </a:p>
          <a:p>
            <a:pPr>
              <a:lnSpc>
                <a:spcPct val="108000"/>
              </a:lnSpc>
              <a:spcAft>
                <a:spcPts val="1800"/>
              </a:spcAft>
              <a:buClr>
                <a:srgbClr val="0000FF"/>
              </a:buClr>
            </a:pP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“Although she’d never met me before, the nurse phoned in a prescription for … oral estrogen and 200 mg of Spironolactone that very same day.”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527457"/>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1FDDAF74-8CD7-4B78-9A66-0D9EF03EBC4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65734008"/>
      </p:ext>
    </p:extLst>
  </p:cSld>
  <p:clrMapOvr>
    <a:masterClrMapping/>
  </p:clrMapOvr>
  <p:transition spd="med" advTm="20000">
    <p:fade/>
  </p:transition>
</p:sld>
</file>

<file path=ppt/slides/slide28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65512" y="1524001"/>
            <a:ext cx="8812976" cy="500443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1200"/>
              </a:spcAft>
              <a:buClr>
                <a:srgbClr val="0000FF"/>
              </a:buClr>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“The nurse practitioner ignored that I have chronic post-traumatic stress disorder, having previously served in the military for almost 18 years. All of my doctors agree on that. Others believe that I have bipolar disorder and possibly borderline personality disorder.”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endParaRPr>
          </a:p>
          <a:p>
            <a:pPr marL="457200" indent="-457200">
              <a:lnSpc>
                <a:spcPct val="100000"/>
              </a:lnSpc>
              <a:spcAft>
                <a:spcPts val="1200"/>
              </a:spcAft>
              <a:buClr>
                <a:srgbClr val="0000FF"/>
              </a:buClr>
              <a:buSzPct val="80000"/>
              <a:buFont typeface="Wingdings" panose="05000000000000000000" pitchFamily="2" charset="2"/>
              <a:buChar char="Ø"/>
            </a:pPr>
            <a:r>
              <a:rPr lang="en-US" sz="3200" dirty="0">
                <a:solidFill>
                  <a:srgbClr val="0000FF"/>
                </a:solidFill>
                <a:latin typeface="Calibri" panose="020F0502020204030204" pitchFamily="34" charset="0"/>
                <a:cs typeface="Calibri" panose="020F0502020204030204" pitchFamily="34" charset="0"/>
              </a:rPr>
              <a:t>“I should have been stopped, but out-of-control, transgender activism had made the nurse practitioner too scared to say no.”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358725"/>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7722785-827D-4CC4-98F3-5A08013947C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26639445"/>
      </p:ext>
    </p:extLst>
  </p:cSld>
  <p:clrMapOvr>
    <a:masterClrMapping/>
  </p:clrMapOvr>
  <p:transition spd="med" advTm="20000">
    <p:fade/>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539956" y="1779217"/>
            <a:ext cx="8064088" cy="4652487"/>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1800"/>
              </a:spcAft>
              <a:buClr>
                <a:srgbClr val="0000FF"/>
              </a:buClr>
              <a:tabLst/>
            </a:pPr>
            <a:r>
              <a:rPr lang="en-US" sz="3200" dirty="0">
                <a:solidFill>
                  <a:srgbClr val="0000FF"/>
                </a:solidFill>
                <a:latin typeface="Calibri" panose="020F0502020204030204" pitchFamily="34" charset="0"/>
                <a:cs typeface="Calibri" panose="020F0502020204030204" pitchFamily="34" charset="0"/>
              </a:rPr>
              <a:t>“Professional stigmatisms against ‘conversion therapy’ had made it impossible for the therapist to question my motives for wanting to change my sex.”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a:p>
            <a:pPr>
              <a:lnSpc>
                <a:spcPct val="100000"/>
              </a:lnSpc>
              <a:spcAft>
                <a:spcPts val="1200"/>
              </a:spcAft>
              <a:buClr>
                <a:srgbClr val="0000FF"/>
              </a:buClr>
            </a:pPr>
            <a:r>
              <a:rPr lang="en-US" sz="3200" dirty="0">
                <a:solidFill>
                  <a:srgbClr val="0000FF"/>
                </a:solidFill>
                <a:latin typeface="Calibri" panose="020F0502020204030204" pitchFamily="34" charset="0"/>
                <a:cs typeface="Calibri" panose="020F0502020204030204" pitchFamily="34" charset="0"/>
              </a:rPr>
              <a:t>“Only one therapist tried to stop me from crawling into this smoking rabbit hole. When she did, I not only fired her, I filed a formal complaint against her. ‘She’s a gatekeeper,’ the trans community said.”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endParaRPr>
          </a:p>
        </p:txBody>
      </p:sp>
      <p:sp>
        <p:nvSpPr>
          <p:cNvPr id="9" name="Rectangle 1"/>
          <p:cNvSpPr txBox="1">
            <a:spLocks noChangeArrowheads="1"/>
          </p:cNvSpPr>
          <p:nvPr/>
        </p:nvSpPr>
        <p:spPr>
          <a:xfrm>
            <a:off x="165512" y="509773"/>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36D0F696-D4D0-4B7A-AA7F-FA60678A546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245739018"/>
      </p:ext>
    </p:extLst>
  </p:cSld>
  <p:clrMapOvr>
    <a:masterClrMapping/>
  </p:clrMapOvr>
  <p:transition spd="med" advTm="18000">
    <p:fade/>
  </p:transition>
</p:sld>
</file>

<file path=ppt/slides/slide28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482806" y="1881760"/>
            <a:ext cx="8178388" cy="4471473"/>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7000"/>
              </a:lnSpc>
              <a:spcAft>
                <a:spcPts val="1200"/>
              </a:spcAft>
              <a:buClr>
                <a:srgbClr val="0000FF"/>
              </a:buClr>
              <a:tabLst/>
            </a:pPr>
            <a:r>
              <a:rPr lang="en-US" sz="3200" dirty="0">
                <a:solidFill>
                  <a:srgbClr val="0000FF"/>
                </a:solidFill>
                <a:latin typeface="Calibri" panose="020F0502020204030204" pitchFamily="34" charset="0"/>
                <a:cs typeface="Calibri" panose="020F0502020204030204" pitchFamily="34" charset="0"/>
              </a:rPr>
              <a:t>“There’s abundant online literature informing transgender people that their sex change isn’t real. </a:t>
            </a: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But when a licensed medical doctor writes you a letter essentially stating that you were born in the wrong body and a government agency or court of law validates that delusion, you become damaged and confused. I certainly did.”</a:t>
            </a:r>
            <a:r>
              <a:rPr lang="en-US" sz="3400" dirty="0">
                <a:solidFill>
                  <a:srgbClr val="0000FF"/>
                </a:solidFill>
                <a:latin typeface="Calibri" panose="020F0502020204030204" pitchFamily="34" charset="0"/>
                <a:cs typeface="Calibri" panose="020F0502020204030204" pitchFamily="34" charset="0"/>
              </a:rPr>
              <a:t>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p>
        </p:txBody>
      </p:sp>
      <p:sp>
        <p:nvSpPr>
          <p:cNvPr id="9" name="Rectangle 1"/>
          <p:cNvSpPr txBox="1">
            <a:spLocks noChangeArrowheads="1"/>
          </p:cNvSpPr>
          <p:nvPr/>
        </p:nvSpPr>
        <p:spPr>
          <a:xfrm>
            <a:off x="165512" y="593479"/>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70059932-BBAC-44B3-839B-3B818A6EE39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37395785"/>
      </p:ext>
    </p:extLst>
  </p:cSld>
  <p:clrMapOvr>
    <a:masterClrMapping/>
  </p:clrMapOvr>
  <p:transition spd="med" advTm="18000">
    <p:fade/>
  </p:transition>
</p:sld>
</file>

<file path=ppt/slides/slide28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76569" y="2057400"/>
            <a:ext cx="8590862" cy="3814287"/>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5000"/>
              </a:lnSpc>
              <a:spcAft>
                <a:spcPts val="1200"/>
              </a:spcAft>
              <a:buClr>
                <a:srgbClr val="0000FF"/>
              </a:buClr>
              <a:tabLst/>
            </a:pPr>
            <a:r>
              <a:rPr lang="en-US" sz="3400" dirty="0">
                <a:solidFill>
                  <a:srgbClr val="0000FF"/>
                </a:solidFill>
                <a:latin typeface="Calibri" panose="020F0502020204030204" pitchFamily="34" charset="0"/>
                <a:cs typeface="Calibri" panose="020F0502020204030204" pitchFamily="34" charset="0"/>
              </a:rPr>
              <a:t>“The ‘Diagnostic and Statistical Manual of Mental Disorders’ (Fifth Edition) says one of the traits of gender dysphoria is believing that you possess the stereotypical feelings of the opposite sex. I felt that about myself, but yet no therapist discussed it with me.” </a:t>
            </a:r>
            <a:r>
              <a:rPr lang="en-US"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 </a:t>
            </a:r>
          </a:p>
        </p:txBody>
      </p:sp>
      <p:sp>
        <p:nvSpPr>
          <p:cNvPr id="9" name="Rectangle 1"/>
          <p:cNvSpPr txBox="1">
            <a:spLocks noChangeArrowheads="1"/>
          </p:cNvSpPr>
          <p:nvPr/>
        </p:nvSpPr>
        <p:spPr>
          <a:xfrm>
            <a:off x="165512" y="60960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752EF4E5-5DE8-40A1-A63A-EE9293DB844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47408372"/>
      </p:ext>
    </p:extLst>
  </p:cSld>
  <p:clrMapOvr>
    <a:masterClrMapping/>
  </p:clrMapOvr>
  <p:transition spd="med" advTm="17000">
    <p:fade/>
  </p:transition>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66366" y="1426851"/>
            <a:ext cx="8411267" cy="514720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600"/>
              </a:spcAft>
              <a:buClr>
                <a:srgbClr val="0000FF"/>
              </a:buClr>
            </a:pPr>
            <a:r>
              <a:rPr lang="en-US" sz="3200" dirty="0">
                <a:solidFill>
                  <a:srgbClr val="0000FF"/>
                </a:solidFill>
                <a:latin typeface="Calibri" panose="020F0502020204030204" pitchFamily="34" charset="0"/>
                <a:cs typeface="Calibri" panose="020F0502020204030204" pitchFamily="34" charset="0"/>
              </a:rPr>
              <a:t>Painful Roots</a:t>
            </a:r>
          </a:p>
          <a:p>
            <a:pPr>
              <a:lnSpc>
                <a:spcPct val="100000"/>
              </a:lnSpc>
              <a:spcAft>
                <a:spcPts val="1200"/>
              </a:spcAft>
              <a:buClr>
                <a:srgbClr val="0000FF"/>
              </a:buClr>
            </a:pPr>
            <a:r>
              <a:rPr lang="en-US" sz="3200" dirty="0">
                <a:solidFill>
                  <a:srgbClr val="0000FF"/>
                </a:solidFill>
                <a:latin typeface="Calibri" panose="020F0502020204030204" pitchFamily="34" charset="0"/>
                <a:cs typeface="Calibri" panose="020F0502020204030204" pitchFamily="34" charset="0"/>
              </a:rPr>
              <a:t>“My trauma history resembles a ride down the Highway of Death during the first Gulf War.</a:t>
            </a:r>
          </a:p>
          <a:p>
            <a:pPr>
              <a:lnSpc>
                <a:spcPct val="100000"/>
              </a:lnSpc>
              <a:spcAft>
                <a:spcPts val="1200"/>
              </a:spcAft>
              <a:buClr>
                <a:srgbClr val="0000FF"/>
              </a:buClr>
            </a:pPr>
            <a:r>
              <a:rPr lang="en-US" sz="3400" dirty="0">
                <a:ln>
                  <a:solidFill>
                    <a:schemeClr val="bg1">
                      <a:lumMod val="95000"/>
                      <a:lumOff val="5000"/>
                    </a:schemeClr>
                  </a:solidFill>
                </a:ln>
                <a:solidFill>
                  <a:srgbClr val="FF0000"/>
                </a:solidFill>
                <a:effectLst>
                  <a:glow rad="139700">
                    <a:schemeClr val="accent4">
                      <a:satMod val="175000"/>
                      <a:alpha val="40000"/>
                    </a:schemeClr>
                  </a:glow>
                </a:effectLst>
                <a:latin typeface="Calibri" panose="020F0502020204030204" pitchFamily="34" charset="0"/>
                <a:cs typeface="Calibri" panose="020F0502020204030204" pitchFamily="34" charset="0"/>
              </a:rPr>
              <a:t>As a child, I was sexually abused by a male relative. My parents severely beat me. At this point, I’ve been exposed to so much violence </a:t>
            </a:r>
            <a:r>
              <a:rPr lang="en-US" sz="3000" dirty="0">
                <a:solidFill>
                  <a:srgbClr val="0000FF"/>
                </a:solidFill>
                <a:latin typeface="Calibri" panose="020F0502020204030204" pitchFamily="34" charset="0"/>
                <a:cs typeface="Calibri" panose="020F0502020204030204" pitchFamily="34" charset="0"/>
              </a:rPr>
              <a:t>and had so many close calls that I don’t know how to explain why I’m still alive. Nor do I know how to mentally process some of the things I’ve seen and experienced.“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1" y="280635"/>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0FA3329E-EA2A-49BF-B4CE-65A9D3D406B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30860927"/>
      </p:ext>
    </p:extLst>
  </p:cSld>
  <p:clrMapOvr>
    <a:masterClrMapping/>
  </p:clrMapOvr>
  <p:transition spd="med" advTm="22000">
    <p:fade/>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 name="Rectangle 1"/>
          <p:cNvSpPr txBox="1">
            <a:spLocks noChangeArrowheads="1"/>
          </p:cNvSpPr>
          <p:nvPr/>
        </p:nvSpPr>
        <p:spPr>
          <a:xfrm>
            <a:off x="165512" y="188561"/>
            <a:ext cx="8812976" cy="1097280"/>
          </a:xfrm>
          <a:prstGeom prst="rect">
            <a:avLst/>
          </a:prstGeom>
          <a:blipFill dpi="0" rotWithShape="0">
            <a:blip r:embed="rId3"/>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61A4D792-58AB-424C-858F-810F4BBD5AED}"/>
              </a:ext>
            </a:extLst>
          </p:cNvPr>
          <p:cNvPicPr>
            <a:picLocks noChangeAspect="1"/>
          </p:cNvPicPr>
          <p:nvPr/>
        </p:nvPicPr>
        <p:blipFill rotWithShape="1">
          <a:blip r:embed="rId4"/>
          <a:srcRect l="9364" r="9643"/>
          <a:stretch/>
        </p:blipFill>
        <p:spPr>
          <a:xfrm>
            <a:off x="3566160" y="1600200"/>
            <a:ext cx="4480560" cy="493776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7" name="Text Box 2"/>
          <p:cNvSpPr txBox="1">
            <a:spLocks noChangeArrowheads="1"/>
          </p:cNvSpPr>
          <p:nvPr/>
        </p:nvSpPr>
        <p:spPr bwMode="auto">
          <a:xfrm>
            <a:off x="685800" y="3048000"/>
            <a:ext cx="2425288" cy="1600200"/>
          </a:xfrm>
          <a:prstGeom prst="rect">
            <a:avLst/>
          </a:prstGeom>
          <a:noFill/>
          <a:ln w="9525">
            <a:solidFill>
              <a:srgbClr val="000000"/>
            </a:solidFill>
            <a:round/>
            <a:headEnd/>
            <a:tailEnd/>
          </a:ln>
          <a:effectLst/>
          <a:extLst>
            <a:ext uri="{909E8E84-426E-40DD-AFC4-6F175D3DCCD1}">
              <a14:hiddenFill xmlns:a14="http://schemas.microsoft.com/office/drawing/2010/main">
                <a:solidFill>
                  <a:srgbClr val="FFFFFF"/>
                </a:solidFill>
              </a14:hiddenFill>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94000"/>
              </a:lnSpc>
              <a:spcAft>
                <a:spcPts val="600"/>
              </a:spcAft>
              <a:buClr>
                <a:srgbClr val="0000FF"/>
              </a:buClr>
            </a:pPr>
            <a:r>
              <a:rPr lang="en-US" sz="3000" dirty="0">
                <a:solidFill>
                  <a:schemeClr val="tx1"/>
                </a:solidFill>
                <a:latin typeface="Calibri" panose="020F0502020204030204" pitchFamily="34" charset="0"/>
                <a:ea typeface="Calibri" panose="020F0502020204030204" pitchFamily="34" charset="0"/>
                <a:cs typeface="Calibri" panose="020F0502020204030204" pitchFamily="34" charset="0"/>
              </a:rPr>
              <a:t>Jamie Shupe as a pre-teen</a:t>
            </a:r>
            <a:r>
              <a:rPr lang="en-US" sz="2800" dirty="0">
                <a:solidFill>
                  <a:schemeClr val="tx1"/>
                </a:solidFill>
                <a:latin typeface="Calibri" panose="020F0502020204030204" pitchFamily="34" charset="0"/>
                <a:ea typeface="Calibri" panose="020F0502020204030204" pitchFamily="34" charset="0"/>
                <a:cs typeface="Calibri" panose="020F0502020204030204" pitchFamily="34" charset="0"/>
              </a:rPr>
              <a:t>. </a:t>
            </a:r>
            <a:endParaRPr lang="en-US" sz="1400" dirty="0">
              <a:solidFill>
                <a:schemeClr val="tx1"/>
              </a:solidFill>
              <a:latin typeface="Calibri" panose="020F0502020204030204" pitchFamily="34" charset="0"/>
              <a:ea typeface="Calibri" panose="020F0502020204030204" pitchFamily="34" charset="0"/>
              <a:cs typeface="Calibri" panose="020F0502020204030204" pitchFamily="34" charset="0"/>
            </a:endParaRPr>
          </a:p>
          <a:p>
            <a:pPr>
              <a:lnSpc>
                <a:spcPct val="100000"/>
              </a:lnSpc>
              <a:spcAft>
                <a:spcPts val="0"/>
              </a:spcAft>
              <a:buClr>
                <a:srgbClr val="0000FF"/>
              </a:buClr>
            </a:pPr>
            <a:r>
              <a:rPr lang="en-US" sz="1600" dirty="0">
                <a:solidFill>
                  <a:schemeClr val="tx1"/>
                </a:solidFill>
                <a:latin typeface="Calibri" panose="020F0502020204030204" pitchFamily="34" charset="0"/>
                <a:ea typeface="Calibri" panose="020F0502020204030204" pitchFamily="34" charset="0"/>
                <a:cs typeface="Calibri" panose="020F0502020204030204" pitchFamily="34" charset="0"/>
              </a:rPr>
              <a:t>Modified photo Credit:</a:t>
            </a:r>
          </a:p>
          <a:p>
            <a:pPr>
              <a:lnSpc>
                <a:spcPct val="100000"/>
              </a:lnSpc>
              <a:spcAft>
                <a:spcPts val="600"/>
              </a:spcAft>
              <a:buClr>
                <a:srgbClr val="0000FF"/>
              </a:buClr>
            </a:pPr>
            <a:r>
              <a:rPr lang="en-US" sz="1600" dirty="0">
                <a:solidFill>
                  <a:schemeClr val="tx1"/>
                </a:solidFill>
                <a:latin typeface="Calibri" panose="020F0502020204030204" pitchFamily="34" charset="0"/>
                <a:ea typeface="Calibri" panose="020F0502020204030204" pitchFamily="34" charset="0"/>
                <a:cs typeface="Calibri" panose="020F0502020204030204" pitchFamily="34" charset="0"/>
              </a:rPr>
              <a:t>Jamie Shupe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5"/>
              </a:rPr>
              <a:t>[1012</a:t>
            </a:r>
            <a:r>
              <a:rPr lang="en-US" sz="14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5"/>
              </a:rPr>
              <a:t>]</a:t>
            </a:r>
            <a:r>
              <a:rPr lang="en-US" sz="14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400"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E04BD0A7-9A1D-4E24-B5CB-8D5BDFE5FDF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60320" y="4416552"/>
            <a:ext cx="182880" cy="182880"/>
          </a:xfrm>
          <a:prstGeom prst="rect">
            <a:avLst/>
          </a:prstGeom>
        </p:spPr>
      </p:pic>
      <p:sp>
        <p:nvSpPr>
          <p:cNvPr id="6" name="Date Placeholder 2">
            <a:extLst>
              <a:ext uri="{FF2B5EF4-FFF2-40B4-BE49-F238E27FC236}">
                <a16:creationId xmlns:a16="http://schemas.microsoft.com/office/drawing/2014/main" id="{25C23B27-A987-459A-B96F-CAA9F4261AFA}"/>
              </a:ext>
            </a:extLst>
          </p:cNvPr>
          <p:cNvSpPr txBox="1">
            <a:spLocks/>
          </p:cNvSpPr>
          <p:nvPr/>
        </p:nvSpPr>
        <p:spPr>
          <a:xfrm>
            <a:off x="393192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47423531"/>
      </p:ext>
    </p:extLst>
  </p:cSld>
  <p:clrMapOvr>
    <a:masterClrMapping/>
  </p:clrMapOvr>
  <p:transition spd="med" advTm="15000">
    <p:fade/>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98120" y="1585250"/>
            <a:ext cx="8747760" cy="488178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900"/>
              </a:spcAft>
              <a:buClr>
                <a:prstClr val="black"/>
              </a:buClr>
              <a:buSzPct val="70000"/>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Times New Roman" panose="02020603050405020304" pitchFamily="18" charset="0"/>
              </a:rPr>
              <a:t>God stated throughout the Bible that He seeks righteous human judges. Therefore, one book of the Bible was named Judges. </a:t>
            </a:r>
            <a:endParaRPr lang="en-US" sz="3600" dirty="0">
              <a:solidFill>
                <a:schemeClr val="bg1"/>
              </a:solidFill>
              <a:latin typeface="Calibri" panose="020F0502020204030204" pitchFamily="34" charset="0"/>
              <a:cs typeface="Times New Roman" panose="02020603050405020304" pitchFamily="18" charset="0"/>
            </a:endParaRPr>
          </a:p>
          <a:p>
            <a:pPr marL="365760" lvl="0" indent="-365760">
              <a:spcAft>
                <a:spcPts val="900"/>
              </a:spcAft>
              <a:buClr>
                <a:schemeClr val="tx1"/>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But God doesn’t want to judge anyone. The Bible states that no one is judged until after they die.</a:t>
            </a:r>
          </a:p>
          <a:p>
            <a:pPr marL="365760" lvl="0" indent="-365760">
              <a:spcAft>
                <a:spcPts val="9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Times New Roman" panose="02020603050405020304" pitchFamily="18" charset="0"/>
              </a:rPr>
              <a:t>We have our entire lives to learn how to follow Jesus and avoid sin that hurts others. With grace, Jesus will forgive &amp; cleanse our sins and give us a new fresh start. </a:t>
            </a:r>
          </a:p>
          <a:p>
            <a:pPr marL="365760" lvl="0" indent="-365760">
              <a:spcAft>
                <a:spcPts val="900"/>
              </a:spcAft>
              <a:buClr>
                <a:schemeClr val="tx1"/>
              </a:buClr>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But most people choose to continue living in vile sin and follow Satan. Thus they condemn themselves.</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320040"/>
            <a:ext cx="896112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A5E6EC51-ACEC-4EAB-98EE-F9D84EB0033E}"/>
              </a:ext>
            </a:extLst>
          </p:cNvPr>
          <p:cNvSpPr>
            <a:spLocks noGrp="1"/>
          </p:cNvSpPr>
          <p:nvPr>
            <p:ph type="dt" sz="half" idx="10"/>
          </p:nvPr>
        </p:nvSpPr>
        <p:spPr>
          <a:xfrm>
            <a:off x="4846320" y="6619460"/>
            <a:ext cx="4206240" cy="18288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E1B84D7D-0C7F-4EC8-AA29-D5E08D0F2671}"/>
              </a:ext>
            </a:extLst>
          </p:cNvPr>
          <p:cNvSpPr txBox="1">
            <a:spLocks/>
          </p:cNvSpPr>
          <p:nvPr/>
        </p:nvSpPr>
        <p:spPr>
          <a:xfrm>
            <a:off x="281609" y="6620256"/>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7089236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2000" tmFilter="0, 0; .2, .5; .8, .5; 1, 0"/>
                                        <p:tgtEl>
                                          <p:spTgt spid="7">
                                            <p:txEl>
                                              <p:pRg st="1" end="1"/>
                                            </p:txEl>
                                          </p:spTgt>
                                        </p:tgtEl>
                                      </p:cBhvr>
                                    </p:animEffect>
                                    <p:animScale>
                                      <p:cBhvr>
                                        <p:cTn id="7" dur="1000" autoRev="1" fill="hold"/>
                                        <p:tgtEl>
                                          <p:spTgt spid="7">
                                            <p:txEl>
                                              <p:pRg st="1" end="1"/>
                                            </p:txEl>
                                          </p:spTgt>
                                        </p:tgtEl>
                                      </p:cBhvr>
                                      <p:by x="105000" y="105000"/>
                                    </p:animScale>
                                  </p:childTnLst>
                                </p:cTn>
                              </p:par>
                            </p:childTnLst>
                          </p:cTn>
                        </p:par>
                        <p:par>
                          <p:cTn id="8" fill="hold">
                            <p:stCondLst>
                              <p:cond delay="10000"/>
                            </p:stCondLst>
                            <p:childTnLst>
                              <p:par>
                                <p:cTn id="9" presetID="26" presetClass="emph" presetSubtype="0" fill="hold" nodeType="afterEffect">
                                  <p:stCondLst>
                                    <p:cond delay="21000"/>
                                  </p:stCondLst>
                                  <p:childTnLst>
                                    <p:animEffect transition="out" filter="fade">
                                      <p:cBhvr>
                                        <p:cTn id="10" dur="2000" tmFilter="0, 0; .2, .5; .8, .5; 1, 0"/>
                                        <p:tgtEl>
                                          <p:spTgt spid="7">
                                            <p:txEl>
                                              <p:pRg st="3" end="3"/>
                                            </p:txEl>
                                          </p:spTgt>
                                        </p:tgtEl>
                                      </p:cBhvr>
                                    </p:animEffect>
                                    <p:animScale>
                                      <p:cBhvr>
                                        <p:cTn id="11" dur="1000" autoRev="1" fill="hold"/>
                                        <p:tgtEl>
                                          <p:spTgt spid="7">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28600" y="1269023"/>
            <a:ext cx="8686800" cy="5295314"/>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900"/>
              </a:spcAft>
              <a:buClr>
                <a:srgbClr val="0000FF"/>
              </a:buClr>
            </a:pPr>
            <a:r>
              <a:rPr lang="en-US" sz="3000" dirty="0">
                <a:solidFill>
                  <a:srgbClr val="0000FF"/>
                </a:solidFill>
                <a:latin typeface="Calibri" panose="020F0502020204030204" pitchFamily="34" charset="0"/>
                <a:cs typeface="Calibri" panose="020F0502020204030204" pitchFamily="34" charset="0"/>
              </a:rPr>
              <a:t>“Dr. Ray Blanchard has an unpopular theory... He claims there are two types of transgender women: homosexuals that are attracted to men, and men who are attracted to the thought or image of themselves as females.”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a:p>
            <a:pPr marL="365760" indent="-365760">
              <a:lnSpc>
                <a:spcPct val="100000"/>
              </a:lnSpc>
              <a:spcAft>
                <a:spcPts val="9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“It’s a tough thing to admit, but I belong to the latter group. We are classified as having autogynephilia.”</a:t>
            </a:r>
          </a:p>
          <a:p>
            <a:pPr marL="365760" indent="-365760">
              <a:lnSpc>
                <a:spcPct val="100000"/>
              </a:lnSpc>
              <a:spcAft>
                <a:spcPts val="1200"/>
              </a:spcAft>
              <a:buClr>
                <a:srgbClr val="FFC000"/>
              </a:buClr>
              <a:buSzPct val="60000"/>
              <a:buFont typeface="Wingdings" panose="05000000000000000000" pitchFamily="2" charset="2"/>
              <a:buChar char="Ø"/>
            </a:pPr>
            <a:r>
              <a:rPr lang="en-US" sz="3200" dirty="0">
                <a:ln>
                  <a:solidFill>
                    <a:schemeClr val="bg1">
                      <a:lumMod val="95000"/>
                      <a:lumOff val="5000"/>
                    </a:schemeClr>
                  </a:solidFill>
                </a:ln>
                <a:solidFill>
                  <a:srgbClr val="FF0000"/>
                </a:solidFill>
                <a:effectLst>
                  <a:glow rad="139700">
                    <a:schemeClr val="accent4">
                      <a:satMod val="175000"/>
                      <a:alpha val="40000"/>
                    </a:schemeClr>
                  </a:glow>
                </a:effectLst>
                <a:latin typeface="Calibri" panose="020F0502020204030204" pitchFamily="34" charset="0"/>
                <a:cs typeface="Calibri" panose="020F0502020204030204" pitchFamily="34" charset="0"/>
              </a:rPr>
              <a:t>“After having watched pornography for years while in the Army </a:t>
            </a:r>
            <a:r>
              <a:rPr lang="en-US" sz="2800" dirty="0">
                <a:solidFill>
                  <a:srgbClr val="0000FF"/>
                </a:solidFill>
                <a:latin typeface="Calibri" panose="020F0502020204030204" pitchFamily="34" charset="0"/>
                <a:cs typeface="Calibri" panose="020F0502020204030204" pitchFamily="34" charset="0"/>
              </a:rPr>
              <a:t>and being married to a woman who resisted my demands to become the ideal female, I became that female instead. At least in my head</a:t>
            </a:r>
            <a:r>
              <a:rPr lang="en-US" sz="3000" dirty="0">
                <a:solidFill>
                  <a:srgbClr val="0000FF"/>
                </a:solidFill>
                <a:latin typeface="Calibri" panose="020F0502020204030204" pitchFamily="34" charset="0"/>
                <a:cs typeface="Calibri" panose="020F0502020204030204" pitchFamily="34" charset="0"/>
              </a:rPr>
              <a: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152400"/>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9BA0D8AE-AD2B-46EB-9126-642BEBB8255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947014995"/>
      </p:ext>
    </p:extLst>
  </p:cSld>
  <p:clrMapOvr>
    <a:masterClrMapping/>
  </p:clrMapOvr>
  <p:transition spd="med" advTm="26000">
    <p:fade/>
  </p:transition>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28600" y="5980107"/>
            <a:ext cx="8686800" cy="696937"/>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4000"/>
              </a:lnSpc>
              <a:spcAft>
                <a:spcPts val="0"/>
              </a:spcAft>
              <a:buClr>
                <a:srgbClr val="0000FF"/>
              </a:buClr>
            </a:pPr>
            <a:r>
              <a:rPr lang="en-US" sz="2400" dirty="0">
                <a:solidFill>
                  <a:srgbClr val="0000FF"/>
                </a:solidFill>
                <a:latin typeface="Calibri" panose="020F0502020204030204" pitchFamily="34" charset="0"/>
                <a:cs typeface="Calibri" panose="020F0502020204030204" pitchFamily="34" charset="0"/>
              </a:rPr>
              <a:t>“Jamie Shupe as a soldier at Fort Hood.” </a:t>
            </a:r>
          </a:p>
          <a:p>
            <a:pPr algn="ctr">
              <a:lnSpc>
                <a:spcPct val="100000"/>
              </a:lnSpc>
              <a:spcAft>
                <a:spcPts val="1200"/>
              </a:spcAft>
              <a:buClr>
                <a:srgbClr val="0000FF"/>
              </a:buClr>
            </a:pPr>
            <a:r>
              <a:rPr lang="en-US" sz="1400" dirty="0">
                <a:solidFill>
                  <a:schemeClr val="tx1"/>
                </a:solidFill>
                <a:latin typeface="Calibri" panose="020F0502020204030204" pitchFamily="34" charset="0"/>
                <a:cs typeface="Calibri" panose="020F0502020204030204" pitchFamily="34" charset="0"/>
              </a:rPr>
              <a:t>Modified photo Credit: Jamie Shupe </a:t>
            </a:r>
            <a:r>
              <a:rPr lang="en-US" sz="14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4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4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419686"/>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39F9A110-72E8-4D7D-BC11-F99DC78D133A}"/>
              </a:ext>
            </a:extLst>
          </p:cNvPr>
          <p:cNvPicPr>
            <a:picLocks noChangeAspect="1"/>
          </p:cNvPicPr>
          <p:nvPr/>
        </p:nvPicPr>
        <p:blipFill rotWithShape="1">
          <a:blip r:embed="rId5"/>
          <a:srcRect l="7728" t="-1" r="6169" b="9434"/>
          <a:stretch/>
        </p:blipFill>
        <p:spPr>
          <a:xfrm>
            <a:off x="1005840" y="1682491"/>
            <a:ext cx="7132320" cy="438912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5" name="Picture 4">
            <a:extLst>
              <a:ext uri="{FF2B5EF4-FFF2-40B4-BE49-F238E27FC236}">
                <a16:creationId xmlns:a16="http://schemas.microsoft.com/office/drawing/2014/main" id="{B3609F39-ACFE-4E6F-9796-CDBCC8F8DAA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17920" y="6473952"/>
            <a:ext cx="182880" cy="182880"/>
          </a:xfrm>
          <a:prstGeom prst="rect">
            <a:avLst/>
          </a:prstGeom>
        </p:spPr>
      </p:pic>
    </p:spTree>
    <p:extLst>
      <p:ext uri="{BB962C8B-B14F-4D97-AF65-F5344CB8AC3E}">
        <p14:creationId xmlns:p14="http://schemas.microsoft.com/office/powerpoint/2010/main" val="3978012901"/>
      </p:ext>
    </p:extLst>
  </p:cSld>
  <p:clrMapOvr>
    <a:masterClrMapping/>
  </p:clrMapOvr>
  <p:transition spd="med" advTm="13000">
    <p:fade/>
  </p:transition>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35156" y="1371600"/>
            <a:ext cx="8673688" cy="5295314"/>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9144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1200"/>
              </a:spcAft>
              <a:buClr>
                <a:srgbClr val="0000FF"/>
              </a:buClr>
            </a:pPr>
            <a:r>
              <a:rPr lang="en-US" sz="3200" dirty="0">
                <a:solidFill>
                  <a:srgbClr val="0000FF"/>
                </a:solidFill>
                <a:latin typeface="Calibri" panose="020F0502020204030204" pitchFamily="34" charset="0"/>
                <a:cs typeface="Calibri" panose="020F0502020204030204" pitchFamily="34" charset="0"/>
              </a:rPr>
              <a:t>“I believed wearing a long wig, dresses, heels, and makeup would make me a woman. </a:t>
            </a:r>
          </a:p>
          <a:p>
            <a:pPr>
              <a:lnSpc>
                <a:spcPct val="100000"/>
              </a:lnSpc>
              <a:spcAft>
                <a:spcPts val="600"/>
              </a:spcAft>
              <a:buClr>
                <a:srgbClr val="0000FF"/>
              </a:buClr>
            </a:pPr>
            <a:r>
              <a:rPr lang="en-US" sz="33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Feminists begged to differ on that. They rejected me for conforming to female stereotypes. But as a new member of the transgender community, I beat up on them too. The women who become men don’t fight the transgender community’s wars. The men in dresses do.”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p>
          <a:p>
            <a:pPr marL="365760" lvl="0" indent="-365760">
              <a:lnSpc>
                <a:spcPct val="92000"/>
              </a:lnSpc>
              <a:spcAft>
                <a:spcPts val="600"/>
              </a:spcAft>
              <a:buClr>
                <a:srgbClr val="0000FF"/>
              </a:buClr>
              <a:buSzPct val="80000"/>
              <a:buFont typeface="Wingdings" panose="05000000000000000000" pitchFamily="2" charset="2"/>
              <a:buChar char="Ø"/>
              <a:tabLst/>
            </a:pPr>
            <a:r>
              <a:rPr lang="en-US" sz="2800" dirty="0">
                <a:solidFill>
                  <a:srgbClr val="0000FF"/>
                </a:solidFill>
                <a:latin typeface="Calibri" panose="020F0502020204030204" pitchFamily="34" charset="0"/>
                <a:cs typeface="Calibri" panose="020F0502020204030204" pitchFamily="34" charset="0"/>
              </a:rPr>
              <a:t>“Trans men are winning in medicine, and they’ve won the battle for language.”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412143"/>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B0221CBF-FFBF-4618-A4F6-6E3B2B53AA0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76368106"/>
      </p:ext>
    </p:extLst>
  </p:cSld>
  <p:clrMapOvr>
    <a:masterClrMapping/>
  </p:clrMapOvr>
  <p:transition spd="med" advTm="22000">
    <p:fade/>
  </p:transition>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65512" y="1379806"/>
            <a:ext cx="8812975" cy="5295314"/>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1200"/>
              </a:spcAft>
              <a:buClr>
                <a:srgbClr val="0000FF"/>
              </a:buClr>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Medical Malpractice</a:t>
            </a:r>
          </a:p>
          <a:p>
            <a:pPr>
              <a:lnSpc>
                <a:spcPct val="100000"/>
              </a:lnSpc>
              <a:spcAft>
                <a:spcPts val="1200"/>
              </a:spcAft>
              <a:buClr>
                <a:srgbClr val="0000FF"/>
              </a:buClr>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 quacks in the medical community hid me in the women’s bathroom with people’s wives and daughters. ‘Your gender identity is female,’ these alleged professionals said.”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endPar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274320" lvl="0" indent="-274320">
              <a:lnSpc>
                <a:spcPct val="100000"/>
              </a:lnSpc>
              <a:spcAft>
                <a:spcPts val="1200"/>
              </a:spcAft>
              <a:buClr>
                <a:srgbClr val="0000FF"/>
              </a:buClr>
              <a:buFont typeface="Wingdings" panose="05000000000000000000" pitchFamily="2" charset="2"/>
              <a:buChar char="Ø"/>
              <a:tabLst/>
            </a:pPr>
            <a:r>
              <a:rPr lang="en-US" sz="2800" dirty="0">
                <a:solidFill>
                  <a:srgbClr val="0000FF"/>
                </a:solidFill>
                <a:latin typeface="Calibri" panose="020F0502020204030204" pitchFamily="34" charset="0"/>
                <a:cs typeface="Calibri" panose="020F0502020204030204" pitchFamily="34" charset="0"/>
              </a:rPr>
              <a:t>“The diagnostic code in my records at the VA should read </a:t>
            </a: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Transvestic Disorder (302.3) </a:t>
            </a:r>
            <a:r>
              <a:rPr lang="en-US" sz="2800" dirty="0">
                <a:solidFill>
                  <a:srgbClr val="0000FF"/>
                </a:solidFill>
                <a:latin typeface="Calibri" panose="020F0502020204030204" pitchFamily="34" charset="0"/>
                <a:cs typeface="Calibri" panose="020F0502020204030204" pitchFamily="34" charset="0"/>
              </a:rPr>
              <a:t>… I confess to having been motivated by autogynephilia during all of this. (Dr. Ray) Blanchard was right.”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endPar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533400"/>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CC12C7FB-F870-4BE2-9B55-EA419F3701A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148789059"/>
      </p:ext>
    </p:extLst>
  </p:cSld>
  <p:clrMapOvr>
    <a:masterClrMapping/>
  </p:clrMapOvr>
  <p:transition spd="med" advTm="20000">
    <p:fade/>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08078" y="1828800"/>
            <a:ext cx="8527844" cy="457200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10000"/>
              </a:lnSpc>
              <a:spcAft>
                <a:spcPts val="2400"/>
              </a:spcAft>
              <a:buClr>
                <a:srgbClr val="0000FF"/>
              </a:buClr>
              <a:buSzPct val="80000"/>
              <a:tabLst/>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“Trauma, hypersexuality owing to childhood sexual abuse, and autogynephilia are all supposed to be red flags </a:t>
            </a:r>
            <a:r>
              <a:rPr lang="en-US" sz="3200" dirty="0">
                <a:solidFill>
                  <a:srgbClr val="0000FF"/>
                </a:solidFill>
                <a:latin typeface="Calibri" panose="020F0502020204030204" pitchFamily="34" charset="0"/>
                <a:cs typeface="Calibri" panose="020F0502020204030204" pitchFamily="34" charset="0"/>
              </a:rPr>
              <a:t>for those involved in the medical arts of psychology, psychiatry, and physical medicine — yet nobody except for the one therapist in Pittsburgh ever tried to stop me from changing my sex. </a:t>
            </a: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They just kept helping me to harm myself.”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685800"/>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60B5966-5D46-4044-B0A5-DE43A885389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66359060"/>
      </p:ext>
    </p:extLst>
  </p:cSld>
  <p:clrMapOvr>
    <a:masterClrMapping/>
  </p:clrMapOvr>
  <p:transition spd="med" advTm="19000">
    <p:fade/>
  </p:transition>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19921" y="1158240"/>
            <a:ext cx="8721004" cy="548640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3000"/>
              </a:lnSpc>
              <a:spcAft>
                <a:spcPts val="600"/>
              </a:spcAft>
              <a:buClr>
                <a:srgbClr val="0000FF"/>
              </a:buClr>
            </a:pPr>
            <a:r>
              <a:rPr lang="en-US" sz="3000" dirty="0">
                <a:solidFill>
                  <a:srgbClr val="0000FF"/>
                </a:solidFill>
                <a:latin typeface="Calibri" panose="020F0502020204030204" pitchFamily="34" charset="0"/>
                <a:cs typeface="Calibri" panose="020F0502020204030204" pitchFamily="34" charset="0"/>
              </a:rPr>
              <a:t>“A Pennsylvania judge didn’t question the name change... Wanting to help a transgender… she had not only changed my name, but at my request </a:t>
            </a:r>
            <a:r>
              <a:rPr lang="en-US" sz="33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she also sealed the court order, allowing me to skip out on a ton of debt I owed because of a failed home purchase and begin my new life as a woman</a:t>
            </a: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endParaRPr>
          </a:p>
          <a:p>
            <a:pPr marL="365760" indent="-365760">
              <a:lnSpc>
                <a:spcPct val="103000"/>
              </a:lnSpc>
              <a:spcAft>
                <a:spcPts val="6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“Instead of merging my file, two of the three credit bureaus issued me a brand new line of credit.”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endPar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365760" indent="-365760">
              <a:lnSpc>
                <a:spcPct val="103000"/>
              </a:lnSpc>
              <a:spcAft>
                <a:spcPts val="12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Gay groups offer large bribes &amp; taxpayer funding to undergo transgender procedures. This distracts gay rape victims from prosecuting their molester or rapist.</a:t>
            </a:r>
            <a:endParaRPr lang="en-US" sz="2800"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152400"/>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2021CF60-1103-4948-8EBA-EE467F9FB3B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572920888"/>
      </p:ext>
    </p:extLst>
  </p:cSld>
  <p:clrMapOvr>
    <a:masterClrMapping/>
  </p:clrMapOvr>
  <p:transition spd="med" advTm="26000">
    <p:fade/>
  </p:transition>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65511" y="1325880"/>
            <a:ext cx="8812975" cy="530352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9144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94000"/>
              </a:lnSpc>
              <a:spcAft>
                <a:spcPts val="600"/>
              </a:spcAft>
              <a:buClr>
                <a:srgbClr val="0000FF"/>
              </a:buClr>
              <a:buSzPct val="80000"/>
            </a:pPr>
            <a:r>
              <a:rPr lang="en-US" sz="3000" dirty="0">
                <a:solidFill>
                  <a:srgbClr val="0000FF"/>
                </a:solidFill>
                <a:latin typeface="Calibri" panose="020F0502020204030204" pitchFamily="34" charset="0"/>
                <a:cs typeface="Calibri" panose="020F0502020204030204" pitchFamily="34" charset="0"/>
              </a:rPr>
              <a:t>“Three years into my gender change from male to female, I looked hard into the mirror... When I did, </a:t>
            </a:r>
            <a:r>
              <a:rPr lang="en-US" sz="33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the facade of femininity and womanhood crumbled</a:t>
            </a:r>
            <a:r>
              <a:rPr lang="en-US" sz="3000" dirty="0">
                <a:solidFill>
                  <a:srgbClr val="0000FF"/>
                </a:solidFill>
                <a:latin typeface="Calibri" panose="020F0502020204030204" pitchFamily="34" charset="0"/>
                <a:cs typeface="Calibri" panose="020F0502020204030204" pitchFamily="34" charset="0"/>
              </a:rPr>
              <a:t>.”</a:t>
            </a:r>
            <a:r>
              <a:rPr lang="en-US" sz="3200" dirty="0">
                <a:solidFill>
                  <a:srgbClr val="0000FF"/>
                </a:solidFill>
                <a:latin typeface="Calibri" panose="020F0502020204030204" pitchFamily="34" charset="0"/>
                <a:cs typeface="Calibri" panose="020F0502020204030204" pitchFamily="34" charset="0"/>
              </a:rPr>
              <a: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solidFill>
                <a:srgbClr val="0000FF"/>
              </a:solidFill>
              <a:latin typeface="Calibri" panose="020F0502020204030204" pitchFamily="34" charset="0"/>
              <a:cs typeface="Calibri" panose="020F0502020204030204" pitchFamily="34" charset="0"/>
            </a:endParaRPr>
          </a:p>
          <a:p>
            <a:pPr marL="365760" indent="-365760">
              <a:lnSpc>
                <a:spcPct val="100000"/>
              </a:lnSpc>
              <a:spcAft>
                <a:spcPts val="6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“Despite having taken or been injected with every hormone and antiandrogen concoction in the VA’s medical arsenal, I didn’t look anything like a female. People on the street agreed. Their harsh stares reflected the reality behind my fraudulent existence... </a:t>
            </a: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Biological sex is immutable.”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2800" dirty="0">
              <a:solidFill>
                <a:srgbClr val="0000FF"/>
              </a:solidFill>
              <a:latin typeface="Calibri" panose="020F0502020204030204" pitchFamily="34" charset="0"/>
              <a:cs typeface="Calibri" panose="020F0502020204030204" pitchFamily="34" charset="0"/>
            </a:endParaRPr>
          </a:p>
          <a:p>
            <a:pPr marL="365760" indent="-365760">
              <a:lnSpc>
                <a:spcPct val="100000"/>
              </a:lnSpc>
              <a:spcAft>
                <a:spcPts val="6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“It took three years for that reality to set in..</a:t>
            </a:r>
            <a:r>
              <a:rPr lang="en-US" sz="3000" dirty="0">
                <a:solidFill>
                  <a:srgbClr val="0000FF"/>
                </a:solidFill>
                <a:latin typeface="Calibri" panose="020F0502020204030204" pitchFamily="34" charset="0"/>
                <a:cs typeface="Calibri" panose="020F0502020204030204" pitchFamily="34" charset="0"/>
              </a:rPr>
              <a: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323353"/>
            <a:ext cx="8812976" cy="100584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F864A69F-33F2-43B1-AF10-E3E3206962D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83752363"/>
      </p:ext>
    </p:extLst>
  </p:cSld>
  <p:clrMapOvr>
    <a:masterClrMapping/>
  </p:clrMapOvr>
  <p:transition spd="med" advTm="22000">
    <p:fade/>
  </p:transition>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72138" y="1778034"/>
            <a:ext cx="8812976" cy="476620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1800"/>
              </a:spcAft>
              <a:buClr>
                <a:srgbClr val="0000FF"/>
              </a:buClr>
            </a:pPr>
            <a:r>
              <a:rPr lang="en-US" sz="3400" dirty="0">
                <a:ln>
                  <a:solidFill>
                    <a:schemeClr val="bg1">
                      <a:lumMod val="95000"/>
                      <a:lumOff val="5000"/>
                    </a:schemeClr>
                  </a:solidFill>
                </a:ln>
                <a:solidFill>
                  <a:srgbClr val="FF0000"/>
                </a:solidFill>
                <a:effectLst>
                  <a:glow rad="139700">
                    <a:schemeClr val="accent4">
                      <a:satMod val="175000"/>
                      <a:alpha val="40000"/>
                    </a:schemeClr>
                  </a:glow>
                </a:effectLst>
                <a:latin typeface="Calibri" panose="020F0502020204030204" pitchFamily="34" charset="0"/>
                <a:cs typeface="Calibri" panose="020F0502020204030204" pitchFamily="34" charset="0"/>
              </a:rPr>
              <a:t>“To ‘escape,’ he decided to lead the crusade for a ‘mythical third gender.” </a:t>
            </a:r>
            <a:r>
              <a:rPr lang="en-US" sz="1600" u="sng" dirty="0">
                <a:solidFill>
                  <a:prstClr val="white"/>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3400" dirty="0">
                <a:ln>
                  <a:solidFill>
                    <a:schemeClr val="bg1">
                      <a:lumMod val="95000"/>
                      <a:lumOff val="5000"/>
                    </a:schemeClr>
                  </a:solidFill>
                </a:ln>
                <a:solidFill>
                  <a:srgbClr val="FF0000"/>
                </a:solidFill>
                <a:effectLst>
                  <a:glow rad="139700">
                    <a:schemeClr val="accent4">
                      <a:satMod val="175000"/>
                      <a:alpha val="40000"/>
                    </a:schemeClr>
                  </a:glow>
                </a:effectLst>
                <a:latin typeface="Calibri" panose="020F0502020204030204" pitchFamily="34" charset="0"/>
                <a:cs typeface="Calibri" panose="020F0502020204030204" pitchFamily="34" charset="0"/>
              </a:rPr>
              <a:t> </a:t>
            </a:r>
          </a:p>
          <a:p>
            <a:pPr marL="365760" indent="-365760">
              <a:lnSpc>
                <a:spcPct val="100000"/>
              </a:lnSpc>
              <a:spcAft>
                <a:spcPts val="1800"/>
              </a:spcAft>
              <a:buClr>
                <a:srgbClr val="0000FF"/>
              </a:buClr>
              <a:buSzPct val="80000"/>
              <a:buFont typeface="Wingdings" panose="05000000000000000000" pitchFamily="2" charset="2"/>
              <a:buChar char="Ø"/>
            </a:pPr>
            <a:r>
              <a:rPr lang="en-US" sz="3000" dirty="0">
                <a:solidFill>
                  <a:srgbClr val="0000FF"/>
                </a:solidFill>
                <a:latin typeface="Calibri" panose="020F0502020204030204" pitchFamily="34" charset="0"/>
                <a:cs typeface="Calibri" panose="020F0502020204030204" pitchFamily="34" charset="0"/>
              </a:rPr>
              <a:t>“To the cheers of LGBT activists, an Oregon judge granted that wish, declaring him the first legal ‘nonbinary’ person in American history. Overnight, he became an instant celebrity…” </a:t>
            </a:r>
            <a:r>
              <a:rPr lang="en-US" sz="16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1600" dirty="0">
                <a:solidFill>
                  <a:schemeClr val="tx1"/>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365760" lvl="0" indent="-365760">
              <a:lnSpc>
                <a:spcPct val="100000"/>
              </a:lnSpc>
              <a:spcAft>
                <a:spcPts val="1200"/>
              </a:spcAft>
              <a:buClr>
                <a:srgbClr val="0000FF"/>
              </a:buClr>
              <a:buSzPct val="80000"/>
              <a:buFont typeface="Wingdings" panose="05000000000000000000" pitchFamily="2" charset="2"/>
              <a:buChar char="Ø"/>
              <a:tabLst/>
            </a:pPr>
            <a:r>
              <a:rPr lang="en-US" sz="3000" dirty="0">
                <a:solidFill>
                  <a:srgbClr val="0000FF"/>
                </a:solidFill>
                <a:latin typeface="Calibri" panose="020F0502020204030204" pitchFamily="34" charset="0"/>
                <a:cs typeface="Calibri" panose="020F0502020204030204" pitchFamily="34" charset="0"/>
              </a:rPr>
              <a:t>“By that time, Jamie was being pumped full of hormones -- the equivalent of 20 birth control pills a day.”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45720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BF4F8C52-6BE6-48BB-BC0E-00470086845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70353257"/>
      </p:ext>
    </p:extLst>
  </p:cSld>
  <p:clrMapOvr>
    <a:masterClrMapping/>
  </p:clrMapOvr>
  <p:transition spd="med" advTm="22000">
    <p:fade/>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 name="Rectangle 1"/>
          <p:cNvSpPr txBox="1">
            <a:spLocks noChangeArrowheads="1"/>
          </p:cNvSpPr>
          <p:nvPr/>
        </p:nvSpPr>
        <p:spPr>
          <a:xfrm>
            <a:off x="165511" y="365857"/>
            <a:ext cx="8812976" cy="1097280"/>
          </a:xfrm>
          <a:prstGeom prst="rect">
            <a:avLst/>
          </a:prstGeom>
          <a:blipFill dpi="0" rotWithShape="0">
            <a:blip r:embed="rId3"/>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11B6FB3C-9037-45C7-B508-007D4FB4ED70}"/>
              </a:ext>
            </a:extLst>
          </p:cNvPr>
          <p:cNvPicPr>
            <a:picLocks noChangeAspect="1"/>
          </p:cNvPicPr>
          <p:nvPr/>
        </p:nvPicPr>
        <p:blipFill rotWithShape="1">
          <a:blip r:embed="rId4"/>
          <a:srcRect l="2252" r="847" b="385"/>
          <a:stretch/>
        </p:blipFill>
        <p:spPr>
          <a:xfrm>
            <a:off x="1463040" y="1606792"/>
            <a:ext cx="6309360" cy="47365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a:contourClr>
              <a:srgbClr val="969696"/>
            </a:contourClr>
          </a:sp3d>
        </p:spPr>
      </p:pic>
      <p:sp>
        <p:nvSpPr>
          <p:cNvPr id="7" name="Text Box 2"/>
          <p:cNvSpPr txBox="1">
            <a:spLocks noChangeArrowheads="1"/>
          </p:cNvSpPr>
          <p:nvPr/>
        </p:nvSpPr>
        <p:spPr bwMode="auto">
          <a:xfrm>
            <a:off x="425653" y="6304476"/>
            <a:ext cx="8292689" cy="365125"/>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100000"/>
              </a:lnSpc>
              <a:spcAft>
                <a:spcPts val="1200"/>
              </a:spcAft>
              <a:buClr>
                <a:srgbClr val="0000FF"/>
              </a:buClr>
            </a:pPr>
            <a:r>
              <a:rPr lang="en-US" sz="2200" dirty="0">
                <a:solidFill>
                  <a:srgbClr val="0000FF"/>
                </a:solidFill>
                <a:latin typeface="Calibri" panose="020F0502020204030204" pitchFamily="34" charset="0"/>
                <a:cs typeface="Calibri" panose="020F0502020204030204" pitchFamily="34" charset="0"/>
              </a:rPr>
              <a:t>“Jamie Shupe holds a transgender flag”. </a:t>
            </a:r>
            <a:r>
              <a:rPr lang="en-US" sz="1400" dirty="0">
                <a:solidFill>
                  <a:schemeClr val="tx1"/>
                </a:solidFill>
                <a:latin typeface="Calibri" panose="020F0502020204030204" pitchFamily="34" charset="0"/>
                <a:cs typeface="Calibri" panose="020F0502020204030204" pitchFamily="34" charset="0"/>
              </a:rPr>
              <a:t>Modified photo Credit: Jamie Shupe </a:t>
            </a:r>
            <a:r>
              <a:rPr lang="en-US" sz="1400" u="sng" dirty="0">
                <a:solidFill>
                  <a:schemeClr val="tx1"/>
                </a:solidFill>
                <a:latin typeface="Calibri" panose="020F0502020204030204" pitchFamily="34" charset="0"/>
                <a:ea typeface="Calibri" panose="020F0502020204030204" pitchFamily="34" charset="0"/>
                <a:cs typeface="Calibri" panose="020F0502020204030204" pitchFamily="34" charset="0"/>
                <a:hlinkClick r:id="rId5"/>
              </a:rPr>
              <a:t>[1014]</a:t>
            </a:r>
            <a:r>
              <a:rPr lang="en-US" sz="1400" dirty="0">
                <a:solidFill>
                  <a:schemeClr val="tx1"/>
                </a:solidFill>
                <a:latin typeface="Calibri" panose="020F0502020204030204" pitchFamily="34" charset="0"/>
                <a:ea typeface="Calibri" panose="020F0502020204030204" pitchFamily="34" charset="0"/>
                <a:cs typeface="Calibri" panose="020F0502020204030204" pitchFamily="34" charset="0"/>
              </a:rPr>
              <a:t> </a:t>
            </a:r>
            <a:endParaRPr lang="en-US" sz="1400" dirty="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55605DDF-B1E2-4507-A2F6-904611DAA89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35462" y="6486721"/>
            <a:ext cx="182880" cy="182880"/>
          </a:xfrm>
          <a:prstGeom prst="rect">
            <a:avLst/>
          </a:prstGeom>
        </p:spPr>
      </p:pic>
    </p:spTree>
    <p:extLst>
      <p:ext uri="{BB962C8B-B14F-4D97-AF65-F5344CB8AC3E}">
        <p14:creationId xmlns:p14="http://schemas.microsoft.com/office/powerpoint/2010/main" val="1688612129"/>
      </p:ext>
    </p:extLst>
  </p:cSld>
  <p:clrMapOvr>
    <a:masterClrMapping/>
  </p:clrMapOvr>
  <p:transition spd="med" advTm="13000">
    <p:fade/>
  </p:transition>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498578" y="1855685"/>
            <a:ext cx="8146844" cy="4410635"/>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10000"/>
              </a:lnSpc>
              <a:spcAft>
                <a:spcPts val="1200"/>
              </a:spcAft>
              <a:buClr>
                <a:srgbClr val="0000FF"/>
              </a:buClr>
            </a:pPr>
            <a:r>
              <a:rPr lang="en-US" sz="3600" dirty="0">
                <a:solidFill>
                  <a:srgbClr val="0000FF"/>
                </a:solidFill>
              </a:rPr>
              <a:t> </a:t>
            </a:r>
            <a:r>
              <a:rPr lang="en-US" sz="36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“Eventually, the weight of this charade was too much. Despite the intense pressure from LGBT groups, Jamie found his voice. He came out publicly against open transgenderism </a:t>
            </a:r>
            <a:r>
              <a:rPr lang="en-US" sz="3200" dirty="0">
                <a:solidFill>
                  <a:srgbClr val="0000FF"/>
                </a:solidFill>
                <a:latin typeface="Calibri" panose="020F0502020204030204" pitchFamily="34" charset="0"/>
                <a:cs typeface="Calibri" panose="020F0502020204030204" pitchFamily="34" charset="0"/>
              </a:rPr>
              <a:t>in the military and the indoctrination of gender-confused children in 2017.”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59168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B8C60CDC-6B40-4E3D-83EA-E40F602ED08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918543992"/>
      </p:ext>
    </p:extLst>
  </p:cSld>
  <p:clrMapOvr>
    <a:masterClrMapping/>
  </p:clrMapOvr>
  <p:transition spd="med" advTm="18000">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sp>
        <p:nvSpPr>
          <p:cNvPr id="18" name="Text Box 2"/>
          <p:cNvSpPr txBox="1">
            <a:spLocks noChangeArrowheads="1"/>
          </p:cNvSpPr>
          <p:nvPr/>
        </p:nvSpPr>
        <p:spPr bwMode="auto">
          <a:xfrm>
            <a:off x="685800" y="199029"/>
            <a:ext cx="7772400"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6" name="Text Box 1">
            <a:hlinkClick r:id="rId4" action="ppaction://hlinksldjump"/>
          </p:cNvPr>
          <p:cNvSpPr txBox="1">
            <a:spLocks noChangeArrowheads="1"/>
          </p:cNvSpPr>
          <p:nvPr/>
        </p:nvSpPr>
        <p:spPr bwMode="auto">
          <a:xfrm>
            <a:off x="2099708" y="1277516"/>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0000" tIns="91440" rIns="9000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2800" b="1" dirty="0">
                <a:solidFill>
                  <a:schemeClr val="tx2">
                    <a:lumMod val="25000"/>
                  </a:schemeClr>
                </a:solidFill>
                <a:latin typeface="Times New Roman" panose="02020603050405020304" pitchFamily="18" charset="0"/>
                <a:cs typeface="Times New Roman" panose="02020603050405020304" pitchFamily="18" charset="0"/>
              </a:rPr>
              <a:t>Introduction &amp; Credentials</a:t>
            </a:r>
          </a:p>
        </p:txBody>
      </p:sp>
      <p:sp>
        <p:nvSpPr>
          <p:cNvPr id="12" name="Text Box 1">
            <a:hlinkClick r:id="rId6" action="ppaction://hlinksldjump"/>
            <a:extLst>
              <a:ext uri="{FF2B5EF4-FFF2-40B4-BE49-F238E27FC236}">
                <a16:creationId xmlns:a16="http://schemas.microsoft.com/office/drawing/2014/main" id="{B5851A87-0CB6-422C-B363-E73827E748E6}"/>
              </a:ext>
            </a:extLst>
          </p:cNvPr>
          <p:cNvSpPr txBox="1">
            <a:spLocks noChangeArrowheads="1"/>
          </p:cNvSpPr>
          <p:nvPr/>
        </p:nvSpPr>
        <p:spPr bwMode="auto">
          <a:xfrm>
            <a:off x="2099708" y="2674434"/>
            <a:ext cx="6858000" cy="100584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2600" b="1" dirty="0">
                <a:solidFill>
                  <a:schemeClr val="bg1">
                    <a:lumMod val="75000"/>
                    <a:lumOff val="25000"/>
                  </a:schemeClr>
                </a:solidFill>
                <a:latin typeface="Times New Roman" panose="02020603050405020304" pitchFamily="18" charset="0"/>
                <a:ea typeface="Verdana" panose="020B0604030504040204" pitchFamily="34" charset="0"/>
                <a:cs typeface="Times New Roman" panose="02020603050405020304" pitchFamily="18" charset="0"/>
              </a:rPr>
              <a:t>Radical Liberals State “Don’t Judge”, But God Stated that Sin will be Judged</a:t>
            </a:r>
          </a:p>
        </p:txBody>
      </p:sp>
      <p:sp>
        <p:nvSpPr>
          <p:cNvPr id="21" name="Text Box 1">
            <a:hlinkClick r:id="rId7" action="ppaction://hlinksldjump"/>
            <a:extLst>
              <a:ext uri="{FF2B5EF4-FFF2-40B4-BE49-F238E27FC236}">
                <a16:creationId xmlns:a16="http://schemas.microsoft.com/office/drawing/2014/main" id="{DB2E888D-D250-4A79-84CA-897130D9B1D0}"/>
              </a:ext>
            </a:extLst>
          </p:cNvPr>
          <p:cNvSpPr txBox="1">
            <a:spLocks noChangeArrowheads="1"/>
          </p:cNvSpPr>
          <p:nvPr/>
        </p:nvSpPr>
        <p:spPr bwMode="auto">
          <a:xfrm>
            <a:off x="2099708" y="4114801"/>
            <a:ext cx="6858000" cy="100584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45720" tIns="91440" rIns="4572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200"/>
              </a:spcAft>
            </a:pPr>
            <a:r>
              <a:rPr lang="en-US" altLang="en-US" sz="2500" b="1" dirty="0">
                <a:solidFill>
                  <a:schemeClr val="tx2">
                    <a:lumMod val="25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23" name="Text Box 1">
            <a:hlinkClick r:id="rId8" action="ppaction://hlinksldjump"/>
            <a:extLst>
              <a:ext uri="{FF2B5EF4-FFF2-40B4-BE49-F238E27FC236}">
                <a16:creationId xmlns:a16="http://schemas.microsoft.com/office/drawing/2014/main" id="{0A53FE5D-67EA-44C6-9785-55510C614A7A}"/>
              </a:ext>
            </a:extLst>
          </p:cNvPr>
          <p:cNvSpPr txBox="1">
            <a:spLocks noChangeArrowheads="1"/>
          </p:cNvSpPr>
          <p:nvPr/>
        </p:nvSpPr>
        <p:spPr bwMode="auto">
          <a:xfrm>
            <a:off x="2104257" y="5561460"/>
            <a:ext cx="6858000" cy="100584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gn="ctr">
              <a:lnSpc>
                <a:spcPct val="90000"/>
              </a:lnSpc>
              <a:spcBef>
                <a:spcPts val="0"/>
              </a:spcBef>
              <a:spcAft>
                <a:spcPts val="1200"/>
              </a:spcAft>
            </a:pPr>
            <a:r>
              <a:rPr lang="en-US" sz="2600" b="1" kern="150" dirty="0">
                <a:solidFill>
                  <a:srgbClr val="3B3838"/>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13" name="Date Placeholder 2">
            <a:extLst>
              <a:ext uri="{FF2B5EF4-FFF2-40B4-BE49-F238E27FC236}">
                <a16:creationId xmlns:a16="http://schemas.microsoft.com/office/drawing/2014/main" id="{12224F00-6D13-4A75-B599-DF420DF5DD4E}"/>
              </a:ext>
            </a:extLst>
          </p:cNvPr>
          <p:cNvSpPr>
            <a:spLocks noGrp="1"/>
          </p:cNvSpPr>
          <p:nvPr>
            <p:ph type="dt" sz="half" idx="10"/>
          </p:nvPr>
        </p:nvSpPr>
        <p:spPr>
          <a:xfrm>
            <a:off x="5410200" y="6675120"/>
            <a:ext cx="36423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pic>
        <p:nvPicPr>
          <p:cNvPr id="6" name="Picture 5" descr="A picture containing text, newspaper, photo, cat&#10;&#10;Description automatically generated">
            <a:extLst>
              <a:ext uri="{FF2B5EF4-FFF2-40B4-BE49-F238E27FC236}">
                <a16:creationId xmlns:a16="http://schemas.microsoft.com/office/drawing/2014/main" id="{BAA2CC70-988D-4841-85E2-FAD50B58096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81743" y="1024009"/>
            <a:ext cx="1796408" cy="5735117"/>
          </a:xfrm>
          <a:prstGeom prst="rect">
            <a:avLst/>
          </a:prstGeom>
        </p:spPr>
      </p:pic>
    </p:spTree>
    <p:extLst>
      <p:ext uri="{BB962C8B-B14F-4D97-AF65-F5344CB8AC3E}">
        <p14:creationId xmlns:p14="http://schemas.microsoft.com/office/powerpoint/2010/main" val="2632330394"/>
      </p:ext>
    </p:extLst>
  </p:cSld>
  <p:clrMapOvr>
    <a:masterClrMapping/>
  </p:clrMapOvr>
  <mc:AlternateContent xmlns:mc="http://schemas.openxmlformats.org/markup-compatibility/2006" xmlns:p14="http://schemas.microsoft.com/office/powerpoint/2010/main">
    <mc:Choice Requires="p14">
      <p:transition spd="slow" p14:dur="1250" advTm="22000">
        <p:fad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98120" y="1693927"/>
            <a:ext cx="8747760" cy="483209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0000"/>
              </a:lnSpc>
              <a:spcAft>
                <a:spcPts val="1200"/>
              </a:spcAft>
              <a:buClr>
                <a:schemeClr val="bg1"/>
              </a:buClr>
              <a:buSzPct val="70000"/>
              <a:buFont typeface="Wingdings" panose="05000000000000000000" pitchFamily="2" charset="2"/>
              <a:buChar char="Ø"/>
              <a:tabLst/>
              <a:defRPr/>
            </a:pPr>
            <a:r>
              <a:rPr lang="en-US" sz="3000" dirty="0">
                <a:solidFill>
                  <a:schemeClr val="bg1"/>
                </a:solidFill>
                <a:latin typeface="Calibri" panose="020F0502020204030204" pitchFamily="34" charset="0"/>
                <a:cs typeface="Times New Roman" panose="02020603050405020304" pitchFamily="18" charset="0"/>
              </a:rPr>
              <a:t>Hypocrite gays constantly tell Christians not to judge. But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gays constantly appoint corrupt liberal gay judges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to illegally create new laws to judge, persecute</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silence &amp; condemn Christians</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as most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Christian leaders have experienced</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a:t>
            </a:r>
            <a:r>
              <a:rPr lang="en-US" sz="3000" dirty="0">
                <a:solidFill>
                  <a:schemeClr val="bg1"/>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t>
            </a:r>
          </a:p>
          <a:p>
            <a:pPr marL="365760" lvl="0" indent="-365760">
              <a:lnSpc>
                <a:spcPct val="100000"/>
              </a:lnSpc>
              <a:spcAft>
                <a:spcPts val="1200"/>
              </a:spcAft>
              <a:buClr>
                <a:schemeClr val="tx1"/>
              </a:buClr>
              <a:buSzPct val="60000"/>
              <a:buFont typeface="Wingdings" panose="05000000000000000000" pitchFamily="2" charset="2"/>
              <a:buChar char="Ø"/>
              <a:defRPr/>
            </a:pP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Gay leaders constantly judge unrighteously</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t>
            </a:r>
            <a:r>
              <a:rPr lang="en-US" sz="3200" b="1" dirty="0">
                <a:ln w="9525">
                  <a:solidFill>
                    <a:prstClr val="black"/>
                  </a:solidFill>
                  <a:prstDash val="solid"/>
                </a:ln>
                <a:solidFill>
                  <a:srgbClr val="FFFFFF"/>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8" action="ppaction://hlinksldjump">
                  <a:extLst>
                    <a:ext uri="{A12FA001-AC4F-418D-AE19-62706E023703}">
                      <ahyp:hlinkClr xmlns:ahyp="http://schemas.microsoft.com/office/drawing/2018/hyperlinkcolor" val="tx"/>
                    </a:ext>
                  </a:extLst>
                </a:hlinkClick>
              </a:rPr>
              <a:t>falsely accuse, prosecute, fire and jail innocent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9" action="ppaction://hlinksldjump">
                  <a:extLst>
                    <a:ext uri="{A12FA001-AC4F-418D-AE19-62706E023703}">
                      <ahyp:hlinkClr xmlns:ahyp="http://schemas.microsoft.com/office/drawing/2018/hyperlinkcolor" val="tx"/>
                    </a:ext>
                  </a:extLst>
                </a:hlinkClick>
              </a:rPr>
              <a:t>Christians, blaming them for the exact crimes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10" action="ppaction://hlinksldjump">
                  <a:extLst>
                    <a:ext uri="{A12FA001-AC4F-418D-AE19-62706E023703}">
                      <ahyp:hlinkClr xmlns:ahyp="http://schemas.microsoft.com/office/drawing/2018/hyperlinkcolor" val="tx"/>
                    </a:ext>
                  </a:extLst>
                </a:hlinkClick>
              </a:rPr>
              <a:t>that gay radical angry</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hlinkClick r:id="rId11" action="ppaction://hlinksldjump"/>
              </a:rPr>
              <a:t>liberals commit</a:t>
            </a:r>
            <a:r>
              <a:rPr lang="en-US" sz="32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 </a:t>
            </a:r>
            <a:endParaRPr lang="en-US" sz="3200" b="1" dirty="0">
              <a:ln w="9525">
                <a:solidFill>
                  <a:prstClr val="black"/>
                </a:solidFill>
                <a:prstDash val="solid"/>
              </a:ln>
              <a:solidFill>
                <a:schemeClr val="bg1"/>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endParaRP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378614"/>
            <a:ext cx="8961120" cy="1097280"/>
          </a:xfrm>
          <a:prstGeom prst="rect">
            <a:avLst/>
          </a:prstGeom>
          <a:blipFill dpi="0" rotWithShape="0">
            <a:blip r:embed="rId12"/>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A5E6EC51-ACEC-4EAB-98EE-F9D84EB0033E}"/>
              </a:ext>
            </a:extLst>
          </p:cNvPr>
          <p:cNvSpPr>
            <a:spLocks noGrp="1"/>
          </p:cNvSpPr>
          <p:nvPr>
            <p:ph type="dt" sz="half" idx="10"/>
          </p:nvPr>
        </p:nvSpPr>
        <p:spPr>
          <a:xfrm>
            <a:off x="4846320" y="6619460"/>
            <a:ext cx="4206240" cy="18288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E1B84D7D-0C7F-4EC8-AA29-D5E08D0F2671}"/>
              </a:ext>
            </a:extLst>
          </p:cNvPr>
          <p:cNvSpPr txBox="1">
            <a:spLocks/>
          </p:cNvSpPr>
          <p:nvPr/>
        </p:nvSpPr>
        <p:spPr>
          <a:xfrm>
            <a:off x="281609" y="6620256"/>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27637751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81000" y="1676399"/>
            <a:ext cx="8458200" cy="490511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5000"/>
              </a:lnSpc>
              <a:spcAft>
                <a:spcPts val="1800"/>
              </a:spcAft>
              <a:buClr>
                <a:srgbClr val="0000FF"/>
              </a:buClr>
            </a:pPr>
            <a:r>
              <a:rPr lang="en-US" sz="3600" dirty="0">
                <a:solidFill>
                  <a:srgbClr val="0000FF"/>
                </a:solidFill>
                <a:latin typeface="Calibri" panose="020F0502020204030204" pitchFamily="34" charset="0"/>
                <a:cs typeface="Calibri" panose="020F0502020204030204" pitchFamily="34" charset="0"/>
              </a:rPr>
              <a:t>“In January 2019, unable to advance the fraud for another single day, I reclaimed my male birth sex. </a:t>
            </a:r>
          </a:p>
          <a:p>
            <a:pPr marL="365760" indent="-365760">
              <a:lnSpc>
                <a:spcPct val="105000"/>
              </a:lnSpc>
              <a:spcAft>
                <a:spcPts val="1800"/>
              </a:spcAft>
              <a:buClr>
                <a:srgbClr val="0000FF"/>
              </a:buClr>
              <a:buSzPct val="70000"/>
              <a:buFont typeface="Wingdings" panose="05000000000000000000" pitchFamily="2" charset="2"/>
              <a:buChar char="Ø"/>
            </a:pPr>
            <a:r>
              <a:rPr lang="en-US" sz="3300" dirty="0">
                <a:solidFill>
                  <a:srgbClr val="0000FF"/>
                </a:solidFill>
                <a:latin typeface="Calibri" panose="020F0502020204030204" pitchFamily="34" charset="0"/>
                <a:cs typeface="Calibri" panose="020F0502020204030204" pitchFamily="34" charset="0"/>
              </a:rPr>
              <a:t>The weight of the lie on my conscience was heavier than the value of the fame I’d gained from participating in this elaborate swindle.”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91440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D1126E40-E78A-4635-9680-53AED9A4E86B}"/>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53619645"/>
      </p:ext>
    </p:extLst>
  </p:cSld>
  <p:clrMapOvr>
    <a:masterClrMapping/>
  </p:clrMapOvr>
  <p:transition spd="med" advTm="15000">
    <p:fade/>
  </p:transition>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81000" y="1981200"/>
            <a:ext cx="8204097" cy="449580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5000"/>
              </a:lnSpc>
              <a:spcAft>
                <a:spcPts val="1800"/>
              </a:spcAft>
              <a:buClr>
                <a:srgbClr val="0000FF"/>
              </a:buClr>
            </a:pPr>
            <a:r>
              <a:rPr lang="en-US" sz="3200" dirty="0">
                <a:solidFill>
                  <a:srgbClr val="0000FF"/>
                </a:solidFill>
                <a:latin typeface="Calibri" panose="020F0502020204030204" pitchFamily="34" charset="0"/>
                <a:cs typeface="Calibri" panose="020F0502020204030204" pitchFamily="34" charset="0"/>
              </a:rPr>
              <a:t>“</a:t>
            </a:r>
            <a:r>
              <a:rPr lang="en-US" sz="3300" dirty="0">
                <a:solidFill>
                  <a:srgbClr val="0000FF"/>
                </a:solidFill>
                <a:latin typeface="Calibri" panose="020F0502020204030204" pitchFamily="34" charset="0"/>
                <a:cs typeface="Calibri" panose="020F0502020204030204" pitchFamily="34" charset="0"/>
              </a:rPr>
              <a:t>Suddenly, he says, ‘LGBT organizations stopped helping me. Most of the media retreated with them</a:t>
            </a:r>
            <a:r>
              <a:rPr lang="en-US" sz="3200" dirty="0">
                <a:solidFill>
                  <a:srgbClr val="0000FF"/>
                </a:solidFill>
                <a:latin typeface="Calibri" panose="020F0502020204030204" pitchFamily="34" charset="0"/>
                <a:cs typeface="Calibri" panose="020F0502020204030204" pitchFamily="34" charset="0"/>
              </a:rPr>
              <a:t>.’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200" dirty="0">
              <a:solidFill>
                <a:srgbClr val="0000FF"/>
              </a:solidFill>
              <a:latin typeface="Calibri" panose="020F0502020204030204" pitchFamily="34" charset="0"/>
              <a:cs typeface="Calibri" panose="020F0502020204030204" pitchFamily="34" charset="0"/>
            </a:endParaRPr>
          </a:p>
          <a:p>
            <a:pPr marL="457200" indent="-457200">
              <a:lnSpc>
                <a:spcPct val="105000"/>
              </a:lnSpc>
              <a:spcAft>
                <a:spcPts val="1800"/>
              </a:spcAft>
              <a:buClr>
                <a:srgbClr val="0000FF"/>
              </a:buClr>
              <a:buFont typeface="Wingdings" panose="05000000000000000000" pitchFamily="2" charset="2"/>
              <a:buChar char="Ø"/>
            </a:pPr>
            <a:r>
              <a:rPr lang="en-US" sz="3000" dirty="0">
                <a:solidFill>
                  <a:srgbClr val="0000FF"/>
                </a:solidFill>
                <a:latin typeface="Calibri" panose="020F0502020204030204" pitchFamily="34" charset="0"/>
                <a:cs typeface="Calibri" panose="020F0502020204030204" pitchFamily="34" charset="0"/>
              </a:rPr>
              <a:t>‘Their solution was to completely ignore me and what my story had become.’ After all, they’d gotten what they wanted. Eleven states now have nonbinary options because of Jamie. And what does he have? A lifetime of regrets.”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[1014]</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30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752216"/>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B356B0A8-59AB-4816-A6ED-060C438E19A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623876283"/>
      </p:ext>
    </p:extLst>
  </p:cSld>
  <p:clrMapOvr>
    <a:masterClrMapping/>
  </p:clrMapOvr>
  <p:transition spd="med" advTm="20000">
    <p:fade/>
  </p:transition>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00334" y="1600200"/>
            <a:ext cx="8743332" cy="4944035"/>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10000"/>
              </a:lnSpc>
              <a:spcAft>
                <a:spcPts val="1400"/>
              </a:spcAft>
              <a:buClr>
                <a:srgbClr val="0000FF"/>
              </a:buClr>
            </a:pPr>
            <a:r>
              <a:rPr lang="en-US" sz="3000" dirty="0">
                <a:solidFill>
                  <a:srgbClr val="0000FF"/>
                </a:solidFill>
                <a:latin typeface="Calibri" panose="020F0502020204030204" pitchFamily="34" charset="0"/>
                <a:cs typeface="Calibri" panose="020F0502020204030204" pitchFamily="34" charset="0"/>
              </a:rPr>
              <a:t>“As for Jamie, he’ll live with those wounds forever. But don’t feel sorry for him, he says. Learn from him.”</a:t>
            </a:r>
            <a:endParaRPr lang="en-US" sz="30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endParaRPr>
          </a:p>
          <a:p>
            <a:pPr lvl="0">
              <a:lnSpc>
                <a:spcPct val="110000"/>
              </a:lnSpc>
              <a:spcAft>
                <a:spcPts val="1400"/>
              </a:spcAft>
              <a:buClr>
                <a:srgbClr val="0000FF"/>
              </a:buClr>
              <a:tabLst/>
            </a:pPr>
            <a:r>
              <a:rPr lang="en-US" sz="34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“Two fake gender identities couldn’t hide the truth of my biological reality. There is no third gender or third sex… I played my part in pushing forward this grand illusion.”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latin typeface="Calibri" panose="020F0502020204030204" pitchFamily="34" charset="0"/>
              <a:cs typeface="Calibri" panose="020F0502020204030204" pitchFamily="34" charset="0"/>
            </a:endParaRPr>
          </a:p>
          <a:p>
            <a:pPr marL="274320" lvl="0" indent="-274320">
              <a:lnSpc>
                <a:spcPct val="110000"/>
              </a:lnSpc>
              <a:spcAft>
                <a:spcPts val="1400"/>
              </a:spcAft>
              <a:buClr>
                <a:srgbClr val="0000FF"/>
              </a:buClr>
              <a:buSzPct val="80000"/>
              <a:buFont typeface="Wingdings" panose="05000000000000000000" pitchFamily="2" charset="2"/>
              <a:buChar char="Ø"/>
              <a:tabLst/>
            </a:pPr>
            <a:r>
              <a:rPr lang="en-US" sz="2800" dirty="0">
                <a:solidFill>
                  <a:srgbClr val="0000FF"/>
                </a:solidFill>
                <a:latin typeface="Calibri" panose="020F0502020204030204" pitchFamily="34" charset="0"/>
                <a:cs typeface="Calibri" panose="020F0502020204030204" pitchFamily="34" charset="0"/>
              </a:rPr>
              <a:t>“I’m not the victim here. My wife, daughter, and the American taxpayers are. They are the real victims.”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50292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88D9E230-879D-4E75-8FC7-F1848247AEB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10826905"/>
      </p:ext>
    </p:extLst>
  </p:cSld>
  <p:clrMapOvr>
    <a:masterClrMapping/>
  </p:clrMapOvr>
  <p:transition spd="med" advTm="22000">
    <p:fade/>
  </p:transition>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030339" y="6165834"/>
            <a:ext cx="7083322" cy="6921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9144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600"/>
              </a:spcAft>
              <a:buClr>
                <a:srgbClr val="0000FF"/>
              </a:buClr>
            </a:pPr>
            <a:r>
              <a:rPr lang="en-US" dirty="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“Jamie Shupe obtaining a new military ID card with male sex designation in February 2019.” (Modified photo Credit: Jamie Shupe)” </a:t>
            </a:r>
            <a:r>
              <a:rPr lang="en-US" sz="1600" u="sng" dirty="0">
                <a:solidFill>
                  <a:srgbClr val="0563C1"/>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27432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id="{54C11ADF-A83C-4523-90DC-1B12EBE686F9}"/>
              </a:ext>
            </a:extLst>
          </p:cNvPr>
          <p:cNvPicPr>
            <a:picLocks noChangeAspect="1"/>
          </p:cNvPicPr>
          <p:nvPr/>
        </p:nvPicPr>
        <p:blipFill rotWithShape="1">
          <a:blip r:embed="rId5"/>
          <a:srcRect l="1" r="19681"/>
          <a:stretch/>
        </p:blipFill>
        <p:spPr>
          <a:xfrm>
            <a:off x="1417320" y="1583895"/>
            <a:ext cx="6309360" cy="4572000"/>
          </a:xfrm>
          <a:prstGeom prst="roundRect">
            <a:avLst>
              <a:gd name="adj" fmla="val 11111"/>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pic>
        <p:nvPicPr>
          <p:cNvPr id="5" name="Picture 4">
            <a:extLst>
              <a:ext uri="{FF2B5EF4-FFF2-40B4-BE49-F238E27FC236}">
                <a16:creationId xmlns:a16="http://schemas.microsoft.com/office/drawing/2014/main" id="{8965EC1B-2C1D-45FC-916C-1EFC84F1DF8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162800" y="6550646"/>
            <a:ext cx="182880" cy="182880"/>
          </a:xfrm>
          <a:prstGeom prst="rect">
            <a:avLst/>
          </a:prstGeom>
        </p:spPr>
      </p:pic>
    </p:spTree>
    <p:extLst>
      <p:ext uri="{BB962C8B-B14F-4D97-AF65-F5344CB8AC3E}">
        <p14:creationId xmlns:p14="http://schemas.microsoft.com/office/powerpoint/2010/main" val="1497243220"/>
      </p:ext>
    </p:extLst>
  </p:cSld>
  <p:clrMapOvr>
    <a:masterClrMapping/>
  </p:clrMapOvr>
  <p:transition spd="med" advTm="15000">
    <p:fade/>
  </p:transition>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85390" y="1524000"/>
            <a:ext cx="8882620" cy="4901259"/>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10000"/>
              </a:lnSpc>
              <a:spcAft>
                <a:spcPts val="1200"/>
              </a:spcAft>
              <a:buClr>
                <a:srgbClr val="0000FF"/>
              </a:buClr>
            </a:pPr>
            <a:r>
              <a:rPr lang="en-US" sz="2800" dirty="0">
                <a:solidFill>
                  <a:srgbClr val="0000FF"/>
                </a:solidFill>
                <a:latin typeface="Calibri" panose="020F0502020204030204" pitchFamily="34" charset="0"/>
                <a:cs typeface="Calibri" panose="020F0502020204030204" pitchFamily="34" charset="0"/>
              </a:rPr>
              <a:t>“I do not have any disorders of sexual development.</a:t>
            </a:r>
          </a:p>
          <a:p>
            <a:pPr>
              <a:lnSpc>
                <a:spcPct val="110000"/>
              </a:lnSpc>
              <a:spcAft>
                <a:spcPts val="600"/>
              </a:spcAft>
              <a:buClr>
                <a:srgbClr val="0000FF"/>
              </a:buClr>
            </a:pP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All of my sexual confusion was in my head. I should have been treated. Instead, at every step, doctors, judges, and advocacy groups indulged my fiction.” </a:t>
            </a:r>
          </a:p>
          <a:p>
            <a:pPr>
              <a:lnSpc>
                <a:spcPct val="110000"/>
              </a:lnSpc>
              <a:spcAft>
                <a:spcPts val="1200"/>
              </a:spcAft>
              <a:buClr>
                <a:srgbClr val="0000FF"/>
              </a:buClr>
            </a:pP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latin typeface="Calibri" panose="020F0502020204030204" pitchFamily="34" charset="0"/>
              <a:cs typeface="Calibri" panose="020F0502020204030204" pitchFamily="34" charset="0"/>
            </a:endParaRPr>
          </a:p>
          <a:p>
            <a:pPr marL="457200" indent="-457200">
              <a:lnSpc>
                <a:spcPct val="110000"/>
              </a:lnSpc>
              <a:spcAft>
                <a:spcPts val="1200"/>
              </a:spcAft>
              <a:buClr>
                <a:srgbClr val="0000FF"/>
              </a:buClr>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“The judge’s order led to </a:t>
            </a:r>
            <a:r>
              <a:rPr lang="en-US" sz="30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millions of taxpayer dollars being spent </a:t>
            </a:r>
            <a:r>
              <a:rPr lang="en-US" sz="2800" dirty="0">
                <a:solidFill>
                  <a:srgbClr val="0000FF"/>
                </a:solidFill>
                <a:latin typeface="Calibri" panose="020F0502020204030204" pitchFamily="34" charset="0"/>
                <a:cs typeface="Calibri" panose="020F0502020204030204" pitchFamily="34" charset="0"/>
              </a:rPr>
              <a:t>to put an X marker on driver’s licenses in 11 states so far. You can now become male, female, or nonbinary in all of them.”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280342"/>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6931AF4B-60E7-4694-AC17-0989C0EC443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24628050"/>
      </p:ext>
    </p:extLst>
  </p:cSld>
  <p:clrMapOvr>
    <a:masterClrMapping/>
  </p:clrMapOvr>
  <p:transition spd="med" advTm="22000">
    <p:fade/>
  </p:transition>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30690" y="1676399"/>
            <a:ext cx="8882620" cy="4905111"/>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365760" indent="-365760">
              <a:lnSpc>
                <a:spcPct val="103000"/>
              </a:lnSpc>
              <a:spcAft>
                <a:spcPts val="1000"/>
              </a:spcAft>
              <a:buClr>
                <a:srgbClr val="0000FF"/>
              </a:buClr>
              <a:buSzPct val="80000"/>
              <a:buFont typeface="Wingdings" panose="05000000000000000000" pitchFamily="2" charset="2"/>
              <a:buChar char="Ø"/>
            </a:pPr>
            <a:r>
              <a:rPr lang="en-US" sz="3600" dirty="0">
                <a:solidFill>
                  <a:srgbClr val="0000FF"/>
                </a:solidFill>
                <a:latin typeface="Calibri" panose="020F0502020204030204" pitchFamily="34" charset="0"/>
                <a:cs typeface="Calibri" panose="020F0502020204030204" pitchFamily="34" charset="0"/>
              </a:rPr>
              <a:t>“Like me, intersex people (also referred to as DSDs or hermaphrodites) are either male or female. Their condition is the result of a disorder of sexual development, and they need help and compassion.” </a:t>
            </a:r>
            <a:r>
              <a:rPr lang="en-US" sz="1600" u="sng" dirty="0">
                <a:solidFill>
                  <a:srgbClr val="0563C1"/>
                </a:solidFill>
                <a:latin typeface="Calibri" panose="020F0502020204030204" pitchFamily="34" charset="0"/>
                <a:ea typeface="Calibri" panose="020F0502020204030204" pitchFamily="34" charset="0"/>
                <a:cs typeface="Calibri" panose="020F0502020204030204" pitchFamily="34" charset="0"/>
                <a:hlinkClick r:id="rId3"/>
              </a:rPr>
              <a:t>[1012</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hlinkClick r:id="rId3"/>
              </a:rPr>
              <a:t>]</a:t>
            </a:r>
            <a:r>
              <a:rPr lang="en-US" sz="1600" dirty="0">
                <a:solidFill>
                  <a:prstClr val="black"/>
                </a:solidFill>
                <a:latin typeface="Calibri" panose="020F0502020204030204" pitchFamily="34" charset="0"/>
                <a:ea typeface="Calibri" panose="020F0502020204030204" pitchFamily="34" charset="0"/>
                <a:cs typeface="Calibri" panose="020F0502020204030204" pitchFamily="34" charset="0"/>
              </a:rPr>
              <a:t> </a:t>
            </a:r>
            <a:endParaRPr lang="en-US" sz="1600"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838200"/>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DE54D031-2396-48B9-8305-BD6754310E0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27262315"/>
      </p:ext>
    </p:extLst>
  </p:cSld>
  <p:clrMapOvr>
    <a:masterClrMapping/>
  </p:clrMapOvr>
  <p:transition spd="med" advTm="16000">
    <p:fade/>
  </p:transition>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468363" y="1638126"/>
            <a:ext cx="8304575" cy="4746263"/>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5000"/>
              </a:lnSpc>
              <a:spcAft>
                <a:spcPts val="300"/>
              </a:spcAft>
              <a:buClr>
                <a:srgbClr val="0000FF"/>
              </a:buClr>
            </a:pPr>
            <a:r>
              <a:rPr lang="en-US" sz="3200" dirty="0">
                <a:solidFill>
                  <a:srgbClr val="0000FF"/>
                </a:solidFill>
                <a:latin typeface="Calibri" panose="020F0502020204030204" pitchFamily="34" charset="0"/>
                <a:cs typeface="Calibri" panose="020F0502020204030204" pitchFamily="34" charset="0"/>
              </a:rPr>
              <a:t>The American College of Pediatricians states:  </a:t>
            </a:r>
          </a:p>
          <a:p>
            <a:pPr>
              <a:lnSpc>
                <a:spcPct val="105000"/>
              </a:lnSpc>
              <a:spcAft>
                <a:spcPts val="300"/>
              </a:spcAft>
              <a:buClr>
                <a:srgbClr val="0000FF"/>
              </a:buClr>
            </a:pPr>
            <a:r>
              <a:rPr lang="en-US" sz="36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“The exceedingly rare disorders of sex development (DSDs, intersex people or hermaphrodites) ... are all medically identifiable deviations from the sexual </a:t>
            </a:r>
          </a:p>
          <a:p>
            <a:pPr>
              <a:lnSpc>
                <a:spcPct val="105000"/>
              </a:lnSpc>
              <a:spcAft>
                <a:spcPts val="600"/>
              </a:spcAft>
              <a:buClr>
                <a:srgbClr val="0000FF"/>
              </a:buClr>
            </a:pPr>
            <a:r>
              <a:rPr lang="en-US" sz="36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binary norm (of male and female)...”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819</a:t>
            </a:r>
            <a:r>
              <a:rPr lang="en-US" dirty="0">
                <a:solidFill>
                  <a:schemeClr val="tx1"/>
                </a:solidFill>
                <a:latin typeface="Calibri" panose="020F0502020204030204" pitchFamily="34" charset="0"/>
                <a:cs typeface="Calibri" panose="020F0502020204030204" pitchFamily="34" charset="0"/>
              </a:rPr>
              <a:t>] </a:t>
            </a:r>
            <a:endParaRPr lang="en-US" sz="1600" dirty="0">
              <a:solidFill>
                <a:schemeClr val="tx1"/>
              </a:solidFill>
              <a:latin typeface="Calibri" panose="020F0502020204030204" pitchFamily="34" charset="0"/>
              <a:cs typeface="Calibri" panose="020F0502020204030204" pitchFamily="34" charset="0"/>
            </a:endParaRPr>
          </a:p>
          <a:p>
            <a:pPr marL="365760" indent="-365760">
              <a:lnSpc>
                <a:spcPct val="105000"/>
              </a:lnSpc>
              <a:spcAft>
                <a:spcPts val="1200"/>
              </a:spcAft>
              <a:buClr>
                <a:srgbClr val="0000FF"/>
              </a:buClr>
              <a:buSzPct val="80000"/>
              <a:buFont typeface="Wingdings" panose="05000000000000000000" pitchFamily="2" charset="2"/>
              <a:buChar char="Ø"/>
            </a:pPr>
            <a:r>
              <a:rPr lang="en-US" sz="3000" dirty="0">
                <a:solidFill>
                  <a:srgbClr val="0000FF"/>
                </a:solidFill>
                <a:latin typeface="Calibri" panose="020F0502020204030204" pitchFamily="34" charset="0"/>
                <a:cs typeface="Calibri" panose="020F0502020204030204" pitchFamily="34" charset="0"/>
              </a:rPr>
              <a:t>“Individuals with DSDs (hermaphrodites or intersex) </a:t>
            </a:r>
            <a:r>
              <a:rPr lang="en-US" sz="36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do not constitute a third sex</a:t>
            </a:r>
            <a:r>
              <a:rPr lang="en-US" sz="3200" dirty="0">
                <a:solidFill>
                  <a:srgbClr val="0000FF"/>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rPr>
              <a:t>[</a:t>
            </a:r>
            <a:r>
              <a:rPr lang="en-US" dirty="0">
                <a:solidFill>
                  <a:schemeClr val="tx1"/>
                </a:solidFill>
                <a:latin typeface="Calibri" panose="020F0502020204030204" pitchFamily="34" charset="0"/>
                <a:cs typeface="Calibri" panose="020F0502020204030204" pitchFamily="34" charset="0"/>
                <a:hlinkClick r:id="rId3"/>
              </a:rPr>
              <a:t>819</a:t>
            </a:r>
            <a:r>
              <a:rPr lang="en-US" dirty="0">
                <a:solidFill>
                  <a:schemeClr val="tx1"/>
                </a:solidFill>
                <a:latin typeface="Calibri" panose="020F0502020204030204" pitchFamily="34" charset="0"/>
                <a:cs typeface="Calibri" panose="020F0502020204030204" pitchFamily="34" charset="0"/>
              </a:rPr>
              <a:t>]</a:t>
            </a:r>
            <a:endParaRPr lang="en-US" dirty="0">
              <a:solidFill>
                <a:srgbClr val="0000FF"/>
              </a:solidFill>
              <a:latin typeface="Calibri" panose="020F0502020204030204" pitchFamily="34" charset="0"/>
              <a:cs typeface="Calibri" panose="020F0502020204030204" pitchFamily="34" charset="0"/>
            </a:endParaRPr>
          </a:p>
        </p:txBody>
      </p:sp>
      <p:sp>
        <p:nvSpPr>
          <p:cNvPr id="9" name="Rectangle 1"/>
          <p:cNvSpPr txBox="1">
            <a:spLocks noChangeArrowheads="1"/>
          </p:cNvSpPr>
          <p:nvPr/>
        </p:nvSpPr>
        <p:spPr>
          <a:xfrm>
            <a:off x="165512" y="473611"/>
            <a:ext cx="8812976"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AD0A2343-2ABB-41B8-8129-F3B0857C57C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7871931"/>
      </p:ext>
    </p:extLst>
  </p:cSld>
  <p:clrMapOvr>
    <a:masterClrMapping/>
  </p:clrMapOvr>
  <p:transition spd="med" advTm="20000">
    <p:fade/>
  </p:transition>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23850" y="1554480"/>
            <a:ext cx="8496300" cy="4953000"/>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1200"/>
              </a:spcAft>
              <a:buClr>
                <a:srgbClr val="0000FF"/>
              </a:buClr>
              <a:buSzPct val="90000"/>
            </a:pPr>
            <a:r>
              <a:rPr lang="en-US" sz="3000" dirty="0">
                <a:solidFill>
                  <a:srgbClr val="0000FF"/>
                </a:solidFill>
                <a:latin typeface="Calibri" panose="020F0502020204030204" pitchFamily="34" charset="0"/>
                <a:cs typeface="Calibri" panose="020F0502020204030204" pitchFamily="34" charset="0"/>
              </a:rPr>
              <a:t>On one remote tiny ocean island, a </a:t>
            </a:r>
            <a:r>
              <a:rPr lang="en-US" sz="32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high percentage of animal (DSD) hermaphrodite snakes were scientifically determined to occur due to unnatural unhealthy extensive inbreeding.</a:t>
            </a:r>
          </a:p>
          <a:p>
            <a:pPr marL="457200" lvl="0" indent="-457200">
              <a:lnSpc>
                <a:spcPct val="100000"/>
              </a:lnSpc>
              <a:spcAft>
                <a:spcPts val="1200"/>
              </a:spcAft>
              <a:buClr>
                <a:srgbClr val="FF0000"/>
              </a:buClr>
              <a:buSzPct val="80000"/>
              <a:buFont typeface="Wingdings" panose="05000000000000000000" pitchFamily="2" charset="2"/>
              <a:buChar char="Ø"/>
            </a:pPr>
            <a:r>
              <a:rPr lang="en-US" sz="30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The Bible told humans not to marry close family members for this exact reason, many harmful genetic deformities occur from inbreeding.</a:t>
            </a:r>
          </a:p>
          <a:p>
            <a:pPr marL="457200" lvl="0" indent="-457200">
              <a:lnSpc>
                <a:spcPct val="100000"/>
              </a:lnSpc>
              <a:spcAft>
                <a:spcPts val="1200"/>
              </a:spcAft>
              <a:buClr>
                <a:srgbClr val="0000FF"/>
              </a:buClr>
              <a:buSzPct val="80000"/>
              <a:buFont typeface="Wingdings" panose="05000000000000000000" pitchFamily="2" charset="2"/>
              <a:buChar char="Ø"/>
            </a:pPr>
            <a:r>
              <a:rPr lang="en-US" sz="2800" dirty="0">
                <a:solidFill>
                  <a:srgbClr val="0000FF"/>
                </a:solidFill>
                <a:latin typeface="Calibri" panose="020F0502020204030204" pitchFamily="34" charset="0"/>
                <a:cs typeface="Calibri" panose="020F0502020204030204" pitchFamily="34" charset="0"/>
              </a:rPr>
              <a:t>We also have many </a:t>
            </a:r>
            <a:r>
              <a:rPr lang="en-US" sz="30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harmful mutation causing chemicals</a:t>
            </a:r>
            <a:r>
              <a:rPr lang="en-US" sz="2800" dirty="0">
                <a:ln>
                  <a:solidFill>
                    <a:prstClr val="black">
                      <a:lumMod val="95000"/>
                      <a:lumOff val="5000"/>
                    </a:prstClr>
                  </a:solidFill>
                </a:ln>
                <a:solidFill>
                  <a:srgbClr val="FF0000"/>
                </a:solidFill>
                <a:effectLst>
                  <a:glow rad="139700">
                    <a:srgbClr val="FFC000">
                      <a:satMod val="175000"/>
                      <a:alpha val="40000"/>
                    </a:srgbClr>
                  </a:glow>
                </a:effectLst>
                <a:latin typeface="Calibri" panose="020F0502020204030204" pitchFamily="34" charset="0"/>
                <a:cs typeface="Calibri" panose="020F0502020204030204" pitchFamily="34" charset="0"/>
              </a:rPr>
              <a:t> </a:t>
            </a:r>
            <a:r>
              <a:rPr lang="en-US" sz="2800" dirty="0">
                <a:solidFill>
                  <a:srgbClr val="0000FF"/>
                </a:solidFill>
                <a:latin typeface="Calibri" panose="020F0502020204030204" pitchFamily="34" charset="0"/>
                <a:cs typeface="Calibri" panose="020F0502020204030204" pitchFamily="34" charset="0"/>
              </a:rPr>
              <a:t>in our society that cause many damaging birth defects, including defects in sex organs. </a:t>
            </a:r>
          </a:p>
        </p:txBody>
      </p:sp>
      <p:sp>
        <p:nvSpPr>
          <p:cNvPr id="8" name="Rectangle 1"/>
          <p:cNvSpPr txBox="1">
            <a:spLocks noChangeArrowheads="1"/>
          </p:cNvSpPr>
          <p:nvPr/>
        </p:nvSpPr>
        <p:spPr>
          <a:xfrm>
            <a:off x="165512" y="411480"/>
            <a:ext cx="8812976" cy="1005840"/>
          </a:xfrm>
          <a:prstGeom prst="rect">
            <a:avLst/>
          </a:prstGeom>
          <a:blipFill dpi="0" rotWithShape="0">
            <a:blip r:embed="rId3"/>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182880" tIns="54000" rIns="18288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algn="ctr">
              <a:spcAft>
                <a:spcPts val="1150"/>
              </a:spcAft>
            </a:pPr>
            <a:r>
              <a:rPr lang="en-US" sz="3400" b="1" cap="none"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3400" b="1" cap="none"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4" name="Date Placeholder 2">
            <a:extLst>
              <a:ext uri="{FF2B5EF4-FFF2-40B4-BE49-F238E27FC236}">
                <a16:creationId xmlns:a16="http://schemas.microsoft.com/office/drawing/2014/main" id="{1628A024-8990-46CB-B319-D43EA09BB5B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98591000"/>
      </p:ext>
    </p:extLst>
  </p:cSld>
  <p:clrMapOvr>
    <a:masterClrMapping/>
  </p:clrMapOvr>
  <p:transition spd="med" advTm="22000">
    <p:fade/>
  </p:transition>
</p:sld>
</file>

<file path=ppt/slides/slide30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Text Box 2">
            <a:extLst>
              <a:ext uri="{FF2B5EF4-FFF2-40B4-BE49-F238E27FC236}">
                <a16:creationId xmlns:a16="http://schemas.microsoft.com/office/drawing/2014/main" id="{44610D51-7774-4645-86C9-965E7AA68959}"/>
              </a:ext>
            </a:extLst>
          </p:cNvPr>
          <p:cNvSpPr txBox="1">
            <a:spLocks noChangeArrowheads="1"/>
          </p:cNvSpPr>
          <p:nvPr/>
        </p:nvSpPr>
        <p:spPr bwMode="auto">
          <a:xfrm>
            <a:off x="320040" y="1524000"/>
            <a:ext cx="8503920" cy="3291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274320" rIns="182880" bIns="2743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1200"/>
              </a:spcAft>
              <a:buClr>
                <a:srgbClr val="000000"/>
              </a:buClr>
              <a:buSzPct val="100000"/>
              <a:buFont typeface="Times New Roman" panose="02020603050405020304" pitchFamily="18" charset="0"/>
              <a:buNone/>
              <a:tabLst/>
              <a:defRPr/>
            </a:pPr>
            <a:r>
              <a:rPr kumimoji="0" lang="en-US" sz="36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8149238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9000">
        <p15:prstTrans prst="pageCurlDouble"/>
      </p:transition>
    </mc:Choice>
    <mc:Fallback xmlns="">
      <p:transition spd="slow" advTm="9000">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32865" y="1554480"/>
            <a:ext cx="8869680" cy="5102359"/>
          </a:xfrm>
          <a:prstGeom prst="rect">
            <a:avLst/>
          </a:prstGeom>
          <a:gradFill flip="none" rotWithShape="1">
            <a:gsLst>
              <a:gs pos="0">
                <a:schemeClr val="tx1"/>
              </a:gs>
              <a:gs pos="0">
                <a:srgbClr val="4ABB2B"/>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6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We can trace the path of homosexuality down through the generations of Earth’s history, from one evil group to the next.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there’s no genetic family link.</a:t>
            </a:r>
          </a:p>
          <a:p>
            <a:pPr marL="274320" marR="0" lvl="0" indent="-274320" algn="l" defTabSz="457200" rtl="0" eaLnBrk="1" fontAlgn="base" latinLnBrk="0" hangingPunct="0">
              <a:lnSpc>
                <a:spcPct val="94000"/>
              </a:lnSpc>
              <a:spcBef>
                <a:spcPct val="0"/>
              </a:spcBef>
              <a:spcAft>
                <a:spcPts val="600"/>
              </a:spcAft>
              <a:buClr>
                <a:prstClr val="white"/>
              </a:buClr>
              <a:buSzPct val="5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Adult gays use years of grooming &amp; indoctrination, with molestation, porn, drugs &amp; rape, to force their gay sex slavery onto the next generation of kids.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[1022]</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4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scientifically documented homosexual path through history, can also be mapped by the resulting trauma &amp; carnage from the criminally raped, unrelated teens. </a:t>
            </a:r>
          </a:p>
          <a:p>
            <a:pPr marL="274320" marR="0" lvl="0" indent="-274320" algn="l" defTabSz="457200" rtl="0" eaLnBrk="1" fontAlgn="base" latinLnBrk="0" hangingPunct="0">
              <a:lnSpc>
                <a:spcPct val="94000"/>
              </a:lnSpc>
              <a:spcBef>
                <a:spcPct val="0"/>
              </a:spcBef>
              <a:spcAft>
                <a:spcPts val="6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raped kids grow into adult gays, who then rape other innocent kids, perpetuating the criminal cycle.</a:t>
            </a:r>
          </a:p>
        </p:txBody>
      </p:sp>
      <p:sp>
        <p:nvSpPr>
          <p:cNvPr id="4" name="Date Placeholder 2">
            <a:extLst>
              <a:ext uri="{FF2B5EF4-FFF2-40B4-BE49-F238E27FC236}">
                <a16:creationId xmlns:a16="http://schemas.microsoft.com/office/drawing/2014/main" id="{BB4669F6-78D8-46FB-838F-AE27ED0EC541}"/>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73704051-E2F6-4BE7-B363-1D09FE3A5716}"/>
              </a:ext>
            </a:extLst>
          </p:cNvPr>
          <p:cNvSpPr txBox="1">
            <a:spLocks noChangeArrowheads="1"/>
          </p:cNvSpPr>
          <p:nvPr/>
        </p:nvSpPr>
        <p:spPr bwMode="auto">
          <a:xfrm>
            <a:off x="224305" y="2286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1870195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63829" y="1365974"/>
            <a:ext cx="8816341" cy="530914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60000"/>
              <a:tabLst/>
              <a:defRPr/>
            </a:pPr>
            <a:r>
              <a:rPr lang="en-US" sz="2800" dirty="0">
                <a:solidFill>
                  <a:schemeClr val="bg1"/>
                </a:solidFill>
                <a:latin typeface="Calibri" panose="020F0502020204030204" pitchFamily="34" charset="0"/>
                <a:cs typeface="Calibri" panose="020F0502020204030204" pitchFamily="34" charset="0"/>
              </a:rPr>
              <a:t>African American lifelong democrat Renissa prayed and </a:t>
            </a:r>
            <a:r>
              <a:rPr lang="en-US" sz="3000" dirty="0">
                <a:solidFill>
                  <a:schemeClr val="bg1"/>
                </a:solidFill>
                <a:latin typeface="Calibri" panose="020F0502020204030204" pitchFamily="34" charset="0"/>
                <a:cs typeface="Calibri" panose="020F0502020204030204" pitchFamily="34" charset="0"/>
              </a:rPr>
              <a:t>asked God why conservative Christians support Trump. </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God said and helped her learn that the democrat party platform has become promotion of intoxicating fear, abortion legalized murder, plus an evil alter. </a:t>
            </a:r>
          </a:p>
          <a:p>
            <a:pPr marL="0" lvl="0" indent="0">
              <a:lnSpc>
                <a:spcPct val="100000"/>
              </a:lnSpc>
              <a:spcAft>
                <a:spcPts val="600"/>
              </a:spcAft>
              <a:buClr>
                <a:prstClr val="white"/>
              </a:buClr>
              <a:buSzPct val="60000"/>
              <a:tabLst/>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God said democrats call every evil thing good &amp; every good thing evil. God said you cannot cosign with this evil agenda. </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She vomited out a demon</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 and realized there is an evil supernatural stronghold associated with her vote for democrats. She became a republican and confessed for supporting this evil agenda. </a:t>
            </a:r>
            <a:r>
              <a:rPr lang="en-US" sz="16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[1309]</a:t>
            </a:r>
            <a:endParaRPr lang="en-US" sz="1600" dirty="0">
              <a:solidFill>
                <a:schemeClr val="bg1"/>
              </a:solidFill>
              <a:latin typeface="Calibri" panose="020F0502020204030204" pitchFamily="34" charset="0"/>
              <a:cs typeface="Calibri" panose="020F0502020204030204" pitchFamily="34" charset="0"/>
            </a:endParaRP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78430" y="228600"/>
            <a:ext cx="8961120" cy="100584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C804321F-4095-4DB4-B915-5F1B79A3278D}"/>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64166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4000">
        <p15:prstTrans prst="pageCurlDouble"/>
      </p:transition>
    </mc:Choice>
    <mc:Fallback xmlns="">
      <p:transition spd="slow" advTm="34000">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58725" y="1606616"/>
            <a:ext cx="9026547" cy="5042662"/>
          </a:xfrm>
          <a:prstGeom prst="rect">
            <a:avLst/>
          </a:prstGeom>
          <a:gradFill flip="none" rotWithShape="1">
            <a:gsLst>
              <a:gs pos="0">
                <a:schemeClr val="tx1"/>
              </a:gs>
              <a:gs pos="0">
                <a:srgbClr val="4ABB2B"/>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 rigorous analysis of both my maternal &amp; paternal family ancestry, from many personal interviews, plus 2 independent extensive family trees, compiled long ago by respected family leaders, reveals many strong Christians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throughout the 1800s &amp; 1900s. </a:t>
            </a:r>
            <a:r>
              <a:rPr kumimoji="0" lang="en-US" sz="17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4"/>
              </a:rPr>
              <a:t>[1033]</a:t>
            </a:r>
            <a:r>
              <a:rPr kumimoji="0" lang="en-US" sz="17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7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 action="ppaction://hlinksldjump"/>
              </a:rPr>
              <a:t>[1060]</a:t>
            </a:r>
            <a:r>
              <a:rPr kumimoji="0" lang="en-US" sz="30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4000"/>
              </a:lnSpc>
              <a:spcBef>
                <a:spcPct val="0"/>
              </a:spcBef>
              <a:spcAft>
                <a:spcPts val="600"/>
              </a:spcAft>
              <a:buClr>
                <a:prstClr val="black"/>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My family tree reveals many soldiers, athletes, musicians, teachers, professors &amp; engineers, but no traceable line of genetically related homosexual ancestors. </a:t>
            </a:r>
            <a:r>
              <a:rPr kumimoji="0" lang="en-US" sz="1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4"/>
              </a:rPr>
              <a:t>[1033]</a:t>
            </a:r>
            <a:r>
              <a:rPr kumimoji="0" lang="en-US" sz="1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 action="ppaction://hlinksldjump"/>
              </a:rPr>
              <a:t>[1060]</a:t>
            </a:r>
            <a:r>
              <a:rPr kumimoji="0" lang="en-US" sz="1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4000"/>
              </a:lnSpc>
              <a:spcBef>
                <a:spcPct val="0"/>
              </a:spcBef>
              <a:spcAft>
                <a:spcPts val="600"/>
              </a:spcAft>
              <a:buClr>
                <a:prstClr val="black"/>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My family tree plus dozens of family interviews over decades provide exhaustive personal details &amp; some scandals,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no gays as required for DNA based homosexuality</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4"/>
              </a:rPr>
              <a:t>[1033]</a:t>
            </a:r>
            <a:r>
              <a:rPr kumimoji="0" lang="en-US" sz="15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5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 action="ppaction://hlinksldjump"/>
              </a:rPr>
              <a:t>[1060]</a:t>
            </a:r>
            <a:endParaRPr kumimoji="0" lang="en-US" sz="15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C70E13D2-04C8-4BEA-81CF-EA85C1515E7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655DC604-FF5B-42EA-92BB-24760E77D07C}"/>
              </a:ext>
            </a:extLst>
          </p:cNvPr>
          <p:cNvSpPr txBox="1">
            <a:spLocks noChangeArrowheads="1"/>
          </p:cNvSpPr>
          <p:nvPr/>
        </p:nvSpPr>
        <p:spPr bwMode="auto">
          <a:xfrm>
            <a:off x="228598" y="274320"/>
            <a:ext cx="86868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9123398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313595" y="1721328"/>
            <a:ext cx="8508215" cy="4555093"/>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result was that not one gay was found in the 1,107 years of my  family tree history,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as proven by two  extensively researched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family tree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documents (maternal &amp; paternal) across 2 continents, using research from many official historical documents from the original sources in Europe, plus dozens of my additional personal family history interviews of family elders, that occurred over 4 decades in the US. </a:t>
            </a:r>
            <a:endParaRPr kumimoji="0" lang="en-US" sz="3000" b="1" i="0" u="none" strike="noStrike" kern="1200" cap="none" spc="0" normalizeH="0" baseline="0" noProof="0" dirty="0">
              <a:ln w="9525">
                <a:solidFill>
                  <a:prstClr val="black"/>
                </a:solidFill>
                <a:prstDash val="solid"/>
              </a:ln>
              <a:solidFill>
                <a:prstClr val="black"/>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B7EF24CA-F499-4705-B71A-8B503DC6B34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8F858A47-2F57-49A3-93B9-B572691AAF92}"/>
              </a:ext>
            </a:extLst>
          </p:cNvPr>
          <p:cNvSpPr txBox="1">
            <a:spLocks noChangeArrowheads="1"/>
          </p:cNvSpPr>
          <p:nvPr/>
        </p:nvSpPr>
        <p:spPr bwMode="auto">
          <a:xfrm>
            <a:off x="224303" y="3048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711019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9" y="1417320"/>
            <a:ext cx="8961120" cy="5277727"/>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9000"/>
              </a:lnSpc>
              <a:spcBef>
                <a:spcPct val="0"/>
              </a:spcBef>
              <a:spcAft>
                <a:spcPts val="6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in 1970s &amp; 80s two straight conservative Christians in my family suddenly radically changed personalities to become gay. But there was no required genetic link to any traceable prior line of gays in 1,107 years of my past family ancestry. </a:t>
            </a:r>
          </a:p>
          <a:p>
            <a:pPr marL="0" marR="0" lvl="0" indent="0" algn="l" defTabSz="457200" rtl="0" eaLnBrk="1" fontAlgn="base" latinLnBrk="0" hangingPunct="0">
              <a:lnSpc>
                <a:spcPct val="89000"/>
              </a:lnSpc>
              <a:spcBef>
                <a:spcPct val="0"/>
              </a:spcBef>
              <a:spcAft>
                <a:spcPts val="6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Therefore, my rigorous family tree disproves an inherited gay gene as the cause of homosexuality</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p>
          <a:p>
            <a:pPr marL="274320" marR="0" lvl="0" indent="-274320" algn="l" defTabSz="457200" rtl="0" eaLnBrk="1" fontAlgn="base" latinLnBrk="0" hangingPunct="0">
              <a:lnSpc>
                <a:spcPct val="89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Instead, I personally witnessed the exact evil causes of homosexuality in these 2 family members. In my family, as in others, homosexuality was propagated only by gay rape, molestation, rampant Hollywood porn, gay media images, drugs, historical lies, corruption and junk gay science.</a:t>
            </a:r>
          </a:p>
        </p:txBody>
      </p:sp>
      <p:sp>
        <p:nvSpPr>
          <p:cNvPr id="4" name="Date Placeholder 2">
            <a:extLst>
              <a:ext uri="{FF2B5EF4-FFF2-40B4-BE49-F238E27FC236}">
                <a16:creationId xmlns:a16="http://schemas.microsoft.com/office/drawing/2014/main" id="{B7EF24CA-F499-4705-B71A-8B503DC6B34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02689BD1-5453-4255-8A40-032379D766A5}"/>
              </a:ext>
            </a:extLst>
          </p:cNvPr>
          <p:cNvSpPr txBox="1">
            <a:spLocks noChangeArrowheads="1"/>
          </p:cNvSpPr>
          <p:nvPr/>
        </p:nvSpPr>
        <p:spPr bwMode="auto">
          <a:xfrm>
            <a:off x="224305" y="13716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0584351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71450" y="1714208"/>
            <a:ext cx="8801100" cy="4915192"/>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5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My heterosexual Christian uncle was happily dating a good Christian girl in high school. But years later, this uncle became a sneaky gay rapist, after attending (at that time)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party school Penn State, with convicted athlete gay rapist coach Jerry Sandusky</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and others.</a:t>
            </a:r>
          </a:p>
          <a:p>
            <a:pPr marL="274320" marR="0" lvl="0" indent="-274320" algn="l" defTabSz="457200" rtl="0" eaLnBrk="1" fontAlgn="base" latinLnBrk="0" hangingPunct="0">
              <a:lnSpc>
                <a:spcPct val="95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As a teen, </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my uncle</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started reading the same satanic, bisexual sex pushing, liberal US porn magazines as his porn magazine reading pervert uncle, that I personally witnessed. </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My uncle</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later tried unsuccessfully to push that same pornography on me when my family visited his home once. He did successfully push it on </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my brother</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381000"/>
            <a:ext cx="8686800" cy="118872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6228251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463040"/>
            <a:ext cx="8778240" cy="5212080"/>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9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My family tree ancestry (like millions of others) disproves the theory that an ancient inherited gay gene caused the recent explosion of homosexuality</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My family tree also proves that it came from rape.</a:t>
            </a:r>
          </a:p>
          <a:p>
            <a:pPr marL="0" marR="0" lvl="0" indent="0" algn="l" defTabSz="457200" rtl="0" eaLnBrk="1" fontAlgn="base" latinLnBrk="0" hangingPunct="0">
              <a:lnSpc>
                <a:spcPct val="100000"/>
              </a:lnSpc>
              <a:spcBef>
                <a:spcPct val="0"/>
              </a:spcBef>
              <a:spcAft>
                <a:spcPts val="9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Statistics and my personal research show that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rPr>
              <a:t>homosexuality was extremely rare in the WWII &amp; baby boomer generation (.02%)</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9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Therefore homosexuality could not have come from family ancestry, to be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0.02% in 1950,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1-5% in 1990</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and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9-20%</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in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2019</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endPar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137160"/>
            <a:ext cx="868680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381918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71450" y="1828800"/>
            <a:ext cx="8801100" cy="4673972"/>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9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Statistically there were not enough gay ancestors to account for a 500 to 1,000 times increase in US homosexuals in only two generations, as the number of children per family drastically shrunk. </a:t>
            </a:r>
          </a:p>
          <a:p>
            <a:pPr marL="0" marR="0" lvl="0" indent="0" algn="l" defTabSz="457200" rtl="0" eaLnBrk="1" fontAlgn="base" latinLnBrk="0" hangingPunct="0">
              <a:lnSpc>
                <a:spcPct val="96000"/>
              </a:lnSpc>
              <a:spcBef>
                <a:spcPct val="0"/>
              </a:spcBef>
              <a:spcAft>
                <a:spcPts val="9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Therefore past leading homosexuals admitted homosexuality is environmental not genetic.</a:t>
            </a:r>
          </a:p>
          <a:p>
            <a:pPr marL="0" marR="0" lvl="0" indent="0" algn="l" defTabSz="457200" rtl="0" eaLnBrk="1" fontAlgn="base" latinLnBrk="0" hangingPunct="0">
              <a:lnSpc>
                <a:spcPct val="96000"/>
              </a:lnSpc>
              <a:spcBef>
                <a:spcPct val="0"/>
              </a:spcBef>
              <a:spcAft>
                <a:spcPts val="9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is confirmed by thousands of homosexuals who admit they were raped and had their childhood stolen. That mental trauma caused them to consider suicide.</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03045" y="424242"/>
            <a:ext cx="86868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0665851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622377" y="2667000"/>
            <a:ext cx="7899245" cy="2882840"/>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1200"/>
              </a:spcAft>
              <a:buClr>
                <a:prstClr val="white"/>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“Hamer himself has said that </a:t>
            </a:r>
            <a:r>
              <a:rPr kumimoji="0" lang="en-US" sz="3600" b="1" i="0" u="none" strike="noStrike" kern="150" cap="none" spc="0" normalizeH="0" baseline="0" noProof="0" dirty="0">
                <a:ln w="12700" cmpd="sng">
                  <a:solidFill>
                    <a:srgbClr val="000000"/>
                  </a:solidFill>
                  <a:prstDash val="solid"/>
                </a:ln>
                <a:solidFill>
                  <a:prstClr val="white"/>
                </a:soli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lesbianism is 'culturally transmitted, not inherited... It's more environmental than genetic</a:t>
            </a:r>
            <a:r>
              <a:rPr kumimoji="0" lang="en-US" sz="3200" b="0" i="0" u="none" strike="noStrike" kern="1200" cap="none" spc="0" normalizeH="0" baseline="0" noProof="0" dirty="0">
                <a:ln>
                  <a:noFill/>
                </a:ln>
                <a:solidFill>
                  <a:srgbClr val="000000">
                    <a:lumMod val="95000"/>
                    <a:lumOff val="5000"/>
                  </a:srgbClr>
                </a:solidFill>
                <a:effectLst/>
                <a:uLnTx/>
                <a:uFillTx/>
                <a:latin typeface="Calibri" panose="020F0502020204030204" pitchFamily="34" charset="0"/>
                <a:ea typeface="Microsoft YaHei" panose="020B0503020204020204" pitchFamily="34" charset="-122"/>
                <a:cs typeface="+mn-cs"/>
              </a:rPr>
              <a:t>, more nurture than nature.‘”</a:t>
            </a:r>
            <a:r>
              <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8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[54]</a:t>
            </a:r>
            <a:endParaRPr kumimoji="0" lang="en-US" sz="18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03045" y="9144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973802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90500" y="1898362"/>
            <a:ext cx="8763000" cy="4603633"/>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tabLst/>
              <a:defRPr/>
            </a:pPr>
            <a:r>
              <a:rPr lang="en-US" sz="34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Not only does the </a:t>
            </a:r>
            <a:r>
              <a:rPr lang="en-US" sz="34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Bible literally state many times that homosexuality and transgenderism are evil sins that can be cleansed by Jesus</a:t>
            </a:r>
            <a:r>
              <a:rPr lang="en-US" sz="34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Jesus is telling tens of thousands of gays and transgenders today that homosexuality is wrong and that He will lovingly free them, cleanse them and save them. So they can enter Heaven … as loved, holy, children of God. </a:t>
            </a:r>
            <a:endPar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4572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7297726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1750" tmFilter="0, 0; .2, .5; .8, .5; 1, 0"/>
                                        <p:tgtEl>
                                          <p:spTgt spid="6"/>
                                        </p:tgtEl>
                                      </p:cBhvr>
                                    </p:animEffect>
                                    <p:animScale>
                                      <p:cBhvr>
                                        <p:cTn id="7" dur="87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828800"/>
            <a:ext cx="8686800" cy="4846320"/>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spcBef>
                <a:spcPct val="0"/>
              </a:spcBef>
              <a:spcAft>
                <a:spcPts val="600"/>
              </a:spcAft>
              <a:buClr>
                <a:srgbClr val="0000FF"/>
              </a:buClr>
              <a:buSzPct val="100000"/>
              <a:buFont typeface="Times New Roman" panose="02020603050405020304" pitchFamily="18" charset="0"/>
              <a:buNone/>
              <a:tabLst/>
              <a:defRPr/>
            </a:pPr>
            <a:r>
              <a:rPr lang="en-US" sz="36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Personal</a:t>
            </a: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testimonies from long-term former homosexual Stephen Black and long-term former transgenders Laura Stanlake and </a:t>
            </a: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rPr>
              <a:t>Walt Heyer</a:t>
            </a: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show they were each healed by Jesus and gradually became evangelists, after they prayed, saw visions of Jesus or heard Jesus speak to them.</a:t>
            </a:r>
            <a:r>
              <a:rPr kumimoji="0" lang="en-US" sz="3600" b="0" i="0" u="none" strike="noStrike" kern="1200" cap="none" spc="0" normalizeH="0" baseline="0" noProof="0" dirty="0">
                <a:ln>
                  <a:noFill/>
                </a:ln>
                <a:solidFill>
                  <a:srgbClr val="0000FF"/>
                </a:solidFill>
                <a:effectLst/>
                <a:uLnTx/>
                <a:uFillTx/>
                <a:latin typeface="Arial" panose="020B0604020202020204" pitchFamily="34" charset="0"/>
                <a:ea typeface="Microsoft YaHei" panose="020B0503020204020204" pitchFamily="34" charset="-122"/>
                <a:cs typeface="+mn-cs"/>
              </a:rPr>
              <a:t> </a:t>
            </a: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admit that criminal childhood rape or grooming caused them to become gay or transgender.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[1303]</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Arial" panose="020B0604020202020204" pitchFamily="34" charset="0"/>
                <a:hlinkClick r:id="rId7">
                  <a:extLst>
                    <a:ext uri="{A12FA001-AC4F-418D-AE19-62706E023703}">
                      <ahyp:hlinkClr xmlns:ahyp="http://schemas.microsoft.com/office/drawing/2018/hyperlinkcolor" val="tx"/>
                    </a:ext>
                  </a:extLst>
                </a:hlinkClick>
              </a:rPr>
              <a:t>1304</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endPar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457200"/>
            <a:ext cx="868680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7576526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71450" y="1691640"/>
            <a:ext cx="8801100" cy="4918013"/>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600"/>
              </a:spcAft>
              <a:buClr>
                <a:srgbClr val="0000FF"/>
              </a:buClr>
              <a:buSzPct val="10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were healed decades later after they prayed and saw a vision of Jesus or heard Jesus speak to them. Jesus told Laura “let me show you who I created you to be” a beautiful woman for God.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hlinkClick r:id="rId4">
                  <a:extLst>
                    <a:ext uri="{A12FA001-AC4F-418D-AE19-62706E023703}">
                      <ahyp:hlinkClr xmlns:ahyp="http://schemas.microsoft.com/office/drawing/2018/hyperlinkcolor" val="tx"/>
                    </a:ext>
                  </a:extLst>
                </a:hlinkClick>
              </a:rPr>
              <a:t>[1304]</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rPr>
              <a:t>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3000"/>
              </a:lnSpc>
              <a:spcBef>
                <a:spcPct val="0"/>
              </a:spcBef>
              <a:spcAft>
                <a:spcPts val="600"/>
              </a:spcAft>
              <a:buClr>
                <a:srgbClr val="0000FF"/>
              </a:buClr>
              <a:buSzPct val="10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went to church and finally found real eternal love from Jesus. They received essential support from loving pastors, parents &amp; church family.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hlinkClick r:id="rId4">
                  <a:extLst>
                    <a:ext uri="{A12FA001-AC4F-418D-AE19-62706E023703}">
                      <ahyp:hlinkClr xmlns:ahyp="http://schemas.microsoft.com/office/drawing/2018/hyperlinkcolor" val="tx"/>
                    </a:ext>
                  </a:extLst>
                </a:hlinkClick>
              </a:rPr>
              <a:t>[1304]</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rPr>
              <a:t> </a:t>
            </a:r>
            <a:endPar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3000"/>
              </a:lnSpc>
              <a:spcBef>
                <a:spcPct val="0"/>
              </a:spcBef>
              <a:spcAft>
                <a:spcPts val="600"/>
              </a:spcAft>
              <a:buClr>
                <a:srgbClr val="0000FF"/>
              </a:buClr>
              <a:buSzPct val="10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Today they have church ministries to heal and free other homosexuals. They have given their testimonies in a movie called “In His Image”.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[1303]</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304800"/>
            <a:ext cx="86868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0881315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63829" y="1390594"/>
            <a:ext cx="8816341" cy="52120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400"/>
              </a:spcAft>
              <a:buClr>
                <a:prstClr val="white"/>
              </a:buClr>
              <a:buSzPct val="60000"/>
              <a:tabLst/>
              <a:defRPr/>
            </a:pPr>
            <a:r>
              <a:rPr lang="en-US" sz="2900" dirty="0">
                <a:solidFill>
                  <a:prstClr val="black">
                    <a:lumMod val="95000"/>
                    <a:lumOff val="5000"/>
                  </a:prstClr>
                </a:solidFill>
                <a:latin typeface="Calibri" panose="020F0502020204030204" pitchFamily="34" charset="0"/>
                <a:cs typeface="Calibri" panose="020F0502020204030204" pitchFamily="34" charset="0"/>
              </a:rPr>
              <a:t>Radical liberal democrats, gays, socialists &amp; communists will not enter Heaven unless they repent, because:</a:t>
            </a:r>
          </a:p>
          <a:p>
            <a:pPr marL="274320" lvl="0" indent="-274320">
              <a:spcAft>
                <a:spcPts val="0"/>
              </a:spcAft>
              <a:buClr>
                <a:prstClr val="white"/>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76200" dist="38100" dir="2700000" algn="tl" rotWithShape="0">
                    <a:schemeClr val="bg1">
                      <a:lumMod val="50000"/>
                    </a:schemeClr>
                  </a:outerShdw>
                </a:effectLst>
                <a:latin typeface="Calibri" panose="020F0502020204030204" pitchFamily="34" charset="0"/>
                <a:cs typeface="Calibri" panose="020F0502020204030204" pitchFamily="34" charset="0"/>
              </a:rPr>
              <a:t>Their raging cursing anger is like murder to God. </a:t>
            </a:r>
          </a:p>
          <a:p>
            <a:pPr marL="274320" lvl="0" indent="-274320">
              <a:spcAft>
                <a:spcPts val="0"/>
              </a:spcAft>
              <a:buClr>
                <a:prstClr val="white"/>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76200" dist="38100" dir="2700000" algn="tl" rotWithShape="0">
                    <a:schemeClr val="bg1">
                      <a:lumMod val="50000"/>
                    </a:schemeClr>
                  </a:outerShdw>
                </a:effectLst>
                <a:latin typeface="Calibri" panose="020F0502020204030204" pitchFamily="34" charset="0"/>
                <a:cs typeface="Calibri" panose="020F0502020204030204" pitchFamily="34" charset="0"/>
              </a:rPr>
              <a:t>Their treachery &amp; false accusations against innocent Christians violate God’s Ninth Commandment.</a:t>
            </a:r>
          </a:p>
          <a:p>
            <a:pPr marL="274320" lvl="0" indent="-274320">
              <a:spcAft>
                <a:spcPts val="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Their pride is abominable to God, as Satan’s was.</a:t>
            </a:r>
          </a:p>
          <a:p>
            <a:pPr marL="274320" lvl="0" indent="-274320">
              <a:spcAft>
                <a:spcPts val="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They do not humbly serve all those they lead.</a:t>
            </a:r>
          </a:p>
          <a:p>
            <a:pPr marL="274320" lvl="0" indent="-274320">
              <a:spcAft>
                <a:spcPts val="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Liberals lust for power, murder, rape, magic, porn, theft and gay sex is abominable per God and </a:t>
            </a:r>
            <a:r>
              <a:rPr lang="en-US" sz="2800" dirty="0">
                <a:solidFill>
                  <a:prstClr val="black"/>
                </a:solidFill>
                <a:latin typeface="Calibri" panose="020F0502020204030204" pitchFamily="34" charset="0"/>
                <a:cs typeface="Calibri" panose="020F0502020204030204" pitchFamily="34" charset="0"/>
              </a:rPr>
              <a:t>violates God’s marriage law, plus Commandments 2, 6 to 8 and 10. </a:t>
            </a:r>
            <a:endParaRPr lang="en-US" sz="2800" b="1" dirty="0">
              <a:ln w="9525">
                <a:solidFill>
                  <a:prstClr val="black"/>
                </a:solidFill>
                <a:prstDash val="solid"/>
              </a:ln>
              <a:solidFill>
                <a:prstClr val="black"/>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100000"/>
              </a:lnSpc>
              <a:spcAft>
                <a:spcPts val="600"/>
              </a:spcAft>
              <a:buClr>
                <a:prstClr val="white"/>
              </a:buClr>
              <a:buSzPct val="60000"/>
              <a:tabLst/>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Calibri" panose="020F0502020204030204" pitchFamily="34" charset="0"/>
              </a:rPr>
              <a:t>If God allowed all this evil in Heaven, it would be Hell.</a:t>
            </a:r>
            <a:endParaRPr lang="en-US" sz="3000" b="1" dirty="0">
              <a:ln w="9525">
                <a:solidFill>
                  <a:schemeClr val="bg1"/>
                </a:solidFill>
                <a:prstDash val="solid"/>
              </a:ln>
              <a:solidFill>
                <a:schemeClr val="tx1"/>
              </a:solidFill>
              <a:effectLst>
                <a:outerShdw blurRad="762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lvl="0" indent="0">
              <a:spcAft>
                <a:spcPts val="400"/>
              </a:spcAft>
              <a:buClr>
                <a:prstClr val="white"/>
              </a:buClr>
              <a:buSzPct val="65000"/>
              <a:tabLst/>
              <a:defRPr/>
            </a:pP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Proverbs 6:16-19</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Deut. 22:5</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Exodus 20</a:t>
            </a:r>
            <a:r>
              <a:rPr lang="en-US" dirty="0">
                <a:solidFill>
                  <a:schemeClr val="bg1"/>
                </a:solidFill>
                <a:latin typeface="Calibri" panose="020F0502020204030204" pitchFamily="34" charset="0"/>
                <a:cs typeface="Calibri" panose="020F0502020204030204" pitchFamily="34" charset="0"/>
              </a:rPr>
              <a:t> &amp; 1 </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Tim. 1:8-16 NIV</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 Cor. 6:9-10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Lev. 18:22</a:t>
            </a:r>
            <a:r>
              <a:rPr lang="en-US" dirty="0">
                <a:solidFill>
                  <a:schemeClr val="bg1"/>
                </a:solidFill>
                <a:latin typeface="Calibri" panose="020F0502020204030204" pitchFamily="34" charset="0"/>
                <a:cs typeface="Calibri" panose="020F0502020204030204" pitchFamily="34" charset="0"/>
              </a:rPr>
              <a:t> NKJV</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205591"/>
            <a:ext cx="8961120" cy="1005840"/>
          </a:xfrm>
          <a:prstGeom prst="rect">
            <a:avLst/>
          </a:prstGeom>
          <a:blipFill dpi="0" rotWithShape="0">
            <a:blip r:embed="rId1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C804321F-4095-4DB4-B915-5F1B79A3278D}"/>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811184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2000">
        <p15:prstTrans prst="pageCurlDouble"/>
      </p:transition>
    </mc:Choice>
    <mc:Fallback xmlns="">
      <p:transition spd="slow" advTm="32000">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274320"/>
            <a:ext cx="86868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pic>
        <p:nvPicPr>
          <p:cNvPr id="3" name="Picture 2" descr="A group of people in a room&#10;&#10;Description automatically generated">
            <a:extLst>
              <a:ext uri="{FF2B5EF4-FFF2-40B4-BE49-F238E27FC236}">
                <a16:creationId xmlns:a16="http://schemas.microsoft.com/office/drawing/2014/main" id="{4C4C3B53-A4FD-4292-BAC9-76340EA1668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4668" b="6238"/>
          <a:stretch/>
        </p:blipFill>
        <p:spPr>
          <a:xfrm>
            <a:off x="1538344" y="1902005"/>
            <a:ext cx="6245352" cy="370456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pic>
        <p:nvPicPr>
          <p:cNvPr id="8" name="Picture 7">
            <a:extLst>
              <a:ext uri="{FF2B5EF4-FFF2-40B4-BE49-F238E27FC236}">
                <a16:creationId xmlns:a16="http://schemas.microsoft.com/office/drawing/2014/main" id="{D28DFC51-AA50-4849-A912-EC582ADB4AB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96200" y="5303520"/>
            <a:ext cx="182880" cy="182880"/>
          </a:xfrm>
          <a:prstGeom prst="rect">
            <a:avLst/>
          </a:prstGeom>
        </p:spPr>
      </p:pic>
      <p:sp>
        <p:nvSpPr>
          <p:cNvPr id="7" name="Rectangle 2">
            <a:extLst>
              <a:ext uri="{FF2B5EF4-FFF2-40B4-BE49-F238E27FC236}">
                <a16:creationId xmlns:a16="http://schemas.microsoft.com/office/drawing/2014/main" id="{C485EAF3-5B59-4D35-9294-F796019AA940}"/>
              </a:ext>
            </a:extLst>
          </p:cNvPr>
          <p:cNvSpPr>
            <a:spLocks noChangeArrowheads="1"/>
          </p:cNvSpPr>
          <p:nvPr/>
        </p:nvSpPr>
        <p:spPr bwMode="auto">
          <a:xfrm>
            <a:off x="1008081" y="1621703"/>
            <a:ext cx="7127838" cy="560603"/>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7000"/>
              </a:lnSpc>
              <a:spcAft>
                <a:spcPts val="300"/>
              </a:spcAft>
              <a:buClr>
                <a:srgbClr val="0000FF"/>
              </a:buClr>
              <a:tabLst/>
            </a:pPr>
            <a:r>
              <a:rPr kumimoji="0" lang="en-US" sz="28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Video: “</a:t>
            </a:r>
            <a:r>
              <a:rPr kumimoji="0" lang="en-US" sz="2800" b="1"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file">
                  <a:extLst>
                    <a:ext uri="{A12FA001-AC4F-418D-AE19-62706E023703}">
                      <ahyp:hlinkClr xmlns:ahyp="http://schemas.microsoft.com/office/drawing/2018/hyperlinkcolor" val="tx"/>
                    </a:ext>
                  </a:extLst>
                </a:hlinkClick>
              </a:rPr>
              <a:t>IN HIS IMAGE</a:t>
            </a:r>
            <a:r>
              <a:rPr kumimoji="0" lang="en-US" sz="28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2800" dirty="0">
                <a:solidFill>
                  <a:sysClr val="windowText" lastClr="000000"/>
                </a:solidFill>
                <a:latin typeface="Calibri" panose="020F0502020204030204" pitchFamily="34" charset="0"/>
                <a:cs typeface="Arial" panose="020B0604020202020204" pitchFamily="34" charset="0"/>
                <a:hlinkClick r:id="rId7" action="ppaction://hlinkfile">
                  <a:extLst>
                    <a:ext uri="{A12FA001-AC4F-418D-AE19-62706E023703}">
                      <ahyp:hlinkClr xmlns:ahyp="http://schemas.microsoft.com/office/drawing/2018/hyperlinkcolor" val="tx"/>
                    </a:ext>
                  </a:extLst>
                </a:hlinkClick>
              </a:rPr>
              <a:t>inhisimagemovie.com</a:t>
            </a:r>
            <a:endParaRPr kumimoji="0" lang="en-US" sz="1600" i="0" u="none" strike="noStrike" kern="1200" cap="none" spc="0" normalizeH="0" baseline="0" noProof="0" dirty="0">
              <a:ln w="9525">
                <a:solidFill>
                  <a:prstClr val="black"/>
                </a:solidFill>
                <a:prstDash val="solid"/>
              </a:ln>
              <a:solidFill>
                <a:sysClr val="windowText" lastClr="000000"/>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endParaRPr>
          </a:p>
        </p:txBody>
      </p:sp>
      <p:sp>
        <p:nvSpPr>
          <p:cNvPr id="6" name="Rectangle 2"/>
          <p:cNvSpPr>
            <a:spLocks noChangeArrowheads="1"/>
          </p:cNvSpPr>
          <p:nvPr/>
        </p:nvSpPr>
        <p:spPr bwMode="auto">
          <a:xfrm>
            <a:off x="515583" y="5486400"/>
            <a:ext cx="8286750" cy="1256498"/>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Aft>
                <a:spcPts val="300"/>
              </a:spcAft>
              <a:buClr>
                <a:srgbClr val="0000FF"/>
              </a:buClr>
              <a:tabLst/>
            </a:pP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Long term former gays and transgenders, now beloved Christian </a:t>
            </a:r>
            <a:r>
              <a:rPr lang="en-US" sz="2000" dirty="0">
                <a:solidFill>
                  <a:prstClr val="black">
                    <a:lumMod val="95000"/>
                    <a:lumOff val="5000"/>
                  </a:prstClr>
                </a:solidFill>
                <a:latin typeface="Calibri" panose="020F0502020204030204" pitchFamily="34" charset="0"/>
                <a:cs typeface="Calibri" panose="020F0502020204030204" pitchFamily="34" charset="0"/>
              </a:rPr>
              <a:t>evangelists</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give their powerful testimonies, </a:t>
            </a:r>
            <a:r>
              <a:rPr lang="en-US" sz="2000" dirty="0">
                <a:solidFill>
                  <a:prstClr val="black">
                    <a:lumMod val="95000"/>
                    <a:lumOff val="5000"/>
                  </a:prstClr>
                </a:solidFill>
                <a:latin typeface="Calibri" panose="020F0502020204030204" pitchFamily="34" charset="0"/>
                <a:cs typeface="Calibri" panose="020F0502020204030204" pitchFamily="34" charset="0"/>
              </a:rPr>
              <a:t>plus the</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producer, editors</a:t>
            </a:r>
            <a:r>
              <a:rPr lang="en-US" sz="2000" dirty="0">
                <a:solidFill>
                  <a:prstClr val="black">
                    <a:lumMod val="95000"/>
                    <a:lumOff val="5000"/>
                  </a:prstClr>
                </a:solidFill>
                <a:latin typeface="Calibri" panose="020F0502020204030204" pitchFamily="34" charset="0"/>
                <a:cs typeface="Calibri" panose="020F0502020204030204" pitchFamily="34" charset="0"/>
              </a:rPr>
              <a:t> and</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commentator ex-gay expert Dr. Brown. Also </a:t>
            </a:r>
            <a:r>
              <a:rPr lang="en-US" sz="2000" dirty="0">
                <a:solidFill>
                  <a:prstClr val="black">
                    <a:lumMod val="95000"/>
                    <a:lumOff val="5000"/>
                  </a:prstClr>
                </a:solidFill>
                <a:latin typeface="Calibri" panose="020F0502020204030204" pitchFamily="34" charset="0"/>
                <a:cs typeface="Calibri" panose="020F0502020204030204" pitchFamily="34" charset="0"/>
              </a:rPr>
              <a:t>included</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was a movie testimony by Walt Heyer at the “In His Image” movie premier I attended.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Photo credit: Jeff Woodward </a:t>
            </a:r>
            <a:r>
              <a:rPr lang="en-US" sz="1600" dirty="0">
                <a:solidFill>
                  <a:prstClr val="black"/>
                </a:solidFill>
                <a:latin typeface="Calibri" panose="020F050202020403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[1304]</a:t>
            </a:r>
            <a:endParaRPr kumimoji="0" lang="en-US" sz="1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8701297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2057400"/>
            <a:ext cx="8686800" cy="4474943"/>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srgbClr val="0000FF"/>
              </a:buClr>
              <a:tabLst/>
            </a:pP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Stephen stated that “gay people tell him that they are born that way … well … they need to be reborn … by baptism</a:t>
            </a:r>
            <a:r>
              <a:rPr kumimoji="0" lang="en-US" sz="3600" b="1" i="0" u="none" strike="noStrike" kern="1200" cap="none" spc="0" normalizeH="0" baseline="0" noProof="0" dirty="0">
                <a:ln w="9525">
                  <a:solidFill>
                    <a:prstClr val="black"/>
                  </a:solidFill>
                  <a:prstDash val="solid"/>
                </a:ln>
                <a:solidFill>
                  <a:prstClr val="white"/>
                </a:solidFill>
                <a:effectLst>
                  <a:glow rad="635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lang="en-US" sz="3200" dirty="0">
                <a:solidFill>
                  <a:prstClr val="black">
                    <a:lumMod val="95000"/>
                    <a:lumOff val="5000"/>
                  </a:prstClr>
                </a:solidFill>
                <a:latin typeface="Calibri" panose="020F0502020204030204" pitchFamily="34" charset="0"/>
                <a:cs typeface="Calibri" panose="020F0502020204030204" pitchFamily="34" charset="0"/>
              </a:rPr>
              <a:t>.</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Jesus taught that </a:t>
            </a:r>
            <a:r>
              <a:rPr lang="en-US" sz="3200" dirty="0">
                <a:solidFill>
                  <a:prstClr val="black">
                    <a:lumMod val="95000"/>
                    <a:lumOff val="5000"/>
                  </a:prstClr>
                </a:solidFill>
                <a:latin typeface="Calibri" panose="020F0502020204030204" pitchFamily="34" charset="0"/>
                <a:cs typeface="Calibri" panose="020F0502020204030204" pitchFamily="34" charset="0"/>
              </a:rPr>
              <a:t>baptism</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was needed by all sinners. </a:t>
            </a:r>
            <a:r>
              <a:rPr lang="en-US" dirty="0">
                <a:solidFill>
                  <a:prstClr val="black"/>
                </a:solidFill>
                <a:latin typeface="Calibri" panose="020F050202020403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[1304]</a:t>
            </a:r>
            <a:endParaRPr lang="en-US" dirty="0">
              <a:solidFill>
                <a:prstClr val="black"/>
              </a:solidFill>
              <a:latin typeface="Calibri" panose="020F0502020204030204" pitchFamily="34" charset="0"/>
              <a:cs typeface="Arial" panose="020B0604020202020204" pitchFamily="34" charset="0"/>
            </a:endParaRPr>
          </a:p>
          <a:p>
            <a:pPr marL="0" lvl="0" indent="0">
              <a:lnSpc>
                <a:spcPct val="96000"/>
              </a:lnSpc>
              <a:spcAft>
                <a:spcPts val="1200"/>
              </a:spcAft>
              <a:buClr>
                <a:srgbClr val="0000FF"/>
              </a:buClr>
              <a:tabLst/>
            </a:pPr>
            <a:r>
              <a:rPr lang="en-US" sz="36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Stephen Black also stated that “bipolar illness and schizophrenia, also (Satanic) demonization are behind this</a:t>
            </a:r>
            <a:r>
              <a:rPr lang="en-US" sz="3200" dirty="0">
                <a:solidFill>
                  <a:prstClr val="black">
                    <a:lumMod val="95000"/>
                    <a:lumOff val="5000"/>
                  </a:prstClr>
                </a:solidFill>
                <a:latin typeface="Calibri" panose="020F0502020204030204" pitchFamily="34" charset="0"/>
                <a:cs typeface="Calibri" panose="020F0502020204030204" pitchFamily="34" charset="0"/>
              </a:rPr>
              <a:t>“ (homosexual and transgender lifestyles). </a:t>
            </a:r>
            <a:r>
              <a:rPr lang="en-US" dirty="0">
                <a:solidFill>
                  <a:prstClr val="black"/>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[1303]</a:t>
            </a:r>
            <a:r>
              <a:rPr lang="en-US" dirty="0">
                <a:solidFill>
                  <a:prstClr val="black"/>
                </a:solidFill>
                <a:latin typeface="Calibri" panose="020F0502020204030204" pitchFamily="34" charset="0"/>
                <a:cs typeface="Arial" panose="020B0604020202020204" pitchFamily="34" charset="0"/>
              </a:rPr>
              <a:t>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6096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574354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14300" y="1598875"/>
            <a:ext cx="8915400" cy="5001369"/>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srgbClr val="0000FF"/>
              </a:buClr>
              <a:buSzPct val="100000"/>
              <a:buFont typeface="Times New Roman" panose="02020603050405020304" pitchFamily="18" charset="0"/>
              <a:buNone/>
              <a:tabLst/>
              <a:defRPr/>
            </a:pP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 personally received 4 dreams from God in 2020 and also heard God tell me in His silent still voice to write this book and speak about it. </a:t>
            </a:r>
          </a:p>
          <a:p>
            <a:pPr marL="0" marR="0" lvl="0" indent="0" algn="l" defTabSz="457200" rtl="0" eaLnBrk="1" fontAlgn="base" latinLnBrk="0" hangingPunct="0">
              <a:lnSpc>
                <a:spcPct val="100000"/>
              </a:lnSpc>
              <a:spcBef>
                <a:spcPct val="0"/>
              </a:spcBef>
              <a:spcAft>
                <a:spcPts val="600"/>
              </a:spcAft>
              <a:buClr>
                <a:srgbClr val="0000FF"/>
              </a:buClr>
              <a:buSzPct val="100000"/>
              <a:buFont typeface="Times New Roman" panose="02020603050405020304" pitchFamily="18" charset="0"/>
              <a:buNone/>
              <a:tabLst/>
              <a:defRPr/>
            </a:pPr>
            <a:r>
              <a:rPr lang="en-US" sz="3000" dirty="0">
                <a:solidFill>
                  <a:schemeClr val="bg1"/>
                </a:solidFill>
                <a:latin typeface="Calibri" panose="020F0502020204030204" pitchFamily="34" charset="0"/>
                <a:cs typeface="Calibri" panose="020F0502020204030204" pitchFamily="34" charset="0"/>
              </a:rPr>
              <a:t>To free all homosexuals from this evil and to protect God’s innocent children from this rampant rape &amp; porn.</a:t>
            </a:r>
          </a:p>
          <a:p>
            <a:pPr marL="0" lvl="0" indent="0">
              <a:lnSpc>
                <a:spcPct val="100000"/>
              </a:lnSpc>
              <a:spcAft>
                <a:spcPts val="600"/>
              </a:spcAft>
              <a:buClr>
                <a:srgbClr val="0000FF"/>
              </a:buClr>
              <a:tabLst/>
              <a:defRPr/>
            </a:pP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These evils are led by demons who wait for an opportunity to destroy and defile all children. </a:t>
            </a:r>
          </a:p>
          <a:p>
            <a:pPr marL="0" lvl="0" indent="0">
              <a:lnSpc>
                <a:spcPct val="100000"/>
              </a:lnSpc>
              <a:spcAft>
                <a:spcPts val="600"/>
              </a:spcAft>
              <a:buClr>
                <a:srgbClr val="0000FF"/>
              </a:buClr>
              <a:tabLst/>
              <a:defRPr/>
            </a:pP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Bible said everyone would be tempted. It is a spiritual battle. We can only defeat it with Jesus.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228600"/>
            <a:ext cx="86868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56599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32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65771" y="1687505"/>
            <a:ext cx="8610600" cy="4924425"/>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Clr>
                <a:srgbClr val="0000FF"/>
              </a:buClr>
              <a:tabLst/>
            </a:pPr>
            <a:r>
              <a:rPr lang="en-US" sz="3200" dirty="0">
                <a:solidFill>
                  <a:schemeClr val="bg1"/>
                </a:solidFill>
                <a:latin typeface="Calibri" panose="020F0502020204030204" pitchFamily="34" charset="0"/>
                <a:cs typeface="Calibri" panose="020F0502020204030204" pitchFamily="34" charset="0"/>
              </a:rPr>
              <a:t>In my book, “</a:t>
            </a:r>
            <a:r>
              <a:rPr lang="en-US" sz="32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Evolution Is Not Science</a:t>
            </a:r>
            <a:r>
              <a:rPr lang="en-US" sz="3200" dirty="0">
                <a:solidFill>
                  <a:schemeClr val="bg1"/>
                </a:solidFill>
                <a:latin typeface="Calibri" panose="020F0502020204030204" pitchFamily="34" charset="0"/>
                <a:cs typeface="Calibri" panose="020F0502020204030204" pitchFamily="34" charset="0"/>
              </a:rPr>
              <a:t>” I rigorously scientifically prove that each person can prove the existence of God to themselves with 100% accuracy, using the scientific method.</a:t>
            </a:r>
          </a:p>
          <a:p>
            <a:pPr marL="0" lvl="0" indent="0">
              <a:lnSpc>
                <a:spcPct val="100000"/>
              </a:lnSpc>
              <a:spcAft>
                <a:spcPts val="1200"/>
              </a:spcAft>
              <a:buClr>
                <a:srgbClr val="0000FF"/>
              </a:buClr>
              <a:tabLst/>
            </a:pPr>
            <a:r>
              <a:rPr lang="en-US" sz="3200" dirty="0">
                <a:solidFill>
                  <a:schemeClr val="bg1"/>
                </a:solidFill>
                <a:latin typeface="Calibri" panose="020F0502020204030204" pitchFamily="34" charset="0"/>
                <a:cs typeface="Calibri" panose="020F0502020204030204" pitchFamily="34" charset="0"/>
              </a:rPr>
              <a:t>I am a scientist, a leading senior engineer, author of 3 science books concerning homosexuality and </a:t>
            </a:r>
            <a:r>
              <a:rPr lang="en-US" sz="3200" dirty="0">
                <a:solidFill>
                  <a:prstClr val="black"/>
                </a:solidFill>
                <a:latin typeface="Calibri" panose="020F0502020204030204" pitchFamily="34" charset="0"/>
                <a:cs typeface="Calibri" panose="020F0502020204030204" pitchFamily="34" charset="0"/>
              </a:rPr>
              <a:t>escapee of an </a:t>
            </a:r>
            <a:r>
              <a:rPr lang="en-US" sz="3200" dirty="0">
                <a:solidFill>
                  <a:schemeClr val="bg1"/>
                </a:solidFill>
                <a:latin typeface="Calibri" panose="020F0502020204030204" pitchFamily="34" charset="0"/>
                <a:cs typeface="Calibri" panose="020F0502020204030204" pitchFamily="34" charset="0"/>
              </a:rPr>
              <a:t>unsuccessful </a:t>
            </a:r>
            <a:r>
              <a:rPr lang="en-US" sz="3200" dirty="0">
                <a:solidFill>
                  <a:prstClr val="black"/>
                </a:solidFill>
                <a:latin typeface="Calibri" panose="020F0502020204030204" pitchFamily="34" charset="0"/>
                <a:cs typeface="Calibri" panose="020F0502020204030204" pitchFamily="34" charset="0"/>
              </a:rPr>
              <a:t>criminal </a:t>
            </a:r>
            <a:r>
              <a:rPr lang="en-US" sz="3200" dirty="0">
                <a:solidFill>
                  <a:schemeClr val="bg1"/>
                </a:solidFill>
                <a:latin typeface="Calibri" panose="020F0502020204030204" pitchFamily="34" charset="0"/>
                <a:cs typeface="Calibri" panose="020F0502020204030204" pitchFamily="34" charset="0"/>
              </a:rPr>
              <a:t>gay rape attempt from a knockout drug placed in my drink.</a:t>
            </a:r>
          </a:p>
          <a:p>
            <a:pPr marL="0" lvl="0" indent="0">
              <a:lnSpc>
                <a:spcPct val="100000"/>
              </a:lnSpc>
              <a:spcAft>
                <a:spcPts val="1200"/>
              </a:spcAft>
              <a:buClr>
                <a:srgbClr val="0000FF"/>
              </a:buClr>
              <a:tabLst/>
            </a:pPr>
            <a:r>
              <a:rPr lang="en-US" sz="3200" dirty="0">
                <a:solidFill>
                  <a:schemeClr val="bg1"/>
                </a:solidFill>
                <a:latin typeface="Calibri" panose="020F0502020204030204" pitchFamily="34" charset="0"/>
                <a:cs typeface="Calibri" panose="020F0502020204030204" pitchFamily="34" charset="0"/>
              </a:rPr>
              <a:t>This is rampant today and evil.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7671" y="304800"/>
            <a:ext cx="86868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6220343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2000">
        <p15:prstTrans prst="pageCurlDouble"/>
      </p:transition>
    </mc:Choice>
    <mc:Fallback xmlns="">
      <p:transition spd="slow" advTm="22000">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61364" y="1800837"/>
            <a:ext cx="8821271" cy="4874283"/>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tabLst/>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4 years old, growing up in gay raping Marxist Los Angeles, Walt Heyer had a grandmother who secretly dressed him in purple dresses </a:t>
            </a:r>
            <a:r>
              <a:rPr lang="en-US" sz="3000" dirty="0">
                <a:solidFill>
                  <a:prstClr val="black"/>
                </a:solidFill>
                <a:latin typeface="Calibri" panose="020F0502020204030204" pitchFamily="34" charset="0"/>
                <a:cs typeface="Calibri" panose="020F0502020204030204" pitchFamily="34" charset="0"/>
              </a:rPr>
              <a:t>&amp;</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constantly praised him only when dressed as a girl. She told Walt to </a:t>
            </a:r>
            <a:r>
              <a:rPr lang="en-US" sz="3000" dirty="0">
                <a:solidFill>
                  <a:prstClr val="black"/>
                </a:solidFill>
                <a:latin typeface="Calibri" panose="020F0502020204030204" pitchFamily="34" charset="0"/>
                <a:cs typeface="Calibri" panose="020F0502020204030204" pitchFamily="34" charset="0"/>
              </a:rPr>
              <a:t>deceive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and never tell his parents. This grandmother groomed Walt in the transgender lifestyle.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[1303]</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[1304]</a:t>
            </a:r>
            <a:endPar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105000"/>
              </a:lnSpc>
              <a:spcAft>
                <a:spcPts val="1200"/>
              </a:spcAft>
              <a:buClr>
                <a:srgbClr val="0000FF"/>
              </a:buClr>
              <a:tabLst/>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When that evil grandmother’s son, (Walt’s equally evil uncle), heard about the purple dress, the uncle gay raped Walt as a 9-year-old child.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[1303]</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[1304]</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10671" y="457200"/>
            <a:ext cx="86868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7844334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52400" y="1828800"/>
            <a:ext cx="8839200" cy="4772076"/>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700"/>
              </a:spcAft>
              <a:buClr>
                <a:srgbClr val="0000FF"/>
              </a:buClr>
              <a:tabLst/>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Walt tried to live a normal life. He married a lady at age 21. But this criminal childhood trans grooming and gay rape left him traumatized for decades.</a:t>
            </a:r>
            <a:r>
              <a:rPr lang="en-US" dirty="0">
                <a:solidFill>
                  <a:prstClr val="black"/>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rPr>
              <a:t>[1307] </a:t>
            </a:r>
          </a:p>
          <a:p>
            <a:pPr marL="0" lvl="0" indent="0">
              <a:spcAft>
                <a:spcPts val="700"/>
              </a:spcAft>
              <a:buClr>
                <a:srgbClr val="0000FF"/>
              </a:buClr>
              <a:tabLst/>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Walt states that “During that time, I was struggling so deeply with my gender identity because of what happened when I was a kid.” </a:t>
            </a:r>
            <a:r>
              <a:rPr lang="en-US" dirty="0">
                <a:solidFill>
                  <a:prstClr val="black"/>
                </a:solidFill>
                <a:latin typeface="Calibri" panose="020F0502020204030204" pitchFamily="34" charset="0"/>
                <a:cs typeface="Arial" panose="020B0604020202020204" pitchFamily="34" charset="0"/>
              </a:rPr>
              <a:t>[1307]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endParaRPr>
          </a:p>
          <a:p>
            <a:pPr marL="0" lvl="0" indent="0">
              <a:spcAft>
                <a:spcPts val="700"/>
              </a:spcAft>
              <a:buClr>
                <a:srgbClr val="0000FF"/>
              </a:buClr>
              <a:tabLst/>
            </a:pP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Arial" panose="020B0604020202020204" pitchFamily="34" charset="0"/>
              </a:rPr>
              <a:t>Walt added, </a:t>
            </a:r>
            <a:r>
              <a:rPr kumimoji="0" lang="en-US" sz="32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Arial" panose="020B0604020202020204" pitchFamily="34" charset="0"/>
              </a:rPr>
              <a:t>“I would submit that if we’re offering a treatment for somebody that has them attempt suicide at a 40% to 50% rate, there’s something wrong with the treatment we’re using</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rPr>
              <a:t>.” </a:t>
            </a:r>
            <a:r>
              <a:rPr lang="en-US" dirty="0">
                <a:solidFill>
                  <a:prstClr val="black"/>
                </a:solidFill>
                <a:latin typeface="Calibri" panose="020F0502020204030204" pitchFamily="34" charset="0"/>
                <a:cs typeface="Arial" panose="020B0604020202020204" pitchFamily="34" charset="0"/>
              </a:rPr>
              <a:t>[1307] </a:t>
            </a:r>
            <a:endPar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457200"/>
            <a:ext cx="86868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8641006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981200"/>
            <a:ext cx="8686800" cy="4616648"/>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0000FF"/>
              </a:buClr>
              <a:tabLst/>
            </a:pPr>
            <a:r>
              <a:rPr kumimoji="0" lang="en-US" sz="34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Stephen Black was molested by a family member and later raped by a stranger who was walking down the street and suddenly entered his open garage door, where innocent Stephen was playing alone at home as a young child. </a:t>
            </a:r>
            <a:r>
              <a:rPr lang="en-US" dirty="0">
                <a:solidFill>
                  <a:prstClr val="black"/>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[1303]</a:t>
            </a:r>
            <a:r>
              <a:rPr lang="en-US" dirty="0">
                <a:solidFill>
                  <a:prstClr val="black"/>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5"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1304</a:t>
            </a:r>
            <a:r>
              <a:rPr lang="en-US" dirty="0">
                <a:solidFill>
                  <a:prstClr val="black"/>
                </a:solidFill>
                <a:latin typeface="Calibri" panose="020F0502020204030204" pitchFamily="34" charset="0"/>
                <a:cs typeface="Arial" panose="020B0604020202020204" pitchFamily="34" charset="0"/>
                <a:hlinkClick r:id="rId5" action="ppaction://hlinkfile">
                  <a:extLst>
                    <a:ext uri="{A12FA001-AC4F-418D-AE19-62706E023703}">
                      <ahyp:hlinkClr xmlns:ahyp="http://schemas.microsoft.com/office/drawing/2018/hyperlinkcolor" val="tx"/>
                    </a:ext>
                  </a:extLst>
                </a:hlinkClick>
              </a:rPr>
              <a:t>]</a:t>
            </a:r>
            <a:endParaRPr lang="en-US" dirty="0">
              <a:solidFill>
                <a:prstClr val="black"/>
              </a:solidFill>
              <a:latin typeface="Calibri" panose="020F0502020204030204" pitchFamily="34" charset="0"/>
              <a:cs typeface="Arial" panose="020B0604020202020204" pitchFamily="34" charset="0"/>
            </a:endParaRPr>
          </a:p>
          <a:p>
            <a:pPr marL="0" lvl="0" indent="0">
              <a:lnSpc>
                <a:spcPct val="100000"/>
              </a:lnSpc>
              <a:spcAft>
                <a:spcPts val="1200"/>
              </a:spcAft>
              <a:buClr>
                <a:srgbClr val="0000FF"/>
              </a:buClr>
              <a:tabLst/>
            </a:pPr>
            <a:r>
              <a:rPr kumimoji="0" lang="en-US" sz="34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gay rapist blamed the child as he raped him… because he had no shirt on. </a:t>
            </a:r>
            <a:r>
              <a:rPr lang="en-US" dirty="0">
                <a:solidFill>
                  <a:prstClr val="black"/>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[1303]</a:t>
            </a:r>
            <a:r>
              <a:rPr lang="en-US" dirty="0">
                <a:solidFill>
                  <a:prstClr val="black"/>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[1304]</a:t>
            </a:r>
            <a:endPar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533400"/>
            <a:ext cx="8686800" cy="118872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657961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2438400"/>
            <a:ext cx="8686800" cy="3447098"/>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srgbClr val="0000FF"/>
              </a:buClr>
              <a:buSzPct val="10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is what gays do today. They blame the rape victims for their evil rape crimes. </a:t>
            </a:r>
          </a:p>
          <a:p>
            <a:pPr marL="274320" marR="0" lvl="0" indent="-274320" algn="l" defTabSz="457200" rtl="0" eaLnBrk="1" fontAlgn="base" latinLnBrk="0" hangingPunct="0">
              <a:lnSpc>
                <a:spcPct val="100000"/>
              </a:lnSpc>
              <a:spcBef>
                <a:spcPct val="0"/>
              </a:spcBef>
              <a:spcAft>
                <a:spcPts val="1200"/>
              </a:spcAft>
              <a:buClr>
                <a:schemeClr val="bg1"/>
              </a:buClr>
              <a:buSzPct val="100000"/>
              <a:buFont typeface="Arial" panose="020B0604020202020204" pitchFamily="34" charset="0"/>
              <a:buChar char="•"/>
              <a:tabLst/>
              <a:defRPr/>
            </a:pPr>
            <a:r>
              <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Those who defend homosexuality, porn and legalized drugs are complicit in these rampant evil rape crimes, against tens of millions of innocent children and the resulting suicides.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854869"/>
            <a:ext cx="86868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5388988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08760"/>
            <a:ext cx="8778240" cy="5166360"/>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300"/>
              </a:spcAft>
              <a:buClr>
                <a:srgbClr val="0000FF"/>
              </a:buClr>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Walt Heyer</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(author of 5 books on transgenderism) stated that instead of addressing the underlying mental traumas, they were </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offered deadly never-ending sex change hormones with huge needles, castration, sterilization and a transgender lifestyle that deepened their tragedy, left them with </a:t>
            </a: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scars and huge patches </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of removed skin and never solved the pain </a:t>
            </a: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mental illness, including bipolarism </a:t>
            </a:r>
            <a:r>
              <a:rPr lang="en-US" sz="33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schizophrenia, from traumatic rape crimes, that stole their childhood innocence.</a:t>
            </a:r>
            <a:r>
              <a:rPr kumimoji="0" lang="en-US" sz="33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96000"/>
              </a:lnSpc>
              <a:spcAft>
                <a:spcPts val="900"/>
              </a:spcAft>
              <a:buClr>
                <a:srgbClr val="0000FF"/>
              </a:buClr>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file">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1303</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file">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black"/>
                </a:solidFill>
                <a:latin typeface="Calibri" panose="020F0502020204030204" pitchFamily="34" charset="0"/>
                <a:cs typeface="Arial" panose="020B0604020202020204" pitchFamily="34" charset="0"/>
                <a:hlinkClick r:id="rId7" action="ppaction://hlinkfile">
                  <a:extLst>
                    <a:ext uri="{A12FA001-AC4F-418D-AE19-62706E023703}">
                      <ahyp:hlinkClr xmlns:ahyp="http://schemas.microsoft.com/office/drawing/2018/hyperlinkcolor" val="tx"/>
                    </a:ext>
                  </a:extLst>
                </a:hlinkClick>
              </a:rPr>
              <a:t>[</a:t>
            </a:r>
            <a:r>
              <a:rPr lang="en-US" sz="1600" dirty="0">
                <a:solidFill>
                  <a:prstClr val="black"/>
                </a:solidFill>
                <a:latin typeface="Calibri" panose="020F050202020403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1304</a:t>
            </a:r>
            <a:r>
              <a:rPr lang="en-US" sz="1600" dirty="0">
                <a:solidFill>
                  <a:prstClr val="black"/>
                </a:solidFill>
                <a:latin typeface="Calibri" panose="020F0502020204030204" pitchFamily="34" charset="0"/>
                <a:cs typeface="Arial" panose="020B0604020202020204" pitchFamily="34" charset="0"/>
                <a:hlinkClick r:id="rId7" action="ppaction://hlinkfile">
                  <a:extLst>
                    <a:ext uri="{A12FA001-AC4F-418D-AE19-62706E023703}">
                      <ahyp:hlinkClr xmlns:ahyp="http://schemas.microsoft.com/office/drawing/2018/hyperlinkcolor" val="tx"/>
                    </a:ext>
                  </a:extLst>
                </a:hlinkClick>
              </a:rPr>
              <a:t>]</a:t>
            </a:r>
            <a:r>
              <a:rPr lang="en-US" sz="1600" dirty="0">
                <a:solidFill>
                  <a:prstClr val="black"/>
                </a:solidFill>
                <a:latin typeface="Calibri" panose="020F0502020204030204" pitchFamily="34" charset="0"/>
                <a:cs typeface="Arial" panose="020B0604020202020204" pitchFamily="34" charset="0"/>
              </a:rPr>
              <a:t> [1307]</a:t>
            </a:r>
            <a:endParaRPr kumimoji="0" lang="en-US"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32410" y="182880"/>
            <a:ext cx="8686800"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378769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491490" y="2286000"/>
            <a:ext cx="8161020" cy="4004301"/>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27432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srgbClr val="0000FF"/>
              </a:buClr>
              <a:tabLst/>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Laura Stanlake states they were doubly punished by their conscience while living a transgender lifestyle that required them to constantly lie about everything in their </a:t>
            </a:r>
            <a:r>
              <a:rPr lang="en-US" sz="3200" dirty="0">
                <a:solidFill>
                  <a:prstClr val="black">
                    <a:lumMod val="95000"/>
                    <a:lumOff val="5000"/>
                  </a:prstClr>
                </a:solidFill>
                <a:latin typeface="Calibri" panose="020F0502020204030204" pitchFamily="34" charset="0"/>
                <a:cs typeface="Calibri" panose="020F0502020204030204" pitchFamily="34" charset="0"/>
              </a:rPr>
              <a:t>entire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history living as the opposite gender, from coworkers, friends, neighbors, family and all past documents and memories.</a:t>
            </a:r>
            <a:r>
              <a:rPr kumimoji="0" lang="en-US" sz="29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The truth would always slip out. </a:t>
            </a:r>
            <a:r>
              <a:rPr lang="en-US" dirty="0">
                <a:solidFill>
                  <a:prstClr val="black"/>
                </a:solidFill>
                <a:latin typeface="Calibri" panose="020F0502020204030204" pitchFamily="34" charset="0"/>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1303</a:t>
            </a:r>
            <a:r>
              <a:rPr lang="en-US" dirty="0">
                <a:solidFill>
                  <a:prstClr val="black"/>
                </a:solidFill>
                <a:latin typeface="Calibri" panose="020F0502020204030204" pitchFamily="34" charset="0"/>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1304</a:t>
            </a:r>
            <a:r>
              <a:rPr lang="en-US" dirty="0">
                <a:solidFill>
                  <a:prstClr val="black"/>
                </a:solidFill>
                <a:latin typeface="Calibri" panose="020F0502020204030204" pitchFamily="34" charset="0"/>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r>
              <a:rPr lang="en-US" dirty="0">
                <a:solidFill>
                  <a:prstClr val="black"/>
                </a:solidFill>
                <a:latin typeface="Calibri" panose="020F0502020204030204" pitchFamily="34" charset="0"/>
                <a:cs typeface="Arial" panose="020B0604020202020204" pitchFamily="34" charset="0"/>
              </a:rPr>
              <a:t> </a:t>
            </a:r>
            <a:endPar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685800"/>
            <a:ext cx="868680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888166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63829" y="1672597"/>
            <a:ext cx="8816341" cy="493776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900"/>
              </a:spcAft>
              <a:buClr>
                <a:schemeClr val="tx1"/>
              </a:buClr>
              <a:buSzPct val="70000"/>
              <a:defRPr/>
            </a:pPr>
            <a:r>
              <a:rPr lang="en-US" sz="32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rPr>
              <a:t>Gay rape and molestation are illegal violent gay crimes, that destroy people’s lives for decades, and cause immense pain and torment for victims. </a:t>
            </a:r>
          </a:p>
          <a:p>
            <a:pPr marL="274320" lvl="0" indent="-274320">
              <a:spcAft>
                <a:spcPts val="900"/>
              </a:spcAft>
              <a:buClr>
                <a:schemeClr val="bg1"/>
              </a:buClr>
              <a:buSzPct val="80000"/>
              <a:buFont typeface="Wingdings" panose="05000000000000000000" pitchFamily="2" charset="2"/>
              <a:buChar char="Ø"/>
              <a:defRPr/>
            </a:pPr>
            <a:r>
              <a:rPr lang="en-US" sz="2800" dirty="0">
                <a:solidFill>
                  <a:schemeClr val="bg1"/>
                </a:solidFill>
                <a:latin typeface="Calibri" panose="020F0502020204030204" pitchFamily="34" charset="0"/>
                <a:cs typeface="Times New Roman" panose="02020603050405020304" pitchFamily="18" charset="0"/>
              </a:rPr>
              <a:t>We already have courts, judges and police to arrest, prosecute and judge suspects for criminal rape. This is why socialists want to abolish the police and judges.</a:t>
            </a:r>
          </a:p>
          <a:p>
            <a:pPr marL="274320" lvl="0" indent="-274320">
              <a:spcAft>
                <a:spcPts val="900"/>
              </a:spcAft>
              <a:buClr>
                <a:schemeClr val="tx1"/>
              </a:buClr>
              <a:buSzPct val="70000"/>
              <a:buFont typeface="Wingdings" panose="05000000000000000000" pitchFamily="2" charset="2"/>
              <a:buChar char="Ø"/>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hlinkClick r:id="rId4" action="ppaction://hlinksldjump"/>
              </a:rPr>
              <a:t>Gays today are legalizing gay rape &amp; molestation </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by calling it gay pride and coming out celebrations</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rPr>
              <a:t>.</a:t>
            </a:r>
          </a:p>
          <a:p>
            <a:pPr marL="274320" lvl="0" indent="-274320">
              <a:spcAft>
                <a:spcPts val="900"/>
              </a:spcAft>
              <a:buClr>
                <a:schemeClr val="tx1"/>
              </a:buClr>
              <a:buSzPct val="70000"/>
              <a:buFont typeface="Wingdings" panose="05000000000000000000" pitchFamily="2" charset="2"/>
              <a:buChar char="Ø"/>
              <a:defRPr/>
            </a:pP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Victims who protest being raped are today attacked</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rPr>
              <a:t>, </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threatened, fired, sued and jailed by militant gays</a:t>
            </a:r>
            <a:r>
              <a:rPr lang="en-US" sz="30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cs typeface="Times New Roman" panose="02020603050405020304" pitchFamily="18" charset="0"/>
              </a:rPr>
              <a:t>. </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5157" y="365760"/>
            <a:ext cx="8961120" cy="1097280"/>
          </a:xfrm>
          <a:prstGeom prst="rect">
            <a:avLst/>
          </a:prstGeom>
          <a:blipFill dpi="0" rotWithShape="0">
            <a:blip r:embed="rId8"/>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C804321F-4095-4DB4-B915-5F1B79A3278D}"/>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24013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2400" y="1188720"/>
            <a:ext cx="8839200" cy="5463034"/>
          </a:xfrm>
          <a:prstGeom prst="rect">
            <a:avLst/>
          </a:prstGeom>
          <a:gradFill flip="none" rotWithShape="1">
            <a:gsLst>
              <a:gs pos="0">
                <a:schemeClr val="tx1"/>
              </a:gs>
              <a:gs pos="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srgbClr val="0000FF"/>
              </a:buClr>
              <a:tabLst/>
            </a:pPr>
            <a:r>
              <a:rPr lang="en-US" sz="3200" b="1"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Transgenders try to cosmetically change the gender of their physical body. This is unsuccessful because they can’t alter the gender of their linked spiritual body.</a:t>
            </a:r>
            <a:endParaRPr lang="en-US" sz="3200" dirty="0">
              <a:solidFill>
                <a:schemeClr val="bg1"/>
              </a:solidFill>
              <a:latin typeface="Calibri" panose="020F0502020204030204" pitchFamily="34" charset="0"/>
              <a:cs typeface="Calibri" panose="020F0502020204030204" pitchFamily="34" charset="0"/>
            </a:endParaRPr>
          </a:p>
          <a:p>
            <a:pPr marL="0" lvl="0" indent="0">
              <a:lnSpc>
                <a:spcPct val="90000"/>
              </a:lnSpc>
              <a:spcAft>
                <a:spcPts val="600"/>
              </a:spcAft>
              <a:buClr>
                <a:srgbClr val="0000FF"/>
              </a:buClr>
              <a:tabLst/>
            </a:pPr>
            <a:r>
              <a:rPr lang="en-US" sz="3000" dirty="0">
                <a:solidFill>
                  <a:schemeClr val="bg1"/>
                </a:solidFill>
                <a:latin typeface="Calibri" panose="020F0502020204030204" pitchFamily="34" charset="0"/>
                <a:cs typeface="Calibri" panose="020F0502020204030204" pitchFamily="34" charset="0"/>
              </a:rPr>
              <a:t>The Bible stated in many verses that our spiritual body (or soul) already exists and is linked to our physical body that we live in (</a:t>
            </a:r>
            <a:r>
              <a:rPr lang="en-US" sz="3000" dirty="0">
                <a:solidFill>
                  <a:schemeClr val="bg1"/>
                </a:solidFill>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see Appendix A</a:t>
            </a:r>
            <a:r>
              <a:rPr lang="en-US" sz="3000" dirty="0">
                <a:solidFill>
                  <a:schemeClr val="bg1"/>
                </a:solidFill>
                <a:latin typeface="Calibri" panose="020F0502020204030204" pitchFamily="34" charset="0"/>
                <a:cs typeface="Calibri" panose="020F0502020204030204" pitchFamily="34" charset="0"/>
              </a:rPr>
              <a:t>). </a:t>
            </a:r>
            <a:r>
              <a:rPr lang="en-US" sz="30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Our physical body is like a UAV, steered by our spiritual body</a:t>
            </a:r>
            <a:r>
              <a:rPr lang="en-US" sz="3000" dirty="0">
                <a:solidFill>
                  <a:schemeClr val="bg1"/>
                </a:solidFill>
                <a:latin typeface="Calibri" panose="020F0502020204030204" pitchFamily="34" charset="0"/>
                <a:cs typeface="Calibri" panose="020F0502020204030204" pitchFamily="34" charset="0"/>
              </a:rPr>
              <a:t>. </a:t>
            </a:r>
          </a:p>
          <a:p>
            <a:pPr marL="0" lvl="0" indent="0">
              <a:lnSpc>
                <a:spcPct val="90000"/>
              </a:lnSpc>
              <a:spcAft>
                <a:spcPts val="600"/>
              </a:spcAft>
              <a:buClr>
                <a:srgbClr val="0000FF"/>
              </a:buClr>
              <a:tabLst/>
            </a:pP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Both our spiritual body and physical body have the same gender that God created for us.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000" dirty="0">
                <a:solidFill>
                  <a:schemeClr val="bg1"/>
                </a:solidFill>
                <a:latin typeface="Calibri" panose="020F0502020204030204" pitchFamily="34" charset="0"/>
                <a:cs typeface="Calibri" panose="020F0502020204030204" pitchFamily="34" charset="0"/>
              </a:rPr>
              <a:t>Our spiritual body was created before we were born in our physical body. </a:t>
            </a:r>
            <a:r>
              <a:rPr lang="en-US" sz="3000" dirty="0">
                <a:solidFill>
                  <a:schemeClr val="bg1"/>
                </a:solidFill>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This is how God knew us before we were born</a:t>
            </a:r>
            <a:r>
              <a:rPr lang="en-US" sz="3000" dirty="0">
                <a:solidFill>
                  <a:schemeClr val="bg1"/>
                </a:solidFill>
                <a:latin typeface="Calibri" panose="020F0502020204030204" pitchFamily="34" charset="0"/>
                <a:cs typeface="Calibri" panose="020F0502020204030204" pitchFamily="34" charset="0"/>
              </a:rPr>
              <a:t>. </a:t>
            </a:r>
          </a:p>
        </p:txBody>
      </p:sp>
      <p:sp>
        <p:nvSpPr>
          <p:cNvPr id="4" name="Date Placeholder 2">
            <a:extLst>
              <a:ext uri="{FF2B5EF4-FFF2-40B4-BE49-F238E27FC236}">
                <a16:creationId xmlns:a16="http://schemas.microsoft.com/office/drawing/2014/main" id="{2273E80A-C08B-44EF-BFB5-AEE9744D602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1D63C4E-2AD1-4109-AA8B-435C6E450CB2}"/>
              </a:ext>
            </a:extLst>
          </p:cNvPr>
          <p:cNvSpPr txBox="1">
            <a:spLocks noChangeArrowheads="1"/>
          </p:cNvSpPr>
          <p:nvPr/>
        </p:nvSpPr>
        <p:spPr bwMode="auto">
          <a:xfrm>
            <a:off x="228600" y="228600"/>
            <a:ext cx="8686800" cy="8229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By Rape, Not Gay Ancestors</a:t>
            </a:r>
          </a:p>
        </p:txBody>
      </p:sp>
      <p:sp>
        <p:nvSpPr>
          <p:cNvPr id="7" name="Date Placeholder 2">
            <a:extLst>
              <a:ext uri="{FF2B5EF4-FFF2-40B4-BE49-F238E27FC236}">
                <a16:creationId xmlns:a16="http://schemas.microsoft.com/office/drawing/2014/main" id="{54DD226E-6647-4246-BC83-D553E2BF82EC}"/>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Tree>
    <p:extLst>
      <p:ext uri="{BB962C8B-B14F-4D97-AF65-F5344CB8AC3E}">
        <p14:creationId xmlns:p14="http://schemas.microsoft.com/office/powerpoint/2010/main" val="4265913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68580" y="1554480"/>
            <a:ext cx="9006840" cy="5120640"/>
          </a:xfrm>
          <a:prstGeom prst="rect">
            <a:avLst/>
          </a:prstGeom>
          <a:gradFill flip="none" rotWithShape="1">
            <a:gsLst>
              <a:gs pos="0">
                <a:schemeClr val="tx1"/>
              </a:gs>
              <a:gs pos="100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8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Gays don’t care about the lifetime of drug, gangs, mental illness, suicide &amp; sexual diseases they cause. </a:t>
            </a:r>
          </a:p>
          <a:p>
            <a:pPr marL="274320" marR="0" lvl="0" indent="-274320" algn="l" defTabSz="457200" rtl="0" eaLnBrk="1" fontAlgn="base" latinLnBrk="0" hangingPunct="0">
              <a:lnSpc>
                <a:spcPct val="92000"/>
              </a:lnSpc>
              <a:spcBef>
                <a:spcPct val="0"/>
              </a:spcBef>
              <a:spcAft>
                <a:spcPts val="8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Gays don’t care about the families they destroy, including loving Christian parents who lose a child to homosexuality, when that child suddenly becomes a radically different, angry, hyper-sexual, drug using party person after the rape. </a:t>
            </a:r>
          </a:p>
          <a:p>
            <a:pPr marL="274320" marR="0" lvl="0" indent="-274320" algn="l" defTabSz="457200" rtl="0" eaLnBrk="1" fontAlgn="base" latinLnBrk="0" hangingPunct="0">
              <a:lnSpc>
                <a:spcPct val="92000"/>
              </a:lnSpc>
              <a:spcBef>
                <a:spcPct val="0"/>
              </a:spcBef>
              <a:spcAft>
                <a:spcPts val="8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These children often grow up &amp; move away to liberal gay cities to hide their homosexuality. The resulting drug use causes them to forget their former loving family &amp; friends.  </a:t>
            </a:r>
          </a:p>
          <a:p>
            <a:pPr marL="0" lvl="0" indent="0">
              <a:lnSpc>
                <a:spcPct val="86000"/>
              </a:lnSpc>
              <a:spcAft>
                <a:spcPts val="0"/>
              </a:spcAft>
              <a:buClr>
                <a:srgbClr val="0000FF"/>
              </a:buClr>
              <a:tabLst/>
            </a:pPr>
            <a:r>
              <a:rPr kumimoji="0" lang="en-US" sz="31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If you want to stop rampant mental illness, drug use and suicides, stop the leading cause, gay rape</a:t>
            </a:r>
            <a:r>
              <a:rPr kumimoji="0" 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spcAft>
                <a:spcPts val="600"/>
              </a:spcAft>
              <a:buClr>
                <a:srgbClr val="0000FF"/>
              </a:buClr>
              <a:tabLst/>
            </a:pPr>
            <a:r>
              <a:rPr kumimoji="0" lang="en-US" sz="1600" i="0" u="sng"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[432</a:t>
            </a:r>
            <a:r>
              <a:rPr kumimoji="0" lang="en-US" sz="16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a:t>
            </a:r>
            <a:r>
              <a:rPr kumimoji="0" lang="en-US" sz="16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[1303]</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r>
              <a:rPr lang="en-US" sz="1600" dirty="0">
                <a:solidFill>
                  <a:prstClr val="black"/>
                </a:solidFill>
                <a:latin typeface="Calibri" panose="020F050202020403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1304</a:t>
            </a:r>
            <a:r>
              <a:rPr lang="en-US" sz="1600" dirty="0">
                <a:solidFill>
                  <a:prstClr val="black"/>
                </a:solidFill>
                <a:latin typeface="Calibri" panose="020F0502020204030204" pitchFamily="34" charset="0"/>
                <a:cs typeface="Arial" panose="020B0604020202020204" pitchFamily="34" charset="0"/>
                <a:hlinkClick r:id="rId6" action="ppaction://hlinkfile">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6C815763-6FC0-4CB2-930C-D4D2947283E0}"/>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AE7D645C-7D51-456F-8F0D-8CE627CC674B}"/>
              </a:ext>
            </a:extLst>
          </p:cNvPr>
          <p:cNvSpPr txBox="1">
            <a:spLocks noChangeArrowheads="1"/>
          </p:cNvSpPr>
          <p:nvPr/>
        </p:nvSpPr>
        <p:spPr bwMode="auto">
          <a:xfrm>
            <a:off x="224305" y="228600"/>
            <a:ext cx="868680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8889652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51418" y="1828800"/>
            <a:ext cx="8839200" cy="4724370"/>
          </a:xfrm>
          <a:prstGeom prst="rect">
            <a:avLst/>
          </a:prstGeom>
          <a:gradFill flip="none" rotWithShape="1">
            <a:gsLst>
              <a:gs pos="0">
                <a:schemeClr val="tx1"/>
              </a:gs>
              <a:gs pos="100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Dozens of my friends testified that they also had innocent heterosexual Christian family members, who were gay raped and then suddenly drastically changed personalities to became gay. The rapist was not jailed or remorseful for the trauma and death they caused.  </a:t>
            </a:r>
          </a:p>
          <a:p>
            <a:pPr marL="274320" marR="0" lvl="0" indent="-274320" algn="l" defTabSz="457200" rtl="0" eaLnBrk="1" fontAlgn="base" latinLnBrk="0" hangingPunct="0">
              <a:lnSpc>
                <a:spcPct val="93000"/>
              </a:lnSpc>
              <a:spcBef>
                <a:spcPct val="0"/>
              </a:spcBef>
              <a:spcAft>
                <a:spcPts val="6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One church friend’s brother was molested by a sick gay neighbor while only 5 years old. My friend then witnessed the same rapid radical change in her brother’s personality to become gay. Decades later she grieved to watch her brother die from a STD. </a:t>
            </a:r>
          </a:p>
        </p:txBody>
      </p:sp>
      <p:sp>
        <p:nvSpPr>
          <p:cNvPr id="4" name="Date Placeholder 2">
            <a:extLst>
              <a:ext uri="{FF2B5EF4-FFF2-40B4-BE49-F238E27FC236}">
                <a16:creationId xmlns:a16="http://schemas.microsoft.com/office/drawing/2014/main" id="{6C815763-6FC0-4CB2-930C-D4D2947283E0}"/>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AE7D645C-7D51-456F-8F0D-8CE627CC674B}"/>
              </a:ext>
            </a:extLst>
          </p:cNvPr>
          <p:cNvSpPr txBox="1">
            <a:spLocks noChangeArrowheads="1"/>
          </p:cNvSpPr>
          <p:nvPr/>
        </p:nvSpPr>
        <p:spPr bwMode="auto">
          <a:xfrm>
            <a:off x="227618" y="381774"/>
            <a:ext cx="868680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956603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49057" y="1677989"/>
            <a:ext cx="8837295" cy="4985980"/>
          </a:xfrm>
          <a:prstGeom prst="rect">
            <a:avLst/>
          </a:prstGeom>
          <a:gradFill flip="none" rotWithShape="1">
            <a:gsLst>
              <a:gs pos="0">
                <a:schemeClr val="tx1"/>
              </a:gs>
              <a:gs pos="1000">
                <a:srgbClr val="53CF31"/>
              </a:gs>
              <a:gs pos="100000">
                <a:srgbClr val="009242"/>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5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 was no free choice for the victims. Gays, 90% of the time, eventually will try to criminally force their homosexuality onto innocent unsuspecting victims… to satisfy their evil lust. </a:t>
            </a:r>
          </a:p>
          <a:p>
            <a:pPr marL="274320" marR="0" lvl="0" indent="-274320" algn="l" defTabSz="457200" rtl="0" eaLnBrk="1" fontAlgn="base" latinLnBrk="0" hangingPunct="0">
              <a:lnSpc>
                <a:spcPct val="90000"/>
              </a:lnSpc>
              <a:spcBef>
                <a:spcPct val="0"/>
              </a:spcBef>
              <a:spcAft>
                <a:spcPts val="600"/>
              </a:spcAft>
              <a:buClr>
                <a:prstClr val="white"/>
              </a:buClr>
              <a:buSzPct val="5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For over 37 years, 90% of the 30 secretly gay friends, co-workers and family I knew for years, eventually tried to force their homosexuality on me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through unsuccessful: drugged gay rape, molestation or porn. </a:t>
            </a:r>
          </a:p>
          <a:p>
            <a:pPr marL="274320" marR="0" lvl="0" indent="-274320" algn="l" defTabSz="457200" rtl="0" eaLnBrk="1" fontAlgn="base" latinLnBrk="0" hangingPunct="0">
              <a:lnSpc>
                <a:spcPct val="90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They pretend to be cool and pretend to be your best friend too quickly. But their interest is not friendship. </a:t>
            </a:r>
          </a:p>
          <a:p>
            <a:pPr marL="274320" marR="0" lvl="0" indent="-274320" algn="l" defTabSz="457200" rtl="0" eaLnBrk="1" fontAlgn="base" latinLnBrk="0" hangingPunct="0">
              <a:lnSpc>
                <a:spcPct val="90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Throughout history homosexuality was forced on victims.</a:t>
            </a:r>
          </a:p>
        </p:txBody>
      </p:sp>
      <p:sp>
        <p:nvSpPr>
          <p:cNvPr id="4" name="Date Placeholder 2">
            <a:extLst>
              <a:ext uri="{FF2B5EF4-FFF2-40B4-BE49-F238E27FC236}">
                <a16:creationId xmlns:a16="http://schemas.microsoft.com/office/drawing/2014/main" id="{D718FE72-67E2-4B80-A925-37F4BDF6F157}"/>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D95E4537-2F89-4990-B7F7-3C5875E96F85}"/>
              </a:ext>
            </a:extLst>
          </p:cNvPr>
          <p:cNvSpPr txBox="1">
            <a:spLocks noChangeArrowheads="1"/>
          </p:cNvSpPr>
          <p:nvPr/>
        </p:nvSpPr>
        <p:spPr bwMode="auto">
          <a:xfrm>
            <a:off x="224305" y="182880"/>
            <a:ext cx="868680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40701815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00200"/>
            <a:ext cx="8961120" cy="5029197"/>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4000"/>
              </a:lnSpc>
              <a:spcBef>
                <a:spcPct val="0"/>
              </a:spcBef>
              <a:spcAft>
                <a:spcPts val="600"/>
              </a:spcAft>
              <a:buClr>
                <a:prstClr val="black"/>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Homosexuality and the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Maccabean Revolt</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4000"/>
              </a:lnSpc>
              <a:spcBef>
                <a:spcPct val="0"/>
              </a:spcBef>
              <a:spcAft>
                <a:spcPts val="600"/>
              </a:spcAft>
              <a:buClr>
                <a:prstClr val="black"/>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(167 BC), Catholic scholar Patrick Riley identifies</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homosexuality as the focal point of conflict between the Jews &amp; Greeks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(Riley:16)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[1022]</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18)</a:t>
            </a:r>
            <a:endPar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8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“Greek King, Antiochus ordered all nations of his empire to be ‘welded... into a single people’. “This created a crisis for the Jews, forcing them to choose between faithfulness to Biblical commandments and participation in ‘…the worshiping of idols (&amp;) … prostituting themselves to all kinds of impurity and abomination.’” (the same as the final goal of gays today &amp; in Sodom,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those refusing gay rape were martyred</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(1 Macc. 1:30-62) (Riley:16)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[1022]</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 1 pg. 18) </a:t>
            </a:r>
          </a:p>
        </p:txBody>
      </p:sp>
      <p:sp>
        <p:nvSpPr>
          <p:cNvPr id="4" name="Date Placeholder 2">
            <a:extLst>
              <a:ext uri="{FF2B5EF4-FFF2-40B4-BE49-F238E27FC236}">
                <a16:creationId xmlns:a16="http://schemas.microsoft.com/office/drawing/2014/main" id="{5FF0EA55-AC47-4D88-BF08-AC05D687F86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10DA3480-D6BD-4ADA-9160-675D2437CDAD}"/>
              </a:ext>
            </a:extLst>
          </p:cNvPr>
          <p:cNvSpPr txBox="1">
            <a:spLocks noChangeArrowheads="1"/>
          </p:cNvSpPr>
          <p:nvPr/>
        </p:nvSpPr>
        <p:spPr bwMode="auto">
          <a:xfrm>
            <a:off x="224305" y="18288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1365821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3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57869" y="1737360"/>
            <a:ext cx="8819667" cy="4890570"/>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tensions which led to the Jewish (Maccabean) revolt were exacerbated when the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Jewish high priest, a Hellenist … offered a sacrifice to Heracles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(the Greek symbol of homosexuality</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(Riley:16)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[1022]</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18)</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Jewish temple itself became the scene of pagan sacrificial meals and sexual orgies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including homosexuality</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(Riley:16)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[1022]</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18)</a:t>
            </a:r>
          </a:p>
          <a:p>
            <a:pPr marL="274320" marR="0" lvl="0" indent="-274320" algn="l" defTabSz="457200" rtl="0" eaLnBrk="1" fontAlgn="base" latinLnBrk="0" hangingPunct="0">
              <a:lnSpc>
                <a:spcPct val="90000"/>
              </a:lnSpc>
              <a:spcBef>
                <a:spcPct val="0"/>
              </a:spcBef>
              <a:spcAft>
                <a:spcPts val="600"/>
              </a:spcAft>
              <a:buClr>
                <a:prstClr val="black"/>
              </a:buClr>
              <a:buSzPct val="8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final insult (for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which Antiochus is identified in the Bible as the archetype of the antichrist)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was the ‘installation in the temple of a pagan symbol… the abomination of desolation.’”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(Riley:16)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[1022]</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18)</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13B6BCDF-8D32-4140-92A2-B41482A3E9A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7BC35316-647F-41DA-9770-E1A2EC6D1DC4}"/>
              </a:ext>
            </a:extLst>
          </p:cNvPr>
          <p:cNvSpPr txBox="1">
            <a:spLocks noChangeArrowheads="1"/>
          </p:cNvSpPr>
          <p:nvPr/>
        </p:nvSpPr>
        <p:spPr bwMode="auto">
          <a:xfrm>
            <a:off x="224302" y="32004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9858334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783080"/>
            <a:ext cx="8961120" cy="4764381"/>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0000"/>
              </a:lnSpc>
              <a:spcBef>
                <a:spcPct val="0"/>
              </a:spcBef>
              <a:spcAft>
                <a:spcPts val="1200"/>
              </a:spcAft>
              <a:buClr>
                <a:prstClr val="white"/>
              </a:buClr>
              <a:buSzPct val="5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In Sodom, gay rioters demanded that Lot hand over his two visitors for gay rape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But they were God’s angels in disguise, who then destroyed Sodom &amp; Gomorrah. </a:t>
            </a:r>
          </a:p>
          <a:p>
            <a:pPr marL="274320" marR="0" lvl="0" indent="-274320" algn="l" defTabSz="457200" rtl="0" eaLnBrk="1" fontAlgn="base" latinLnBrk="0" hangingPunct="0">
              <a:lnSpc>
                <a:spcPct val="90000"/>
              </a:lnSpc>
              <a:spcBef>
                <a:spcPct val="0"/>
              </a:spcBef>
              <a:spcAft>
                <a:spcPts val="1200"/>
              </a:spcAft>
              <a:buClr>
                <a:prstClr val="black"/>
              </a:buClr>
              <a:buSzPct val="66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Hitler’s WWII gay Nazi child rapists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replaced the Bible with “Mein Kompf” &amp;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murdered all priests who refused</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1200"/>
              </a:spcAft>
              <a:buClr>
                <a:prstClr val="black"/>
              </a:buClr>
              <a:buSzPct val="6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Today, liberal democrat child gay rapists are once again starting to repeat all of this. </a:t>
            </a:r>
            <a:r>
              <a:rPr kumimoji="0" lang="en-US" sz="28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If not stopped, this will lead to the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end time human extinction, per the Bible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p>
          <a:p>
            <a:pPr marL="274320" marR="0" lvl="0" indent="-274320" algn="l" defTabSz="457200" rtl="0" eaLnBrk="1" fontAlgn="base" latinLnBrk="0" hangingPunct="0">
              <a:lnSpc>
                <a:spcPct val="90000"/>
              </a:lnSpc>
              <a:spcBef>
                <a:spcPct val="0"/>
              </a:spcBef>
              <a:spcAft>
                <a:spcPts val="1200"/>
              </a:spcAft>
              <a:buClr>
                <a:prstClr val="white"/>
              </a:buClr>
              <a:buSzPct val="5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goal of Satanic homosexuality throughout history was the rape of everyone… and murder if you refuse</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4" name="Date Placeholder 2">
            <a:extLst>
              <a:ext uri="{FF2B5EF4-FFF2-40B4-BE49-F238E27FC236}">
                <a16:creationId xmlns:a16="http://schemas.microsoft.com/office/drawing/2014/main" id="{13B6BCDF-8D32-4140-92A2-B41482A3E9A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8673DF6-2473-47C1-9DD2-0484A5B7DBCF}"/>
              </a:ext>
            </a:extLst>
          </p:cNvPr>
          <p:cNvSpPr txBox="1">
            <a:spLocks noChangeArrowheads="1"/>
          </p:cNvSpPr>
          <p:nvPr/>
        </p:nvSpPr>
        <p:spPr bwMode="auto">
          <a:xfrm>
            <a:off x="228600" y="365760"/>
            <a:ext cx="8686800" cy="128016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7023488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37360"/>
            <a:ext cx="8869680" cy="4881849"/>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1200"/>
              </a:spcAft>
              <a:buClr>
                <a:prstClr val="white"/>
              </a:buClr>
              <a:buSzPct val="65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first American homosexual organization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was the U.S. chapter of </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(Nazi #2 leader) Roehm’s Society for Human Rights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(SHR), started </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in Chicago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in 1924 by Henry Gerber and two other men, all </a:t>
            </a:r>
            <a:r>
              <a:rPr kumimoji="0" lang="en-US" sz="33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of whom were arrested… for sex with teen boys</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endParaRPr kumimoji="0" lang="en-US" sz="30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3000"/>
              </a:lnSpc>
              <a:spcBef>
                <a:spcPct val="0"/>
              </a:spcBef>
              <a:spcAft>
                <a:spcPts val="1200"/>
              </a:spcAft>
              <a:buClr>
                <a:prstClr val="black"/>
              </a:buClr>
              <a:buSzPct val="8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One of those abused boys, as an adult,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molested another teen boy named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Harry Hay, who is known today as the ‘Father of the American Gay Rights Movement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also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[1102]</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[1103]</a:t>
            </a:r>
            <a:endPar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3439BFFC-A416-45FB-B6E1-B689445EA3E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8067166F-27E7-41F8-8919-A2BC3432C241}"/>
              </a:ext>
            </a:extLst>
          </p:cNvPr>
          <p:cNvSpPr txBox="1">
            <a:spLocks noChangeArrowheads="1"/>
          </p:cNvSpPr>
          <p:nvPr/>
        </p:nvSpPr>
        <p:spPr bwMode="auto">
          <a:xfrm>
            <a:off x="224305" y="320040"/>
            <a:ext cx="8686800" cy="128016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555587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463040"/>
            <a:ext cx="8915400" cy="5242333"/>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ct val="0"/>
              </a:spcBef>
              <a:spcAft>
                <a:spcPts val="4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Convicted child gay rapist Henry Gerber is one of several direct links from Germany’s WWII era gays, to the new American homophile (socialist gay) 1950s movement, led by Henry Hay</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[1102]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[1020]</a:t>
            </a:r>
            <a:r>
              <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85000"/>
              </a:lnSpc>
              <a:spcBef>
                <a:spcPct val="0"/>
              </a:spcBef>
              <a:spcAft>
                <a:spcPts val="4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1929, a young (17-year-old) man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named Harry Hay was living in Los Angeles. He soon discovered the cruising scene in Pershing Square, where he met a man who had been a lover of one of (Roehm Nazi) Gerber's SHR compatriots</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[1102]</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man told Hay about the Society's brief history. Although Hay would later deny…(it,) he was inspired by this knowledge to conceive ...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in 1950 </a:t>
            </a:r>
            <a:r>
              <a:rPr kumimoji="0" lang="en-US" sz="29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Mattachine Society, the first enduring LGBT rights organization in the United States</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[1102]</a:t>
            </a:r>
            <a:endPar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8" name="Text Box 2">
            <a:extLst>
              <a:ext uri="{FF2B5EF4-FFF2-40B4-BE49-F238E27FC236}">
                <a16:creationId xmlns:a16="http://schemas.microsoft.com/office/drawing/2014/main" id="{D7C70871-7ED3-4C0A-B689-B5B3202337E9}"/>
              </a:ext>
            </a:extLst>
          </p:cNvPr>
          <p:cNvSpPr txBox="1">
            <a:spLocks noChangeArrowheads="1"/>
          </p:cNvSpPr>
          <p:nvPr/>
        </p:nvSpPr>
        <p:spPr bwMode="auto">
          <a:xfrm>
            <a:off x="228600" y="9144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
        <p:nvSpPr>
          <p:cNvPr id="4" name="Date Placeholder 2">
            <a:extLst>
              <a:ext uri="{FF2B5EF4-FFF2-40B4-BE49-F238E27FC236}">
                <a16:creationId xmlns:a16="http://schemas.microsoft.com/office/drawing/2014/main" id="{2BE24FC9-81AA-4863-BC49-41932D41C4C8}"/>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8307034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371600"/>
            <a:ext cx="8961120" cy="5303520"/>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8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Harry’s father was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 wealthy mining engineer who moved often, preventing a stable life. He had a gay boss that Harry later used to justify his homosexuality. Harry’s father, a heterosexual republican workaholic, spent little time with Harry to protect him from predators &amp; provide a role model. </a:t>
            </a: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27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After a mining accident left him as a leg amputee, Harry’s father moved his family to sex predator filled L.A. California. </a:t>
            </a:r>
          </a:p>
          <a:p>
            <a:pPr marL="274320" marR="0" lvl="0" indent="-274320" algn="l" defTabSz="457200" rtl="0" eaLnBrk="1" fontAlgn="base" latinLnBrk="0" hangingPunct="0">
              <a:lnSpc>
                <a:spcPct val="90000"/>
              </a:lnSpc>
              <a:spcBef>
                <a:spcPct val="0"/>
              </a:spcBef>
              <a:spcAft>
                <a:spcPts val="3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 &amp; satanic indoctrination of Harry as a young child soon occurred in LA from: gay molestation, gay butch bullying, gay porn, communism books, gay rape by adults and older teens, plus a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witch doctor Indian leader</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while Harry was alone, starting at age 9 &amp; 14</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1031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[1103]</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3-10)</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5" name="Date Placeholder 2">
            <a:extLst>
              <a:ext uri="{FF2B5EF4-FFF2-40B4-BE49-F238E27FC236}">
                <a16:creationId xmlns:a16="http://schemas.microsoft.com/office/drawing/2014/main" id="{3FC6A6BE-966D-4D78-A635-4216DB3717EF}"/>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D98337CE-EAE5-40E8-A9A7-8E05A075C5A5}"/>
              </a:ext>
            </a:extLst>
          </p:cNvPr>
          <p:cNvSpPr txBox="1">
            <a:spLocks noChangeArrowheads="1"/>
          </p:cNvSpPr>
          <p:nvPr/>
        </p:nvSpPr>
        <p:spPr bwMode="auto">
          <a:xfrm>
            <a:off x="224305" y="137160"/>
            <a:ext cx="8686800" cy="109728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2846366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63827" y="1631852"/>
            <a:ext cx="8816339" cy="497687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90000"/>
              </a:lnSpc>
              <a:spcBef>
                <a:spcPts val="0"/>
              </a:spcBef>
              <a:spcAft>
                <a:spcPts val="1200"/>
              </a:spcAft>
              <a:buClr>
                <a:prstClr val="black"/>
              </a:buClr>
              <a:buSzPct val="70000"/>
              <a:buFont typeface="Wingdings" panose="05000000000000000000" pitchFamily="2" charset="2"/>
              <a:buChar char="Ø"/>
              <a:tabLst/>
              <a:defRPr/>
            </a:pPr>
            <a:r>
              <a:rPr lang="en-US" sz="300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 </a:t>
            </a:r>
            <a:r>
              <a:rPr lang="en-US" sz="320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people are destined to die once, and after that to face </a:t>
            </a:r>
            <a:r>
              <a:rPr lang="en-US" sz="3600" b="1" dirty="0">
                <a:ln w="9525">
                  <a:solidFill>
                    <a:prstClr val="black"/>
                  </a:solidFill>
                  <a:prstDash val="solid"/>
                </a:ln>
                <a:solidFill>
                  <a:prstClr val="white"/>
                </a:solidFill>
                <a:effectLst>
                  <a:outerShdw blurRad="762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judgment</a:t>
            </a:r>
            <a:r>
              <a:rPr lang="en-US" sz="300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a:t>
            </a:r>
            <a:r>
              <a:rPr lang="en-US" sz="300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dirty="0">
                <a:solidFill>
                  <a:schemeClr val="bg1"/>
                </a:solidFill>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Heb. 9:27 NIV</a:t>
            </a:r>
            <a:endParaRPr lang="en-US" sz="3600" b="1" dirty="0">
              <a:ln w="9525">
                <a:solidFill>
                  <a:prstClr val="black"/>
                </a:solidFill>
                <a:prstDash val="solid"/>
              </a:ln>
              <a:solidFill>
                <a:schemeClr val="bg1"/>
              </a:solidFill>
              <a:effectLst>
                <a:outerShdw blurRad="12700" dist="38100" dir="2700000" algn="tl" rotWithShape="0">
                  <a:prstClr val="black">
                    <a:lumMod val="50000"/>
                  </a:prstClr>
                </a:outerShdw>
              </a:effectLst>
              <a:latin typeface="Calibri" panose="020F0502020204030204" pitchFamily="34" charset="0"/>
              <a:cs typeface="Times New Roman" panose="02020603050405020304" pitchFamily="18" charset="0"/>
            </a:endParaRPr>
          </a:p>
          <a:p>
            <a:pPr marL="0" lvl="0" indent="0">
              <a:lnSpc>
                <a:spcPct val="94000"/>
              </a:lnSpc>
              <a:spcAft>
                <a:spcPts val="600"/>
              </a:spcAft>
              <a:buClr>
                <a:prstClr val="black"/>
              </a:buClr>
              <a:buSzPct val="70000"/>
              <a:defRPr/>
            </a:pPr>
            <a:r>
              <a:rPr lang="en-US" sz="3600" b="1" dirty="0">
                <a:ln w="9525">
                  <a:solidFill>
                    <a:prstClr val="black"/>
                  </a:solidFill>
                  <a:prstDash val="solid"/>
                </a:ln>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rPr>
              <a:t>The Bible literally stated in many Old &amp; New Testament verses that sexual perversion, homosexuality and transgenderism are evil sins that hurt others and themselves. They will be judged by God if they choose this. </a:t>
            </a:r>
            <a:endParaRPr lang="en-US" sz="3600" dirty="0">
              <a:solidFill>
                <a:prstClr val="white"/>
              </a:solidFill>
              <a:effectLst>
                <a:outerShdw blurRad="76200" dist="38100" dir="5400000" algn="ctr" rotWithShape="0">
                  <a:schemeClr val="bg1"/>
                </a:outerShdw>
              </a:effectLst>
              <a:latin typeface="Calibri" panose="020F0502020204030204" pitchFamily="34" charset="0"/>
              <a:cs typeface="Times New Roman" panose="02020603050405020304" pitchFamily="18" charset="0"/>
            </a:endParaRPr>
          </a:p>
          <a:p>
            <a:pPr marL="0" indent="-240030">
              <a:lnSpc>
                <a:spcPct val="100000"/>
              </a:lnSpc>
              <a:spcAft>
                <a:spcPts val="0"/>
              </a:spcAft>
              <a:buClr>
                <a:schemeClr val="bg1"/>
              </a:buClr>
              <a:buSzPct val="80000"/>
              <a:defRPr/>
            </a:pPr>
            <a:r>
              <a:rPr lang="en-US" u="sng" dirty="0">
                <a:solidFill>
                  <a:schemeClr val="bg1"/>
                </a:solidFill>
                <a:latin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Romans 1: 24-26</a:t>
            </a:r>
            <a:r>
              <a:rPr lang="en-US" dirty="0">
                <a:solidFill>
                  <a:schemeClr val="bg1"/>
                </a:solidFill>
                <a:latin typeface="Calibri" panose="020F0502020204030204" pitchFamily="34" charset="0"/>
                <a:cs typeface="Times New Roman" panose="02020603050405020304" pitchFamily="18" charset="0"/>
              </a:rPr>
              <a:t>, </a:t>
            </a:r>
            <a:r>
              <a:rPr lang="en-US" u="sng" dirty="0">
                <a:solidFill>
                  <a:schemeClr val="bg1"/>
                </a:solidFill>
                <a:latin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Luke 17:2</a:t>
            </a:r>
            <a:r>
              <a:rPr lang="en-US" dirty="0">
                <a:solidFill>
                  <a:schemeClr val="bg1"/>
                </a:solidFill>
                <a:latin typeface="Calibri" panose="020F0502020204030204" pitchFamily="34" charset="0"/>
                <a:cs typeface="Times New Roman" panose="02020603050405020304" pitchFamily="18" charset="0"/>
              </a:rPr>
              <a:t>, </a:t>
            </a:r>
            <a:r>
              <a:rPr lang="en-US" u="sng" dirty="0">
                <a:solidFill>
                  <a:schemeClr val="bg1"/>
                </a:solidFill>
                <a:latin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Deut. 22:5</a:t>
            </a:r>
            <a:r>
              <a:rPr lang="en-US" dirty="0">
                <a:solidFill>
                  <a:schemeClr val="bg1"/>
                </a:solidFill>
                <a:latin typeface="Calibri" panose="020F0502020204030204" pitchFamily="34" charset="0"/>
                <a:cs typeface="Times New Roman" panose="02020603050405020304" pitchFamily="18" charset="0"/>
              </a:rPr>
              <a:t>, </a:t>
            </a:r>
            <a:r>
              <a:rPr lang="en-US" u="sng" dirty="0">
                <a:solidFill>
                  <a:schemeClr val="bg1"/>
                </a:solidFill>
                <a:latin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Jude 1:7</a:t>
            </a:r>
            <a:r>
              <a:rPr lang="en-US" dirty="0">
                <a:solidFill>
                  <a:schemeClr val="bg1"/>
                </a:solidFill>
                <a:latin typeface="Calibri" panose="020F0502020204030204" pitchFamily="34" charset="0"/>
                <a:cs typeface="Times New Roman" panose="02020603050405020304" pitchFamily="18" charset="0"/>
              </a:rPr>
              <a:t>, </a:t>
            </a:r>
            <a:r>
              <a:rPr lang="en-US" u="sng" dirty="0">
                <a:solidFill>
                  <a:schemeClr val="bg1"/>
                </a:solidFill>
                <a:latin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II Timothy 3:3</a:t>
            </a:r>
            <a:r>
              <a:rPr lang="en-US" u="sng" dirty="0">
                <a:solidFill>
                  <a:schemeClr val="bg1"/>
                </a:solidFill>
                <a:latin typeface="Calibri" panose="020F0502020204030204" pitchFamily="34" charset="0"/>
                <a:cs typeface="Calibri" panose="020F0502020204030204" pitchFamily="34" charset="0"/>
              </a:rPr>
              <a:t> &amp; </a:t>
            </a:r>
            <a:r>
              <a:rPr lang="en-US" kern="150" dirty="0">
                <a:solidFill>
                  <a:schemeClr val="bg1"/>
                </a:solidFill>
                <a:latin typeface="Calibri" panose="020F0502020204030204" pitchFamily="34" charset="0"/>
                <a:ea typeface="Times New Roman" panose="02020603050405020304" pitchFamily="18" charset="0"/>
                <a:cs typeface="Calibri" panose="020F0502020204030204" pitchFamily="34" charset="0"/>
                <a:hlinkClick r:id="rId10">
                  <a:extLst>
                    <a:ext uri="{A12FA001-AC4F-418D-AE19-62706E023703}">
                      <ahyp:hlinkClr xmlns:ahyp="http://schemas.microsoft.com/office/drawing/2018/hyperlinkcolor" val="tx"/>
                    </a:ext>
                  </a:extLst>
                </a:hlinkClick>
              </a:rPr>
              <a:t>Rev. 21:8 NIV</a:t>
            </a:r>
            <a:r>
              <a:rPr lang="en-US" kern="15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p>
          <a:p>
            <a:pPr marL="0" indent="-240030">
              <a:lnSpc>
                <a:spcPct val="100000"/>
              </a:lnSpc>
              <a:spcAft>
                <a:spcPts val="0"/>
              </a:spcAft>
              <a:buClr>
                <a:schemeClr val="bg1"/>
              </a:buClr>
              <a:buSzPct val="80000"/>
              <a:defRPr/>
            </a:pPr>
            <a:r>
              <a:rPr lang="en-US" kern="150" dirty="0">
                <a:solidFill>
                  <a:schemeClr val="bg1"/>
                </a:solidFill>
                <a:latin typeface="Calibri" panose="020F0502020204030204" pitchFamily="34" charset="0"/>
                <a:ea typeface="Times New Roman" panose="02020603050405020304" pitchFamily="18" charset="0"/>
                <a:cs typeface="Calibri" panose="020F0502020204030204" pitchFamily="34" charset="0"/>
              </a:rPr>
              <a:t>plus </a:t>
            </a:r>
            <a:r>
              <a:rPr lang="en-US" dirty="0">
                <a:solidFill>
                  <a:schemeClr val="bg1"/>
                </a:solidFill>
                <a:latin typeface="Calibri" panose="020F0502020204030204" pitchFamily="34" charset="0"/>
                <a:cs typeface="Times New Roman" panose="02020603050405020304" pitchFamily="18" charset="0"/>
                <a:hlinkClick r:id="rId11">
                  <a:extLst>
                    <a:ext uri="{A12FA001-AC4F-418D-AE19-62706E023703}">
                      <ahyp:hlinkClr xmlns:ahyp="http://schemas.microsoft.com/office/drawing/2018/hyperlinkcolor" val="tx"/>
                    </a:ext>
                  </a:extLst>
                </a:hlinkClick>
              </a:rPr>
              <a:t>Lev. 18:22 NKJV</a:t>
            </a:r>
            <a:r>
              <a:rPr lang="en-US" dirty="0">
                <a:solidFill>
                  <a:schemeClr val="bg1"/>
                </a:solidFill>
                <a:latin typeface="Calibri" panose="020F0502020204030204" pitchFamily="34" charset="0"/>
                <a:cs typeface="Times New Roman" panose="02020603050405020304" pitchFamily="18" charset="0"/>
              </a:rPr>
              <a:t>, </a:t>
            </a:r>
            <a:r>
              <a:rPr lang="en-US" dirty="0">
                <a:solidFill>
                  <a:schemeClr val="bg1"/>
                </a:solidFill>
                <a:latin typeface="Calibri" panose="020F0502020204030204" pitchFamily="34" charset="0"/>
                <a:cs typeface="Times New Roman" panose="02020603050405020304" pitchFamily="18" charset="0"/>
                <a:hlinkClick r:id="rId12">
                  <a:extLst>
                    <a:ext uri="{A12FA001-AC4F-418D-AE19-62706E023703}">
                      <ahyp:hlinkClr xmlns:ahyp="http://schemas.microsoft.com/office/drawing/2018/hyperlinkcolor" val="tx"/>
                    </a:ext>
                  </a:extLst>
                </a:hlinkClick>
              </a:rPr>
              <a:t>1 Cor. 6:9-10 NKJV</a:t>
            </a:r>
            <a:r>
              <a:rPr lang="en-US" dirty="0">
                <a:solidFill>
                  <a:schemeClr val="bg1"/>
                </a:solidFill>
                <a:latin typeface="Calibri" panose="020F0502020204030204" pitchFamily="34" charset="0"/>
                <a:cs typeface="Times New Roman" panose="02020603050405020304" pitchFamily="18" charset="0"/>
              </a:rPr>
              <a:t>, </a:t>
            </a:r>
            <a:r>
              <a:rPr lang="en-US" dirty="0">
                <a:solidFill>
                  <a:schemeClr val="bg1"/>
                </a:solidFill>
                <a:latin typeface="Calibri" panose="020F0502020204030204" pitchFamily="34" charset="0"/>
                <a:cs typeface="Times New Roman" panose="02020603050405020304" pitchFamily="18" charset="0"/>
                <a:hlinkClick r:id="rId13">
                  <a:extLst>
                    <a:ext uri="{A12FA001-AC4F-418D-AE19-62706E023703}">
                      <ahyp:hlinkClr xmlns:ahyp="http://schemas.microsoft.com/office/drawing/2018/hyperlinkcolor" val="tx"/>
                    </a:ext>
                  </a:extLst>
                </a:hlinkClick>
              </a:rPr>
              <a:t>1 Timothy 1:8-16 NIV</a:t>
            </a:r>
            <a:r>
              <a:rPr lang="en-US" dirty="0">
                <a:solidFill>
                  <a:schemeClr val="bg1"/>
                </a:solidFill>
                <a:latin typeface="Calibri" panose="020F0502020204030204" pitchFamily="34" charset="0"/>
                <a:cs typeface="Times New Roman" panose="02020603050405020304" pitchFamily="18" charset="0"/>
              </a:rPr>
              <a:t>, </a:t>
            </a:r>
            <a:r>
              <a:rPr lang="en-US" kern="150" dirty="0">
                <a:solidFill>
                  <a:schemeClr val="bg1"/>
                </a:solidFill>
                <a:latin typeface="Calibri" panose="020F0502020204030204" pitchFamily="34" charset="0"/>
                <a:ea typeface="Times New Roman" panose="02020603050405020304" pitchFamily="18" charset="0"/>
                <a:cs typeface="Calibri" panose="020F0502020204030204" pitchFamily="34" charset="0"/>
                <a:hlinkClick r:id="rId14">
                  <a:extLst>
                    <a:ext uri="{A12FA001-AC4F-418D-AE19-62706E023703}">
                      <ahyp:hlinkClr xmlns:ahyp="http://schemas.microsoft.com/office/drawing/2018/hyperlinkcolor" val="tx"/>
                    </a:ext>
                  </a:extLst>
                </a:hlinkClick>
              </a:rPr>
              <a:t>Rev. 20:12-15</a:t>
            </a:r>
            <a:r>
              <a:rPr lang="en-US" kern="150" dirty="0">
                <a:solidFill>
                  <a:schemeClr val="bg1"/>
                </a:solidFill>
                <a:latin typeface="Calibri" panose="020F0502020204030204" pitchFamily="34" charset="0"/>
                <a:ea typeface="Times New Roman" panose="02020603050405020304" pitchFamily="18" charset="0"/>
                <a:cs typeface="Calibri" panose="020F0502020204030204" pitchFamily="34" charset="0"/>
              </a:rPr>
              <a:t>,</a:t>
            </a:r>
            <a:r>
              <a:rPr lang="en-US" kern="150" dirty="0">
                <a:solidFill>
                  <a:schemeClr val="bg1"/>
                </a:solidFill>
                <a:latin typeface="Papyrus" panose="03070502060502030205" pitchFamily="66" charset="0"/>
                <a:ea typeface="Times New Roman" panose="02020603050405020304" pitchFamily="18" charset="0"/>
                <a:cs typeface="Arial" panose="020B0604020202020204" pitchFamily="34" charset="0"/>
              </a:rPr>
              <a:t> </a:t>
            </a:r>
          </a:p>
          <a:p>
            <a:pPr marL="0" indent="-240030">
              <a:lnSpc>
                <a:spcPct val="100000"/>
              </a:lnSpc>
              <a:spcAft>
                <a:spcPts val="1800"/>
              </a:spcAft>
              <a:buClr>
                <a:schemeClr val="bg1"/>
              </a:buClr>
              <a:buSzPct val="80000"/>
              <a:defRPr/>
            </a:pPr>
            <a:r>
              <a:rPr lang="en-US" kern="150" dirty="0">
                <a:solidFill>
                  <a:schemeClr val="bg1"/>
                </a:solidFill>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Rev. 11:15-19 NIV</a:t>
            </a:r>
            <a:r>
              <a:rPr lang="en-US" kern="15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ea typeface="SimSun" panose="02010600030101010101" pitchFamily="2" charset="-122"/>
                <a:cs typeface="Calibri" panose="020F0502020204030204" pitchFamily="34" charset="0"/>
                <a:hlinkClick r:id="rId16">
                  <a:extLst>
                    <a:ext uri="{A12FA001-AC4F-418D-AE19-62706E023703}">
                      <ahyp:hlinkClr xmlns:ahyp="http://schemas.microsoft.com/office/drawing/2018/hyperlinkcolor" val="tx"/>
                    </a:ext>
                  </a:extLst>
                </a:hlinkClick>
              </a:rPr>
              <a:t>Jude 1:6</a:t>
            </a:r>
            <a:r>
              <a:rPr lang="en-US" dirty="0">
                <a:solidFill>
                  <a:schemeClr val="bg1"/>
                </a:solidFill>
                <a:latin typeface="Calibri" panose="020F0502020204030204" pitchFamily="34" charset="0"/>
                <a:ea typeface="SimSun" panose="02010600030101010101" pitchFamily="2" charset="-122"/>
                <a:cs typeface="Calibri" panose="020F0502020204030204" pitchFamily="34" charset="0"/>
              </a:rPr>
              <a:t> </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37" y="304800"/>
            <a:ext cx="8961120" cy="1097280"/>
          </a:xfrm>
          <a:prstGeom prst="rect">
            <a:avLst/>
          </a:prstGeom>
          <a:blipFill dpi="0" rotWithShape="0">
            <a:blip r:embed="rId1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721893CC-2911-4E5A-A665-1B06C57DA1EC}"/>
              </a:ext>
            </a:extLst>
          </p:cNvPr>
          <p:cNvSpPr>
            <a:spLocks noGrp="1"/>
          </p:cNvSpPr>
          <p:nvPr>
            <p:ph type="dt" sz="half" idx="10"/>
          </p:nvPr>
        </p:nvSpPr>
        <p:spPr>
          <a:xfrm>
            <a:off x="4941771" y="6675120"/>
            <a:ext cx="4206240" cy="182880"/>
          </a:xfrm>
        </p:spPr>
        <p:txBody>
          <a:bodyPr tIns="0" bIns="0"/>
          <a:lstStyle/>
          <a:p>
            <a:pPr lvl="0" algn="ctr">
              <a:defRPr/>
            </a:pPr>
            <a:r>
              <a:rPr lang="en-US" altLang="en-US" sz="13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3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261207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3000">
        <p15:prstTrans prst="pageCurlDouble"/>
      </p:transition>
    </mc:Choice>
    <mc:Fallback xmlns="">
      <p:transition spd="slow" advTm="23000">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2125322"/>
            <a:ext cx="8863054" cy="3970446"/>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Harry’s absent father later often criticized his son’s resulting predictable feminine homosexuality, hyper-sexuality, raging anger </a:t>
            </a:r>
            <a:r>
              <a:rPr lang="en-US" sz="3000" dirty="0">
                <a:solidFill>
                  <a:prstClr val="black"/>
                </a:solidFill>
                <a:latin typeface="Calibri" panose="020F0502020204030204" pitchFamily="34" charset="0"/>
                <a:cs typeface="Calibri" panose="020F0502020204030204" pitchFamily="34" charset="0"/>
              </a:rPr>
              <a:t>&amp;</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mental illness.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1031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[1103]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pgs. 3-10)</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2000"/>
              </a:lnSpc>
              <a:spcBef>
                <a:spcPct val="0"/>
              </a:spcBef>
              <a:spcAft>
                <a:spcPts val="300"/>
              </a:spcAft>
              <a:buClr>
                <a:prstClr val="white"/>
              </a:buClr>
              <a:buSzPct val="6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Harry later spent his entire life forcing his demon possessed evil on everyone else, including tens of thousands of children he personally tried to indoctrinate into the man/boy raping NAMBLA organization.</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1031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[1103]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[1162]</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D46EBBB5-EF8B-4AFD-A6D0-D7B685157A9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D0A19181-9307-48AE-A201-6EDDD76C0AFB}"/>
              </a:ext>
            </a:extLst>
          </p:cNvPr>
          <p:cNvSpPr txBox="1">
            <a:spLocks noChangeArrowheads="1"/>
          </p:cNvSpPr>
          <p:nvPr/>
        </p:nvSpPr>
        <p:spPr bwMode="auto">
          <a:xfrm>
            <a:off x="225287" y="609600"/>
            <a:ext cx="8686800" cy="128016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5577484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34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76400"/>
            <a:ext cx="8961120" cy="4978158"/>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8000"/>
              </a:lnSpc>
              <a:spcBef>
                <a:spcPct val="0"/>
              </a:spcBef>
              <a:spcAft>
                <a:spcPts val="600"/>
              </a:spcAft>
              <a:buClr>
                <a:prstClr val="black"/>
              </a:buClr>
              <a:buSzPct val="8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Hay became a: cross dresser, Indian evil spirit Ghost Dancer, gay Stanford student, Hollywood actor, </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evil spirit occultist</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gay prostitute, radical angry leftist and member of both </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socialist</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and communist groups, including the </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Hollywood Anti-Nazi League</a:t>
            </a:r>
            <a:r>
              <a:rPr kumimoji="0" lang="en-US" sz="33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and Communist Party USA.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[1020]</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1031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[1103]</a:t>
            </a:r>
            <a:endPar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8000"/>
              </a:lnSpc>
              <a:spcBef>
                <a:spcPct val="0"/>
              </a:spcBef>
              <a:spcAft>
                <a:spcPts val="600"/>
              </a:spcAft>
              <a:buClr>
                <a:prstClr val="black"/>
              </a:buClr>
              <a:buSzPct val="8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Child gay raping Hay was involved in the occult, had a fake beard wife the same as Nazis, and is “…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Father of the American Gay Rights Movement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1031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[1103]</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8000"/>
              </a:lnSpc>
              <a:spcBef>
                <a:spcPct val="0"/>
              </a:spcBef>
              <a:spcAft>
                <a:spcPts val="600"/>
              </a:spcAft>
              <a:buClr>
                <a:prstClr val="white"/>
              </a:buClr>
              <a:buSzPct val="5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Hay is a direct gay link to the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Nazi Roehm’s</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Society for Human Rights (SHC), started in Chicago 1924</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[1102]</a:t>
            </a:r>
            <a:endParaRPr kumimoji="0" lang="en-US" sz="30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8204861A-F25A-46D9-858A-929A09E5D7CA}"/>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8FF848FB-8B96-4E55-97DA-A2879C998411}"/>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7" name="Text Box 2">
            <a:extLst>
              <a:ext uri="{FF2B5EF4-FFF2-40B4-BE49-F238E27FC236}">
                <a16:creationId xmlns:a16="http://schemas.microsoft.com/office/drawing/2014/main" id="{5779D3B2-057E-461E-AD5E-EBA34EE3A6D4}"/>
              </a:ext>
            </a:extLst>
          </p:cNvPr>
          <p:cNvSpPr txBox="1">
            <a:spLocks noChangeArrowheads="1"/>
          </p:cNvSpPr>
          <p:nvPr/>
        </p:nvSpPr>
        <p:spPr bwMode="auto">
          <a:xfrm>
            <a:off x="224305" y="274320"/>
            <a:ext cx="8686800" cy="128016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2244956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07727"/>
            <a:ext cx="3474720" cy="5029200"/>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0000"/>
              </a:lnSpc>
              <a:spcBef>
                <a:spcPct val="0"/>
              </a:spcBef>
              <a:spcAft>
                <a:spcPts val="600"/>
              </a:spcAft>
              <a:buClr>
                <a:prstClr val="white"/>
              </a:buClr>
              <a:buSzPct val="65000"/>
              <a:buFont typeface="Times New Roman" panose="02020603050405020304" pitchFamily="18" charset="0"/>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Harry Hay was gay raped at age 9 &amp; 14 by older teens &amp; adult gays while living in LA. </a:t>
            </a:r>
          </a:p>
          <a:p>
            <a:pPr marL="0" marR="0" lvl="0" indent="0" algn="l" defTabSz="457200" rtl="0" eaLnBrk="1" fontAlgn="base" latinLnBrk="0" hangingPunct="0">
              <a:lnSpc>
                <a:spcPct val="80000"/>
              </a:lnSpc>
              <a:spcBef>
                <a:spcPct val="0"/>
              </a:spcBef>
              <a:spcAft>
                <a:spcPts val="300"/>
              </a:spcAft>
              <a:buClr>
                <a:prstClr val="white"/>
              </a:buClr>
              <a:buSzPct val="65000"/>
              <a:buFont typeface="Times New Roman" panose="02020603050405020304" pitchFamily="18" charset="0"/>
              <a:buNone/>
              <a:tabLst/>
              <a:defRPr/>
            </a:pPr>
            <a:r>
              <a:rPr kumimoji="0" lang="en-US" sz="27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He later became a 6 foot 3, angry satanic occultist, socialist, transgender, rampant child rapist, San Francisco Father of the American Gay Rights Movement, with fake beard wife. He copied the Nazis in a dress</a:t>
            </a:r>
            <a:r>
              <a:rPr kumimoji="0" lang="en-US" sz="15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1031</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[1102]</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[1103]</a:t>
            </a:r>
            <a:endParaRPr kumimoji="0" lang="en-US" sz="15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1" name="Text Box 2">
            <a:extLst>
              <a:ext uri="{FF2B5EF4-FFF2-40B4-BE49-F238E27FC236}">
                <a16:creationId xmlns:a16="http://schemas.microsoft.com/office/drawing/2014/main" id="{9D1CCB74-B925-4E02-922B-F4C8EB00DA9E}"/>
              </a:ext>
            </a:extLst>
          </p:cNvPr>
          <p:cNvSpPr txBox="1">
            <a:spLocks noChangeArrowheads="1"/>
          </p:cNvSpPr>
          <p:nvPr/>
        </p:nvSpPr>
        <p:spPr bwMode="auto">
          <a:xfrm>
            <a:off x="224305" y="228600"/>
            <a:ext cx="8686800" cy="128016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pic>
        <p:nvPicPr>
          <p:cNvPr id="7" name="Picture 6">
            <a:extLst>
              <a:ext uri="{FF2B5EF4-FFF2-40B4-BE49-F238E27FC236}">
                <a16:creationId xmlns:a16="http://schemas.microsoft.com/office/drawing/2014/main" id="{DCC61A19-7BC4-48A8-9B8D-0F5B796A6BB8}"/>
              </a:ext>
            </a:extLst>
          </p:cNvPr>
          <p:cNvPicPr>
            <a:picLocks noChangeAspect="1"/>
          </p:cNvPicPr>
          <p:nvPr/>
        </p:nvPicPr>
        <p:blipFill>
          <a:blip r:embed="rId9"/>
          <a:stretch>
            <a:fillRect/>
          </a:stretch>
        </p:blipFill>
        <p:spPr>
          <a:xfrm>
            <a:off x="3675888" y="1602268"/>
            <a:ext cx="5367082" cy="5255732"/>
          </a:xfrm>
          <a:prstGeom prst="rect">
            <a:avLst/>
          </a:prstGeom>
        </p:spPr>
      </p:pic>
    </p:spTree>
    <p:extLst>
      <p:ext uri="{BB962C8B-B14F-4D97-AF65-F5344CB8AC3E}">
        <p14:creationId xmlns:p14="http://schemas.microsoft.com/office/powerpoint/2010/main" val="31577515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3000"/>
                                  </p:stCondLst>
                                  <p:childTnLst>
                                    <p:animEffect transition="out" filter="fade">
                                      <p:cBhvr>
                                        <p:cTn id="6" dur="1750" tmFilter="0, 0; .2, .5; .8, .5; 1, 0"/>
                                        <p:tgtEl>
                                          <p:spTgt spid="6"/>
                                        </p:tgtEl>
                                      </p:cBhvr>
                                    </p:animEffect>
                                    <p:animScale>
                                      <p:cBhvr>
                                        <p:cTn id="7" dur="875"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921118"/>
            <a:ext cx="8961120" cy="4371966"/>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white"/>
              </a:buClr>
              <a:buSzPct val="65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Hay was an outspoken advocate for man/boy sex and wore a sweatshirt reading ‘NAMBLA Walks with Me’ in ‘gay’-pride parades</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&amp;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1031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endPar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2000"/>
              </a:lnSpc>
              <a:spcBef>
                <a:spcPct val="0"/>
              </a:spcBef>
              <a:spcAft>
                <a:spcPts val="1200"/>
              </a:spcAft>
              <a:buClr>
                <a:prstClr val="black"/>
              </a:buClr>
              <a:buSzPct val="65000"/>
              <a:buFont typeface="Wingdings" panose="05000000000000000000" pitchFamily="2" charset="2"/>
              <a:buChar char="Ø"/>
              <a:tabLst/>
              <a:defRPr/>
            </a:pPr>
            <a:r>
              <a:rPr kumimoji="0" lang="en-US" sz="285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gay liberal media today desperately tries to hide this rampant Nazi inspired child gay rape at the heart of all US homosexuality.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[1162]</a:t>
            </a:r>
            <a:endParaRPr kumimoji="0" lang="en-US" sz="285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2000"/>
              </a:lnSpc>
              <a:spcAft>
                <a:spcPts val="12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Harry Hay didn’t ask his rape victims if they chose to be gay</a:t>
            </a:r>
            <a:r>
              <a:rPr kumimoji="0" lang="en-US" sz="3000" b="0" i="0" u="none" strike="noStrike" kern="1200" cap="none" spc="0" normalizeH="0" baseline="0" noProof="0" dirty="0">
                <a:ln>
                  <a:noFill/>
                </a:ln>
                <a:solidFill>
                  <a:prstClr val="black"/>
                </a:solidFill>
                <a:effectLst>
                  <a:glow rad="50800">
                    <a:prstClr val="black">
                      <a:lumMod val="95000"/>
                      <a:lumOff val="5000"/>
                    </a:prstClr>
                  </a:glo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It was criminally</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forced on them</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[700]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[813]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2">
                  <a:extLst>
                    <a:ext uri="{A12FA001-AC4F-418D-AE19-62706E023703}">
                      <ahyp:hlinkClr xmlns:ahyp="http://schemas.microsoft.com/office/drawing/2018/hyperlinkcolor" val="tx"/>
                    </a:ext>
                  </a:extLst>
                </a:hlinkClick>
              </a:rPr>
              <a:t>[820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2">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extLst>
                    <a:ext uri="{A12FA001-AC4F-418D-AE19-62706E023703}">
                      <ahyp:hlinkClr xmlns:ahyp="http://schemas.microsoft.com/office/drawing/2018/hyperlinkcolor" val="tx"/>
                    </a:ext>
                  </a:extLst>
                </a:hlinkClick>
              </a:rPr>
              <a:t>[827</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[828]</a:t>
            </a:r>
            <a:r>
              <a:rPr lang="en-US" dirty="0">
                <a:solidFill>
                  <a:schemeClr val="bg1"/>
                </a:solidFill>
                <a:latin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[1012</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[1096]</a:t>
            </a:r>
            <a:endParaRPr kumimoji="0" lang="en-US" sz="285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4D30BB4C-47AC-4B80-B761-D9F064E3B70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B13C8FBF-1EE3-4280-B630-035B45C49772}"/>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7" name="Text Box 2">
            <a:extLst>
              <a:ext uri="{FF2B5EF4-FFF2-40B4-BE49-F238E27FC236}">
                <a16:creationId xmlns:a16="http://schemas.microsoft.com/office/drawing/2014/main" id="{156424BB-A96D-4B96-A0D9-BFB43FCA3DD5}"/>
              </a:ext>
            </a:extLst>
          </p:cNvPr>
          <p:cNvSpPr txBox="1">
            <a:spLocks noChangeArrowheads="1"/>
          </p:cNvSpPr>
          <p:nvPr/>
        </p:nvSpPr>
        <p:spPr bwMode="auto">
          <a:xfrm>
            <a:off x="228600" y="457200"/>
            <a:ext cx="8686800" cy="1280160"/>
          </a:xfrm>
          <a:prstGeom prst="rect">
            <a:avLst/>
          </a:prstGeom>
          <a:blipFill dpi="0" rotWithShape="0">
            <a:blip r:embed="rId1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232468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98120" y="2011680"/>
            <a:ext cx="8747760" cy="4442948"/>
          </a:xfrm>
          <a:prstGeom prst="rect">
            <a:avLst/>
          </a:prstGeom>
          <a:gradFill flip="none" rotWithShape="1">
            <a:gsLst>
              <a:gs pos="0">
                <a:srgbClr val="53CF31"/>
              </a:gs>
              <a:gs pos="100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6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“Many early ‘gay’ activists were open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(man/boy) pederasts, including NAMBLA founder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David Thorstad, who also launched the Gay Activist Alliance in 1969, which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spawned … innumerable LGBT activist organizations, including today’s political behemoth, the Washington, D.C.-based Human Rights Campaign, or HRC</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2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plus Antifa &amp; BAMN leaders who are members of child gay raping NAMBLA</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[1162]</a:t>
            </a:r>
            <a:endPar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0AA84F35-C7E9-4E20-841A-D24FC5037F97}"/>
              </a:ext>
            </a:extLst>
          </p:cNvPr>
          <p:cNvSpPr txBox="1">
            <a:spLocks/>
          </p:cNvSpPr>
          <p:nvPr/>
        </p:nvSpPr>
        <p:spPr>
          <a:xfrm>
            <a:off x="5181601"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F0F2026F-4117-4C16-A2D5-B20375FA7665}"/>
              </a:ext>
            </a:extLst>
          </p:cNvPr>
          <p:cNvSpPr txBox="1">
            <a:spLocks noChangeArrowheads="1"/>
          </p:cNvSpPr>
          <p:nvPr/>
        </p:nvSpPr>
        <p:spPr bwMode="auto">
          <a:xfrm>
            <a:off x="224305" y="54864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282012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1721108"/>
            <a:ext cx="8503920" cy="4832092"/>
          </a:xfrm>
          <a:prstGeom prst="rect">
            <a:avLst/>
          </a:prstGeom>
          <a:gradFill flip="none" rotWithShape="1">
            <a:gsLst>
              <a:gs pos="0">
                <a:srgbClr val="53CF31"/>
              </a:gs>
              <a:gs pos="100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white"/>
              </a:buClr>
              <a:buSzPct val="7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“HRC’s founder was ‘Terry’ Bean, an Obama fundraising bundler (and Obama White House sleepover guest) accused of (‘gang rape’) sex with a teen boy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2014 but … escaped prosecution when (after a $220,000 bribe settlement) the boy… declined to testify.“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This tactic is repeatedly used by wealthy US gays to escape prosecution for their life shattering child rapes.</a:t>
            </a:r>
          </a:p>
        </p:txBody>
      </p:sp>
      <p:sp>
        <p:nvSpPr>
          <p:cNvPr id="4" name="Date Placeholder 2">
            <a:extLst>
              <a:ext uri="{FF2B5EF4-FFF2-40B4-BE49-F238E27FC236}">
                <a16:creationId xmlns:a16="http://schemas.microsoft.com/office/drawing/2014/main" id="{0AA84F35-C7E9-4E20-841A-D24FC5037F97}"/>
              </a:ext>
            </a:extLst>
          </p:cNvPr>
          <p:cNvSpPr txBox="1">
            <a:spLocks/>
          </p:cNvSpPr>
          <p:nvPr/>
        </p:nvSpPr>
        <p:spPr>
          <a:xfrm>
            <a:off x="5181601"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8ACF65E-6CCD-4059-96F8-17278E33DED7}"/>
              </a:ext>
            </a:extLst>
          </p:cNvPr>
          <p:cNvSpPr txBox="1">
            <a:spLocks noChangeArrowheads="1"/>
          </p:cNvSpPr>
          <p:nvPr/>
        </p:nvSpPr>
        <p:spPr bwMode="auto">
          <a:xfrm>
            <a:off x="228600" y="304800"/>
            <a:ext cx="86868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0465049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0980" y="1793886"/>
            <a:ext cx="8702040" cy="4616648"/>
          </a:xfrm>
          <a:prstGeom prst="rect">
            <a:avLst/>
          </a:prstGeom>
          <a:gradFill flip="none" rotWithShape="1">
            <a:gsLst>
              <a:gs pos="0">
                <a:schemeClr val="tx1"/>
              </a:gs>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Terry Bean is based in Portland, Oregon, a sewer of rampant pederasty (, non-stop gay BLM &amp; Antifa riots) and home of the ‘gay’ apologist Gus van Sant, whose films have romanticized male teen prostitution, and of Sam Adams, who was also accused of sex with a teen boy while mayor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(one of many big-city mayors in recent years – most recently </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Ed Murray of Seattle</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who also resigned in September of 2017</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1B69AD72-A5B2-4B19-9793-D517C91A6213}"/>
              </a:ext>
            </a:extLst>
          </p:cNvPr>
          <p:cNvSpPr txBox="1">
            <a:spLocks noChangeArrowheads="1"/>
          </p:cNvSpPr>
          <p:nvPr/>
        </p:nvSpPr>
        <p:spPr bwMode="auto">
          <a:xfrm>
            <a:off x="228600" y="30480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1427254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6915975" y="2643368"/>
            <a:ext cx="2136585" cy="3108543"/>
          </a:xfrm>
          <a:prstGeom prst="rect">
            <a:avLst/>
          </a:prstGeom>
          <a:gradFill flip="none" rotWithShape="1">
            <a:gsLst>
              <a:gs pos="0">
                <a:schemeClr val="tx1"/>
              </a:gs>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rPr>
              <a:t>B</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rPr>
              <a:t>isexual Jennings, was President Obama’s </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(un)“Safe Schools Czar”. He was a Harry Hay gay NAMBLA child rape supporter.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[1210]</a:t>
            </a:r>
          </a:p>
        </p:txBody>
      </p:sp>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0" y="6619460"/>
            <a:ext cx="2667001"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1B69AD72-A5B2-4B19-9793-D517C91A6213}"/>
              </a:ext>
            </a:extLst>
          </p:cNvPr>
          <p:cNvSpPr txBox="1">
            <a:spLocks noChangeArrowheads="1"/>
          </p:cNvSpPr>
          <p:nvPr/>
        </p:nvSpPr>
        <p:spPr bwMode="auto">
          <a:xfrm>
            <a:off x="227255" y="182880"/>
            <a:ext cx="86868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pic>
        <p:nvPicPr>
          <p:cNvPr id="3" name="Picture 2">
            <a:extLst>
              <a:ext uri="{FF2B5EF4-FFF2-40B4-BE49-F238E27FC236}">
                <a16:creationId xmlns:a16="http://schemas.microsoft.com/office/drawing/2014/main" id="{9D497741-69B9-4CC6-A2CA-3559277C4B9D}"/>
              </a:ext>
            </a:extLst>
          </p:cNvPr>
          <p:cNvPicPr>
            <a:picLocks noChangeAspect="1"/>
          </p:cNvPicPr>
          <p:nvPr/>
        </p:nvPicPr>
        <p:blipFill rotWithShape="1">
          <a:blip r:embed="rId7"/>
          <a:srcRect b="1755"/>
          <a:stretch/>
        </p:blipFill>
        <p:spPr>
          <a:xfrm>
            <a:off x="340701" y="1498820"/>
            <a:ext cx="6478287" cy="5120640"/>
          </a:xfrm>
          <a:prstGeom prst="rect">
            <a:avLst/>
          </a:prstGeom>
          <a:ln w="57150">
            <a:solidFill>
              <a:srgbClr val="4ABB2B"/>
            </a:solidFill>
          </a:ln>
          <a:scene3d>
            <a:camera prst="orthographicFront"/>
            <a:lightRig rig="threePt" dir="t"/>
          </a:scene3d>
          <a:sp3d>
            <a:bevelT/>
          </a:sp3d>
        </p:spPr>
      </p:pic>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622317" y="1040229"/>
            <a:ext cx="182880" cy="182880"/>
          </a:xfrm>
          <a:prstGeom prst="rect">
            <a:avLst/>
          </a:prstGeom>
        </p:spPr>
      </p:pic>
      <p:pic>
        <p:nvPicPr>
          <p:cNvPr id="8" name="Picture 7">
            <a:extLst>
              <a:ext uri="{FF2B5EF4-FFF2-40B4-BE49-F238E27FC236}">
                <a16:creationId xmlns:a16="http://schemas.microsoft.com/office/drawing/2014/main" id="{9F79A825-969A-4A44-8440-94652697649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915975" y="6436580"/>
            <a:ext cx="182880" cy="182880"/>
          </a:xfrm>
          <a:prstGeom prst="rect">
            <a:avLst/>
          </a:prstGeom>
        </p:spPr>
      </p:pic>
    </p:spTree>
    <p:extLst>
      <p:ext uri="{BB962C8B-B14F-4D97-AF65-F5344CB8AC3E}">
        <p14:creationId xmlns:p14="http://schemas.microsoft.com/office/powerpoint/2010/main" val="9060623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2209800"/>
            <a:ext cx="8503920" cy="4308872"/>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gay liberal media today also desperately tries to hide the fact that “</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Stonewall Riots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that are commemorated each year as</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 Pride Day’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were</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triggered by ‘gay’ male patrons </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of the Stonewall Bar in (1969) New York City, </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angered at police efforts to arrest a 14-year-old boy transvestite prostitute</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1200"/>
              </a:spcAft>
              <a:buClr>
                <a:prstClr val="black"/>
              </a:buClr>
              <a:buSzPct val="65000"/>
              <a:buFont typeface="Times New Roman" panose="02020603050405020304" pitchFamily="18" charset="0"/>
              <a:buNone/>
              <a:tabLst/>
              <a:defRPr/>
            </a:pP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(Mark Pascal, Varieties of Man Boy Love)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4D30BB4C-47AC-4B80-B761-D9F064E3B70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7F83BDF-8B6F-40A4-97A4-5FB6DDA54984}"/>
              </a:ext>
            </a:extLst>
          </p:cNvPr>
          <p:cNvSpPr txBox="1">
            <a:spLocks noChangeArrowheads="1"/>
          </p:cNvSpPr>
          <p:nvPr/>
        </p:nvSpPr>
        <p:spPr bwMode="auto">
          <a:xfrm>
            <a:off x="224305" y="731520"/>
            <a:ext cx="868680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7897744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76584" y="1920240"/>
            <a:ext cx="8790829" cy="4732578"/>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600"/>
              </a:spcAft>
              <a:buClr>
                <a:prstClr val="black"/>
              </a:buClr>
              <a:buSzPct val="6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“Pedophilia is too broad a term for this all-too-common aspect of homosexual orientation and misses the gender-specific nature of the problem. </a:t>
            </a:r>
            <a:r>
              <a:rPr kumimoji="0" lang="en-US" sz="31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correct term is pederasty, euphemistically known in historic ‘gay’ society as ‘man/boy love,’ as in the infamous North American Man/Boy Love Association, or NAMBLA – which was a regular participant in the early ‘gay’-pride parades </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before the LGBT movement got taken over by the marketing and PR strategists of the Democratic Party</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F7861635-BC2B-49D7-AB36-15E9E53146C9}"/>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F56F9B70-7775-475D-BBCD-240808DF29DE}"/>
              </a:ext>
            </a:extLst>
          </p:cNvPr>
          <p:cNvSpPr txBox="1">
            <a:spLocks noChangeArrowheads="1"/>
          </p:cNvSpPr>
          <p:nvPr/>
        </p:nvSpPr>
        <p:spPr bwMode="auto">
          <a:xfrm>
            <a:off x="224305" y="457200"/>
            <a:ext cx="868680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42379392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219200" y="1219200"/>
            <a:ext cx="6972300" cy="4632037"/>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65000"/>
              <a:tabLst/>
              <a:defRPr/>
            </a:pPr>
            <a:r>
              <a:rPr lang="en-US" sz="4000" dirty="0">
                <a:solidFill>
                  <a:schemeClr val="tx1">
                    <a:lumMod val="95000"/>
                    <a:lumOff val="5000"/>
                  </a:schemeClr>
                </a:solidFill>
                <a:latin typeface="Papyrus" panose="03070502060502030205" pitchFamily="66" charset="0"/>
                <a:cs typeface="Calibri" panose="020F0502020204030204" pitchFamily="34" charset="0"/>
              </a:rPr>
              <a:t>God stated through Moses: </a:t>
            </a:r>
            <a:r>
              <a:rPr lang="en-US" sz="4400" dirty="0">
                <a:solidFill>
                  <a:schemeClr val="tx1"/>
                </a:solidFill>
                <a:latin typeface="Papyrus" panose="03070502060502030205" pitchFamily="66" charset="0"/>
                <a:cs typeface="Calibri" panose="020F0502020204030204" pitchFamily="34" charset="0"/>
              </a:rPr>
              <a:t>“</a:t>
            </a:r>
            <a:r>
              <a:rPr lang="en-US" sz="44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 woman must not wear men’s clothing, nor a man wear women’s clothing, for the Lord your God detests anyone who does this</a:t>
            </a:r>
            <a:r>
              <a:rPr lang="en-US" sz="4400" dirty="0">
                <a:solidFill>
                  <a:schemeClr val="tx1"/>
                </a:solidFill>
                <a:latin typeface="Papyrus" panose="03070502060502030205" pitchFamily="66" charset="0"/>
                <a:cs typeface="Calibri" panose="020F0502020204030204" pitchFamily="34" charset="0"/>
              </a:rPr>
              <a:t>.”</a:t>
            </a:r>
            <a:r>
              <a:rPr lang="en-US" sz="44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p>
          <a:p>
            <a:pPr marL="0" lvl="0" indent="0">
              <a:lnSpc>
                <a:spcPct val="100000"/>
              </a:lnSpc>
              <a:spcAft>
                <a:spcPts val="1200"/>
              </a:spcAft>
              <a:buClr>
                <a:prstClr val="white"/>
              </a:buClr>
              <a:buSzPct val="65000"/>
              <a:tabLst/>
              <a:defRPr/>
            </a:pPr>
            <a:r>
              <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cs typeface="Calibri" panose="020F0502020204030204" pitchFamily="34" charset="0"/>
                <a:hlinkClick r:id="rId4"/>
              </a:rPr>
              <a:t>Deut. 22:5</a:t>
            </a:r>
            <a:r>
              <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cs typeface="Calibri" panose="020F0502020204030204" pitchFamily="34" charset="0"/>
              </a:rPr>
              <a:t> </a:t>
            </a:r>
            <a:r>
              <a:rPr lang="en-US" sz="1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cs typeface="Calibri" panose="020F0502020204030204" pitchFamily="34" charset="0"/>
              </a:rPr>
              <a:t>NIV</a:t>
            </a:r>
            <a:endParaRPr lang="en-US" dirty="0">
              <a:solidFill>
                <a:schemeClr val="tx1"/>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0984995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2209800"/>
            <a:ext cx="8686800" cy="4401205"/>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60000"/>
              <a:buFont typeface="Times New Roman" panose="02020603050405020304" pitchFamily="18" charset="0"/>
              <a:buNone/>
              <a:tabLst/>
              <a:defRPr/>
            </a:pPr>
            <a:r>
              <a:rPr kumimoji="0" lang="en-US"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The heterosexual ancestry of gays and transsexuals, plus my family’s all heterosexual ancestry, further proves homosexuality isn’t passed through gay genes. </a:t>
            </a:r>
          </a:p>
          <a:p>
            <a:pPr marL="228600" marR="0" lvl="0" indent="-228600" algn="l" defTabSz="457200" rtl="0" eaLnBrk="1" fontAlgn="base" latinLnBrk="0" hangingPunct="0">
              <a:lnSpc>
                <a:spcPct val="100000"/>
              </a:lnSpc>
              <a:spcBef>
                <a:spcPct val="0"/>
              </a:spcBef>
              <a:spcAft>
                <a:spcPts val="600"/>
              </a:spcAft>
              <a:buClr>
                <a:prstClr val="black"/>
              </a:buClr>
              <a:buSzPct val="6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Harry Hay’s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other ancestors were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rich liberal New York racist Dutch or hard-working farmers or republican military leaders or Anabaptist Christian evangelists, but </a:t>
            </a:r>
            <a:r>
              <a:rPr kumimoji="0" lang="en-US" sz="30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none of his ancestors were proven homosexual</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28600" marR="0" lvl="0" indent="0" algn="l" defTabSz="457200" rtl="0" eaLnBrk="1" fontAlgn="base" latinLnBrk="0" hangingPunct="0">
              <a:lnSpc>
                <a:spcPct val="100000"/>
              </a:lnSpc>
              <a:spcBef>
                <a:spcPct val="0"/>
              </a:spcBef>
              <a:spcAft>
                <a:spcPts val="600"/>
              </a:spcAft>
              <a:buClr>
                <a:prstClr val="black"/>
              </a:buClr>
              <a:buSzPct val="60000"/>
              <a:buFont typeface="Times New Roman" panose="02020603050405020304" pitchFamily="18" charset="0"/>
              <a:buNone/>
              <a:tabLst/>
              <a:defRPr/>
            </a:pP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1031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[1103]</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 3-10)</a:t>
            </a:r>
          </a:p>
        </p:txBody>
      </p:sp>
      <p:sp>
        <p:nvSpPr>
          <p:cNvPr id="5" name="Date Placeholder 2">
            <a:extLst>
              <a:ext uri="{FF2B5EF4-FFF2-40B4-BE49-F238E27FC236}">
                <a16:creationId xmlns:a16="http://schemas.microsoft.com/office/drawing/2014/main" id="{AB5625FC-F69C-4849-A58B-C4E3FAD668A1}"/>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E7DB75C7-B261-4AF3-A77A-9D5963923223}"/>
              </a:ext>
            </a:extLst>
          </p:cNvPr>
          <p:cNvSpPr txBox="1">
            <a:spLocks noChangeArrowheads="1"/>
          </p:cNvSpPr>
          <p:nvPr/>
        </p:nvSpPr>
        <p:spPr bwMode="auto">
          <a:xfrm>
            <a:off x="228600" y="63471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8111774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792689"/>
            <a:ext cx="8961120" cy="4826771"/>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Gays have no remorse about the decades of mental trauma faced by millions of their innocent rape victims. </a:t>
            </a:r>
          </a:p>
          <a:p>
            <a:pPr marL="274320" marR="0" lvl="0" indent="-274320" algn="l" defTabSz="457200" rtl="0" eaLnBrk="1" fontAlgn="base" latinLnBrk="0" hangingPunct="0">
              <a:lnSpc>
                <a:spcPct val="94000"/>
              </a:lnSpc>
              <a:spcBef>
                <a:spcPct val="0"/>
              </a:spcBef>
              <a:spcAft>
                <a:spcPts val="1200"/>
              </a:spcAft>
              <a:buClr>
                <a:prstClr val="white"/>
              </a:buClr>
              <a:buSzPct val="70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If victims dare to complain or file charges after they are raped,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many are beaten, jailed</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given</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death</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threats</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fired</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 or sued</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by a</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powerful</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democrat</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gay mafia</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4">
                  <a:extLst>
                    <a:ext uri="{A12FA001-AC4F-418D-AE19-62706E023703}">
                      <ahyp:hlinkClr xmlns:ahyp="http://schemas.microsoft.com/office/drawing/2018/hyperlinkcolor" val="tx"/>
                    </a:ext>
                  </a:extLst>
                </a:hlinkClick>
              </a:rPr>
              <a:t>[680]</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5">
                  <a:extLst>
                    <a:ext uri="{A12FA001-AC4F-418D-AE19-62706E023703}">
                      <ahyp:hlinkClr xmlns:ahyp="http://schemas.microsoft.com/office/drawing/2018/hyperlinkcolor" val="tx"/>
                    </a:ext>
                  </a:extLst>
                </a:hlinkClick>
              </a:rPr>
              <a:t>[721]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6">
                  <a:extLst>
                    <a:ext uri="{A12FA001-AC4F-418D-AE19-62706E023703}">
                      <ahyp:hlinkClr xmlns:ahyp="http://schemas.microsoft.com/office/drawing/2018/hyperlinkcolor" val="tx"/>
                    </a:ext>
                  </a:extLst>
                </a:hlinkClick>
              </a:rPr>
              <a:t>[1159]</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7">
                  <a:extLst>
                    <a:ext uri="{A12FA001-AC4F-418D-AE19-62706E023703}">
                      <ahyp:hlinkClr xmlns:ahyp="http://schemas.microsoft.com/office/drawing/2018/hyperlinkcolor" val="tx"/>
                    </a:ext>
                  </a:extLst>
                </a:hlinkClick>
              </a:rPr>
              <a:t>[1173]</a:t>
            </a:r>
            <a:endPar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4000"/>
              </a:lnSpc>
              <a:spcBef>
                <a:spcPct val="0"/>
              </a:spcBef>
              <a:spcAft>
                <a:spcPts val="1200"/>
              </a:spcAft>
              <a:buClr>
                <a:prstClr val="white"/>
              </a:buClr>
              <a:buSzPct val="70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Their goal is to set an example, so other gays don’t try to fight back or escape from the gay slave plantation. </a:t>
            </a:r>
          </a:p>
          <a:p>
            <a:pPr marL="274320" marR="0" lvl="0" indent="-274320" algn="l" defTabSz="457200" rtl="0" eaLnBrk="1" fontAlgn="base" latinLnBrk="0" hangingPunct="0">
              <a:lnSpc>
                <a:spcPct val="94000"/>
              </a:lnSpc>
              <a:spcBef>
                <a:spcPct val="0"/>
              </a:spcBef>
              <a:spcAft>
                <a:spcPts val="1200"/>
              </a:spcAft>
              <a:buClr>
                <a:prstClr val="white"/>
              </a:buClr>
              <a:buSzPct val="70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abolitionist Christians throughout history fought to free the slaves, despite receiving </a:t>
            </a:r>
            <a:r>
              <a:rPr kumimoji="0" lang="en-US" sz="29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rPr>
              <a:t>death threats and persecution</a:t>
            </a:r>
            <a:r>
              <a:rPr kumimoji="0" lang="en-US" sz="29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from past liberals, socialists &amp; democrats.</a:t>
            </a:r>
          </a:p>
        </p:txBody>
      </p:sp>
      <p:sp>
        <p:nvSpPr>
          <p:cNvPr id="5" name="Date Placeholder 2">
            <a:extLst>
              <a:ext uri="{FF2B5EF4-FFF2-40B4-BE49-F238E27FC236}">
                <a16:creationId xmlns:a16="http://schemas.microsoft.com/office/drawing/2014/main" id="{D46EBBB5-EF8B-4AFD-A6D0-D7B685157A9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Date Placeholder 2">
            <a:extLst>
              <a:ext uri="{FF2B5EF4-FFF2-40B4-BE49-F238E27FC236}">
                <a16:creationId xmlns:a16="http://schemas.microsoft.com/office/drawing/2014/main" id="{4FB320D9-9DBA-4198-B83B-935208F20D1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8" name="Text Box 2">
            <a:extLst>
              <a:ext uri="{FF2B5EF4-FFF2-40B4-BE49-F238E27FC236}">
                <a16:creationId xmlns:a16="http://schemas.microsoft.com/office/drawing/2014/main" id="{637C4CBE-065A-4A53-A89A-9DAA7D5BEEFF}"/>
              </a:ext>
            </a:extLst>
          </p:cNvPr>
          <p:cNvSpPr txBox="1">
            <a:spLocks noChangeArrowheads="1"/>
          </p:cNvSpPr>
          <p:nvPr/>
        </p:nvSpPr>
        <p:spPr bwMode="auto">
          <a:xfrm>
            <a:off x="224305" y="365760"/>
            <a:ext cx="8686800" cy="1280160"/>
          </a:xfrm>
          <a:prstGeom prst="rect">
            <a:avLst/>
          </a:prstGeom>
          <a:blipFill dpi="0" rotWithShape="0">
            <a:blip r:embed="rId1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5053022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224305" y="1911584"/>
            <a:ext cx="8686800" cy="4567404"/>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srgbClr val="000000"/>
              </a:buClr>
              <a:buSzPct val="10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Heterosexual and homosexual date "rape is the most common violent crime on American college campuses today</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[281]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endParaRPr kumimoji="0" lang="en-US" sz="18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100000"/>
              </a:lnSpc>
              <a:spcBef>
                <a:spcPct val="0"/>
              </a:spcBef>
              <a:spcAft>
                <a:spcPts val="1800"/>
              </a:spcAft>
              <a:buClr>
                <a:srgbClr val="000000"/>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“College students are the most vulnerable to (date) rape during the first few weeks of the freshman and sophomore years."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[281]</a:t>
            </a:r>
            <a:endPar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100000"/>
              </a:lnSpc>
              <a:spcBef>
                <a:spcPct val="0"/>
              </a:spcBef>
              <a:spcAft>
                <a:spcPts val="1800"/>
              </a:spcAft>
              <a:buClr>
                <a:srgbClr val="000000"/>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“Fewer than 5 percent of college women who are victims of (date) rape or attempted (date) rape report it to police...”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[281]</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endParaRPr>
          </a:p>
        </p:txBody>
      </p:sp>
      <p:sp>
        <p:nvSpPr>
          <p:cNvPr id="5" name="Date Placeholder 2">
            <a:extLst>
              <a:ext uri="{FF2B5EF4-FFF2-40B4-BE49-F238E27FC236}">
                <a16:creationId xmlns:a16="http://schemas.microsoft.com/office/drawing/2014/main" id="{D46EBBB5-EF8B-4AFD-A6D0-D7B685157A9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Date Placeholder 2">
            <a:extLst>
              <a:ext uri="{FF2B5EF4-FFF2-40B4-BE49-F238E27FC236}">
                <a16:creationId xmlns:a16="http://schemas.microsoft.com/office/drawing/2014/main" id="{4FB320D9-9DBA-4198-B83B-935208F20D1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8" name="Text Box 2">
            <a:extLst>
              <a:ext uri="{FF2B5EF4-FFF2-40B4-BE49-F238E27FC236}">
                <a16:creationId xmlns:a16="http://schemas.microsoft.com/office/drawing/2014/main" id="{637C4CBE-065A-4A53-A89A-9DAA7D5BEEFF}"/>
              </a:ext>
            </a:extLst>
          </p:cNvPr>
          <p:cNvSpPr txBox="1">
            <a:spLocks noChangeArrowheads="1"/>
          </p:cNvSpPr>
          <p:nvPr/>
        </p:nvSpPr>
        <p:spPr bwMode="auto">
          <a:xfrm>
            <a:off x="224305" y="457200"/>
            <a:ext cx="868680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5424074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5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77723"/>
            <a:ext cx="8961120" cy="4941737"/>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0"/>
              </a:spcAft>
              <a:buClr>
                <a:prstClr val="black"/>
              </a:buClr>
              <a:buSzPct val="90000"/>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My personal extensive research of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4" action="ppaction://hlinksldjump"/>
              </a:rPr>
              <a:t>private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and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5" action="ppaction://hlinksldjump"/>
              </a:rPr>
              <a:t>public personal testimonies</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from</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hundreds of</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rape victims, plus student rape surveys, school &amp; police reports, plus working with my family for 5 years in the inner city of 6</a:t>
            </a:r>
            <a:r>
              <a:rPr kumimoji="0" lang="en-US" sz="3000" b="0" i="0" u="none" strike="noStrike" kern="1200" cap="none" spc="0" normalizeH="0" baseline="3000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th</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most violent city in US, democrat run KC Missouri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[1279]</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all confirm the results of published surveys, that show a </a:t>
            </a: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shocking percentage of women and young girls are sexually assaulted or date raped today, 60% in large US liberal cities, 70% in highest crime democrat run, liberal inner cities</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32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[281]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[813]</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[827</a:t>
            </a:r>
            <a:r>
              <a:rPr kumimoji="0" lang="en-US" sz="16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[828]</a:t>
            </a:r>
            <a:r>
              <a:rPr lang="en-US" sz="1600" dirty="0">
                <a:solidFill>
                  <a:schemeClr val="bg1"/>
                </a:solidFill>
                <a:latin typeface="Calibri" panose="020F0502020204030204" pitchFamily="34" charset="0"/>
                <a:cs typeface="Calibri" panose="020F0502020204030204" pitchFamily="34" charset="0"/>
              </a:rPr>
              <a:t> </a:t>
            </a:r>
            <a:r>
              <a:rPr kumimoji="0" lang="en-US" sz="1600" b="0" i="0" u="none" strike="noStrike" kern="150" cap="none" spc="0" normalizeH="0" baseline="0" noProof="0" dirty="0">
                <a:ln>
                  <a:noFill/>
                </a:ln>
                <a:solidFill>
                  <a:schemeClr val="bg1"/>
                </a:solidFill>
                <a:effectLst/>
                <a:uLnTx/>
                <a:uFillTx/>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1112]</a:t>
            </a:r>
            <a:r>
              <a:rPr kumimoji="0" lang="en-US" sz="16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[1225]</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[1231]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extLst>
                    <a:ext uri="{A12FA001-AC4F-418D-AE19-62706E023703}">
                      <ahyp:hlinkClr xmlns:ahyp="http://schemas.microsoft.com/office/drawing/2018/hyperlinkcolor" val="tx"/>
                    </a:ext>
                  </a:extLst>
                </a:hlinkClick>
              </a:rPr>
              <a:t>[1232]</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4">
                  <a:extLst>
                    <a:ext uri="{A12FA001-AC4F-418D-AE19-62706E023703}">
                      <ahyp:hlinkClr xmlns:ahyp="http://schemas.microsoft.com/office/drawing/2018/hyperlinkcolor" val="tx"/>
                    </a:ext>
                  </a:extLst>
                </a:hlinkClick>
              </a:rPr>
              <a:t>[1233]</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[1237]</a:t>
            </a:r>
            <a:endParaRPr kumimoji="0" lang="en-US" sz="16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274320" marR="0" lvl="0" indent="-274320" algn="l" defTabSz="457200" rtl="0" eaLnBrk="1" fontAlgn="base" latinLnBrk="0" hangingPunct="0">
              <a:lnSpc>
                <a:spcPct val="92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Most heterosexual rape attacks go unreported.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[281]</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[1112]</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5" name="Date Placeholder 2">
            <a:extLst>
              <a:ext uri="{FF2B5EF4-FFF2-40B4-BE49-F238E27FC236}">
                <a16:creationId xmlns:a16="http://schemas.microsoft.com/office/drawing/2014/main" id="{D46EBBB5-EF8B-4AFD-A6D0-D7B685157A9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Date Placeholder 2">
            <a:extLst>
              <a:ext uri="{FF2B5EF4-FFF2-40B4-BE49-F238E27FC236}">
                <a16:creationId xmlns:a16="http://schemas.microsoft.com/office/drawing/2014/main" id="{4FB320D9-9DBA-4198-B83B-935208F20D1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8" name="Text Box 2">
            <a:extLst>
              <a:ext uri="{FF2B5EF4-FFF2-40B4-BE49-F238E27FC236}">
                <a16:creationId xmlns:a16="http://schemas.microsoft.com/office/drawing/2014/main" id="{637C4CBE-065A-4A53-A89A-9DAA7D5BEEFF}"/>
              </a:ext>
            </a:extLst>
          </p:cNvPr>
          <p:cNvSpPr txBox="1">
            <a:spLocks noChangeArrowheads="1"/>
          </p:cNvSpPr>
          <p:nvPr/>
        </p:nvSpPr>
        <p:spPr bwMode="auto">
          <a:xfrm>
            <a:off x="248479" y="274320"/>
            <a:ext cx="8686800" cy="1280160"/>
          </a:xfrm>
          <a:prstGeom prst="rect">
            <a:avLst/>
          </a:prstGeom>
          <a:blipFill dpi="0" rotWithShape="0">
            <a:blip r:embed="rId1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5267105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605305" y="2514600"/>
            <a:ext cx="7924800" cy="3243965"/>
          </a:xfrm>
          <a:prstGeom prst="rect">
            <a:avLst/>
          </a:prstGeom>
          <a:gradFill flip="none" rotWithShape="1">
            <a:gsLst>
              <a:gs pos="0">
                <a:schemeClr val="tx1"/>
              </a:gs>
              <a:gs pos="0">
                <a:srgbClr val="53CF31"/>
              </a:gs>
              <a:gs pos="100000">
                <a:srgbClr val="009242"/>
              </a:gs>
            </a:gsLst>
            <a:lin ang="16200000" scaled="1"/>
            <a:tileRect/>
          </a:gradFill>
          <a:ln w="25400">
            <a:solidFill>
              <a:schemeClr val="bg1"/>
            </a:solid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Pastor John Hagee also testified that he counseled many </a:t>
            </a: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young heterosexual Christian women, who became gay only after the trauma they experienced from a male heterosexual rape</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[1225]</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became terrified of men</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[1225]</a:t>
            </a:r>
            <a:r>
              <a:rPr kumimoji="0" 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5" name="Date Placeholder 2">
            <a:extLst>
              <a:ext uri="{FF2B5EF4-FFF2-40B4-BE49-F238E27FC236}">
                <a16:creationId xmlns:a16="http://schemas.microsoft.com/office/drawing/2014/main" id="{D46EBBB5-EF8B-4AFD-A6D0-D7B685157A9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Date Placeholder 2">
            <a:extLst>
              <a:ext uri="{FF2B5EF4-FFF2-40B4-BE49-F238E27FC236}">
                <a16:creationId xmlns:a16="http://schemas.microsoft.com/office/drawing/2014/main" id="{4FB320D9-9DBA-4198-B83B-935208F20D1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8" name="Text Box 2">
            <a:extLst>
              <a:ext uri="{FF2B5EF4-FFF2-40B4-BE49-F238E27FC236}">
                <a16:creationId xmlns:a16="http://schemas.microsoft.com/office/drawing/2014/main" id="{637C4CBE-065A-4A53-A89A-9DAA7D5BEEFF}"/>
              </a:ext>
            </a:extLst>
          </p:cNvPr>
          <p:cNvSpPr txBox="1">
            <a:spLocks noChangeArrowheads="1"/>
          </p:cNvSpPr>
          <p:nvPr/>
        </p:nvSpPr>
        <p:spPr bwMode="auto">
          <a:xfrm>
            <a:off x="224305" y="838200"/>
            <a:ext cx="8686800" cy="13716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38903573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58" y="1508760"/>
            <a:ext cx="8913650" cy="5120640"/>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91440" rIns="9144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600"/>
              </a:spcAft>
              <a:buClr>
                <a:prstClr val="black"/>
              </a:buClr>
              <a:buSzPct val="9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This heterosexual rape of tens of millions of girls and women by men worldwide, results in high percentages of women who become angry men hating lesbian feminists</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who then illogically support the same evil democrat leaders who participated in the rampant rapes.</a:t>
            </a:r>
          </a:p>
          <a:p>
            <a:pPr marL="274320" marR="0" lvl="0" indent="-274320" algn="l" defTabSz="457200" rtl="0" eaLnBrk="1" fontAlgn="base" latinLnBrk="0" hangingPunct="0">
              <a:lnSpc>
                <a:spcPct val="97000"/>
              </a:lnSpc>
              <a:spcBef>
                <a:spcPct val="0"/>
              </a:spcBef>
              <a:spcAft>
                <a:spcPts val="600"/>
              </a:spcAft>
              <a:buClr>
                <a:prstClr val="black"/>
              </a:buClr>
              <a:buSzPct val="65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For example,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4" action="ppaction://hlinksldjump">
                  <a:extLst>
                    <a:ext uri="{A12FA001-AC4F-418D-AE19-62706E023703}">
                      <ahyp:hlinkClr xmlns:ahyp="http://schemas.microsoft.com/office/drawing/2018/hyperlinkcolor" val="tx"/>
                    </a:ext>
                  </a:extLst>
                </a:hlinkClick>
              </a:rPr>
              <a:t>very high percentages of radical angry, feminist</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a:t>
            </a:r>
            <a:r>
              <a:rPr kumimoji="0" lang="en-US" sz="3000" b="1" i="0" u="none" strike="noStrike" kern="1200" cap="none" spc="0" normalizeH="0" baseline="0" noProof="0" dirty="0">
                <a:ln>
                  <a:noFill/>
                </a:ln>
                <a:solidFill>
                  <a:prstClr val="black"/>
                </a:solidFill>
                <a:effectLst>
                  <a:glow rad="50800">
                    <a:prstClr val="black">
                      <a:lumMod val="95000"/>
                      <a:lumOff val="5000"/>
                    </a:prstClr>
                  </a:glow>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5" action="ppaction://hlinksldjump">
                  <a:extLst>
                    <a:ext uri="{A12FA001-AC4F-418D-AE19-62706E023703}">
                      <ahyp:hlinkClr xmlns:ahyp="http://schemas.microsoft.com/office/drawing/2018/hyperlinkcolor" val="tx"/>
                    </a:ext>
                  </a:extLst>
                </a:hlinkClick>
              </a:rPr>
              <a:t>socialist, butch lesbian women</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a:t>
            </a:r>
            <a:r>
              <a:rPr kumimoji="0" lang="en-US" sz="3000" b="0" i="0" u="none" strike="noStrike" kern="1200" cap="none" spc="0" normalizeH="0" baseline="0" noProof="0" dirty="0">
                <a:ln>
                  <a:noFill/>
                </a:ln>
                <a:solidFill>
                  <a:prstClr val="black"/>
                </a:solidFill>
                <a:effectLst>
                  <a:glow rad="50800">
                    <a:prstClr val="black">
                      <a:lumMod val="95000"/>
                      <a:lumOff val="5000"/>
                    </a:prstClr>
                  </a:glow>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6" action="ppaction://hlinksldjump">
                  <a:extLst>
                    <a:ext uri="{A12FA001-AC4F-418D-AE19-62706E023703}">
                      <ahyp:hlinkClr xmlns:ahyp="http://schemas.microsoft.com/office/drawing/2018/hyperlinkcolor" val="tx"/>
                    </a:ext>
                  </a:extLst>
                </a:hlinkClick>
              </a:rPr>
              <a:t>including Hillary Clinton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5" action="ppaction://hlinksldjump">
                  <a:extLst>
                    <a:ext uri="{A12FA001-AC4F-418D-AE19-62706E023703}">
                      <ahyp:hlinkClr xmlns:ahyp="http://schemas.microsoft.com/office/drawing/2018/hyperlinkcolor" val="tx"/>
                    </a:ext>
                  </a:extLst>
                </a:hlinkClick>
              </a:rPr>
              <a:t>&amp; raped Madonna</a:t>
            </a: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a:t>
            </a:r>
            <a:r>
              <a:rPr kumimoji="0" lang="en-US" sz="3000" b="0" i="0" u="none" strike="noStrike" kern="1200" cap="none" spc="0" normalizeH="0" baseline="0" noProof="0" dirty="0">
                <a:ln>
                  <a:noFill/>
                </a:ln>
                <a:solidFill>
                  <a:prstClr val="black"/>
                </a:solidFill>
                <a:effectLst>
                  <a:glow rad="50800">
                    <a:prstClr val="black">
                      <a:lumMod val="95000"/>
                      <a:lumOff val="5000"/>
                    </a:prstClr>
                  </a:glow>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glow rad="508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7" action="ppaction://hlinksldjump">
                  <a:extLst>
                    <a:ext uri="{A12FA001-AC4F-418D-AE19-62706E023703}">
                      <ahyp:hlinkClr xmlns:ahyp="http://schemas.microsoft.com/office/drawing/2018/hyperlinkcolor" val="tx"/>
                    </a:ext>
                  </a:extLst>
                </a:hlinkClick>
              </a:rPr>
              <a:t>directly supported &amp; enabled slave island rampant rapist Bill Clinton</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only because he supported murderous abortion.   </a:t>
            </a:r>
          </a:p>
        </p:txBody>
      </p:sp>
      <p:sp>
        <p:nvSpPr>
          <p:cNvPr id="4" name="Date Placeholder 2">
            <a:extLst>
              <a:ext uri="{FF2B5EF4-FFF2-40B4-BE49-F238E27FC236}">
                <a16:creationId xmlns:a16="http://schemas.microsoft.com/office/drawing/2014/main" id="{A5C16632-4785-49CD-8DBD-16E79FBBB9E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BFB484B0-B5D9-4F63-9EBA-7899E930EB65}"/>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6" name="Text Box 2">
            <a:extLst>
              <a:ext uri="{FF2B5EF4-FFF2-40B4-BE49-F238E27FC236}">
                <a16:creationId xmlns:a16="http://schemas.microsoft.com/office/drawing/2014/main" id="{93353209-754B-4C42-9560-60A01DD09617}"/>
              </a:ext>
            </a:extLst>
          </p:cNvPr>
          <p:cNvSpPr txBox="1">
            <a:spLocks noChangeArrowheads="1"/>
          </p:cNvSpPr>
          <p:nvPr/>
        </p:nvSpPr>
        <p:spPr bwMode="auto">
          <a:xfrm>
            <a:off x="224305" y="228600"/>
            <a:ext cx="868680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090754994"/>
      </p:ext>
    </p:extLst>
  </p:cSld>
  <p:clrMapOvr>
    <a:masterClrMapping/>
  </p:clrMapOvr>
  <p:transition spd="med" advTm="26000">
    <p:fade/>
  </p:transition>
</p:sld>
</file>

<file path=ppt/slides/slide35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60" y="1434231"/>
            <a:ext cx="8869680" cy="5288884"/>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9144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9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Many top Christian hating Hollywood actors and singers including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4"/>
              </a:rPr>
              <a:t>Madonna</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5"/>
              </a:rPr>
              <a:t>Ellen DeGeneres</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6"/>
              </a:rPr>
              <a:t>Carrie Fisher</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7"/>
              </a:rPr>
              <a:t>George Takei</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8"/>
              </a:rPr>
              <a:t>Rosie O’Donnell</a:t>
            </a:r>
            <a:r>
              <a:rPr kumimoji="0" lang="en-US" sz="32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&amp;</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rPr>
              <a:t>Kevin Spacey</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(through his brother)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now admit that they were each raped as teens, either heterosexually or homosexually. </a:t>
            </a: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This led them into broken lives as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8"/>
              </a:rPr>
              <a:t>raging angry liberal</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0"/>
              </a:rPr>
              <a:t>hyper-sexual, gay sex addicts</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1"/>
              </a:rPr>
              <a:t>feminists, lesbians or bisexuals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often with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6"/>
              </a:rPr>
              <a:t>drug</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0"/>
              </a:rPr>
              <a:t>addictions</a:t>
            </a:r>
            <a:r>
              <a:rPr kumimoji="0" lang="en-US" sz="30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or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alcoholism.</a:t>
            </a:r>
          </a:p>
          <a:p>
            <a:pPr marL="274320" marR="0" lvl="0" indent="-274320" algn="l" defTabSz="457200" rtl="0" eaLnBrk="1" fontAlgn="base" latinLnBrk="0" hangingPunct="0">
              <a:lnSpc>
                <a:spcPct val="88000"/>
              </a:lnSpc>
              <a:spcBef>
                <a:spcPct val="0"/>
              </a:spcBef>
              <a:spcAft>
                <a:spcPts val="600"/>
              </a:spcAft>
              <a:buClr>
                <a:prstClr val="black"/>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Instead of fighting against liberals &amp; Satan who caused all these rapes. Brainwashed victims often become gay, then illogically support these liberals &amp; Satan, by joining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2" action="ppaction://hlinksldjump"/>
              </a:rPr>
              <a:t>new age or magic cults</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many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rPr>
              <a:t>later rape or molest others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p>
        </p:txBody>
      </p:sp>
      <p:sp>
        <p:nvSpPr>
          <p:cNvPr id="4" name="Date Placeholder 2">
            <a:extLst>
              <a:ext uri="{FF2B5EF4-FFF2-40B4-BE49-F238E27FC236}">
                <a16:creationId xmlns:a16="http://schemas.microsoft.com/office/drawing/2014/main" id="{2AAAD2C0-95C1-4D99-9D75-690671C7EC89}"/>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F43A6A57-BF80-482F-B7BD-C8FF973027A0}"/>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6" name="Text Box 2">
            <a:extLst>
              <a:ext uri="{FF2B5EF4-FFF2-40B4-BE49-F238E27FC236}">
                <a16:creationId xmlns:a16="http://schemas.microsoft.com/office/drawing/2014/main" id="{E28BD5DF-CFB1-4F5E-8FA7-52CFD4291A93}"/>
              </a:ext>
            </a:extLst>
          </p:cNvPr>
          <p:cNvSpPr txBox="1">
            <a:spLocks noChangeArrowheads="1"/>
          </p:cNvSpPr>
          <p:nvPr/>
        </p:nvSpPr>
        <p:spPr bwMode="auto">
          <a:xfrm>
            <a:off x="224305" y="137160"/>
            <a:ext cx="8686800" cy="118872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683635583"/>
      </p:ext>
    </p:extLst>
  </p:cSld>
  <p:clrMapOvr>
    <a:masterClrMapping/>
  </p:clrMapOvr>
  <p:transition spd="med" advTm="34000">
    <p:fade/>
  </p:transition>
</p:sld>
</file>

<file path=ppt/slides/slide35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60" y="1737360"/>
            <a:ext cx="8869680" cy="4912755"/>
          </a:xfrm>
          <a:prstGeom prst="rect">
            <a:avLst/>
          </a:prstGeom>
          <a:gradFill flip="none" rotWithShape="1">
            <a:gsLst>
              <a:gs pos="0">
                <a:srgbClr val="53CF31"/>
              </a:gs>
              <a:gs pos="100000">
                <a:srgbClr val="00823B"/>
              </a:gs>
            </a:gsLst>
            <a:lin ang="16200000" scaled="1"/>
            <a:tileRect/>
          </a:gra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600"/>
              </a:spcAft>
              <a:buClr>
                <a:prstClr val="black"/>
              </a:buClr>
              <a:buSzPct val="65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Two</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viral videos of famous homosexual leaders, former Breitbart</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editor </a:t>
            </a: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Milo Yiannopoulos and Star Trek</a:t>
            </a:r>
            <a:r>
              <a:rPr kumimoji="0" lang="en-US"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a:t>
            </a: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actor George Takei, describe and naively defend criminal gay sex attacks against them, while they were as young as 13, by adult men including a gay priest and summer camp worker</a:t>
            </a:r>
            <a:r>
              <a:rPr kumimoji="0" lang="en-US" sz="30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[813]</a:t>
            </a:r>
            <a:endParaRPr kumimoji="0" lang="en-US" sz="18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365760" lvl="0" indent="-365760">
              <a:lnSpc>
                <a:spcPct val="92000"/>
              </a:lnSpc>
              <a:spcAft>
                <a:spcPts val="600"/>
              </a:spcAft>
              <a:buClr>
                <a:prstClr val="white"/>
              </a:buClr>
              <a:buSzPct val="55000"/>
              <a:buFont typeface="Wingdings" panose="05000000000000000000" pitchFamily="2" charset="2"/>
              <a:buChar char="Ø"/>
              <a:defRPr/>
            </a:pPr>
            <a:r>
              <a:rPr kumimoji="0" lang="en-US" sz="30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25 years of research shows this is common among men who identify as gay in their adulthood (about half the men or more).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It’s not something you’re born with, said Peter LaBarbera</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2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[813]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Americans for Truth about Homosexuality</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&amp;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[700]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[820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[827</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[828]</a:t>
            </a:r>
            <a:r>
              <a:rPr lang="en-US" dirty="0">
                <a:solidFill>
                  <a:schemeClr val="bg1"/>
                </a:solidFill>
                <a:latin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[1012]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[1096] </a:t>
            </a:r>
            <a:endPar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B80021AE-F10D-438B-AC4A-777AED604089}"/>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F93E4C2F-1541-4879-B5C7-1FE3E243B46D}"/>
              </a:ext>
            </a:extLst>
          </p:cNvPr>
          <p:cNvSpPr txBox="1">
            <a:spLocks noChangeArrowheads="1"/>
          </p:cNvSpPr>
          <p:nvPr/>
        </p:nvSpPr>
        <p:spPr bwMode="auto">
          <a:xfrm>
            <a:off x="224305" y="274320"/>
            <a:ext cx="8686800" cy="128016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4223157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20980" y="1920240"/>
            <a:ext cx="8702039" cy="4657942"/>
          </a:xfrm>
          <a:prstGeom prst="rect">
            <a:avLst/>
          </a:prstGeom>
          <a:gradFill flip="none" rotWithShape="1">
            <a:gsLst>
              <a:gs pos="0">
                <a:srgbClr val="53CF31"/>
              </a:gs>
              <a:gs pos="100000">
                <a:srgbClr val="00823B"/>
              </a:gs>
            </a:gsLst>
            <a:lin ang="16200000" scaled="1"/>
            <a:tileRect/>
          </a:gra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600"/>
              </a:spcAft>
              <a:buClr>
                <a:srgbClr val="000000"/>
              </a:buClr>
              <a:buSzPct val="10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“LaBarbera said molestation was also a factor in the orientation of </a:t>
            </a: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gay activism icon Harvey Milk</a:t>
            </a:r>
            <a:r>
              <a:rPr kumimoji="0" lang="en-US" sz="2800" b="0"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a homosexual political figure from San Francisco who </a:t>
            </a: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was murdered in 1978... Milk was sexually assaulted as a boy in a New York City theater after his mother sent him there alone</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r>
              <a:rPr kumimoji="0" 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4"/>
              </a:rPr>
              <a:t>[813]</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92000"/>
              </a:lnSpc>
              <a:spcBef>
                <a:spcPct val="0"/>
              </a:spcBef>
              <a:spcAft>
                <a:spcPts val="600"/>
              </a:spcAft>
              <a:buClr>
                <a:srgbClr val="000000"/>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San Francisco's twenty-two-year Human Rights Commission </a:t>
            </a:r>
            <a:r>
              <a:rPr kumimoji="0" lang="en-US" sz="30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gay icon Larry Brinkin pleaded guilty to graphic felony child pornography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and related graphic emails.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rPr>
              <a:t>[700]</a:t>
            </a:r>
            <a:endParaRPr kumimoji="0" lang="en-US" sz="18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262D6BD6-ACE5-4D86-980C-59DDDE9B041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BF1E6292-766E-48DD-ABB1-32CD4D5A286E}"/>
              </a:ext>
            </a:extLst>
          </p:cNvPr>
          <p:cNvSpPr txBox="1">
            <a:spLocks noChangeArrowheads="1"/>
          </p:cNvSpPr>
          <p:nvPr/>
        </p:nvSpPr>
        <p:spPr bwMode="auto">
          <a:xfrm>
            <a:off x="224305" y="45720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2520538087"/>
      </p:ext>
    </p:extLst>
  </p:cSld>
  <p:clrMapOvr>
    <a:masterClrMapping/>
  </p:clrMapOvr>
  <p:transition spd="med" advTm="25000">
    <p:fade/>
  </p:transition>
</p:sld>
</file>

<file path=ppt/slides/slide35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137160" y="1792719"/>
            <a:ext cx="8869680" cy="4862485"/>
          </a:xfrm>
          <a:prstGeom prst="rect">
            <a:avLst/>
          </a:prstGeom>
          <a:gradFill flip="none" rotWithShape="1">
            <a:gsLst>
              <a:gs pos="0">
                <a:srgbClr val="53CF31"/>
              </a:gs>
              <a:gs pos="100000">
                <a:srgbClr val="00823B"/>
              </a:gs>
            </a:gsLst>
            <a:lin ang="16200000" scaled="1"/>
            <a:tileRect/>
          </a:gradFill>
          <a:ln>
            <a:noFill/>
          </a:ln>
          <a:effectLst/>
          <a:scene3d>
            <a:camera prst="orthographicFront"/>
            <a:lightRig rig="threePt" dir="t"/>
          </a:scene3d>
          <a:sp3d>
            <a:bevelT w="165100" prst="coolSlant"/>
          </a:sp3d>
        </p:spPr>
        <p:txBody>
          <a:bodyPr wrap="square" lIns="182880" tIns="182880" rIns="18288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274320" marR="0" lvl="0" indent="0" algn="l" defTabSz="457200" rtl="0" eaLnBrk="1" fontAlgn="base" latinLnBrk="0" hangingPunct="0">
              <a:lnSpc>
                <a:spcPct val="94000"/>
              </a:lnSpc>
              <a:spcBef>
                <a:spcPct val="0"/>
              </a:spcBef>
              <a:spcAft>
                <a:spcPts val="300"/>
              </a:spcAft>
              <a:buClr>
                <a:prstClr val="black"/>
              </a:buClr>
              <a:buSzPct val="8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 2016 study in ‘The New Atlantis’ concludes that homosexuals are 2 to 3 times as likely to have experienced childhood sexual abuse. </a:t>
            </a:r>
          </a:p>
          <a:p>
            <a:pPr marL="274320" lvl="0" indent="0">
              <a:lnSpc>
                <a:spcPct val="85000"/>
              </a:lnSpc>
              <a:spcAft>
                <a:spcPts val="1200"/>
              </a:spcAft>
              <a:buClr>
                <a:prstClr val="black"/>
              </a:buClr>
              <a:buSzPct val="70000"/>
              <a:tabLst/>
              <a:defRPr/>
            </a:pP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[820]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also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[92]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[272]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[700]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[721]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[813]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819</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[827</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[828]</a:t>
            </a:r>
            <a:r>
              <a:rPr lang="en-US" dirty="0">
                <a:solidFill>
                  <a:schemeClr val="bg1"/>
                </a:solidFill>
                <a:latin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[1011]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[1012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alt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[1016]</a:t>
            </a:r>
            <a:r>
              <a:rPr kumimoji="0" lang="en-US" alt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7">
                  <a:extLst>
                    <a:ext uri="{A12FA001-AC4F-418D-AE19-62706E023703}">
                      <ahyp:hlinkClr xmlns:ahyp="http://schemas.microsoft.com/office/drawing/2018/hyperlinkcolor" val="tx"/>
                    </a:ext>
                  </a:extLst>
                </a:hlinkClick>
              </a:rPr>
              <a:t>[1021]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8">
                  <a:extLst>
                    <a:ext uri="{A12FA001-AC4F-418D-AE19-62706E023703}">
                      <ahyp:hlinkClr xmlns:ahyp="http://schemas.microsoft.com/office/drawing/2018/hyperlinkcolor" val="tx"/>
                    </a:ext>
                  </a:extLst>
                </a:hlinkClick>
              </a:rPr>
              <a:t>[1022]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9">
                  <a:extLst>
                    <a:ext uri="{A12FA001-AC4F-418D-AE19-62706E023703}">
                      <ahyp:hlinkClr xmlns:ahyp="http://schemas.microsoft.com/office/drawing/2018/hyperlinkcolor" val="tx"/>
                    </a:ext>
                  </a:extLst>
                </a:hlinkClick>
              </a:rPr>
              <a:t>[1096]</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1800" b="0" i="0" u="sng"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90000"/>
              </a:lnSpc>
              <a:spcBef>
                <a:spcPct val="0"/>
              </a:spcBef>
              <a:spcAft>
                <a:spcPts val="1200"/>
              </a:spcAft>
              <a:buClr>
                <a:prstClr val="white"/>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4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My personal 32-year longitudinal research on 30 homosexuals confirms that these summarized criminal patterns are repeated, over and over, throughout the generations to propagate homosexuality</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p>
        </p:txBody>
      </p:sp>
      <p:sp>
        <p:nvSpPr>
          <p:cNvPr id="4" name="Date Placeholder 2">
            <a:extLst>
              <a:ext uri="{FF2B5EF4-FFF2-40B4-BE49-F238E27FC236}">
                <a16:creationId xmlns:a16="http://schemas.microsoft.com/office/drawing/2014/main" id="{D70662D4-BDC6-4329-AC14-E646B0C6097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31550D64-8BED-43C3-A703-E8EBE56027BC}"/>
              </a:ext>
            </a:extLst>
          </p:cNvPr>
          <p:cNvSpPr txBox="1">
            <a:spLocks noChangeArrowheads="1"/>
          </p:cNvSpPr>
          <p:nvPr/>
        </p:nvSpPr>
        <p:spPr bwMode="auto">
          <a:xfrm>
            <a:off x="224305" y="365760"/>
            <a:ext cx="8686800" cy="1280160"/>
          </a:xfrm>
          <a:prstGeom prst="rect">
            <a:avLst/>
          </a:prstGeom>
          <a:blipFill dpi="0" rotWithShape="0">
            <a:blip r:embed="rId2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0420713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495425" y="1347661"/>
            <a:ext cx="6153150" cy="4162678"/>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300"/>
              </a:spcAft>
              <a:buClr>
                <a:prstClr val="white"/>
              </a:buClr>
              <a:buSzPct val="65000"/>
              <a:tabLst/>
              <a:defRPr/>
            </a:pPr>
            <a:r>
              <a:rPr lang="en-US" sz="4000" dirty="0">
                <a:solidFill>
                  <a:schemeClr val="tx1"/>
                </a:solidFill>
                <a:latin typeface="Papyrus" panose="03070502060502030205" pitchFamily="66" charset="0"/>
                <a:cs typeface="Calibri" panose="020F0502020204030204" pitchFamily="34" charset="0"/>
              </a:rPr>
              <a:t>God also stated through Moses that </a:t>
            </a:r>
            <a:r>
              <a:rPr lang="en-US" sz="48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“You shall not lie with a male as with a woman. It is an abomination”. </a:t>
            </a:r>
          </a:p>
          <a:p>
            <a:pPr marL="0" lvl="0" indent="0">
              <a:lnSpc>
                <a:spcPct val="100000"/>
              </a:lnSpc>
              <a:spcAft>
                <a:spcPts val="1200"/>
              </a:spcAft>
              <a:buClr>
                <a:prstClr val="white"/>
              </a:buClr>
              <a:buSzPct val="65000"/>
              <a:tabLst/>
              <a:defRPr/>
            </a:pP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Lev. 18:22</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 </a:t>
            </a:r>
            <a:r>
              <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NKJV</a:t>
            </a:r>
            <a:endParaRPr lang="en-US" dirty="0">
              <a:solidFill>
                <a:schemeClr val="tx1"/>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1164398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66008" y="2091088"/>
            <a:ext cx="8611983" cy="4497770"/>
          </a:xfrm>
          <a:prstGeom prst="rect">
            <a:avLst/>
          </a:prstGeom>
          <a:gradFill flip="none" rotWithShape="1">
            <a:gsLst>
              <a:gs pos="0">
                <a:srgbClr val="53CF31"/>
              </a:gs>
              <a:gs pos="100000">
                <a:srgbClr val="00823B"/>
              </a:gs>
            </a:gsLst>
            <a:lin ang="16200000" scaled="1"/>
            <a:tileRect/>
          </a:gradFill>
          <a:ln>
            <a:no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000"/>
              </a:spcAft>
              <a:buClr>
                <a:srgbClr val="000000"/>
              </a:buClr>
              <a:buSzPct val="9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 new study released by the American Psychological Association says male rape is underreported in the U.S. military.’”</a:t>
            </a:r>
            <a:r>
              <a:rPr kumimoji="0" lang="en-US" sz="3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[827]</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[828]</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rPr>
              <a:t> </a:t>
            </a:r>
          </a:p>
          <a:p>
            <a:pPr marL="365760" marR="0" lvl="0" indent="-365760" algn="l" defTabSz="457200" rtl="0" eaLnBrk="1" fontAlgn="base" latinLnBrk="0" hangingPunct="0">
              <a:lnSpc>
                <a:spcPct val="92000"/>
              </a:lnSpc>
              <a:spcBef>
                <a:spcPct val="0"/>
              </a:spcBef>
              <a:spcAft>
                <a:spcPts val="1000"/>
              </a:spcAft>
              <a:buClr>
                <a:srgbClr val="000000"/>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“The Washington Times noted Tuesday that APA’s findings indicate a </a:t>
            </a:r>
            <a:r>
              <a:rPr kumimoji="0" lang="en-US" sz="30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more accurate estimate of male MST (in the US military) is 210,000</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[827]</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rPr>
              <a:t> </a:t>
            </a:r>
            <a:endParaRPr kumimoji="0" lang="en-US" sz="16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92000"/>
              </a:lnSpc>
              <a:spcBef>
                <a:spcPct val="0"/>
              </a:spcBef>
              <a:spcAft>
                <a:spcPts val="1000"/>
              </a:spcAft>
              <a:buClr>
                <a:prstClr val="white"/>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1" i="0" u="none" strike="noStrike" kern="120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“(Researchers) further found that (gay raped) men may experience sexual identity confusion (leading to transgenderism</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[827]</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[828]</a:t>
            </a:r>
            <a:r>
              <a:rPr kumimoji="0" lang="en-US" sz="1600" b="0" i="0" u="none" strike="noStrike" kern="120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rPr>
              <a:t> </a:t>
            </a:r>
          </a:p>
        </p:txBody>
      </p:sp>
      <p:sp>
        <p:nvSpPr>
          <p:cNvPr id="4" name="Date Placeholder 2">
            <a:extLst>
              <a:ext uri="{FF2B5EF4-FFF2-40B4-BE49-F238E27FC236}">
                <a16:creationId xmlns:a16="http://schemas.microsoft.com/office/drawing/2014/main" id="{791E8696-3258-4237-84FE-2231077D830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4B1E318-7F9A-4A70-9D53-8F8D5F33B214}"/>
              </a:ext>
            </a:extLst>
          </p:cNvPr>
          <p:cNvSpPr txBox="1">
            <a:spLocks noChangeArrowheads="1"/>
          </p:cNvSpPr>
          <p:nvPr/>
        </p:nvSpPr>
        <p:spPr bwMode="auto">
          <a:xfrm>
            <a:off x="224305" y="548640"/>
            <a:ext cx="868680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720090325"/>
      </p:ext>
    </p:extLst>
  </p:cSld>
  <p:clrMapOvr>
    <a:masterClrMapping/>
  </p:clrMapOvr>
  <p:transition spd="med" advTm="22000">
    <p:fade/>
  </p:transition>
</p:sld>
</file>

<file path=ppt/slides/slide36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5B80B5CB-FCA1-4235-A906-CAF29B60A300}"/>
              </a:ext>
            </a:extLst>
          </p:cNvPr>
          <p:cNvSpPr>
            <a:spLocks noChangeArrowheads="1"/>
          </p:cNvSpPr>
          <p:nvPr/>
        </p:nvSpPr>
        <p:spPr bwMode="auto">
          <a:xfrm>
            <a:off x="137158" y="1677066"/>
            <a:ext cx="8869680" cy="5036379"/>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srgbClr val="0000FF"/>
              </a:buClr>
              <a:buSzPct val="60000"/>
              <a:buFont typeface="Times New Roman" panose="02020603050405020304" pitchFamily="18" charset="0"/>
              <a:buNone/>
              <a:tabLst/>
              <a:defRPr/>
            </a:pP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(2018) “</a:t>
            </a:r>
            <a:r>
              <a:rPr kumimoji="0" lang="en-US" sz="24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3200" b="1" i="0" u="none" strike="noStrike" kern="15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There have been other reports about child sex abuse within the (liberal) Catholic Church. But never on this scale. For many of us, those earlier stories happened someplace else... </a:t>
            </a:r>
            <a:r>
              <a:rPr kumimoji="0" lang="en-US" sz="3300" b="1" i="0" u="none" strike="noStrike" kern="15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Now we know the truth: it happened everywhere</a:t>
            </a:r>
            <a:r>
              <a:rPr kumimoji="0" lang="en-US" sz="30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and in many liberal church denominations. </a:t>
            </a:r>
            <a:r>
              <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[960]</a:t>
            </a:r>
            <a:r>
              <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also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[1104]</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[1105]</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7">
                  <a:extLst>
                    <a:ext uri="{A12FA001-AC4F-418D-AE19-62706E023703}">
                      <ahyp:hlinkClr xmlns:ahyp="http://schemas.microsoft.com/office/drawing/2018/hyperlinkcolor" val="tx"/>
                    </a:ext>
                  </a:extLst>
                </a:hlinkClick>
              </a:rPr>
              <a:t>[1106]</a:t>
            </a:r>
            <a:r>
              <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 </a:t>
            </a:r>
            <a:endParaRPr kumimoji="0" lang="en-US" sz="30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2000"/>
              </a:lnSpc>
              <a:spcBef>
                <a:spcPts val="0"/>
              </a:spcBef>
              <a:spcAft>
                <a:spcPts val="6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“The report cites 301 (Catholic) priests, clergy and lay teachers with credible allegations against them. There are 99 in the Diocese of Pittsburgh alone.” </a:t>
            </a:r>
            <a:r>
              <a:rPr kumimoji="0" lang="en-US" sz="16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4"/>
              </a:rPr>
              <a:t>[960]</a:t>
            </a:r>
            <a:endPar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2000"/>
              </a:lnSpc>
              <a:spcBef>
                <a:spcPts val="0"/>
              </a:spcBef>
              <a:spcAft>
                <a:spcPts val="600"/>
              </a:spcAft>
              <a:buClr>
                <a:prstClr val="white"/>
              </a:buClr>
              <a:buSzPct val="6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3000" b="1" i="0" u="none" strike="noStrike" kern="15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Of those 99, a group of four groomed and violently sexually assaulted young boys</a:t>
            </a:r>
            <a:r>
              <a:rPr kumimoji="0" lang="en-US" sz="2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said Shapiro</a:t>
            </a: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4"/>
              </a:rPr>
              <a:t>[960]</a:t>
            </a:r>
            <a:endParaRPr kumimoji="0" lang="en-US" sz="1400" b="0" i="0" u="none" strike="noStrike" kern="150" cap="none" spc="0" normalizeH="0" baseline="0" noProof="0" dirty="0">
              <a:ln w="9525">
                <a:solidFill>
                  <a:prstClr val="black">
                    <a:lumMod val="95000"/>
                    <a:lumOff val="5000"/>
                  </a:prstClr>
                </a:solidFill>
                <a:prstDash val="solid"/>
              </a:ln>
              <a:solidFill>
                <a:srgbClr val="7E4A1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DC79A276-A2F4-405F-A17E-DB7CD669EE2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07CA1C70-3570-43F8-8000-4D5AE43F3EA2}"/>
              </a:ext>
            </a:extLst>
          </p:cNvPr>
          <p:cNvSpPr txBox="1">
            <a:spLocks noChangeArrowheads="1"/>
          </p:cNvSpPr>
          <p:nvPr/>
        </p:nvSpPr>
        <p:spPr bwMode="auto">
          <a:xfrm>
            <a:off x="224305" y="274320"/>
            <a:ext cx="8686800" cy="128016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5652916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6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5B80B5CB-FCA1-4235-A906-CAF29B60A300}"/>
              </a:ext>
            </a:extLst>
          </p:cNvPr>
          <p:cNvSpPr>
            <a:spLocks noChangeArrowheads="1"/>
          </p:cNvSpPr>
          <p:nvPr/>
        </p:nvSpPr>
        <p:spPr bwMode="auto">
          <a:xfrm>
            <a:off x="114299" y="1828800"/>
            <a:ext cx="8915399" cy="4846320"/>
          </a:xfrm>
          <a:prstGeom prst="rect">
            <a:avLst/>
          </a:prstGeom>
          <a:gradFill flip="none" rotWithShape="1">
            <a:gsLst>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182880" tIns="9144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60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“Two studies, in 2004 and 2011, by the John Jay College of Criminal Justice – commissioned by the U.S. Conference of Catholic Bishops – found that more than </a:t>
            </a:r>
          </a:p>
          <a:p>
            <a:pPr marL="0" marR="0" lvl="0" indent="0" algn="l" defTabSz="457200" rtl="0" eaLnBrk="1" fontAlgn="base" latinLnBrk="0" hangingPunct="0">
              <a:lnSpc>
                <a:spcPct val="85000"/>
              </a:lnSpc>
              <a:spcBef>
                <a:spcPts val="0"/>
              </a:spcBef>
              <a:spcAft>
                <a:spcPts val="60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50" cap="none" spc="0" normalizeH="0" baseline="0" noProof="0" dirty="0">
                <a:ln w="9525">
                  <a:solidFill>
                    <a:prstClr val="black"/>
                  </a:solidFill>
                  <a:prstDash val="solid"/>
                </a:ln>
                <a:solidFill>
                  <a:prstClr val="white"/>
                </a:solidFill>
                <a:effectLst>
                  <a:glow rad="635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80 percent of the cases of clergy abuse were male-on-male predation by priests against pre-teen and teenaged boys</a:t>
            </a:r>
            <a:r>
              <a:rPr kumimoji="0" lang="en-US" sz="2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3000" b="1" i="0" u="none" strike="noStrike" kern="150" cap="none" spc="0" normalizeH="0" baseline="0" noProof="0" dirty="0">
                <a:ln w="9525">
                  <a:solidFill>
                    <a:prstClr val="black">
                      <a:lumMod val="95000"/>
                      <a:lumOff val="5000"/>
                    </a:prstClr>
                  </a:solidFill>
                  <a:prstDash val="solid"/>
                </a:ln>
                <a:solidFill>
                  <a:srgbClr val="7E4A1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[901]</a:t>
            </a:r>
            <a:endPar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2000"/>
              </a:lnSpc>
              <a:spcBef>
                <a:spcPts val="0"/>
              </a:spcBef>
              <a:spcAft>
                <a:spcPts val="600"/>
              </a:spcAft>
              <a:buClr>
                <a:srgbClr val="000000"/>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“The active homosexual subculture in Catholic seminaries and dioceses was confirmed in a 2002 survey of nearly 2,000 Catholic priests by the Los Angles Times. In the survey, 44 percent of respondents said there was a homosexual subculture in their diocese...” </a:t>
            </a:r>
            <a:r>
              <a:rPr kumimoji="0" lang="en-US" sz="18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[901]</a:t>
            </a:r>
            <a:endParaRPr kumimoji="0" lang="en-US" sz="1800" b="0" i="0" u="none" strike="noStrike" kern="150" cap="none" spc="0" normalizeH="0" baseline="0" noProof="0" dirty="0">
              <a:ln w="9525">
                <a:solidFill>
                  <a:prstClr val="black">
                    <a:lumMod val="95000"/>
                    <a:lumOff val="5000"/>
                  </a:prstClr>
                </a:solidFill>
                <a:prstDash val="solid"/>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00A852A1-931A-4C71-B258-9501A96D5FE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13578A1E-3196-4470-AB1A-75D8BE2BA71F}"/>
              </a:ext>
            </a:extLst>
          </p:cNvPr>
          <p:cNvSpPr txBox="1">
            <a:spLocks noChangeArrowheads="1"/>
          </p:cNvSpPr>
          <p:nvPr/>
        </p:nvSpPr>
        <p:spPr bwMode="auto">
          <a:xfrm>
            <a:off x="224305" y="365760"/>
            <a:ext cx="868680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8818834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828800"/>
            <a:ext cx="8778240" cy="4672433"/>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Some people state that because homosexuality is witnessed occasionally in some mammals (dolphins, dogs, chimps and apes) that God created animals to be gay and therefore also created humans to be gay. </a:t>
            </a:r>
          </a:p>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 closer research revealed a young male dolphin was videoed, wandering alone into rival dolphin territory. </a:t>
            </a:r>
          </a:p>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It was attacked by several rival dolphins and sexually gay raped by one older male dolphin. This rape was used as a dominance weapon and left that young dolphin visibly traumatized and acting erratic. </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8" y="365760"/>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792821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828800"/>
            <a:ext cx="8778240" cy="4672433"/>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That young dolphin was later observed reunited with family members in their territory. But for a long time it remained traumatized and erratic, per the scientists. </a:t>
            </a:r>
          </a:p>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Other members of the dolphin's family were videoed trying to continuously comfort the raped dolphin by swimming together besides it … gently touching it. </a:t>
            </a:r>
          </a:p>
          <a:p>
            <a:pPr marL="0" lvl="0" indent="0">
              <a:lnSpc>
                <a:spcPct val="97000"/>
              </a:lnSpc>
              <a:spcAft>
                <a:spcPts val="8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Even in the animal world, gay rape is a violent crime that traumatizes the animals, damages their brains and severely hurts the entire family. Similar gay rape animal crimes were observed by apes. </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8" y="365760"/>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8629359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645920"/>
            <a:ext cx="8778240" cy="4955972"/>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As a high school teen, I witnessed this weaponized rape behavior, that was unsuccessful, by a snarling big male Doberman dog of mine, towards a neighbor. </a:t>
            </a:r>
          </a:p>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neighbor kids were all afraid of this big dog. But it had never attacked anyone or displayed anything but heterosexual behavior towards female dogs it’s entire life, other than this one violent shocking incident.   </a:t>
            </a:r>
          </a:p>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Suddenly my dog jumped up and clamped his paws from behind, around the neck of a young neighbor-hood teen boy, who suddenly entered my dog’s territory for the first time. We all froze in shock. </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8" y="320040"/>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1972023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737360"/>
            <a:ext cx="8778240" cy="4832092"/>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9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My neighbor was a hostage of my dog standing on its two legs, while tightly clinging to the back of the standing boy’s neck The boy was frozen in fear. </a:t>
            </a:r>
          </a:p>
          <a:p>
            <a:pPr marL="0" lvl="0" indent="0">
              <a:lnSpc>
                <a:spcPct val="100000"/>
              </a:lnSpc>
              <a:spcAft>
                <a:spcPts val="9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After a minute of this tense standoff, I tried to approach my dog to free my neighbor. But it snarled louder and quickly moved its open mouth and sharp teeth closer to the back of the boy’s neck, threatening to bite the boy from behind if I approached. I backed up to think of how to free the boy, without my dog biting him or continuing the dog’s weaponized sexual posture. </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8" y="365760"/>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5249554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600200"/>
            <a:ext cx="8778240" cy="4955972"/>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Then my neighbor’s mom, who heard the yelling and snarling several houses away, silently &amp; fearlessly ran up behind the big Doberman, the same size as her. </a:t>
            </a:r>
          </a:p>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She grabbed her son and pushed away the surprised snarling dog. The situation was immediately de-escalated and ended, and they left. </a:t>
            </a:r>
          </a:p>
          <a:p>
            <a:pPr marL="0" lvl="0" indent="0">
              <a:lnSpc>
                <a:spcPct val="95000"/>
              </a:lnSpc>
              <a:spcAft>
                <a:spcPts val="600"/>
              </a:spcAft>
              <a:buClr>
                <a:prstClr val="white"/>
              </a:buClr>
              <a:buSzPct val="65000"/>
              <a:tabLst/>
              <a:defRPr/>
            </a:pPr>
            <a:r>
              <a:rPr lang="en-US" sz="29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is how mothers need to save their children from similar violent human child raping sex predators, who surround them today. Mom’s need to get tough and fight for their children’s safety, like an angry mother bear, protecting her innocent cubs against anything. </a:t>
            </a:r>
            <a:endParaRPr kumimoji="0" lang="en-US" altLang="en-US" sz="29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8" y="282106"/>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5607776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3739" y="1589559"/>
            <a:ext cx="8656319" cy="5039841"/>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600"/>
              </a:spcAft>
              <a:buClr>
                <a:prstClr val="white"/>
              </a:buClr>
              <a:buSzPct val="65000"/>
              <a:tabLst/>
              <a:defRPr/>
            </a:pPr>
            <a:r>
              <a:rPr lang="en-US" sz="30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Indoor city dogs or constantly fenced or tied dogs I have researched or owned over the decades will hump people’s legs or their own blankets. This occurs today in dogs that are constantly unnaturally isolated from other dogs and often indoors alone. </a:t>
            </a:r>
          </a:p>
          <a:p>
            <a:pPr marL="0" lvl="0" indent="0">
              <a:lnSpc>
                <a:spcPct val="95000"/>
              </a:lnSpc>
              <a:spcAft>
                <a:spcPts val="600"/>
              </a:spcAft>
              <a:buClr>
                <a:prstClr val="white"/>
              </a:buClr>
              <a:buSzPct val="65000"/>
              <a:tabLst/>
              <a:defRPr/>
            </a:pPr>
            <a:r>
              <a:rPr lang="en-US" sz="30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They are sexually retarded, because they rarely interact with dogs of the opposite sex, never have puppies and receive no training on the proper sexual relations with other dogs. Loose country dogs I have owned that do interact freely with compatible dogs of the opposite sex and have puppies don’t do this. </a:t>
            </a:r>
            <a:endParaRPr kumimoji="0" lang="en-US" alt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4" y="228600"/>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6000"/>
              </a:lnSpc>
              <a:spcBef>
                <a:spcPts val="0"/>
              </a:spcBef>
              <a:spcAft>
                <a:spcPts val="1200"/>
              </a:spcAft>
              <a:tabLst/>
              <a:defRPr/>
            </a:pPr>
            <a:r>
              <a:rPr lang="en-US" sz="266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Even in the animal world, gay rape is a violent crime that traumatizes the animals, damages their brains and hurts their family</a:t>
            </a:r>
            <a:endPar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0512198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3739" y="1828800"/>
            <a:ext cx="8656319" cy="4717958"/>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white"/>
              </a:buClr>
              <a:buSzPct val="65000"/>
              <a:tabLst/>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But similar to the free ranging county dogs I grew up with, outdoor country exploring human children, who regularly socialized with healthy members of the opposite sex, who grew up with siblings and later had their own children, with hard working Christian parents in the home who provided sexual relation guidance &amp; chaperones, that watched no porno filled modern Hollywood movies, rarely had homosexual problems and the accompanying drug, rape and mental illnesses. </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93CE0E43-7AFD-41E7-AC8F-72F5F2588534}"/>
              </a:ext>
            </a:extLst>
          </p:cNvPr>
          <p:cNvSpPr txBox="1">
            <a:spLocks noChangeArrowheads="1"/>
          </p:cNvSpPr>
          <p:nvPr/>
        </p:nvSpPr>
        <p:spPr bwMode="auto">
          <a:xfrm>
            <a:off x="228600" y="311242"/>
            <a:ext cx="868680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from Sodom, By Random Straight &amp; Gay Rape, Not From Gay Ancestors</a:t>
            </a:r>
          </a:p>
        </p:txBody>
      </p:sp>
    </p:spTree>
    <p:extLst>
      <p:ext uri="{BB962C8B-B14F-4D97-AF65-F5344CB8AC3E}">
        <p14:creationId xmlns:p14="http://schemas.microsoft.com/office/powerpoint/2010/main" val="1850995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51683"/>
            <a:ext cx="9144000" cy="6675120"/>
          </a:xfrm>
          <a:prstGeom prst="rect">
            <a:avLst/>
          </a:prstGeom>
        </p:spPr>
      </p:pic>
      <p:sp>
        <p:nvSpPr>
          <p:cNvPr id="6" name="Rectangle 2"/>
          <p:cNvSpPr>
            <a:spLocks noChangeArrowheads="1"/>
          </p:cNvSpPr>
          <p:nvPr/>
        </p:nvSpPr>
        <p:spPr bwMode="auto">
          <a:xfrm>
            <a:off x="1085850" y="812899"/>
            <a:ext cx="6972300" cy="5109091"/>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300"/>
              </a:spcAft>
              <a:buClr>
                <a:prstClr val="white"/>
              </a:buClr>
              <a:buSzPct val="65000"/>
              <a:tabLst/>
              <a:defRPr/>
            </a:pPr>
            <a:r>
              <a:rPr lang="en-US" sz="3600" dirty="0">
                <a:solidFill>
                  <a:schemeClr val="tx1"/>
                </a:solidFill>
                <a:latin typeface="Papyrus" panose="03070502060502030205" pitchFamily="66" charset="0"/>
                <a:cs typeface="Calibri" panose="020F0502020204030204" pitchFamily="34" charset="0"/>
              </a:rPr>
              <a:t>Apostle Paul: The “… unrighteous will not inherit the kingdom of God… </a:t>
            </a:r>
            <a:r>
              <a:rPr lang="en-US" sz="40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Neither … adulterers, nor homosexuals, nor sodomites (</a:t>
            </a:r>
            <a:r>
              <a:rPr lang="en-US" sz="40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hlinkClick r:id="rId4" action="ppaction://hlinkfile"/>
              </a:rPr>
              <a:t>homosexuals</a:t>
            </a:r>
            <a:r>
              <a:rPr lang="en-US" sz="40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nor thieves, nor covetous, nor drunkards… will inherit the kingdom of God</a:t>
            </a:r>
            <a:r>
              <a:rPr lang="en-US" sz="3800" dirty="0">
                <a:solidFill>
                  <a:schemeClr val="tx1"/>
                </a:solidFill>
                <a:latin typeface="Papyrus" panose="03070502060502030205" pitchFamily="66" charset="0"/>
                <a:cs typeface="Calibri" panose="020F0502020204030204" pitchFamily="34" charset="0"/>
              </a:rPr>
              <a:t>.”</a:t>
            </a:r>
            <a:r>
              <a:rPr lang="en-US" sz="42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1 Cor. 6:9-10</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NKJV</a:t>
            </a:r>
            <a:endPar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7060872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12420" y="1408709"/>
            <a:ext cx="8519160" cy="5201424"/>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tabLst/>
              <a:defRPr/>
            </a:pPr>
            <a:r>
              <a:rPr lang="en-US" sz="3000" dirty="0">
                <a:solidFill>
                  <a:schemeClr val="tx1"/>
                </a:solidFill>
                <a:latin typeface="Calibri" panose="020F0502020204030204" pitchFamily="34" charset="0"/>
                <a:cs typeface="Calibri" panose="020F0502020204030204" pitchFamily="34" charset="0"/>
              </a:rPr>
              <a:t>Visiting in-law family in Mexico over the last 25 years, I personally witnessed this same explosion of gay sexual disfunction, adultery, rapes, drug addiction and mental illness, that was once rare… exactly when  sexually conservative Mexicans moved away from rural farms to indoor restricted urban cities, had few children &amp; watched Hollywood porno filled movies. The Mexican’s genes didn’t change, their lifestyle did.  </a:t>
            </a:r>
          </a:p>
          <a:p>
            <a:pPr marL="0" lvl="0" indent="0">
              <a:lnSpc>
                <a:spcPct val="90000"/>
              </a:lnSpc>
              <a:spcAft>
                <a:spcPts val="600"/>
              </a:spcAft>
              <a:buClr>
                <a:prstClr val="white"/>
              </a:buClr>
              <a:buSzPct val="65000"/>
              <a:tabLst/>
              <a:defRPr/>
            </a:pPr>
            <a:r>
              <a:rPr lang="en-US" sz="3000" dirty="0">
                <a:solidFill>
                  <a:schemeClr val="tx1"/>
                </a:solidFill>
                <a:latin typeface="Calibri" panose="020F0502020204030204" pitchFamily="34" charset="0"/>
                <a:cs typeface="Calibri" panose="020F0502020204030204" pitchFamily="34" charset="0"/>
              </a:rPr>
              <a:t>This was especially rampant in Mexicans when they immigrated to liberal US cities. The same instant explosion of gay sexual disfunction, adultery, drugs &amp; rapes as occurred in the US over the last 60 years.     </a:t>
            </a:r>
            <a:endParaRPr kumimoji="0" lang="en-US" altLang="en-US" sz="30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4608AEBE-6F26-4B52-B55D-5350AF9BBE9A}"/>
              </a:ext>
            </a:extLst>
          </p:cNvPr>
          <p:cNvSpPr txBox="1">
            <a:spLocks noChangeArrowheads="1"/>
          </p:cNvSpPr>
          <p:nvPr/>
        </p:nvSpPr>
        <p:spPr bwMode="auto">
          <a:xfrm>
            <a:off x="228600" y="247867"/>
            <a:ext cx="868680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82880" tIns="4572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Homosexuality Was Passed Down Through Each Generation By Rape, Not Gay Ancestors</a:t>
            </a:r>
          </a:p>
        </p:txBody>
      </p:sp>
    </p:spTree>
    <p:extLst>
      <p:ext uri="{BB962C8B-B14F-4D97-AF65-F5344CB8AC3E}">
        <p14:creationId xmlns:p14="http://schemas.microsoft.com/office/powerpoint/2010/main" val="36379296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8" y="1828800"/>
            <a:ext cx="8778240" cy="4814075"/>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0"/>
              </a:spcAft>
              <a:buClr>
                <a:prstClr val="white"/>
              </a:buClr>
              <a:buSzPct val="65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Gays use gay “conversion therapy” to forcibly convert happy innocent straights into gays by grooming them with repeated exposure to</a:t>
            </a:r>
            <a:r>
              <a:rPr kumimoji="0" lang="en-US" sz="2800" b="0" i="0" u="none" strike="noStrike" kern="1200" cap="none" spc="0" normalizeH="0" baseline="0" noProof="0" dirty="0">
                <a:ln>
                  <a:noFill/>
                </a:ln>
                <a:solidFill>
                  <a:prstClr val="black"/>
                </a:solidFill>
                <a:effectLst>
                  <a:glow rad="88900">
                    <a:prstClr val="black">
                      <a:lumMod val="95000"/>
                      <a:lumOff val="5000"/>
                    </a:prstClr>
                  </a:glo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3000"/>
              </a:lnSpc>
              <a:spcBef>
                <a:spcPct val="0"/>
              </a:spcBef>
              <a:spcAft>
                <a:spcPts val="900"/>
              </a:spcAft>
              <a:buClr>
                <a:prstClr val="white"/>
              </a:buClr>
              <a:buSzPct val="65000"/>
              <a:buFont typeface="Times New Roman" panose="02020603050405020304" pitchFamily="18" charset="0"/>
              <a:buNone/>
              <a:tabLst/>
              <a:defRPr/>
            </a:pP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porn, molestation, gay rape, drugs, magic, transvestites, alcohol, broken families &amp; evolution.</a:t>
            </a:r>
          </a:p>
          <a:p>
            <a:pPr marL="0" marR="0" lvl="0" indent="0" algn="l" defTabSz="457200" rtl="0" eaLnBrk="1" fontAlgn="base" latinLnBrk="0" hangingPunct="0">
              <a:lnSpc>
                <a:spcPct val="93000"/>
              </a:lnSpc>
              <a:spcBef>
                <a:spcPct val="0"/>
              </a:spcBef>
              <a:spcAft>
                <a:spcPts val="900"/>
              </a:spcAft>
              <a:buClr>
                <a:prstClr val="white"/>
              </a:buClr>
              <a:buSzPct val="65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Gays have violently attacked Christians throughout history. Because their master Satan knows Jesus can free gays from his sex slavery.</a:t>
            </a:r>
            <a:r>
              <a:rPr kumimoji="0" lang="en-US" sz="3300" b="0" i="0" u="none" strike="noStrike" kern="1200" cap="none" spc="0" normalizeH="0" baseline="0" noProof="0" dirty="0">
                <a:ln>
                  <a:noFill/>
                </a:ln>
                <a:solidFill>
                  <a:prstClr val="black">
                    <a:lumMod val="95000"/>
                    <a:lumOff val="5000"/>
                  </a:prstClr>
                </a:solidFill>
                <a:effectLst>
                  <a:glow rad="88900">
                    <a:prstClr val="black">
                      <a:lumMod val="95000"/>
                      <a:lumOff val="5000"/>
                    </a:prstClr>
                  </a:glo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94000"/>
              </a:lnSpc>
              <a:spcAft>
                <a:spcPts val="900"/>
              </a:spcAft>
              <a:buClr>
                <a:prstClr val="white"/>
              </a:buClr>
              <a:buSzPct val="70000"/>
              <a:tabLst/>
              <a:defRPr/>
            </a:pP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[53]</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54</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[92]</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[148] [149]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[272]</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[680</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rPr>
              <a:t>[721]</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rPr>
              <a:t>[810]</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rPr>
              <a:t>[813]</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rPr>
              <a:t>[819]</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rPr>
              <a:t>[820</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rPr>
              <a:t>]</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rPr>
              <a:t>[823]</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4"/>
              </a:rPr>
              <a:t>[827]</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5"/>
              </a:rPr>
              <a:t> </a:t>
            </a:r>
            <a:r>
              <a:rPr lang="en-US" dirty="0">
                <a:solidFill>
                  <a:prstClr val="white"/>
                </a:solidFill>
                <a:latin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[828]</a:t>
            </a:r>
            <a:r>
              <a:rPr lang="en-US" dirty="0">
                <a:solidFill>
                  <a:prstClr val="white"/>
                </a:solidFill>
                <a:latin typeface="Calibri" panose="020F0502020204030204" pitchFamily="34" charset="0"/>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5"/>
              </a:rPr>
              <a:t>[1011]</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7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7"/>
              </a:rPr>
              <a:t>[1012]</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8"/>
              </a:rPr>
              <a:t>1013</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9"/>
              </a:rPr>
              <a:t>[1016]</a:t>
            </a:r>
            <a:r>
              <a:rPr kumimoji="0" lang="en-US" alt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0"/>
              </a:rPr>
              <a:t>[1029]</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1"/>
              </a:rPr>
              <a:t>[1030]</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2"/>
              </a:rPr>
              <a:t>[1053]</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3"/>
              </a:rPr>
              <a:t>[1066]</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4"/>
              </a:rPr>
              <a:t>[1067]</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5"/>
              </a:rPr>
              <a:t>[1068]</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6"/>
              </a:rPr>
              <a:t>[1070]</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[1072] [1124]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7"/>
              </a:rPr>
              <a:t>[1145]</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8"/>
              </a:rPr>
              <a:t>[1173]</a:t>
            </a:r>
            <a:endParaRPr kumimoji="0" lang="en-US" altLang="en-US" sz="1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994D61E0-3381-41D4-A102-EF6446334A42}"/>
              </a:ext>
            </a:extLst>
          </p:cNvPr>
          <p:cNvSpPr txBox="1">
            <a:spLocks noChangeArrowheads="1"/>
          </p:cNvSpPr>
          <p:nvPr/>
        </p:nvSpPr>
        <p:spPr bwMode="auto">
          <a:xfrm>
            <a:off x="182877" y="393162"/>
            <a:ext cx="8778241" cy="1143000"/>
          </a:xfrm>
          <a:prstGeom prst="rect">
            <a:avLst/>
          </a:prstGeom>
          <a:blipFill dpi="0" rotWithShape="0">
            <a:blip r:embed="rId2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6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5637954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8" y="1676400"/>
            <a:ext cx="8778241" cy="4831451"/>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000"/>
              </a:spcAft>
              <a:buClr>
                <a:prstClr val="white"/>
              </a:buClr>
              <a:buSzPct val="6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Liberals use harmful &amp; dangerous criminal gay “conversion therapy” to force tens of millions of straights into modern day gay sex slavery. </a:t>
            </a:r>
          </a:p>
          <a:p>
            <a:pPr marL="0" marR="0" lvl="0" indent="0" algn="l" defTabSz="457200" rtl="0" eaLnBrk="1" fontAlgn="base" latinLnBrk="0" hangingPunct="0">
              <a:lnSpc>
                <a:spcPct val="94000"/>
              </a:lnSpc>
              <a:spcBef>
                <a:spcPct val="0"/>
              </a:spcBef>
              <a:spcAft>
                <a:spcPts val="1000"/>
              </a:spcAft>
              <a:buClr>
                <a:prstClr val="white"/>
              </a:buClr>
              <a:buSzPct val="6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liberals always accuse others of the exact crimes they commit, by falsely accusing Christians of using harmful conversion electric shock therapy, to free gays from gay sex slavery. </a:t>
            </a:r>
          </a:p>
          <a:p>
            <a:pPr marL="0" marR="0" lvl="0" indent="0" algn="l" defTabSz="457200" rtl="0" eaLnBrk="1" fontAlgn="base" latinLnBrk="0" hangingPunct="0">
              <a:lnSpc>
                <a:spcPct val="94000"/>
              </a:lnSpc>
              <a:spcBef>
                <a:spcPct val="0"/>
              </a:spcBef>
              <a:spcAft>
                <a:spcPts val="1000"/>
              </a:spcAft>
              <a:buClr>
                <a:prstClr val="white"/>
              </a:buClr>
              <a:buSzPct val="6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Jesus heals gays miraculously. He doesn’t need electric shocks to free gays.</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AA01A234-6FC7-42EF-A7CE-CC013C49A3DB}"/>
              </a:ext>
            </a:extLst>
          </p:cNvPr>
          <p:cNvSpPr txBox="1">
            <a:spLocks noChangeArrowheads="1"/>
          </p:cNvSpPr>
          <p:nvPr/>
        </p:nvSpPr>
        <p:spPr bwMode="auto">
          <a:xfrm>
            <a:off x="182879" y="272777"/>
            <a:ext cx="8778241" cy="11430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6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2586782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8" y="1741466"/>
            <a:ext cx="8778241" cy="4785926"/>
          </a:xfrm>
          <a:prstGeom prst="rect">
            <a:avLst/>
          </a:prstGeom>
          <a:gradFill flip="none" rotWithShape="1">
            <a:gsLst>
              <a:gs pos="0">
                <a:srgbClr val="0000FF"/>
              </a:gs>
              <a:gs pos="63000">
                <a:srgbClr val="0000FF"/>
              </a:gs>
              <a:gs pos="100000">
                <a:schemeClr val="bg1">
                  <a:lumMod val="95000"/>
                  <a:lumOff val="5000"/>
                </a:schemeClr>
              </a:gs>
            </a:gsLst>
            <a:lin ang="165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Liberals fight ruthlessly to keep their gay sex slaves and blame others for their crimes. </a:t>
            </a:r>
            <a:endParaRPr kumimoji="0" lang="en-US" sz="3200" b="0" i="0" u="none" strike="noStrike" kern="1200" cap="none" spc="0" normalizeH="0" baseline="0" noProof="0" dirty="0">
              <a:ln>
                <a:noFill/>
              </a:ln>
              <a:solidFill>
                <a:prstClr val="black"/>
              </a:solidFill>
              <a:effectLst>
                <a:glow rad="88900">
                  <a:prstClr val="black">
                    <a:lumMod val="95000"/>
                    <a:lumOff val="5000"/>
                  </a:prstClr>
                </a:glo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100000"/>
              </a:lnSpc>
              <a:spcAft>
                <a:spcPts val="600"/>
              </a:spcAft>
              <a:buClr>
                <a:prstClr val="black"/>
              </a:buClr>
              <a:buSzPct val="60000"/>
              <a:tabLst/>
              <a:defRPr/>
            </a:pPr>
            <a:r>
              <a:rPr lang="en-US" sz="32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spokeswoman of a homosexual-rights campaign stated, “I want to expose all the different subtle practices of the church that don’t have the label of conversion therapy, but clearly are,”... “Any attempt to change someone’s sexual or gender identity, even through something as subtle as prayer, is conversion therapy.”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[1173] </a:t>
            </a:r>
            <a:endPar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AA01A234-6FC7-42EF-A7CE-CC013C49A3DB}"/>
              </a:ext>
            </a:extLst>
          </p:cNvPr>
          <p:cNvSpPr txBox="1">
            <a:spLocks noChangeArrowheads="1"/>
          </p:cNvSpPr>
          <p:nvPr/>
        </p:nvSpPr>
        <p:spPr bwMode="auto">
          <a:xfrm>
            <a:off x="182878" y="304800"/>
            <a:ext cx="8778241"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32147142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0591"/>
            <a:ext cx="8778240" cy="5303520"/>
          </a:xfrm>
          <a:prstGeom prst="rect">
            <a:avLst/>
          </a:prstGeom>
          <a:gradFill flip="none" rotWithShape="1">
            <a:gsLst>
              <a:gs pos="0">
                <a:srgbClr val="0000FF"/>
              </a:gs>
              <a:gs pos="46000">
                <a:srgbClr val="0000FF"/>
              </a:gs>
              <a:gs pos="100000">
                <a:schemeClr val="bg1">
                  <a:lumMod val="95000"/>
                  <a:lumOff val="5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 woman who testified of her departure from a ‘wild’ life as a lesbian through prayer after joining a Bible study is being </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blasted by a writer for the London (radical liberal gay) Guardian newspaper.”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endPar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Prayer</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apparently has become a new form of the much-maligned </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conversion therapy</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p>
          <a:p>
            <a:pPr marL="274320" marR="0" lvl="0" indent="-274320" algn="l" defTabSz="457200" rtl="0" eaLnBrk="1" fontAlgn="base" latinLnBrk="0" hangingPunct="0">
              <a:lnSpc>
                <a:spcPct val="90000"/>
              </a:lnSpc>
              <a:spcBef>
                <a:spcPct val="0"/>
              </a:spcBef>
              <a:spcAft>
                <a:spcPts val="600"/>
              </a:spcAft>
              <a:buClr>
                <a:prstClr val="black"/>
              </a:buClr>
              <a:buSzPct val="60000"/>
              <a:buFont typeface="Wingdings" panose="05000000000000000000" pitchFamily="2" charset="2"/>
              <a:buChar char="Ø"/>
              <a:tabLst/>
              <a:defRPr/>
            </a:pPr>
            <a:r>
              <a:rPr kumimoji="0" lang="en-US" sz="2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“The reaction was prompted by a video of Emily Thomes' testimony released by Anchored North... The group releases BuzzFeed-style videos, and this one is titled ‘Love is Love.’“</a:t>
            </a:r>
          </a:p>
          <a:p>
            <a:pPr marL="274320" marR="0" lvl="0" indent="-274320" algn="l" defTabSz="457200" rtl="0" eaLnBrk="1" fontAlgn="base" latinLnBrk="0" hangingPunct="0">
              <a:lnSpc>
                <a:spcPct val="90000"/>
              </a:lnSpc>
              <a:spcBef>
                <a:spcPct val="0"/>
              </a:spcBef>
              <a:spcAft>
                <a:spcPts val="600"/>
              </a:spcAft>
              <a:buClr>
                <a:prstClr val="black"/>
              </a:buClr>
              <a:buSzPct val="60000"/>
              <a:buFont typeface="Wingdings" panose="05000000000000000000" pitchFamily="2" charset="2"/>
              <a:buChar char="Ø"/>
              <a:tabLst/>
              <a:defRPr/>
            </a:pPr>
            <a:r>
              <a:rPr kumimoji="0" lang="en-US" sz="27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“Thomes' message is that a person can be freed from same-sex attractions through the power of Jesus Christ. </a:t>
            </a:r>
            <a:r>
              <a:rPr kumimoji="0" lang="en-US" sz="31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It's not gay to straight, it's lost to saved</a:t>
            </a:r>
            <a:r>
              <a:rPr kumimoji="0" lang="en-US" sz="2800" b="0" i="0" u="none" strike="noStrike" kern="1200" cap="none" spc="0" normalizeH="0" baseline="0" noProof="0" dirty="0">
                <a:ln>
                  <a:noFill/>
                </a:ln>
                <a:solidFill>
                  <a:prstClr val="white"/>
                </a:solidFill>
                <a:effectLst>
                  <a:glow rad="88900">
                    <a:prstClr val="black">
                      <a:lumMod val="95000"/>
                      <a:lumOff val="5000"/>
                    </a:prstClr>
                  </a:glo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she explains</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A2E4A3B7-1D95-417E-9D40-701E19E00F69}"/>
              </a:ext>
            </a:extLst>
          </p:cNvPr>
          <p:cNvSpPr txBox="1">
            <a:spLocks noChangeArrowheads="1"/>
          </p:cNvSpPr>
          <p:nvPr/>
        </p:nvSpPr>
        <p:spPr bwMode="auto">
          <a:xfrm>
            <a:off x="186193" y="118872"/>
            <a:ext cx="8778241" cy="11430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6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10153246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73380" y="1553540"/>
            <a:ext cx="8397240" cy="5093702"/>
          </a:xfrm>
          <a:prstGeom prst="rect">
            <a:avLst/>
          </a:prstGeom>
          <a:gradFill flip="none" rotWithShape="1">
            <a:gsLst>
              <a:gs pos="0">
                <a:srgbClr val="0000FF"/>
              </a:gs>
              <a:gs pos="46000">
                <a:srgbClr val="0000FF"/>
              </a:gs>
              <a:gs pos="100000">
                <a:schemeClr val="bg1">
                  <a:lumMod val="95000"/>
                  <a:lumOff val="5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Greg Sukert, co-founder of the Anchored North website, explained to the institute that Thomes had been harassed with abuse ‘and even death threats’ for her testimony</a:t>
            </a: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endPar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homosexuality is only one sin among many... Only by the grace and mercy of God can we be transformed… God … provided a way out.”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endPar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narrow road to salvation requires that you call sin what it is, repent of it, and trust that Christ's death and resurrection is sufficient to atone for the punishment you deserve</a:t>
            </a: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[1173]</a:t>
            </a:r>
            <a:endPar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681B64A9-BCE4-4894-8B9D-6801C7C7518C}"/>
              </a:ext>
            </a:extLst>
          </p:cNvPr>
          <p:cNvSpPr txBox="1">
            <a:spLocks noChangeArrowheads="1"/>
          </p:cNvSpPr>
          <p:nvPr/>
        </p:nvSpPr>
        <p:spPr bwMode="auto">
          <a:xfrm>
            <a:off x="186193" y="182880"/>
            <a:ext cx="8778241"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6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894621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54480"/>
            <a:ext cx="8778240" cy="4998228"/>
          </a:xfrm>
          <a:prstGeom prst="rect">
            <a:avLst/>
          </a:prstGeom>
          <a:gradFill flip="none" rotWithShape="1">
            <a:gsLst>
              <a:gs pos="0">
                <a:srgbClr val="0000FF"/>
              </a:gs>
              <a:gs pos="46000">
                <a:srgbClr val="0000FF"/>
              </a:gs>
              <a:gs pos="100000">
                <a:schemeClr val="bg1">
                  <a:lumMod val="95000"/>
                  <a:lumOff val="5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900"/>
              </a:spcAft>
              <a:buClr>
                <a:srgbClr val="000000"/>
              </a:buClr>
              <a:buSzPct val="10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Erroneous science said this was impossible. But more advanced science today says it is possible. </a:t>
            </a:r>
            <a:r>
              <a:rPr lang="en-US" sz="32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rPr>
              <a:t>B</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ecause homosexuality is not genetic. This was another lie from evolution, that came from Satan. </a:t>
            </a:r>
          </a:p>
          <a:p>
            <a:pPr marL="365760" lvl="0" indent="-365760">
              <a:lnSpc>
                <a:spcPct val="94000"/>
              </a:lnSpc>
              <a:spcAft>
                <a:spcPts val="900"/>
              </a:spcAft>
              <a:buClr>
                <a:prstClr val="white"/>
              </a:buClr>
              <a:buSzPct val="7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Science today overwhelmingly proves that you can retrain your adaptable reprogrammable brain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3">
                  <a:extLst>
                    <a:ext uri="{A12FA001-AC4F-418D-AE19-62706E023703}">
                      <ahyp:hlinkClr xmlns:ahyp="http://schemas.microsoft.com/office/drawing/2018/hyperlinkcolor" val="tx"/>
                    </a:ext>
                  </a:extLst>
                </a:hlinkClick>
              </a:rPr>
              <a:t>[26]</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and escape the trap of homosexuality.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[53]</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54</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[92]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[148] [149]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[272]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rPr>
              <a:t>[680</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rPr>
              <a:t>]</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rPr>
              <a:t>[721]</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sng"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hlinkClick r:id="rId10"/>
              </a:rPr>
              <a:t>[810]</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rPr>
              <a:t>[813]</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rPr>
              <a:t>[819]</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rPr>
              <a:t>[820</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rPr>
              <a:t>]</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4"/>
              </a:rPr>
              <a:t>[823]</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rPr>
              <a:t>[827]</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6"/>
              </a:rPr>
              <a:t> </a:t>
            </a:r>
            <a:r>
              <a:rPr lang="en-US" dirty="0">
                <a:solidFill>
                  <a:prstClr val="white"/>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[828]</a:t>
            </a:r>
            <a:r>
              <a:rPr lang="en-US" dirty="0">
                <a:solidFill>
                  <a:prstClr val="white"/>
                </a:solidFill>
                <a:latin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6"/>
              </a:rPr>
              <a:t>[1011]</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18"/>
              </a:rPr>
              <a:t>[1012]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9"/>
              </a:rPr>
              <a:t>1013</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0"/>
              </a:rPr>
              <a:t>[1016]</a:t>
            </a:r>
            <a:r>
              <a:rPr kumimoji="0" lang="en-US" alt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1"/>
              </a:rPr>
              <a:t>[1029]</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2"/>
              </a:rPr>
              <a:t>[1030]</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3"/>
              </a:rPr>
              <a:t>[1053]</a:t>
            </a:r>
            <a:r>
              <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4"/>
              </a:rPr>
              <a:t>[1066]</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5"/>
              </a:rPr>
              <a:t>[1067]</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6"/>
              </a:rPr>
              <a:t>[1068]</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7"/>
              </a:rPr>
              <a:t>[1070]</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[1072] [1124]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28"/>
              </a:rPr>
              <a:t>[1145]</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29"/>
              </a:rPr>
              <a:t>[1173]</a:t>
            </a:r>
            <a:endParaRPr kumimoji="0" lang="en-US" alt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4000"/>
              </a:lnSpc>
              <a:spcBef>
                <a:spcPct val="0"/>
              </a:spcBef>
              <a:spcAft>
                <a:spcPts val="900"/>
              </a:spcAft>
              <a:buClr>
                <a:prstClr val="white"/>
              </a:buClr>
              <a:buSzPct val="7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The latest science now agrees with the Bible, homosexuality can be cleansed.</a:t>
            </a: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7341B585-D4C5-4193-885E-76E8F3B79C48}"/>
              </a:ext>
            </a:extLst>
          </p:cNvPr>
          <p:cNvSpPr txBox="1">
            <a:spLocks noChangeArrowheads="1"/>
          </p:cNvSpPr>
          <p:nvPr/>
        </p:nvSpPr>
        <p:spPr bwMode="auto">
          <a:xfrm>
            <a:off x="186193" y="274320"/>
            <a:ext cx="8778241" cy="1143000"/>
          </a:xfrm>
          <a:prstGeom prst="rect">
            <a:avLst/>
          </a:prstGeom>
          <a:blipFill dpi="0" rotWithShape="0">
            <a:blip r:embed="rId3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6000"/>
              </a:lnSpc>
              <a:spcBef>
                <a:spcPts val="0"/>
              </a:spcBef>
              <a:spcAft>
                <a:spcPts val="1200"/>
              </a:spcAft>
              <a:buClr>
                <a:srgbClr val="000000"/>
              </a:buClr>
              <a:buSzPct val="100000"/>
              <a:buFont typeface="Times New Roman" panose="02020603050405020304" pitchFamily="18" charset="0"/>
              <a:buNone/>
              <a:tabLst/>
              <a:defRPr/>
            </a:pPr>
            <a:r>
              <a:rPr kumimoji="0" lang="en-US" sz="266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Use Forced Rape Conversion Therapy to Convert Straights into Gays, Then Accuse Christians of Using Conversion Therapy </a:t>
            </a:r>
          </a:p>
        </p:txBody>
      </p:sp>
    </p:spTree>
    <p:extLst>
      <p:ext uri="{BB962C8B-B14F-4D97-AF65-F5344CB8AC3E}">
        <p14:creationId xmlns:p14="http://schemas.microsoft.com/office/powerpoint/2010/main" val="4914409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 name="Picture 2" descr="Stained glass at St John's Ashfield, illustrating Jesus' description of himself, &quot;I am the Good Shepherd&quot;, from the Gospel of John, chapter 10, vers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9993" y="1829435"/>
            <a:ext cx="3483428" cy="4663440"/>
          </a:xfrm>
          <a:prstGeom prst="rect">
            <a:avLst/>
          </a:prstGeom>
          <a:noFill/>
          <a:scene3d>
            <a:camera prst="orthographicFront"/>
            <a:lightRig rig="threePt" dir="t"/>
          </a:scene3d>
          <a:sp3d>
            <a:bevelT w="165100" prst="coolSlant"/>
          </a:sp3d>
          <a:extLst>
            <a:ext uri="{909E8E84-426E-40DD-AFC4-6F175D3DCCD1}">
              <a14:hiddenFill xmlns:a14="http://schemas.microsoft.com/office/drawing/2010/main">
                <a:solidFill>
                  <a:srgbClr val="FFFFFF"/>
                </a:solidFill>
              </a14:hiddenFill>
            </a:ext>
          </a:extLst>
        </p:spPr>
      </p:pic>
      <p:sp>
        <p:nvSpPr>
          <p:cNvPr id="9" name="Rectangle 1"/>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pic>
        <p:nvPicPr>
          <p:cNvPr id="5" name="Picture 4">
            <a:extLst>
              <a:ext uri="{FF2B5EF4-FFF2-40B4-BE49-F238E27FC236}">
                <a16:creationId xmlns:a16="http://schemas.microsoft.com/office/drawing/2014/main" id="{1086D47B-319A-426C-BF69-B5BB176132F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32520" y="6475285"/>
            <a:ext cx="182880" cy="182880"/>
          </a:xfrm>
          <a:prstGeom prst="rect">
            <a:avLst/>
          </a:prstGeom>
        </p:spPr>
      </p:pic>
    </p:spTree>
  </p:cSld>
  <p:clrMapOvr>
    <a:masterClrMapping/>
  </p:clrMapOvr>
  <p:transition spd="med" advTm="10000">
    <p:fade/>
  </p:transition>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304799" y="2014692"/>
            <a:ext cx="8533361" cy="4268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spcAft>
                <a:spcPts val="1200"/>
              </a:spcAft>
              <a:buClr>
                <a:srgbClr val="0000FF"/>
              </a:buClr>
              <a:buFont typeface="Wingdings" panose="05000000000000000000" pitchFamily="2" charset="2"/>
              <a:buChar char="Ø"/>
            </a:pPr>
            <a:endParaRPr lang="en-US" sz="1600" dirty="0">
              <a:solidFill>
                <a:schemeClr val="tx1"/>
              </a:solidFill>
              <a:latin typeface="Calibri" panose="020F0502020204030204" pitchFamily="34" charset="0"/>
              <a:cs typeface="Times New Roman" panose="02020603050405020304" pitchFamily="18" charset="0"/>
            </a:endParaRPr>
          </a:p>
        </p:txBody>
      </p:sp>
      <p:sp>
        <p:nvSpPr>
          <p:cNvPr id="8" name="Rectangle 2"/>
          <p:cNvSpPr>
            <a:spLocks noChangeArrowheads="1"/>
          </p:cNvSpPr>
          <p:nvPr/>
        </p:nvSpPr>
        <p:spPr bwMode="auto">
          <a:xfrm>
            <a:off x="457199" y="2014692"/>
            <a:ext cx="8228560" cy="4539704"/>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000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100000"/>
              </a:lnSpc>
              <a:spcAft>
                <a:spcPts val="600"/>
              </a:spcAft>
              <a:buClr>
                <a:schemeClr val="bg1"/>
              </a:buClr>
              <a:buSzPct val="60000"/>
              <a:buFont typeface="Wingdings" panose="05000000000000000000" pitchFamily="2" charset="2"/>
              <a:buChar char="Ø"/>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The Bible states in many verses that sexual perversion, homosexuality and transgenderism are evil sins. </a:t>
            </a:r>
          </a:p>
          <a:p>
            <a:pPr marL="274320" lvl="0" indent="0">
              <a:lnSpc>
                <a:spcPct val="100000"/>
              </a:lnSpc>
              <a:spcAft>
                <a:spcPts val="1800"/>
              </a:spcAft>
              <a:buClr>
                <a:schemeClr val="bg1"/>
              </a:buClr>
              <a:buSzPct val="60000"/>
            </a:pPr>
            <a:r>
              <a:rPr lang="en-US" dirty="0">
                <a:solidFill>
                  <a:schemeClr val="tx1"/>
                </a:solidFill>
                <a:latin typeface="Calibri" panose="020F0502020204030204" pitchFamily="34" charset="0"/>
                <a:cs typeface="Times New Roman" panose="02020603050405020304" pitchFamily="18" charset="0"/>
              </a:rPr>
              <a:t>[</a:t>
            </a:r>
            <a:r>
              <a:rPr lang="en-US" u="sng" dirty="0">
                <a:solidFill>
                  <a:schemeClr val="tx1"/>
                </a:solidFill>
                <a:latin typeface="Calibri" panose="020F0502020204030204" pitchFamily="34" charset="0"/>
                <a:cs typeface="Times New Roman" panose="02020603050405020304" pitchFamily="18" charset="0"/>
                <a:hlinkClick r:id="rId3"/>
              </a:rPr>
              <a:t>1 Cor. 6: 9-11</a:t>
            </a:r>
            <a:r>
              <a:rPr lang="en-US" dirty="0">
                <a:solidFill>
                  <a:schemeClr val="tx1"/>
                </a:solidFill>
                <a:latin typeface="Calibri" panose="020F0502020204030204" pitchFamily="34" charset="0"/>
                <a:cs typeface="Times New Roman" panose="02020603050405020304" pitchFamily="18" charset="0"/>
              </a:rPr>
              <a:t>, </a:t>
            </a:r>
            <a:r>
              <a:rPr lang="en-US" u="sng" dirty="0">
                <a:solidFill>
                  <a:schemeClr val="tx1"/>
                </a:solidFill>
                <a:latin typeface="Calibri" panose="020F0502020204030204" pitchFamily="34" charset="0"/>
                <a:cs typeface="Times New Roman" panose="02020603050405020304" pitchFamily="18" charset="0"/>
                <a:hlinkClick r:id="rId4"/>
              </a:rPr>
              <a:t>Romans 1: 24-26</a:t>
            </a:r>
            <a:r>
              <a:rPr lang="en-US" dirty="0">
                <a:solidFill>
                  <a:schemeClr val="tx1"/>
                </a:solidFill>
                <a:latin typeface="Calibri" panose="020F0502020204030204" pitchFamily="34" charset="0"/>
                <a:cs typeface="Times New Roman" panose="02020603050405020304" pitchFamily="18" charset="0"/>
              </a:rPr>
              <a:t>, Apostle Paul, </a:t>
            </a:r>
            <a:r>
              <a:rPr lang="en-US" u="sng" dirty="0">
                <a:solidFill>
                  <a:schemeClr val="tx1"/>
                </a:solidFill>
                <a:latin typeface="Calibri" panose="020F0502020204030204" pitchFamily="34" charset="0"/>
                <a:cs typeface="Times New Roman" panose="02020603050405020304" pitchFamily="18" charset="0"/>
                <a:hlinkClick r:id="rId5"/>
              </a:rPr>
              <a:t>Luke 17:2</a:t>
            </a:r>
            <a:r>
              <a:rPr lang="en-US" dirty="0">
                <a:solidFill>
                  <a:schemeClr val="tx1"/>
                </a:solidFill>
                <a:latin typeface="Calibri" panose="020F0502020204030204" pitchFamily="34" charset="0"/>
                <a:cs typeface="Times New Roman" panose="02020603050405020304" pitchFamily="18" charset="0"/>
              </a:rPr>
              <a:t>, </a:t>
            </a:r>
            <a:r>
              <a:rPr lang="en-US" u="sng" dirty="0">
                <a:solidFill>
                  <a:schemeClr val="tx1"/>
                </a:solidFill>
                <a:latin typeface="Calibri" panose="020F0502020204030204" pitchFamily="34" charset="0"/>
                <a:cs typeface="Times New Roman" panose="02020603050405020304" pitchFamily="18" charset="0"/>
                <a:hlinkClick r:id="rId6"/>
              </a:rPr>
              <a:t>Deuteronomy 22:5</a:t>
            </a:r>
            <a:r>
              <a:rPr lang="en-US" dirty="0">
                <a:solidFill>
                  <a:schemeClr val="tx1"/>
                </a:solidFill>
                <a:latin typeface="Calibri" panose="020F0502020204030204" pitchFamily="34" charset="0"/>
                <a:cs typeface="Times New Roman" panose="02020603050405020304" pitchFamily="18" charset="0"/>
              </a:rPr>
              <a:t>, </a:t>
            </a:r>
            <a:r>
              <a:rPr lang="en-US" u="sng" dirty="0">
                <a:solidFill>
                  <a:schemeClr val="tx1"/>
                </a:solidFill>
                <a:latin typeface="Calibri" panose="020F0502020204030204" pitchFamily="34" charset="0"/>
                <a:cs typeface="Times New Roman" panose="02020603050405020304" pitchFamily="18" charset="0"/>
                <a:hlinkClick r:id="rId7"/>
              </a:rPr>
              <a:t>Jude 1:7</a:t>
            </a:r>
            <a:r>
              <a:rPr lang="en-US" dirty="0">
                <a:solidFill>
                  <a:schemeClr val="tx1"/>
                </a:solidFill>
                <a:latin typeface="Calibri" panose="020F0502020204030204" pitchFamily="34" charset="0"/>
                <a:cs typeface="Times New Roman" panose="02020603050405020304" pitchFamily="18" charset="0"/>
              </a:rPr>
              <a:t>, </a:t>
            </a:r>
            <a:r>
              <a:rPr lang="en-US" u="sng" dirty="0">
                <a:solidFill>
                  <a:schemeClr val="tx1"/>
                </a:solidFill>
                <a:latin typeface="Calibri" panose="020F0502020204030204" pitchFamily="34" charset="0"/>
                <a:cs typeface="Times New Roman" panose="02020603050405020304" pitchFamily="18" charset="0"/>
                <a:hlinkClick r:id="rId8"/>
              </a:rPr>
              <a:t>II Timothy 3:3</a:t>
            </a:r>
            <a:r>
              <a:rPr lang="en-US" u="sng" dirty="0">
                <a:solidFill>
                  <a:schemeClr val="tx1"/>
                </a:solidFill>
                <a:latin typeface="Calibri" panose="020F0502020204030204" pitchFamily="34" charset="0"/>
                <a:cs typeface="Times New Roman" panose="02020603050405020304" pitchFamily="18" charset="0"/>
              </a:rPr>
              <a:t> NIV</a:t>
            </a:r>
            <a:r>
              <a:rPr lang="en-US" dirty="0">
                <a:solidFill>
                  <a:schemeClr val="tx1"/>
                </a:solidFill>
                <a:latin typeface="Calibri" panose="020F0502020204030204" pitchFamily="34" charset="0"/>
                <a:cs typeface="Times New Roman" panose="02020603050405020304" pitchFamily="18" charset="0"/>
              </a:rPr>
              <a:t>]</a:t>
            </a:r>
          </a:p>
          <a:p>
            <a:pPr marL="365760" lvl="0" indent="-365760">
              <a:lnSpc>
                <a:spcPct val="100000"/>
              </a:lnSpc>
              <a:spcAft>
                <a:spcPts val="3000"/>
              </a:spcAft>
              <a:buClr>
                <a:schemeClr val="bg1"/>
              </a:buClr>
              <a:buSzPct val="60000"/>
              <a:buFont typeface="Wingdings" panose="05000000000000000000" pitchFamily="2" charset="2"/>
              <a:buChar char="Ø"/>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Moses stated: “Do not have sexual relations with a man as one does with a woman; that is detestable.” </a:t>
            </a:r>
            <a:r>
              <a:rPr lang="en-US" sz="1200" u="sng" dirty="0">
                <a:solidFill>
                  <a:schemeClr val="tx1"/>
                </a:solidFill>
                <a:latin typeface="Calibri" panose="020F0502020204030204" pitchFamily="34" charset="0"/>
                <a:cs typeface="Times New Roman" panose="02020603050405020304" pitchFamily="18" charset="0"/>
                <a:hlinkClick r:id="rId9"/>
              </a:rPr>
              <a:t>[Lev. 18:22]</a:t>
            </a:r>
            <a:r>
              <a:rPr lang="en-US" sz="1200" dirty="0">
                <a:solidFill>
                  <a:schemeClr val="tx1"/>
                </a:solidFill>
                <a:latin typeface="Calibri" panose="020F0502020204030204" pitchFamily="34" charset="0"/>
                <a:cs typeface="Times New Roman" panose="02020603050405020304" pitchFamily="18" charset="0"/>
              </a:rPr>
              <a:t> NIV</a:t>
            </a:r>
          </a:p>
        </p:txBody>
      </p:sp>
      <p:sp>
        <p:nvSpPr>
          <p:cNvPr id="6" name="Date Placeholder 2">
            <a:extLst>
              <a:ext uri="{FF2B5EF4-FFF2-40B4-BE49-F238E27FC236}">
                <a16:creationId xmlns:a16="http://schemas.microsoft.com/office/drawing/2014/main" id="{84565B72-AF7F-4AFF-B2F6-1ABDCDF78DC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Rectangle 1">
            <a:extLst>
              <a:ext uri="{FF2B5EF4-FFF2-40B4-BE49-F238E27FC236}">
                <a16:creationId xmlns:a16="http://schemas.microsoft.com/office/drawing/2014/main" id="{B950C5CE-4234-48E5-B453-736A32274EA6}"/>
              </a:ext>
            </a:extLst>
          </p:cNvPr>
          <p:cNvSpPr txBox="1">
            <a:spLocks noChangeArrowheads="1"/>
          </p:cNvSpPr>
          <p:nvPr/>
        </p:nvSpPr>
        <p:spPr>
          <a:xfrm>
            <a:off x="137160" y="623129"/>
            <a:ext cx="8869680" cy="1097280"/>
          </a:xfrm>
          <a:prstGeom prst="rect">
            <a:avLst/>
          </a:prstGeom>
          <a:blipFill dpi="0" rotWithShape="0">
            <a:blip r:embed="rId10"/>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464660218"/>
      </p:ext>
    </p:extLst>
  </p:cSld>
  <p:clrMapOvr>
    <a:masterClrMapping/>
  </p:clrMapOvr>
  <p:transition spd="med" advTm="12000">
    <p:fade/>
  </p:transition>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630306" y="2244928"/>
            <a:ext cx="7859120" cy="369331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SzPct val="80000"/>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Investigators are finding a shocking rapidly expanding interconnected homosexual mafia of powerful Hollywood film and music leaders who routinely engaged in criminal date rape attacks at parties. </a:t>
            </a:r>
            <a:r>
              <a:rPr lang="en-US" sz="16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3"/>
              </a:rPr>
              <a:t>[721]</a:t>
            </a:r>
            <a:r>
              <a:rPr lang="en-US" sz="1600" b="1" u="sng" dirty="0">
                <a:ln w="9525">
                  <a:solidFill>
                    <a:schemeClr val="bg1"/>
                  </a:solidFill>
                  <a:prstDash val="solid"/>
                </a:ln>
                <a:solidFill>
                  <a:schemeClr val="tx1"/>
                </a:solidFill>
                <a:effectLst>
                  <a:outerShdw blurRad="12700" dist="38100" dir="2700000" algn="tl" rotWithShape="0">
                    <a:schemeClr val="bg1">
                      <a:lumMod val="50000"/>
                    </a:schemeClr>
                  </a:outerShdw>
                </a:effectLst>
              </a:rPr>
              <a:t> </a:t>
            </a:r>
            <a:endParaRPr lang="en-US" sz="16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6" name="Date Placeholder 2">
            <a:extLst>
              <a:ext uri="{FF2B5EF4-FFF2-40B4-BE49-F238E27FC236}">
                <a16:creationId xmlns:a16="http://schemas.microsoft.com/office/drawing/2014/main" id="{A6C5A92A-BCDE-4ABC-BE0E-35274E3E717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A8DA5B12-0F5B-4463-AE1A-B2BD7CAA5B6A}"/>
              </a:ext>
            </a:extLst>
          </p:cNvPr>
          <p:cNvSpPr txBox="1">
            <a:spLocks noChangeArrowheads="1"/>
          </p:cNvSpPr>
          <p:nvPr/>
        </p:nvSpPr>
        <p:spPr>
          <a:xfrm>
            <a:off x="136638" y="625012"/>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307485263"/>
      </p:ext>
    </p:extLst>
  </p:cSld>
  <p:clrMapOvr>
    <a:masterClrMapping/>
  </p:clrMapOvr>
  <p:transition spd="med" advTm="11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57275" y="914400"/>
            <a:ext cx="7029450" cy="5083764"/>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0"/>
              </a:spcAft>
              <a:buClr>
                <a:prstClr val="white"/>
              </a:buClr>
              <a:buSzPct val="65000"/>
              <a:tabLst/>
              <a:defRPr/>
            </a:pPr>
            <a:r>
              <a:rPr lang="en-US" sz="3400" dirty="0">
                <a:solidFill>
                  <a:schemeClr val="tx1"/>
                </a:solidFill>
                <a:latin typeface="Papyrus" panose="03070502060502030205" pitchFamily="66" charset="0"/>
                <a:cs typeface="Calibri" panose="020F0502020204030204" pitchFamily="34" charset="0"/>
              </a:rPr>
              <a:t>The Apostle Paul stated that , God’s “… law is … for lawbreakers… the </a:t>
            </a:r>
            <a:r>
              <a:rPr lang="en-US" sz="42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ungodly and sinful… murderers… sexually immoral, for those practicing homosexuality, for slave traders and liars and perjurers (liars under oath in court) </a:t>
            </a:r>
            <a:r>
              <a:rPr lang="en-US" sz="4000" dirty="0">
                <a:solidFill>
                  <a:schemeClr val="tx1"/>
                </a:solidFill>
                <a:latin typeface="Papyrus" panose="03070502060502030205" pitchFamily="66" charset="0"/>
                <a:cs typeface="Calibri" panose="020F0502020204030204" pitchFamily="34" charset="0"/>
              </a:rPr>
              <a:t>...”</a:t>
            </a:r>
            <a:r>
              <a:rPr lang="en-US" sz="44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p>
          <a:p>
            <a:pPr marL="0" lvl="0" indent="0">
              <a:lnSpc>
                <a:spcPct val="86000"/>
              </a:lnSpc>
              <a:spcAft>
                <a:spcPts val="0"/>
              </a:spcAft>
              <a:buClr>
                <a:prstClr val="white"/>
              </a:buClr>
              <a:buSzPct val="65000"/>
              <a:tabLst/>
              <a:defRPr/>
            </a:pP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1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Tim. 1:8-16 NIV</a:t>
            </a:r>
            <a:endParaRPr lang="en-US" sz="1600" dirty="0">
              <a:ln w="9525">
                <a:solidFill>
                  <a:prstClr val="black"/>
                </a:solidFill>
                <a:prstDash val="solid"/>
              </a:ln>
              <a:solidFill>
                <a:schemeClr val="bg1">
                  <a:lumMod val="95000"/>
                  <a:lumOff val="5000"/>
                </a:schemeClr>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6653493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388299" y="2011680"/>
            <a:ext cx="8343134" cy="4389120"/>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SzPct val="80000"/>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Hollywood leader Marc Collins-Rector plead guilty and was jailed for drugging and raping eight teenage male victims over a decade while driving each alone across the country. Victims were lured into these date rape traps by promises of fame and fortune starring in Hollywood movies.</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rPr>
              <a:t> </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3"/>
              </a:rPr>
              <a:t>[721]</a:t>
            </a:r>
            <a:endPar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5" name="Date Placeholder 2">
            <a:extLst>
              <a:ext uri="{FF2B5EF4-FFF2-40B4-BE49-F238E27FC236}">
                <a16:creationId xmlns:a16="http://schemas.microsoft.com/office/drawing/2014/main" id="{27EB7A66-CD1C-49A5-BCC6-7851B6A7772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BF898F9-94EC-404B-8349-CB81578C220C}"/>
              </a:ext>
            </a:extLst>
          </p:cNvPr>
          <p:cNvSpPr txBox="1">
            <a:spLocks noChangeArrowheads="1"/>
          </p:cNvSpPr>
          <p:nvPr/>
        </p:nvSpPr>
        <p:spPr>
          <a:xfrm>
            <a:off x="137160" y="617668"/>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370143013"/>
      </p:ext>
    </p:extLst>
  </p:cSld>
  <p:clrMapOvr>
    <a:masterClrMapping/>
  </p:clrMapOvr>
  <p:transition spd="med" advTm="15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238396" y="2055849"/>
            <a:ext cx="8642939" cy="4185761"/>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indent="-365760">
              <a:lnSpc>
                <a:spcPct val="100000"/>
              </a:lnSpc>
              <a:spcAft>
                <a:spcPts val="120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“At a press conference… Egan opened up about his alleged (date rape) experiences at the sordid pool parties where it took place.” </a:t>
            </a:r>
            <a:r>
              <a:rPr lang="en-US" sz="2000" dirty="0">
                <a:solidFill>
                  <a:schemeClr val="tx1"/>
                </a:solidFill>
                <a:latin typeface="Calibri" panose="020F0502020204030204" pitchFamily="34" charset="0"/>
                <a:hlinkClick r:id="rId3"/>
              </a:rPr>
              <a:t>[721]</a:t>
            </a:r>
            <a:endParaRPr lang="en-US" sz="2000" dirty="0">
              <a:solidFill>
                <a:schemeClr val="tx1"/>
              </a:solidFill>
              <a:latin typeface="Calibri" panose="020F0502020204030204" pitchFamily="34" charset="0"/>
            </a:endParaRPr>
          </a:p>
          <a:p>
            <a:pPr marL="365760" indent="-365760">
              <a:lnSpc>
                <a:spcPct val="100000"/>
              </a:lnSpc>
              <a:spcAft>
                <a:spcPts val="120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Michael Egan said Singer treated him like 'a piece of meat' and </a:t>
            </a:r>
            <a:r>
              <a:rPr lang="en-US" sz="32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he claims he had 'a gun put in my mouth' by Hollywood power broker Mark Rector-Collins so he'd do as he was told.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sz="2000" dirty="0">
                <a:solidFill>
                  <a:prstClr val="white"/>
                </a:solidFill>
                <a:latin typeface="Calibri" panose="020F0502020204030204" pitchFamily="34" charset="0"/>
                <a:hlinkClick r:id="rId3"/>
              </a:rPr>
              <a:t>[721]</a:t>
            </a:r>
            <a:r>
              <a:rPr lang="en-US" sz="2000" dirty="0">
                <a:solidFill>
                  <a:prstClr val="white"/>
                </a:solidFill>
                <a:latin typeface="Calibri" panose="020F0502020204030204" pitchFamily="34" charset="0"/>
              </a:rPr>
              <a:t> </a:t>
            </a:r>
            <a:endPar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6" name="Date Placeholder 2">
            <a:extLst>
              <a:ext uri="{FF2B5EF4-FFF2-40B4-BE49-F238E27FC236}">
                <a16:creationId xmlns:a16="http://schemas.microsoft.com/office/drawing/2014/main" id="{444C1FA9-8EA4-4361-8C14-F1ACEF80F27D}"/>
              </a:ext>
            </a:extLst>
          </p:cNvPr>
          <p:cNvSpPr txBox="1">
            <a:spLocks/>
          </p:cNvSpPr>
          <p:nvPr/>
        </p:nvSpPr>
        <p:spPr>
          <a:xfrm>
            <a:off x="4536504" y="6688424"/>
            <a:ext cx="4450458" cy="193227"/>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5EFF8CA4-38C0-4C93-87F8-0BD94AFABC1E}"/>
              </a:ext>
            </a:extLst>
          </p:cNvPr>
          <p:cNvSpPr txBox="1">
            <a:spLocks noChangeArrowheads="1"/>
          </p:cNvSpPr>
          <p:nvPr/>
        </p:nvSpPr>
        <p:spPr>
          <a:xfrm>
            <a:off x="137160" y="632178"/>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
        <p:nvSpPr>
          <p:cNvPr id="2" name="Rectangle 1">
            <a:extLst>
              <a:ext uri="{FF2B5EF4-FFF2-40B4-BE49-F238E27FC236}">
                <a16:creationId xmlns:a16="http://schemas.microsoft.com/office/drawing/2014/main" id="{505824DB-F4D0-47B5-A6B1-D8F15EA02EA9}"/>
              </a:ext>
            </a:extLst>
          </p:cNvPr>
          <p:cNvSpPr/>
          <p:nvPr/>
        </p:nvSpPr>
        <p:spPr>
          <a:xfrm>
            <a:off x="258699" y="6629400"/>
            <a:ext cx="3394712" cy="228600"/>
          </a:xfrm>
          <a:prstGeom prst="rect">
            <a:avLst/>
          </a:prstGeom>
        </p:spPr>
        <p:txBody>
          <a:bodyPr wrap="none">
            <a:spAutoFit/>
          </a:bodyPr>
          <a:lstStyle/>
          <a:p>
            <a:pPr lvl="0">
              <a:defRPr/>
            </a:pPr>
            <a:r>
              <a:rPr lang="en-US" altLang="en-US" sz="1400" dirty="0">
                <a:solidFill>
                  <a:schemeClr val="tx1"/>
                </a:solidFill>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818769457"/>
      </p:ext>
    </p:extLst>
  </p:cSld>
  <p:clrMapOvr>
    <a:masterClrMapping/>
  </p:clrMapOvr>
  <p:transition spd="med" advTm="17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170746" y="1612658"/>
            <a:ext cx="8778240" cy="4712059"/>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600"/>
              </a:spcAft>
              <a:buClr>
                <a:schemeClr val="tx1"/>
              </a:buClr>
              <a:buSzPct val="70000"/>
            </a:pPr>
            <a:r>
              <a:rPr lang="en-US" sz="2800" dirty="0">
                <a:solidFill>
                  <a:schemeClr val="bg1">
                    <a:lumMod val="95000"/>
                    <a:lumOff val="5000"/>
                  </a:schemeClr>
                </a:solidFill>
                <a:latin typeface="Calibri" panose="020F0502020204030204" pitchFamily="34" charset="0"/>
              </a:rPr>
              <a:t>Then Michael Egan, who last year accused Bryan Singer &amp; other industry figures of sexual assault, only to have his lawyer, bribed by Singer, betray Egan and against Egan’s demands withdraw the claims. Singer used his gay mafia friends to revenge sentence Egan to two years in prison … in connection with a fraudulent investment scheme. </a:t>
            </a:r>
            <a:r>
              <a:rPr lang="en-US" dirty="0">
                <a:solidFill>
                  <a:schemeClr val="bg1">
                    <a:lumMod val="95000"/>
                    <a:lumOff val="5000"/>
                  </a:schemeClr>
                </a:solidFill>
                <a:latin typeface="Calibri" panose="020F0502020204030204" pitchFamily="34" charset="0"/>
                <a:hlinkClick r:id="rId3"/>
              </a:rPr>
              <a:t>[1159]</a:t>
            </a:r>
            <a:r>
              <a:rPr lang="en-US" dirty="0">
                <a:solidFill>
                  <a:prstClr val="white"/>
                </a:solidFill>
                <a:latin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p>
          <a:p>
            <a:pPr marL="0" lvl="0" indent="0">
              <a:lnSpc>
                <a:spcPct val="90000"/>
              </a:lnSpc>
              <a:spcAft>
                <a:spcPts val="600"/>
              </a:spcAft>
              <a:buClr>
                <a:prstClr val="black"/>
              </a:buClr>
              <a:buSzPct val="70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Several years later another Singer groping accuser Ari Behn committed suicide, one day after Singer stated publicly in an eerie Christmas video that he had changed. He would now only kill those who attacked him … with a creepy angry kindness.</a:t>
            </a:r>
            <a:r>
              <a:rPr lang="en-US" sz="3000" dirty="0">
                <a:solidFill>
                  <a:schemeClr val="tx1"/>
                </a:solidFill>
                <a:latin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4" action="ppaction://hlinkfile">
                  <a:extLst>
                    <a:ext uri="{A12FA001-AC4F-418D-AE19-62706E023703}">
                      <ahyp:hlinkClr xmlns:ahyp="http://schemas.microsoft.com/office/drawing/2018/hyperlinkcolor" val="tx"/>
                    </a:ext>
                  </a:extLst>
                </a:hlinkClick>
              </a:rPr>
              <a:t>[1297]</a:t>
            </a:r>
            <a:endParaRPr lang="en-US" sz="2700" b="1" dirty="0">
              <a:ln w="9525">
                <a:solidFill>
                  <a:prstClr val="black"/>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endParaRPr>
          </a:p>
        </p:txBody>
      </p:sp>
      <p:sp>
        <p:nvSpPr>
          <p:cNvPr id="6" name="Date Placeholder 2">
            <a:extLst>
              <a:ext uri="{FF2B5EF4-FFF2-40B4-BE49-F238E27FC236}">
                <a16:creationId xmlns:a16="http://schemas.microsoft.com/office/drawing/2014/main" id="{444C1FA9-8EA4-4361-8C14-F1ACEF80F27D}"/>
              </a:ext>
            </a:extLst>
          </p:cNvPr>
          <p:cNvSpPr txBox="1">
            <a:spLocks/>
          </p:cNvSpPr>
          <p:nvPr/>
        </p:nvSpPr>
        <p:spPr>
          <a:xfrm>
            <a:off x="4536504" y="6688424"/>
            <a:ext cx="4450458" cy="193227"/>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5EFF8CA4-38C0-4C93-87F8-0BD94AFABC1E}"/>
              </a:ext>
            </a:extLst>
          </p:cNvPr>
          <p:cNvSpPr txBox="1">
            <a:spLocks noChangeArrowheads="1"/>
          </p:cNvSpPr>
          <p:nvPr/>
        </p:nvSpPr>
        <p:spPr>
          <a:xfrm>
            <a:off x="137160" y="30480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
        <p:nvSpPr>
          <p:cNvPr id="2" name="Rectangle 1">
            <a:extLst>
              <a:ext uri="{FF2B5EF4-FFF2-40B4-BE49-F238E27FC236}">
                <a16:creationId xmlns:a16="http://schemas.microsoft.com/office/drawing/2014/main" id="{505824DB-F4D0-47B5-A6B1-D8F15EA02EA9}"/>
              </a:ext>
            </a:extLst>
          </p:cNvPr>
          <p:cNvSpPr/>
          <p:nvPr/>
        </p:nvSpPr>
        <p:spPr>
          <a:xfrm>
            <a:off x="258699" y="6629400"/>
            <a:ext cx="3394712" cy="228600"/>
          </a:xfrm>
          <a:prstGeom prst="rect">
            <a:avLst/>
          </a:prstGeom>
        </p:spPr>
        <p:txBody>
          <a:bodyPr wrap="none">
            <a:spAutoFit/>
          </a:bodyPr>
          <a:lstStyle/>
          <a:p>
            <a:pPr lvl="0">
              <a:defRPr/>
            </a:pPr>
            <a:r>
              <a:rPr lang="en-US" altLang="en-US" sz="1400" dirty="0">
                <a:solidFill>
                  <a:schemeClr val="tx1"/>
                </a:solidFill>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2645885119"/>
      </p:ext>
    </p:extLst>
  </p:cSld>
  <p:clrMapOvr>
    <a:masterClrMapping/>
  </p:clrMapOvr>
  <p:transition spd="med" advTm="17000">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674888" y="2216103"/>
            <a:ext cx="8316712" cy="2026088"/>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85000"/>
              </a:lnSpc>
              <a:spcAft>
                <a:spcPts val="600"/>
              </a:spcAft>
              <a:buClr>
                <a:srgbClr val="0000FF"/>
              </a:buClr>
              <a:buFont typeface="Wingdings" panose="05000000000000000000" pitchFamily="2" charset="2"/>
              <a:buChar char="Ø"/>
            </a:pPr>
            <a:endParaRPr lang="en-US" sz="1600" dirty="0">
              <a:latin typeface="Calibri" panose="020F0502020204030204" pitchFamily="34" charset="0"/>
              <a:cs typeface="Times New Roman" panose="02020603050405020304" pitchFamily="18" charset="0"/>
            </a:endParaRPr>
          </a:p>
        </p:txBody>
      </p:sp>
      <p:sp>
        <p:nvSpPr>
          <p:cNvPr id="8" name="Text Box 2"/>
          <p:cNvSpPr txBox="1">
            <a:spLocks noChangeArrowheads="1"/>
          </p:cNvSpPr>
          <p:nvPr/>
        </p:nvSpPr>
        <p:spPr bwMode="auto">
          <a:xfrm>
            <a:off x="493307" y="3810000"/>
            <a:ext cx="8679874" cy="2238547"/>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457200" indent="-457200">
              <a:lnSpc>
                <a:spcPct val="85000"/>
              </a:lnSpc>
              <a:spcAft>
                <a:spcPts val="1200"/>
              </a:spcAft>
              <a:buClr>
                <a:srgbClr val="0000FF"/>
              </a:buClr>
              <a:buFont typeface="Wingdings" panose="05000000000000000000" pitchFamily="2" charset="2"/>
              <a:buChar char="Ø"/>
            </a:pPr>
            <a:endParaRPr lang="en-US" sz="1600" dirty="0">
              <a:solidFill>
                <a:srgbClr val="0000FF"/>
              </a:solidFill>
            </a:endParaRPr>
          </a:p>
        </p:txBody>
      </p:sp>
      <p:sp>
        <p:nvSpPr>
          <p:cNvPr id="9" name="Rectangle 2"/>
          <p:cNvSpPr>
            <a:spLocks noChangeArrowheads="1"/>
          </p:cNvSpPr>
          <p:nvPr/>
        </p:nvSpPr>
        <p:spPr bwMode="auto">
          <a:xfrm>
            <a:off x="152400" y="2012310"/>
            <a:ext cx="8839200" cy="4349524"/>
          </a:xfrm>
          <a:prstGeom prst="rect">
            <a:avLst/>
          </a:prstGeom>
          <a:solidFill>
            <a:schemeClr val="accent2">
              <a:lumMod val="50000"/>
            </a:schemeClr>
          </a:soli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2400"/>
              </a:spcAft>
              <a:buClr>
                <a:schemeClr val="bg1"/>
              </a:buClr>
              <a:buSzPct val="70000"/>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Jesus stated that, “… everyone who sins is a </a:t>
            </a:r>
            <a:r>
              <a:rPr lang="en-US" sz="36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slave to sin</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 </a:t>
            </a:r>
            <a:r>
              <a:rPr lang="en-US"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hlinkClick r:id="rId3"/>
              </a:rPr>
              <a:t>[</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hlinkClick r:id="rId3"/>
              </a:rPr>
              <a:t>John 8:34, NIV]</a:t>
            </a:r>
            <a:endPar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endParaRPr>
          </a:p>
          <a:p>
            <a:pPr marL="365760" indent="-365760">
              <a:lnSpc>
                <a:spcPct val="85000"/>
              </a:lnSpc>
              <a:spcAft>
                <a:spcPts val="2400"/>
              </a:spcAft>
              <a:buClr>
                <a:schemeClr val="tx1"/>
              </a:buClr>
              <a:buSzPct val="70000"/>
              <a:buFont typeface="Wingdings" panose="05000000000000000000" pitchFamily="2" charset="2"/>
              <a:buChar char="Ø"/>
            </a:pPr>
            <a:r>
              <a:rPr lang="en-US" sz="32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Radical liberals lead hundreds of millions into sinful sex slavery today</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including homosexuality, transgenderism, adultery and pornography.</a:t>
            </a:r>
            <a:endPar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endParaRPr>
          </a:p>
          <a:p>
            <a:pPr marL="365760" indent="-365760">
              <a:lnSpc>
                <a:spcPct val="85000"/>
              </a:lnSpc>
              <a:spcAft>
                <a:spcPts val="1200"/>
              </a:spcAft>
              <a:buClr>
                <a:schemeClr val="tx1"/>
              </a:buClr>
              <a:buSzPct val="70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The Bible stated that Satan is the father of every type of sin. This includes the biblically stated abomination of homosexuality.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a:t>
            </a:r>
            <a:r>
              <a:rPr lang="en-US" sz="2000" b="1" u="sng"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hlinkClick r:id="rId4"/>
              </a:rPr>
              <a:t>John 8:44</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Times New Roman" panose="02020603050405020304" pitchFamily="18" charset="0"/>
              </a:rPr>
              <a:t>]</a:t>
            </a:r>
            <a:endPar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ndParaRPr>
          </a:p>
        </p:txBody>
      </p:sp>
      <p:sp>
        <p:nvSpPr>
          <p:cNvPr id="6" name="Date Placeholder 2">
            <a:extLst>
              <a:ext uri="{FF2B5EF4-FFF2-40B4-BE49-F238E27FC236}">
                <a16:creationId xmlns:a16="http://schemas.microsoft.com/office/drawing/2014/main" id="{8E579C05-7934-44B3-9FE1-B5A6988A366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1" name="Rectangle 1">
            <a:extLst>
              <a:ext uri="{FF2B5EF4-FFF2-40B4-BE49-F238E27FC236}">
                <a16:creationId xmlns:a16="http://schemas.microsoft.com/office/drawing/2014/main" id="{502263F2-1FE8-438F-90DD-C4251F918026}"/>
              </a:ext>
            </a:extLst>
          </p:cNvPr>
          <p:cNvSpPr txBox="1">
            <a:spLocks noChangeArrowheads="1"/>
          </p:cNvSpPr>
          <p:nvPr/>
        </p:nvSpPr>
        <p:spPr>
          <a:xfrm>
            <a:off x="137160" y="642561"/>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050472"/>
      </p:ext>
    </p:extLst>
  </p:cSld>
  <p:clrMapOvr>
    <a:masterClrMapping/>
  </p:clrMapOvr>
  <p:transition spd="med" advTm="2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25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par>
                          <p:cTn id="8" fill="hold">
                            <p:stCondLst>
                              <p:cond delay="2750"/>
                            </p:stCondLst>
                            <p:childTnLst>
                              <p:par>
                                <p:cTn id="9" presetID="26" presetClass="emph" presetSubtype="0" fill="hold" nodeType="afterEffect">
                                  <p:stCondLst>
                                    <p:cond delay="3500"/>
                                  </p:stCondLst>
                                  <p:childTnLst>
                                    <p:animEffect transition="out" filter="fade">
                                      <p:cBhvr>
                                        <p:cTn id="10" dur="1500" tmFilter="0, 0; .2, .5; .8, .5; 1, 0"/>
                                        <p:tgtEl>
                                          <p:spTgt spid="9">
                                            <p:txEl>
                                              <p:pRg st="1" end="1"/>
                                            </p:txEl>
                                          </p:spTgt>
                                        </p:tgtEl>
                                      </p:cBhvr>
                                    </p:animEffect>
                                    <p:animScale>
                                      <p:cBhvr>
                                        <p:cTn id="11" dur="750" autoRev="1" fill="hold"/>
                                        <p:tgtEl>
                                          <p:spTgt spid="9">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981200"/>
            <a:ext cx="8763000" cy="4345837"/>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1200"/>
              </a:spcAft>
              <a:buClr>
                <a:srgbClr val="0000FF"/>
              </a:buClr>
              <a:buSzPct val="80000"/>
            </a:pPr>
            <a:r>
              <a:rPr lang="en-US" sz="34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Satan's followers have publicly declared that Satan is behind the massive coordinated gay marriage movement worldwide today. </a:t>
            </a:r>
            <a:r>
              <a:rPr lang="en-US" sz="1600" u="sng"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[734]</a:t>
            </a:r>
            <a:endParaRPr lang="en-US" sz="1600" dirty="0">
              <a:solidFill>
                <a:schemeClr val="bg1"/>
              </a:solidFill>
              <a:latin typeface="Calibri" panose="020F0502020204030204" pitchFamily="34" charset="0"/>
            </a:endParaRPr>
          </a:p>
          <a:p>
            <a:pPr marL="365760" indent="-365760">
              <a:lnSpc>
                <a:spcPct val="100000"/>
              </a:lnSpc>
              <a:spcAft>
                <a:spcPts val="600"/>
              </a:spcAft>
              <a:buClr>
                <a:srgbClr val="000099"/>
              </a:buClr>
              <a:buSzPct val="70000"/>
              <a:buFont typeface="Wingdings" panose="05000000000000000000" pitchFamily="2" charset="2"/>
              <a:buChar char="Ø"/>
            </a:pPr>
            <a:r>
              <a:rPr lang="en-US" sz="2800" dirty="0">
                <a:solidFill>
                  <a:schemeClr val="bg1">
                    <a:lumMod val="95000"/>
                    <a:lumOff val="5000"/>
                  </a:schemeClr>
                </a:solidFill>
                <a:latin typeface="Calibri" panose="020F0502020204030204" pitchFamily="34" charset="0"/>
              </a:rPr>
              <a:t>Lucian Greave is the spokesman for the Satanic Temple. He described that his organization has led the efforts of many successful court cases in many states across the USA that successfully legalized same sex gay marriage in those states. </a:t>
            </a:r>
            <a:r>
              <a:rPr lang="en-US" sz="1600"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[734]</a:t>
            </a:r>
            <a:endParaRPr lang="en-US" sz="1600"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6096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260788522"/>
      </p:ext>
    </p:extLst>
  </p:cSld>
  <p:clrMapOvr>
    <a:masterClrMapping/>
  </p:clrMapOvr>
  <p:transition spd="med" advTm="1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25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243840" y="1673963"/>
            <a:ext cx="8763000" cy="484632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5000"/>
              </a:lnSpc>
              <a:spcAft>
                <a:spcPts val="1200"/>
              </a:spcAft>
              <a:buClr>
                <a:srgbClr val="0000FF"/>
              </a:buClr>
              <a:buSzPct val="80000"/>
              <a:tabLst/>
            </a:pP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Satanic Temple leaders in the US admit their initiation rites include homosexual acts and bloody live partial birth abortion murders… performed on stage in front of a crowd, on an alter to Satan.</a:t>
            </a:r>
          </a:p>
          <a:p>
            <a:pPr lvl="0">
              <a:lnSpc>
                <a:spcPct val="105000"/>
              </a:lnSpc>
              <a:spcAft>
                <a:spcPts val="1200"/>
              </a:spcAft>
              <a:buClr>
                <a:srgbClr val="0000FF"/>
              </a:buClr>
              <a:buSzPct val="80000"/>
              <a:tabLst/>
            </a:pP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“He (Lucian Greave) went on to describe that gay marriage was 'a sacrament’ (</a:t>
            </a: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3">
                  <a:extLst>
                    <a:ext uri="{A12FA001-AC4F-418D-AE19-62706E023703}">
                      <ahyp:hlinkClr xmlns:ahyp="http://schemas.microsoft.com/office/drawing/2018/hyperlinkcolor" val="tx"/>
                    </a:ext>
                  </a:extLst>
                </a:hlinkClick>
              </a:rPr>
              <a:t>baptism</a:t>
            </a: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 for satanic worship.” </a:t>
            </a:r>
            <a:r>
              <a:rPr lang="en-US" sz="1600" u="sng" dirty="0">
                <a:solidFill>
                  <a:schemeClr val="bg1">
                    <a:lumMod val="95000"/>
                    <a:lumOff val="5000"/>
                  </a:schemeClr>
                </a:solidFill>
                <a:hlinkClick r:id="rId4">
                  <a:extLst>
                    <a:ext uri="{A12FA001-AC4F-418D-AE19-62706E023703}">
                      <ahyp:hlinkClr xmlns:ahyp="http://schemas.microsoft.com/office/drawing/2018/hyperlinkcolor" val="tx"/>
                    </a:ext>
                  </a:extLst>
                </a:hlinkClick>
              </a:rPr>
              <a:t>[734]</a:t>
            </a:r>
            <a:endParaRPr lang="en-US" sz="1600" b="1" dirty="0">
              <a:solidFill>
                <a:schemeClr val="bg1">
                  <a:lumMod val="95000"/>
                  <a:lumOff val="5000"/>
                </a:schemeClr>
              </a:solidFill>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65595"/>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993645293"/>
      </p:ext>
    </p:extLst>
  </p:cSld>
  <p:clrMapOvr>
    <a:masterClrMapping/>
  </p:clrMapOvr>
  <p:transition spd="med" advTm="1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2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08760"/>
            <a:ext cx="8763000" cy="502920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82880" rIns="9144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6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I can personally confirm that homosexuality is a spiritual battle with Satan. </a:t>
            </a:r>
          </a:p>
          <a:p>
            <a:pPr lvl="0">
              <a:lnSpc>
                <a:spcPct val="100000"/>
              </a:lnSpc>
              <a:spcAft>
                <a:spcPts val="6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15 years ago, a close family member was reminding my raging angry gay brother about Jesus, whom my </a:t>
            </a: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brother</a:t>
            </a: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 followed in his youth. </a:t>
            </a:r>
          </a:p>
          <a:p>
            <a:pPr lvl="0">
              <a:lnSpc>
                <a:spcPct val="100000"/>
              </a:lnSpc>
              <a:spcAft>
                <a:spcPts val="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Then a very different, deep dark angry voice uttered “he is mine!” The devil spoke through my </a:t>
            </a: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brother</a:t>
            </a: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 as recounted by that close family member … who spoke to my brother nearly every day.</a:t>
            </a:r>
          </a:p>
          <a:p>
            <a:pPr lvl="0">
              <a:lnSpc>
                <a:spcPct val="100000"/>
              </a:lnSpc>
              <a:spcAft>
                <a:spcPts val="600"/>
              </a:spcAft>
              <a:buClr>
                <a:srgbClr val="0000FF"/>
              </a:buClr>
              <a:tabLst/>
            </a:pPr>
            <a:r>
              <a:rPr lang="en-US" sz="1600" dirty="0">
                <a:solidFill>
                  <a:schemeClr val="bg1"/>
                </a:solidFill>
                <a:latin typeface="Calibri" panose="020F0502020204030204" pitchFamily="34" charset="0"/>
                <a:hlinkClick r:id="rId5">
                  <a:extLst>
                    <a:ext uri="{A12FA001-AC4F-418D-AE19-62706E023703}">
                      <ahyp:hlinkClr xmlns:ahyp="http://schemas.microsoft.com/office/drawing/2018/hyperlinkcolor" val="tx"/>
                    </a:ext>
                  </a:extLst>
                </a:hlinkClick>
              </a:rPr>
              <a:t>[Evolution Is Not Science, pg. 448]</a:t>
            </a:r>
            <a:r>
              <a:rPr lang="en-US" b="1" dirty="0">
                <a:solidFill>
                  <a:schemeClr val="bg1"/>
                </a:solidFill>
                <a:latin typeface="Calibri" panose="020F0502020204030204" pitchFamily="34" charset="0"/>
              </a:rPr>
              <a:t> </a:t>
            </a:r>
            <a:r>
              <a:rPr lang="en-US" sz="1600" u="sng" dirty="0">
                <a:solidFill>
                  <a:schemeClr val="bg1"/>
                </a:solidFill>
                <a:latin typeface="Calibri" panose="020F0502020204030204" pitchFamily="34" charset="0"/>
                <a:hlinkClick r:id="rId6">
                  <a:extLst>
                    <a:ext uri="{A12FA001-AC4F-418D-AE19-62706E023703}">
                      <ahyp:hlinkClr xmlns:ahyp="http://schemas.microsoft.com/office/drawing/2018/hyperlinkcolor" val="tx"/>
                    </a:ext>
                  </a:extLst>
                </a:hlinkClick>
              </a:rPr>
              <a:t>[734]</a:t>
            </a:r>
            <a:endParaRPr lang="en-US" sz="1600" b="1"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228600"/>
            <a:ext cx="8869680" cy="1097280"/>
          </a:xfrm>
          <a:prstGeom prst="rect">
            <a:avLst/>
          </a:prstGeom>
          <a:blipFill dpi="0" rotWithShape="0">
            <a:blip r:embed="rId7"/>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910920881"/>
      </p:ext>
    </p:extLst>
  </p:cSld>
  <p:clrMapOvr>
    <a:masterClrMapping/>
  </p:clrMapOvr>
  <p:transition spd="med" advTm="17000">
    <p:fade/>
  </p:transition>
</p:sld>
</file>

<file path=ppt/slides/slide387.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08760"/>
            <a:ext cx="8763000" cy="502920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But Satan has no power against Jesus.</a:t>
            </a:r>
          </a:p>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Years later my brother accepted Jesus back into his life and asked for forgiveness for his sins. </a:t>
            </a:r>
          </a:p>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My family member then cast out that demon, at my brother’s request, as they prayed. </a:t>
            </a:r>
          </a:p>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When gays accept Jesus and surround themselves with love, support and truth from Christians, plus prayer and the unchanged Bible. The demon of homosexuality is cast out.</a:t>
            </a:r>
            <a:r>
              <a:rPr lang="en-US" sz="3100" b="1" dirty="0">
                <a:ln w="12700">
                  <a:solidFill>
                    <a:schemeClr val="bg1">
                      <a:lumMod val="95000"/>
                      <a:lumOff val="5000"/>
                    </a:schemeClr>
                  </a:solidFill>
                  <a:prstDash val="solid"/>
                </a:ln>
                <a:solidFill>
                  <a:srgbClr val="3333FF"/>
                </a:solidFill>
                <a:effectLst>
                  <a:outerShdw blurRad="12700" dist="38100" dir="2700000" algn="tl" rotWithShape="0">
                    <a:schemeClr val="bg1">
                      <a:lumMod val="50000"/>
                    </a:schemeClr>
                  </a:outerShdw>
                </a:effectLst>
                <a:latin typeface="Calibri" panose="020F0502020204030204" pitchFamily="34" charset="0"/>
              </a:rPr>
              <a:t>  </a:t>
            </a:r>
            <a:r>
              <a:rPr lang="en-US" sz="1600"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b="1"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2286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579387999"/>
      </p:ext>
    </p:extLst>
  </p:cSld>
  <p:clrMapOvr>
    <a:masterClrMapping/>
  </p:clrMapOvr>
  <p:transition spd="med" advTm="1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par>
                          <p:cTn id="8" fill="hold">
                            <p:stCondLst>
                              <p:cond delay="3500"/>
                            </p:stCondLst>
                            <p:childTnLst>
                              <p:par>
                                <p:cTn id="9" presetID="26" presetClass="emph" presetSubtype="0" fill="hold" nodeType="afterEffect">
                                  <p:stCondLst>
                                    <p:cond delay="2000"/>
                                  </p:stCondLst>
                                  <p:childTnLst>
                                    <p:animEffect transition="out" filter="fade">
                                      <p:cBhvr>
                                        <p:cTn id="10" dur="1500" tmFilter="0, 0; .2, .5; .8, .5; 1, 0"/>
                                        <p:tgtEl>
                                          <p:spTgt spid="7">
                                            <p:txEl>
                                              <p:pRg st="1" end="1"/>
                                            </p:txEl>
                                          </p:spTgt>
                                        </p:tgtEl>
                                      </p:cBhvr>
                                    </p:animEffect>
                                    <p:animScale>
                                      <p:cBhvr>
                                        <p:cTn id="11" dur="750" autoRev="1" fill="hold"/>
                                        <p:tgtEl>
                                          <p:spTgt spid="7">
                                            <p:txEl>
                                              <p:pRg st="1" end="1"/>
                                            </p:txEl>
                                          </p:spTgt>
                                        </p:tgtEl>
                                      </p:cBhvr>
                                      <p:by x="105000" y="105000"/>
                                    </p:animScale>
                                  </p:childTnLst>
                                </p:cTn>
                              </p:par>
                            </p:childTnLst>
                          </p:cTn>
                        </p:par>
                        <p:par>
                          <p:cTn id="12" fill="hold">
                            <p:stCondLst>
                              <p:cond delay="7000"/>
                            </p:stCondLst>
                            <p:childTnLst>
                              <p:par>
                                <p:cTn id="13" presetID="26" presetClass="emph" presetSubtype="0" fill="hold" nodeType="afterEffect">
                                  <p:stCondLst>
                                    <p:cond delay="2000"/>
                                  </p:stCondLst>
                                  <p:childTnLst>
                                    <p:animEffect transition="out" filter="fade">
                                      <p:cBhvr>
                                        <p:cTn id="14" dur="1500" tmFilter="0, 0; .2, .5; .8, .5; 1, 0"/>
                                        <p:tgtEl>
                                          <p:spTgt spid="7">
                                            <p:txEl>
                                              <p:pRg st="2" end="2"/>
                                            </p:txEl>
                                          </p:spTgt>
                                        </p:tgtEl>
                                      </p:cBhvr>
                                    </p:animEffect>
                                    <p:animScale>
                                      <p:cBhvr>
                                        <p:cTn id="15" dur="75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737360"/>
            <a:ext cx="8763000" cy="484632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The devil stated through my brother that he owns homosexuals. If the devil states this, what further proof is needed that homosexuality is from Satan?</a:t>
            </a:r>
          </a:p>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I can further personally confirm that homosexuality is a spiritual battle with the devil. </a:t>
            </a:r>
          </a:p>
          <a:p>
            <a:pPr lvl="0">
              <a:lnSpc>
                <a:spcPct val="102000"/>
              </a:lnSpc>
              <a:spcAft>
                <a:spcPts val="800"/>
              </a:spcAft>
              <a:buClr>
                <a:srgbClr val="0000FF"/>
              </a:buClr>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For several months before the publication of my first book “Evolution Is Not Science” in 2014, I witnessed a dark evil intelligence oppose my family. This was seen visually. </a:t>
            </a: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b="1"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6576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876409859"/>
      </p:ext>
    </p:extLst>
  </p:cSld>
  <p:clrMapOvr>
    <a:masterClrMapping/>
  </p:clrMapOvr>
  <p:transition spd="med" advTm="17000">
    <p:fade/>
  </p:transition>
</p:sld>
</file>

<file path=ppt/slides/slide389.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54480"/>
            <a:ext cx="8763000" cy="512064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5000"/>
              </a:lnSpc>
              <a:spcAft>
                <a:spcPts val="600"/>
              </a:spcAft>
              <a:buClr>
                <a:srgbClr val="0000FF"/>
              </a:buClr>
              <a:buSzPct val="70000"/>
              <a:tabLst/>
            </a:pPr>
            <a:r>
              <a:rPr lang="en-US" sz="30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When I worked to scientifically dismantle all evil junk science frauds, by writing my book about: </a:t>
            </a:r>
          </a:p>
          <a:p>
            <a:pPr marL="274320" lvl="0" indent="-274320">
              <a:lnSpc>
                <a:spcPct val="95000"/>
              </a:lnSpc>
              <a:spcAft>
                <a:spcPts val="6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rPr>
              <a:t>Evolution (that promotes evil ape bestiality) </a:t>
            </a:r>
          </a:p>
          <a:p>
            <a:pPr marL="274320" lvl="0" indent="-274320">
              <a:lnSpc>
                <a:spcPct val="95000"/>
              </a:lnSpc>
              <a:spcAft>
                <a:spcPts val="6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rPr>
              <a:t>Narcotic drugs, that cause rampant mental illness</a:t>
            </a:r>
          </a:p>
          <a:p>
            <a:pPr marL="274320" lvl="0" indent="-274320">
              <a:lnSpc>
                <a:spcPct val="95000"/>
              </a:lnSpc>
              <a:spcAft>
                <a:spcPts val="6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rPr>
              <a:t>Non-genetic, rampant gay rape and porn used to criminally force homosexual and transgender slavery</a:t>
            </a:r>
          </a:p>
          <a:p>
            <a:pPr marL="274320" lvl="0" indent="-274320">
              <a:lnSpc>
                <a:spcPct val="95000"/>
              </a:lnSpc>
              <a:spcAft>
                <a:spcPts val="6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rPr>
              <a:t>Raging angry socialist liberalism, using revised history. </a:t>
            </a:r>
          </a:p>
          <a:p>
            <a:pPr marL="274320" lvl="0" indent="-274320">
              <a:lnSpc>
                <a:spcPct val="95000"/>
              </a:lnSpc>
              <a:spcAft>
                <a:spcPts val="600"/>
              </a:spcAft>
              <a:buClr>
                <a:schemeClr val="bg1"/>
              </a:buClr>
              <a:buSzPct val="70000"/>
              <a:buFont typeface="Wingdings" panose="05000000000000000000" pitchFamily="2" charset="2"/>
              <a:buChar char="Ø"/>
              <a:tabLst/>
            </a:pPr>
            <a:r>
              <a:rPr lang="en-US" sz="2800" dirty="0">
                <a:solidFill>
                  <a:schemeClr val="bg1">
                    <a:lumMod val="95000"/>
                    <a:lumOff val="5000"/>
                  </a:schemeClr>
                </a:solidFill>
                <a:latin typeface="Calibri" panose="020F0502020204030204" pitchFamily="34" charset="0"/>
              </a:rPr>
              <a:t>Mass murdering abortion, that causes PTSD</a:t>
            </a:r>
          </a:p>
          <a:p>
            <a:pPr lvl="0">
              <a:lnSpc>
                <a:spcPct val="95000"/>
              </a:lnSpc>
              <a:spcAft>
                <a:spcPts val="0"/>
              </a:spcAft>
              <a:buClr>
                <a:srgbClr val="0000FF"/>
              </a:buClr>
              <a:buSzPct val="70000"/>
              <a:tabLst/>
            </a:pPr>
            <a:r>
              <a:rPr lang="en-US" sz="30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I witnessed a strange black darkness of evil with high intelligence oppose my family.</a:t>
            </a:r>
            <a:r>
              <a:rPr lang="en-US" sz="2800" b="1" dirty="0">
                <a:ln w="12700">
                  <a:solidFill>
                    <a:schemeClr val="bg1">
                      <a:lumMod val="95000"/>
                      <a:lumOff val="5000"/>
                    </a:schemeClr>
                  </a:solidFill>
                  <a:prstDash val="solid"/>
                </a:ln>
                <a:solidFill>
                  <a:srgbClr val="3333FF"/>
                </a:solidFill>
                <a:effectLst>
                  <a:outerShdw blurRad="12700" dist="38100" dir="2700000" algn="tl" rotWithShape="0">
                    <a:schemeClr val="bg1">
                      <a:lumMod val="50000"/>
                    </a:schemeClr>
                  </a:outerShdw>
                </a:effectLst>
                <a:latin typeface="Calibri" panose="020F0502020204030204" pitchFamily="34" charset="0"/>
              </a:rPr>
              <a:t>  </a:t>
            </a:r>
          </a:p>
          <a:p>
            <a:pPr lvl="0">
              <a:lnSpc>
                <a:spcPct val="95000"/>
              </a:lnSpc>
              <a:spcAft>
                <a:spcPts val="600"/>
              </a:spcAft>
              <a:buClr>
                <a:srgbClr val="0000FF"/>
              </a:buClr>
              <a:buSzPct val="70000"/>
              <a:tabLst/>
            </a:pP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b="1"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27432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835815714"/>
      </p:ext>
    </p:extLst>
  </p:cSld>
  <p:clrMapOvr>
    <a:masterClrMapping/>
  </p:clrMapOvr>
  <p:transition spd="med" advTm="17000">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85850" y="1157288"/>
            <a:ext cx="6972300" cy="4543423"/>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2000"/>
              </a:lnSpc>
              <a:spcAft>
                <a:spcPts val="1200"/>
              </a:spcAft>
              <a:buClr>
                <a:prstClr val="white"/>
              </a:buClr>
              <a:buSzPct val="65000"/>
              <a:tabLst/>
              <a:defRPr/>
            </a:pPr>
            <a:r>
              <a:rPr lang="en-US" sz="3800" dirty="0">
                <a:latin typeface="Papyrus" panose="03070502060502030205" pitchFamily="66" charset="0"/>
                <a:cs typeface="Calibri" panose="020F0502020204030204" pitchFamily="34" charset="0"/>
              </a:rPr>
              <a:t>Jesus: “… </a:t>
            </a:r>
            <a:r>
              <a:rPr lang="en-US" sz="42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Creator ‘made them male and female… a man will … be united to his wife</a:t>
            </a:r>
            <a:r>
              <a:rPr lang="en-US" sz="3800" dirty="0">
                <a:latin typeface="Papyrus" panose="03070502060502030205" pitchFamily="66" charset="0"/>
                <a:cs typeface="Calibri" panose="020F0502020204030204" pitchFamily="34" charset="0"/>
              </a:rPr>
              <a:t>, and the two will become one…’”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Mat. 19:4-6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lang="en-US" dirty="0">
              <a:latin typeface="Papyrus" panose="03070502060502030205" pitchFamily="66" charset="0"/>
              <a:cs typeface="Calibri" panose="020F0502020204030204" pitchFamily="34" charset="0"/>
            </a:endParaRPr>
          </a:p>
          <a:p>
            <a:pPr marL="0" lvl="0" indent="0">
              <a:lnSpc>
                <a:spcPct val="102000"/>
              </a:lnSpc>
              <a:spcAft>
                <a:spcPts val="600"/>
              </a:spcAft>
              <a:buClr>
                <a:prstClr val="white"/>
              </a:buClr>
              <a:buSzPct val="65000"/>
              <a:tabLst/>
              <a:defRPr/>
            </a:pPr>
            <a:r>
              <a:rPr lang="en-US" sz="3800" dirty="0">
                <a:latin typeface="Papyrus" panose="03070502060502030205" pitchFamily="66" charset="0"/>
                <a:cs typeface="Calibri" panose="020F0502020204030204" pitchFamily="34" charset="0"/>
              </a:rPr>
              <a:t>Apostle Paul: “Let the deacons be the </a:t>
            </a:r>
            <a:r>
              <a:rPr lang="en-US" sz="42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husbands of one wife</a:t>
            </a:r>
            <a:r>
              <a:rPr lang="en-US" sz="3800" dirty="0">
                <a:latin typeface="Papyrus" panose="03070502060502030205" pitchFamily="66" charset="0"/>
                <a:cs typeface="Calibri" panose="020F0502020204030204" pitchFamily="34" charset="0"/>
              </a:rPr>
              <a:t>...”</a:t>
            </a:r>
            <a:r>
              <a:rPr lang="en-US" sz="4000" dirty="0">
                <a:latin typeface="Papyrus" panose="03070502060502030205" pitchFamily="66" charset="0"/>
                <a:cs typeface="Calibri" panose="020F0502020204030204" pitchFamily="34" charset="0"/>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I Timothy. 3:12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KJV</a:t>
            </a:r>
            <a:endParaRPr lang="en-US" dirty="0">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7397365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54480"/>
            <a:ext cx="8763000" cy="502920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1200"/>
              </a:spcAft>
              <a:buClr>
                <a:srgbClr val="0000FF"/>
              </a:buClr>
              <a:buSzPct val="70000"/>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This dark evil tried to break up my family through fear and anger. But Satan has no power before God! Once we understood what it was, we realized this anger was from the devil. I proved this through repeatable scientific observations. </a:t>
            </a:r>
          </a:p>
          <a:p>
            <a:pPr lvl="0">
              <a:lnSpc>
                <a:spcPct val="100000"/>
              </a:lnSpc>
              <a:spcAft>
                <a:spcPts val="0"/>
              </a:spcAft>
              <a:buClr>
                <a:srgbClr val="0000FF"/>
              </a:buClr>
              <a:buSzPct val="70000"/>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My family prayed, fasted and commanded it to leave in Jesus name. Only after we refused to be angry anymore, the anger then suddenly left. When you are a Christian and let go of sin, evil can not stay. </a:t>
            </a: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b="1"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2004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613649456"/>
      </p:ext>
    </p:extLst>
  </p:cSld>
  <p:clrMapOvr>
    <a:masterClrMapping/>
  </p:clrMapOvr>
  <p:transition spd="med" advTm="17000">
    <p:fade/>
  </p:transition>
</p:sld>
</file>

<file path=ppt/slides/slide39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371600"/>
            <a:ext cx="8763000" cy="530352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1200"/>
              </a:spcAft>
              <a:buClr>
                <a:srgbClr val="0000FF"/>
              </a:buClr>
              <a:buSzPct val="70000"/>
              <a:tabLst/>
            </a:pP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It was seen visibly leaving our home, floating through a second story wall without windows. The only door was locked, all windows were locked. </a:t>
            </a:r>
          </a:p>
          <a:p>
            <a:pPr lvl="0">
              <a:lnSpc>
                <a:spcPct val="100000"/>
              </a:lnSpc>
              <a:spcAft>
                <a:spcPts val="1200"/>
              </a:spcAft>
              <a:buClr>
                <a:srgbClr val="0000FF"/>
              </a:buClr>
              <a:buSzPct val="70000"/>
              <a:tabLst/>
            </a:pP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To defeat it we needed prayer, fasting, patience, love &amp; faith in God, exactly as the Bible stated. </a:t>
            </a:r>
          </a:p>
          <a:p>
            <a:pPr lvl="0">
              <a:lnSpc>
                <a:spcPct val="100000"/>
              </a:lnSpc>
              <a:spcAft>
                <a:spcPts val="0"/>
              </a:spcAft>
              <a:buClr>
                <a:srgbClr val="0000FF"/>
              </a:buClr>
              <a:buSzPct val="70000"/>
              <a:tabLst/>
            </a:pPr>
            <a:r>
              <a:rPr lang="en-US" sz="34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We had no fear because we had God. This is a spiritual battle. We need to have Jesus to win. </a:t>
            </a:r>
          </a:p>
          <a:p>
            <a:pPr lvl="0">
              <a:lnSpc>
                <a:spcPct val="100000"/>
              </a:lnSpc>
              <a:spcAft>
                <a:spcPts val="1200"/>
              </a:spcAft>
              <a:buClr>
                <a:srgbClr val="0000FF"/>
              </a:buClr>
              <a:buSzPct val="70000"/>
              <a:tabLst/>
            </a:pP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18288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632604886"/>
      </p:ext>
    </p:extLst>
  </p:cSld>
  <p:clrMapOvr>
    <a:masterClrMapping/>
  </p:clrMapOvr>
  <p:transition spd="med" advTm="17000">
    <p:fade/>
  </p:transition>
</p:sld>
</file>

<file path=ppt/slides/slide392.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463040"/>
            <a:ext cx="8763000" cy="521208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37160" tIns="137160" rIns="4572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4000"/>
              </a:lnSpc>
              <a:spcAft>
                <a:spcPts val="900"/>
              </a:spcAft>
              <a:buClr>
                <a:srgbClr val="0000FF"/>
              </a:buClr>
              <a:buSzPct val="70000"/>
              <a:tabLst/>
            </a:pPr>
            <a:r>
              <a:rPr lang="en-US" sz="2800" dirty="0">
                <a:solidFill>
                  <a:schemeClr val="bg1">
                    <a:lumMod val="95000"/>
                    <a:lumOff val="5000"/>
                  </a:schemeClr>
                </a:solidFill>
                <a:latin typeface="Calibri" panose="020F0502020204030204" pitchFamily="34" charset="0"/>
              </a:rPr>
              <a:t>My family’s experiences were independently confirmed by experiences of friends and other science leaders. One friend was the former wife of an Anglo drug mafia leader.</a:t>
            </a:r>
          </a:p>
          <a:p>
            <a:pPr lvl="0">
              <a:lnSpc>
                <a:spcPct val="94000"/>
              </a:lnSpc>
              <a:spcAft>
                <a:spcPts val="900"/>
              </a:spcAft>
              <a:buClr>
                <a:srgbClr val="0000FF"/>
              </a:buClr>
              <a:buSzPct val="70000"/>
              <a:tabLst/>
            </a:pPr>
            <a:r>
              <a:rPr lang="en-US" sz="2800" dirty="0">
                <a:solidFill>
                  <a:schemeClr val="bg1">
                    <a:lumMod val="95000"/>
                    <a:lumOff val="5000"/>
                  </a:schemeClr>
                </a:solidFill>
                <a:latin typeface="Calibri" panose="020F0502020204030204" pitchFamily="34" charset="0"/>
              </a:rPr>
              <a:t>She lived in a million-dollar home in the beautiful suburbs of Scottsdale Arizona. Her drug mafia husband recently moved out. But the evil in their home remained.</a:t>
            </a:r>
          </a:p>
          <a:p>
            <a:pPr lvl="0">
              <a:lnSpc>
                <a:spcPct val="94000"/>
              </a:lnSpc>
              <a:spcAft>
                <a:spcPts val="900"/>
              </a:spcAft>
              <a:buClr>
                <a:srgbClr val="0000FF"/>
              </a:buClr>
              <a:buSzPct val="70000"/>
              <a:tabLst/>
            </a:pPr>
            <a:r>
              <a:rPr lang="en-US" sz="2800" dirty="0">
                <a:solidFill>
                  <a:schemeClr val="bg1">
                    <a:lumMod val="95000"/>
                    <a:lumOff val="5000"/>
                  </a:schemeClr>
                </a:solidFill>
                <a:latin typeface="Calibri" panose="020F0502020204030204" pitchFamily="34" charset="0"/>
              </a:rPr>
              <a:t>She invited a new Christian friend to visit her home to remove this evil and help her to become a Christian. </a:t>
            </a:r>
          </a:p>
          <a:p>
            <a:pPr lvl="0">
              <a:lnSpc>
                <a:spcPct val="94000"/>
              </a:lnSpc>
              <a:spcAft>
                <a:spcPts val="0"/>
              </a:spcAft>
              <a:buClr>
                <a:srgbClr val="0000FF"/>
              </a:buClr>
              <a:buSzPct val="70000"/>
              <a:tabLst/>
            </a:pPr>
            <a:r>
              <a:rPr lang="en-US" sz="2800" dirty="0">
                <a:solidFill>
                  <a:schemeClr val="bg1">
                    <a:lumMod val="95000"/>
                    <a:lumOff val="5000"/>
                  </a:schemeClr>
                </a:solidFill>
                <a:latin typeface="Calibri" panose="020F0502020204030204" pitchFamily="34" charset="0"/>
              </a:rPr>
              <a:t>Her new friend was a bold little petite lady from our homeschool group in Phoenix Arizona. Although she was very small, she was a fearless powerhouse for God. </a:t>
            </a:r>
          </a:p>
          <a:p>
            <a:pPr lvl="0">
              <a:lnSpc>
                <a:spcPct val="94000"/>
              </a:lnSpc>
              <a:spcAft>
                <a:spcPts val="1200"/>
              </a:spcAft>
              <a:buClr>
                <a:srgbClr val="0000FF"/>
              </a:buClr>
              <a:buSzPct val="70000"/>
              <a:tabLst/>
            </a:pP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449]</a:t>
            </a:r>
            <a:endParaRPr lang="en-US" b="1"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27432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478824583"/>
      </p:ext>
    </p:extLst>
  </p:cSld>
  <p:clrMapOvr>
    <a:masterClrMapping/>
  </p:clrMapOvr>
  <p:transition spd="med" advTm="17000">
    <p:fade/>
  </p:transition>
</p:sld>
</file>

<file path=ppt/slides/slide393.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38868"/>
            <a:ext cx="8763000" cy="512064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274320" tIns="182880" rIns="18288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100000"/>
              </a:lnSpc>
              <a:spcAft>
                <a:spcPts val="1200"/>
              </a:spcAft>
              <a:buClr>
                <a:srgbClr val="0000FF"/>
              </a:buClr>
              <a:buSzPct val="70000"/>
              <a:tabLst/>
            </a:pPr>
            <a:r>
              <a:rPr lang="en-US" sz="30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This homeschool friend and her daughter boldly entered that former mafia wife's home and prayed. Soon they all visibly observed a dark evil cloud slowly leave through a wall. It never returned. </a:t>
            </a:r>
          </a:p>
          <a:p>
            <a:pPr lvl="0">
              <a:lnSpc>
                <a:spcPct val="100000"/>
              </a:lnSpc>
              <a:spcAft>
                <a:spcPts val="0"/>
              </a:spcAft>
              <a:buClr>
                <a:srgbClr val="0000FF"/>
              </a:buClr>
              <a:buSzPct val="70000"/>
              <a:tabLst/>
            </a:pPr>
            <a:r>
              <a:rPr lang="en-US" sz="30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For a year after that many happy Bible studies were held in that same home with many Christian homeschool moms, including my wife. I also visited several times. Therefore the devil hates homeschool moms, because they boldly throw the devil out. They are some of the strongest Christians I know. </a:t>
            </a:r>
          </a:p>
          <a:p>
            <a:pPr lvl="0">
              <a:lnSpc>
                <a:spcPct val="100000"/>
              </a:lnSpc>
              <a:spcAft>
                <a:spcPts val="1200"/>
              </a:spcAft>
              <a:buClr>
                <a:srgbClr val="0000FF"/>
              </a:buClr>
              <a:buSzPct val="70000"/>
              <a:tabLst/>
            </a:pPr>
            <a:r>
              <a:rPr lang="en-US" sz="1600" dirty="0">
                <a:solidFill>
                  <a:schemeClr val="bg1">
                    <a:lumMod val="95000"/>
                    <a:lumOff val="5000"/>
                  </a:schemeClr>
                </a:solidFill>
                <a:latin typeface="Calibri" panose="020F0502020204030204" pitchFamily="34" charset="0"/>
                <a:hlinkClick r:id="rId3">
                  <a:extLst>
                    <a:ext uri="{A12FA001-AC4F-418D-AE19-62706E023703}">
                      <ahyp:hlinkClr xmlns:ahyp="http://schemas.microsoft.com/office/drawing/2018/hyperlinkcolor" val="tx"/>
                    </a:ext>
                  </a:extLst>
                </a:hlinkClick>
              </a:rPr>
              <a:t>[Evolution Is Not Science, pg. 448]</a:t>
            </a:r>
            <a:endParaRPr lang="en-US" dirty="0">
              <a:solidFill>
                <a:schemeClr val="bg1">
                  <a:lumMod val="95000"/>
                  <a:lumOff val="5000"/>
                </a:schemeClr>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27432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760077363"/>
      </p:ext>
    </p:extLst>
  </p:cSld>
  <p:clrMapOvr>
    <a:masterClrMapping/>
  </p:clrMapOvr>
  <p:transition spd="med" advTm="17000">
    <p:fade/>
  </p:transition>
</p:sld>
</file>

<file path=ppt/slides/slide394.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38868"/>
            <a:ext cx="8763000" cy="512064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37160" tIns="137160" rIns="4572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spcAft>
                <a:spcPts val="600"/>
              </a:spcAft>
              <a:buClr>
                <a:srgbClr val="0000FF"/>
              </a:buClr>
              <a:buSzPct val="70000"/>
              <a:tabLst/>
            </a:pPr>
            <a:r>
              <a:rPr lang="en-US" sz="3000" dirty="0">
                <a:solidFill>
                  <a:schemeClr val="bg1">
                    <a:lumMod val="95000"/>
                    <a:lumOff val="5000"/>
                  </a:schemeClr>
                </a:solidFill>
                <a:latin typeface="Calibri" panose="020F0502020204030204" pitchFamily="34" charset="0"/>
              </a:rPr>
              <a:t>Gays falsely accuse Christians of murdering gays throughout history or of fearing them. But the exact opposite is true. </a:t>
            </a:r>
            <a:r>
              <a:rPr lang="en-US" sz="32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Christians want to free gays, cleanse gays and take them to Heaven.  </a:t>
            </a:r>
          </a:p>
          <a:p>
            <a:pPr lvl="0">
              <a:spcAft>
                <a:spcPts val="600"/>
              </a:spcAft>
              <a:buClr>
                <a:srgbClr val="0000FF"/>
              </a:buClr>
              <a:buSzPct val="70000"/>
              <a:tabLst/>
            </a:pPr>
            <a:r>
              <a:rPr lang="en-US" sz="3100" b="1" dirty="0">
                <a:ln w="12700">
                  <a:solidFill>
                    <a:schemeClr val="bg1">
                      <a:lumMod val="95000"/>
                      <a:lumOff val="5000"/>
                    </a:schemeClr>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Satan stated, through my gay brother &amp; gay friends, that </a:t>
            </a:r>
            <a:r>
              <a:rPr lang="en-US" sz="31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3" action="ppaction://hlinksldjump">
                  <a:extLst>
                    <a:ext uri="{A12FA001-AC4F-418D-AE19-62706E023703}">
                      <ahyp:hlinkClr xmlns:ahyp="http://schemas.microsoft.com/office/drawing/2018/hyperlinkcolor" val="tx"/>
                    </a:ext>
                  </a:extLst>
                </a:hlinkClick>
              </a:rPr>
              <a:t>Satan “owns” gays</a:t>
            </a: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 wants to molest Christians and </a:t>
            </a:r>
            <a:r>
              <a:rPr lang="en-US" sz="31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wants gays to commit suicide</a:t>
            </a:r>
            <a:r>
              <a:rPr lang="en-US" sz="31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 </a:t>
            </a:r>
            <a:endParaRPr lang="en-US" sz="3100" b="1" dirty="0">
              <a:solidFill>
                <a:srgbClr val="3366FF"/>
              </a:solidFill>
              <a:latin typeface="Calibri" panose="020F0502020204030204" pitchFamily="34" charset="0"/>
            </a:endParaRPr>
          </a:p>
          <a:p>
            <a:pPr marL="274320" lvl="0" indent="-274320">
              <a:spcAft>
                <a:spcPts val="600"/>
              </a:spcAft>
              <a:buClr>
                <a:srgbClr val="0000FF"/>
              </a:buClr>
              <a:buSzPct val="6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This is because if gays murder themselves, then Satan will own their spiritual body or soul for eternity. </a:t>
            </a:r>
          </a:p>
          <a:p>
            <a:pPr marL="274320" lvl="0" indent="-274320">
              <a:spcAft>
                <a:spcPts val="600"/>
              </a:spcAft>
              <a:buClr>
                <a:srgbClr val="0000FF"/>
              </a:buClr>
              <a:buSzPct val="6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Satan knows that as long as gays are alive, there’s a chance they will escape his slavery, to follow Jesus.</a:t>
            </a: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lumMod val="95000"/>
                    <a:lumOff val="5000"/>
                  </a:schemeClr>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0480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328611286"/>
      </p:ext>
    </p:extLst>
  </p:cSld>
  <p:clrMapOvr>
    <a:masterClrMapping/>
  </p:clrMapOvr>
  <p:transition spd="med" advTm="17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15000"/>
                                  </p:stCondLst>
                                  <p:childTnLst>
                                    <p:animEffect transition="out" filter="fade">
                                      <p:cBhvr>
                                        <p:cTn id="10" dur="1500" tmFilter="0, 0; .2, .5; .8, .5; 1, 0"/>
                                        <p:tgtEl>
                                          <p:spTgt spid="7">
                                            <p:txEl>
                                              <p:pRg st="3" end="3"/>
                                            </p:txEl>
                                          </p:spTgt>
                                        </p:tgtEl>
                                      </p:cBhvr>
                                    </p:animEffect>
                                    <p:animScale>
                                      <p:cBhvr>
                                        <p:cTn id="11" dur="750" autoRev="1" fill="hold"/>
                                        <p:tgtEl>
                                          <p:spTgt spid="7">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54480"/>
            <a:ext cx="8763000" cy="502920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37160" tIns="137160" rIns="4572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2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Gays state that leaving homosexuality can cause trauma, panic and stress. This is because it is a spiritual battle, plus a physical sex addiction battle. </a:t>
            </a:r>
          </a:p>
          <a:p>
            <a:pPr marL="274320" lvl="0" indent="-274320">
              <a:lnSpc>
                <a:spcPct val="92000"/>
              </a:lnSpc>
              <a:spcAft>
                <a:spcPts val="1200"/>
              </a:spcAft>
              <a:buClr>
                <a:srgbClr val="0000FF"/>
              </a:buClr>
              <a:buSzPct val="7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They are fighting to leave their slave master Satan, who doesn’t want to set them free, many will fail.</a:t>
            </a:r>
          </a:p>
          <a:p>
            <a:pPr marL="274320" lvl="0" indent="-274320">
              <a:lnSpc>
                <a:spcPct val="92000"/>
              </a:lnSpc>
              <a:spcAft>
                <a:spcPts val="1200"/>
              </a:spcAft>
              <a:buClr>
                <a:srgbClr val="0000FF"/>
              </a:buClr>
              <a:buSzPct val="7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They are also fighting to reprogram their scientifically  </a:t>
            </a:r>
            <a:r>
              <a:rPr lang="en-US" sz="29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3">
                  <a:extLst>
                    <a:ext uri="{A12FA001-AC4F-418D-AE19-62706E023703}">
                      <ahyp:hlinkClr xmlns:ahyp="http://schemas.microsoft.com/office/drawing/2018/hyperlinkcolor" val="tx"/>
                    </a:ext>
                  </a:extLst>
                </a:hlinkClick>
              </a:rPr>
              <a:t>proven reprogrammable brain</a:t>
            </a:r>
            <a:r>
              <a:rPr lang="en-US" sz="29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 </a:t>
            </a: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&amp; be healed by Jesus. </a:t>
            </a:r>
            <a:endParaRPr lang="en-US" sz="2900" b="1" dirty="0">
              <a:solidFill>
                <a:srgbClr val="3366FF"/>
              </a:solidFill>
              <a:latin typeface="Calibri" panose="020F0502020204030204" pitchFamily="34" charset="0"/>
            </a:endParaRPr>
          </a:p>
          <a:p>
            <a:pPr marL="274320" lvl="0" indent="-274320">
              <a:lnSpc>
                <a:spcPct val="92000"/>
              </a:lnSpc>
              <a:spcAft>
                <a:spcPts val="1200"/>
              </a:spcAft>
              <a:buClr>
                <a:srgbClr val="0000FF"/>
              </a:buClr>
              <a:buSzPct val="6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Satan has no power over Jesus.</a:t>
            </a:r>
            <a:r>
              <a:rPr lang="en-US" sz="2900" b="1" dirty="0">
                <a:solidFill>
                  <a:srgbClr val="3366FF"/>
                </a:solidFill>
                <a:latin typeface="Calibri" panose="020F0502020204030204" pitchFamily="34" charset="0"/>
              </a:rPr>
              <a:t> </a:t>
            </a:r>
            <a:r>
              <a:rPr lang="en-US" sz="29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hlinkClick r:id="rId4" action="ppaction://hlinksldjump">
                  <a:extLst>
                    <a:ext uri="{A12FA001-AC4F-418D-AE19-62706E023703}">
                      <ahyp:hlinkClr xmlns:ahyp="http://schemas.microsoft.com/office/drawing/2018/hyperlinkcolor" val="tx"/>
                    </a:ext>
                  </a:extLst>
                </a:hlinkClick>
              </a:rPr>
              <a:t>If they pray, fast, and say “get out in the name of Jesus”. Satan is cast out</a:t>
            </a:r>
            <a:r>
              <a:rPr lang="en-US" sz="2900" b="1" dirty="0">
                <a:ln w="9525">
                  <a:solidFill>
                    <a:schemeClr val="bg1"/>
                  </a:solidFill>
                  <a:prstDash val="solid"/>
                </a:ln>
                <a:solidFill>
                  <a:srgbClr val="3366FF"/>
                </a:solidFill>
                <a:effectLst>
                  <a:outerShdw blurRad="12700" dist="38100" dir="2700000" algn="tl" rotWithShape="0">
                    <a:schemeClr val="bg1">
                      <a:lumMod val="50000"/>
                    </a:schemeClr>
                  </a:outerShdw>
                </a:effectLst>
                <a:latin typeface="Calibri" panose="020F0502020204030204" pitchFamily="34" charset="0"/>
              </a:rPr>
              <a:t>.</a:t>
            </a:r>
            <a:endParaRPr lang="en-US" sz="2900" b="1" dirty="0">
              <a:solidFill>
                <a:srgbClr val="3366FF"/>
              </a:solidFill>
              <a:latin typeface="Calibri" panose="020F0502020204030204" pitchFamily="34" charset="0"/>
            </a:endParaRPr>
          </a:p>
          <a:p>
            <a:pPr marL="274320" lvl="0" indent="-274320">
              <a:lnSpc>
                <a:spcPct val="92000"/>
              </a:lnSpc>
              <a:spcAft>
                <a:spcPts val="1200"/>
              </a:spcAft>
              <a:buClr>
                <a:srgbClr val="0000FF"/>
              </a:buClr>
              <a:buSzPct val="60000"/>
              <a:buFont typeface="Wingdings" panose="05000000000000000000" pitchFamily="2" charset="2"/>
              <a:buChar char="Ø"/>
              <a:tabLst/>
            </a:pPr>
            <a:r>
              <a:rPr lang="en-US" sz="29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The Bible states that all sin is slavery to Satan.</a:t>
            </a:r>
            <a:endParaRPr lang="en-US" sz="2900" b="1" dirty="0">
              <a:solidFill>
                <a:srgbClr val="3366FF"/>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65760"/>
            <a:ext cx="8869680" cy="100584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80945490"/>
      </p:ext>
    </p:extLst>
  </p:cSld>
  <p:clrMapOvr>
    <a:masterClrMapping/>
  </p:clrMapOvr>
  <p:transition spd="med" advTm="20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554480"/>
            <a:ext cx="8763000" cy="502920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37160" tIns="137160" rIns="18288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4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Pastor Dimas Salaberrios as a young Black child in NYC went to see the evil X rated movie Scarface. Afterward, his goal was to become the largest drug lealer in NYC. He wanted to imitate Scarface.</a:t>
            </a:r>
          </a:p>
          <a:p>
            <a:pPr lvl="0">
              <a:lnSpc>
                <a:spcPct val="94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became a meth dealer at age 11, later became a crack dealer and user. He made huge amounts of money, went to jail often, and fought rival gangs.  </a:t>
            </a:r>
          </a:p>
          <a:p>
            <a:pPr lvl="0">
              <a:lnSpc>
                <a:spcPct val="94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later had a rival drug dealer’s girlfriend, who was a witch, stalk him in NYC. She grabbed his arm and placed a demon in him. </a:t>
            </a:r>
            <a:r>
              <a:rPr lang="en-US"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[1114]</a:t>
            </a:r>
            <a:endParaRPr lang="en-US" sz="3000"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048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085077537"/>
      </p:ext>
    </p:extLst>
  </p:cSld>
  <p:clrMapOvr>
    <a:masterClrMapping/>
  </p:clrMapOvr>
  <p:transition spd="med" advTm="21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0"/>
                                  </p:stCondLst>
                                  <p:childTnLst>
                                    <p:animEffect transition="out" filter="fade">
                                      <p:cBhvr>
                                        <p:cTn id="6" dur="1500" tmFilter="0, 0; .2, .5; .8, .5; 1, 0"/>
                                        <p:tgtEl>
                                          <p:spTgt spid="7">
                                            <p:txEl>
                                              <p:pRg st="2" end="2"/>
                                            </p:txEl>
                                          </p:spTgt>
                                        </p:tgtEl>
                                      </p:cBhvr>
                                    </p:animEffect>
                                    <p:animScale>
                                      <p:cBhvr>
                                        <p:cTn id="7" dur="75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371600"/>
            <a:ext cx="8763000" cy="530352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37160" rIns="9144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Dimas then was filled with madness and wanted to kill himself, he kept looking for a gun, he could only see in shades of red. </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smashed all the dishes with his hands and cut his hands and arms. His blood was gushing all over.</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called his mom for help, she told him to go to church. He yelled and hung up. But she prayed. </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God then sent 3 women to his home who knocked on his door. In desperation Dimas allowed them in. They loudly prayed for him. Dimas hit the floor and they cast out that demon of madness &amp; suicide. </a:t>
            </a:r>
            <a:r>
              <a:rPr lang="en-US"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[1115]</a:t>
            </a:r>
            <a:endParaRPr lang="en-US"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18288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37632959"/>
      </p:ext>
    </p:extLst>
  </p:cSld>
  <p:clrMapOvr>
    <a:masterClrMapping/>
  </p:clrMapOvr>
  <p:transition spd="med" advTm="30000">
    <p:fade/>
  </p:transition>
</p:sld>
</file>

<file path=ppt/slides/slide398.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645920"/>
            <a:ext cx="8763000" cy="493776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37160" rIns="9144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Later he went to church and stopped selling drugs.</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But his drug gang customers then tried to murder him and steal his drugs. But the gun would not fire.</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Satan tried to ensnare him again in the drug mafia, but Pastor Dimas refused and turned to God. </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finally gave his heart completely to Jesus and turned himself in to jail but he was miraculously released. He became a pastor giving his testimony.</a:t>
            </a:r>
          </a:p>
          <a:p>
            <a:pPr lvl="0">
              <a:lnSpc>
                <a:spcPct val="90000"/>
              </a:lnSpc>
              <a:spcAft>
                <a:spcPts val="9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He later was excited to finally be able to smuggle Bibles into China, with other missionaries. </a:t>
            </a:r>
            <a:r>
              <a:rPr lang="en-US"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[1115]</a:t>
            </a:r>
            <a:endParaRPr lang="en-US" sz="3000"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36576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32910234"/>
      </p:ext>
    </p:extLst>
  </p:cSld>
  <p:clrMapOvr>
    <a:masterClrMapping/>
  </p:clrMapOvr>
  <p:transition spd="med" advTm="27000">
    <p:fade/>
  </p:transition>
</p:sld>
</file>

<file path=ppt/slides/slide399.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87000">
              <a:srgbClr val="0000FF"/>
            </a:gs>
            <a:gs pos="100000">
              <a:srgbClr val="000099"/>
            </a:gs>
          </a:gsLst>
          <a:path path="rect">
            <a:fillToRect l="100000" t="100000"/>
          </a:path>
        </a:gradFill>
        <a:effectLst/>
      </p:bgPr>
    </p:bg>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90500" y="1920240"/>
            <a:ext cx="8763000" cy="4663440"/>
          </a:xfrm>
          <a:prstGeom prst="rect">
            <a:avLst/>
          </a:prstGeom>
          <a:solidFill>
            <a:schemeClr val="tx1">
              <a:lumMod val="65000"/>
            </a:schemeClr>
          </a:solidFill>
          <a:ln w="19050">
            <a:solidFill>
              <a:schemeClr val="bg1">
                <a:lumMod val="95000"/>
                <a:lumOff val="5000"/>
              </a:schemeClr>
            </a:solidFill>
          </a:ln>
          <a:effectLst>
            <a:outerShdw dist="25400" dir="2700000" algn="ctr" rotWithShape="0">
              <a:schemeClr val="tx2">
                <a:lumMod val="75000"/>
              </a:schemeClr>
            </a:outerShdw>
          </a:effectLst>
          <a:scene3d>
            <a:camera prst="orthographicFront"/>
            <a:lightRig rig="threePt" dir="t"/>
          </a:scene3d>
          <a:sp3d>
            <a:bevelT w="139700" h="139700" prst="divot"/>
          </a:sp3d>
        </p:spPr>
        <p:txBody>
          <a:bodyPr lIns="182880" tIns="137160" rIns="9144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18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Video: Latin Kings Gang Member Freed to be an Evangelist for Jesus, King of the Universe </a:t>
            </a:r>
            <a:r>
              <a:rPr lang="en-US" sz="2000" dirty="0">
                <a:solidFill>
                  <a:schemeClr val="bg1"/>
                </a:solidFill>
                <a:latin typeface="Calibri" panose="020F0502020204030204" pitchFamily="34" charset="0"/>
                <a:hlinkClick r:id="rId3">
                  <a:extLst>
                    <a:ext uri="{A12FA001-AC4F-418D-AE19-62706E023703}">
                      <ahyp:hlinkClr xmlns:ahyp="http://schemas.microsoft.com/office/drawing/2018/hyperlinkcolor" val="tx"/>
                    </a:ext>
                  </a:extLst>
                </a:hlinkClick>
              </a:rPr>
              <a:t>youtube.com/watch?v=8JAOfMv_Lhk</a:t>
            </a:r>
            <a:endParaRPr lang="en-US" sz="3200" b="1" dirty="0">
              <a:solidFill>
                <a:schemeClr val="bg1"/>
              </a:solidFill>
              <a:latin typeface="Calibri" panose="020F0502020204030204" pitchFamily="34" charset="0"/>
            </a:endParaRPr>
          </a:p>
          <a:p>
            <a:pPr lvl="0">
              <a:lnSpc>
                <a:spcPct val="96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Thousands have testified that drug and gang life is slavery to Satan. But Jesus freed them when they prayed to Him. They saw or heard Jesus. </a:t>
            </a:r>
          </a:p>
          <a:p>
            <a:pPr lvl="0">
              <a:lnSpc>
                <a:spcPct val="96000"/>
              </a:lnSpc>
              <a:spcAft>
                <a:spcPts val="1200"/>
              </a:spcAft>
              <a:buClr>
                <a:srgbClr val="0000FF"/>
              </a:buClr>
              <a:buSzPct val="70000"/>
              <a:tabLst/>
            </a:pPr>
            <a:r>
              <a:rPr lang="en-US" sz="3100" b="1" dirty="0">
                <a:ln w="12700">
                  <a:solidFill>
                    <a:prstClr val="black">
                      <a:lumMod val="95000"/>
                      <a:lumOff val="5000"/>
                    </a:prstClr>
                  </a:solidFill>
                  <a:prstDash val="solid"/>
                </a:ln>
                <a:solidFill>
                  <a:srgbClr val="3366FF"/>
                </a:solidFill>
                <a:effectLst>
                  <a:outerShdw blurRad="12700" dist="38100" dir="2700000" algn="tl" rotWithShape="0">
                    <a:prstClr val="black">
                      <a:lumMod val="50000"/>
                    </a:prstClr>
                  </a:outerShdw>
                </a:effectLst>
                <a:latin typeface="Calibri" panose="020F0502020204030204" pitchFamily="34" charset="0"/>
              </a:rPr>
              <a:t>Today they are cleansed, forgiven children of God. They have finally found peace and love with their true heavenly eternal father. </a:t>
            </a:r>
            <a:r>
              <a:rPr lang="en-US" dirty="0">
                <a:solidFill>
                  <a:schemeClr val="bg1"/>
                </a:solidFill>
                <a:latin typeface="Calibri" panose="020F0502020204030204" pitchFamily="34" charset="0"/>
                <a:hlinkClick r:id="rId4">
                  <a:extLst>
                    <a:ext uri="{A12FA001-AC4F-418D-AE19-62706E023703}">
                      <ahyp:hlinkClr xmlns:ahyp="http://schemas.microsoft.com/office/drawing/2018/hyperlinkcolor" val="tx"/>
                    </a:ext>
                  </a:extLst>
                </a:hlinkClick>
              </a:rPr>
              <a:t>[1206]</a:t>
            </a:r>
            <a:r>
              <a:rPr lang="en-US" dirty="0">
                <a:solidFill>
                  <a:schemeClr val="bg1"/>
                </a:solidFill>
                <a:latin typeface="Calibri" panose="020F0502020204030204" pitchFamily="34" charset="0"/>
              </a:rPr>
              <a:t> </a:t>
            </a:r>
            <a:r>
              <a:rPr lang="en-US" dirty="0">
                <a:solidFill>
                  <a:schemeClr val="bg1"/>
                </a:solidFill>
                <a:latin typeface="Calibri" panose="020F0502020204030204" pitchFamily="34" charset="0"/>
                <a:hlinkClick r:id="rId5" action="ppaction://hlinkfile">
                  <a:extLst>
                    <a:ext uri="{A12FA001-AC4F-418D-AE19-62706E023703}">
                      <ahyp:hlinkClr xmlns:ahyp="http://schemas.microsoft.com/office/drawing/2018/hyperlinkcolor" val="tx"/>
                    </a:ext>
                  </a:extLst>
                </a:hlinkClick>
              </a:rPr>
              <a:t>[1295]</a:t>
            </a:r>
            <a:endParaRPr lang="en-US" dirty="0">
              <a:solidFill>
                <a:schemeClr val="bg1"/>
              </a:solidFill>
              <a:latin typeface="Calibri" panose="020F0502020204030204" pitchFamily="34" charset="0"/>
            </a:endParaRPr>
          </a:p>
        </p:txBody>
      </p:sp>
      <p:sp>
        <p:nvSpPr>
          <p:cNvPr id="5" name="Date Placeholder 2">
            <a:extLst>
              <a:ext uri="{FF2B5EF4-FFF2-40B4-BE49-F238E27FC236}">
                <a16:creationId xmlns:a16="http://schemas.microsoft.com/office/drawing/2014/main" id="{6E44DABE-4FC8-45DD-BD75-C2C0BB284DE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81E8409-FE67-4184-BCB1-ACD8AEE5B230}"/>
              </a:ext>
            </a:extLst>
          </p:cNvPr>
          <p:cNvSpPr txBox="1">
            <a:spLocks noChangeArrowheads="1"/>
          </p:cNvSpPr>
          <p:nvPr/>
        </p:nvSpPr>
        <p:spPr>
          <a:xfrm>
            <a:off x="137160" y="548640"/>
            <a:ext cx="8869680" cy="1097280"/>
          </a:xfrm>
          <a:prstGeom prst="rect">
            <a:avLst/>
          </a:prstGeom>
          <a:blipFill dpi="0" rotWithShape="0">
            <a:blip r:embed="rId6"/>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221739540"/>
      </p:ext>
    </p:extLst>
  </p:cSld>
  <p:clrMapOvr>
    <a:masterClrMapping/>
  </p:clrMapOvr>
  <p:transition spd="med" advTm="24000">
    <p:fade/>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sp>
        <p:nvSpPr>
          <p:cNvPr id="10" name="Text Box 1">
            <a:hlinkClick r:id="rId3" action="ppaction://hlinksldjump"/>
          </p:cNvPr>
          <p:cNvSpPr txBox="1">
            <a:spLocks noChangeArrowheads="1"/>
          </p:cNvSpPr>
          <p:nvPr/>
        </p:nvSpPr>
        <p:spPr bwMode="auto">
          <a:xfrm>
            <a:off x="2103120" y="2600072"/>
            <a:ext cx="6858000" cy="1005840"/>
          </a:xfrm>
          <a:prstGeom prst="rect">
            <a:avLst/>
          </a:prstGeom>
          <a:blipFill dpi="0" rotWithShape="0">
            <a:blip r:embed="rId4"/>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1440" tIns="182880" rIns="9144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buClrTx/>
            </a:pPr>
            <a:r>
              <a:rPr lang="en-US" sz="2400" b="1" dirty="0">
                <a:solidFill>
                  <a:schemeClr val="tx2">
                    <a:lumMod val="25000"/>
                  </a:schemeClr>
                </a:solidFill>
                <a:latin typeface="Times New Roman" panose="02020603050405020304" pitchFamily="18" charset="0"/>
                <a:cs typeface="Times New Roman" panose="02020603050405020304" pitchFamily="18" charset="0"/>
              </a:rPr>
              <a:t>The Bible Thousands of Years Ago Described the Cause of Homosexuality, Turning Away from God</a:t>
            </a:r>
          </a:p>
        </p:txBody>
      </p:sp>
      <p:sp>
        <p:nvSpPr>
          <p:cNvPr id="18" name="Text Box 2"/>
          <p:cNvSpPr txBox="1">
            <a:spLocks noChangeArrowheads="1"/>
          </p:cNvSpPr>
          <p:nvPr/>
        </p:nvSpPr>
        <p:spPr bwMode="auto">
          <a:xfrm>
            <a:off x="685800" y="149496"/>
            <a:ext cx="7772400" cy="6858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14300" h="114300"/>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1" name="Text Box 1">
            <a:hlinkClick r:id="rId6" action="ppaction://hlinksldjump"/>
          </p:cNvPr>
          <p:cNvSpPr txBox="1">
            <a:spLocks noChangeArrowheads="1"/>
          </p:cNvSpPr>
          <p:nvPr/>
        </p:nvSpPr>
        <p:spPr bwMode="auto">
          <a:xfrm>
            <a:off x="2103120" y="4051935"/>
            <a:ext cx="6858000" cy="1005840"/>
          </a:xfrm>
          <a:prstGeom prst="rect">
            <a:avLst/>
          </a:prstGeom>
          <a:blipFill dpi="0" rotWithShape="0">
            <a:blip r:embed="rId4"/>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200"/>
              </a:spcAft>
              <a:buClrTx/>
            </a:pPr>
            <a:r>
              <a:rPr lang="en-US" sz="2500" b="1" dirty="0">
                <a:solidFill>
                  <a:schemeClr val="tx2">
                    <a:lumMod val="25000"/>
                  </a:schemeClr>
                </a:solidFill>
                <a:latin typeface="Times New Roman" panose="02020603050405020304" pitchFamily="18" charset="0"/>
                <a:cs typeface="Times New Roman" panose="02020603050405020304" pitchFamily="18" charset="0"/>
              </a:rPr>
              <a:t>32 Year Research Study of 30 Homosexual Friends, Through Every Phase of Their Lives</a:t>
            </a:r>
            <a:endParaRPr lang="en-US" sz="25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5" name="Text Box 1">
            <a:hlinkClick r:id="rId7" action="ppaction://hlinksldjump"/>
          </p:cNvPr>
          <p:cNvSpPr txBox="1">
            <a:spLocks noChangeArrowheads="1"/>
          </p:cNvSpPr>
          <p:nvPr/>
        </p:nvSpPr>
        <p:spPr bwMode="auto">
          <a:xfrm>
            <a:off x="2106433" y="5435219"/>
            <a:ext cx="6858000" cy="1143000"/>
          </a:xfrm>
          <a:prstGeom prst="rect">
            <a:avLst/>
          </a:prstGeom>
          <a:blipFill dpi="0" rotWithShape="0">
            <a:blip r:embed="rId4"/>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0000" tIns="0" rIns="9000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400" b="1" dirty="0">
                <a:solidFill>
                  <a:schemeClr val="tx2">
                    <a:lumMod val="25000"/>
                  </a:schemeClr>
                </a:solidFill>
                <a:latin typeface="Times New Roman" panose="02020603050405020304" pitchFamily="18" charset="0"/>
                <a:cs typeface="Times New Roman" panose="02020603050405020304" pitchFamily="18" charset="0"/>
              </a:rPr>
              <a:t>Gay Lifestyle Produces: Angry Liberals, Shattered Families, AIDS &amp; STDs, Mental Illness, Drug Addiction, Rape, Porn &amp; Suicide</a:t>
            </a:r>
          </a:p>
        </p:txBody>
      </p:sp>
      <p:sp>
        <p:nvSpPr>
          <p:cNvPr id="13" name="Text Box 1">
            <a:hlinkClick r:id="rId8" action="ppaction://hlinksldjump"/>
            <a:extLst>
              <a:ext uri="{FF2B5EF4-FFF2-40B4-BE49-F238E27FC236}">
                <a16:creationId xmlns:a16="http://schemas.microsoft.com/office/drawing/2014/main" id="{5968A0D7-EA31-4D8F-A5DF-84D2D5BFF016}"/>
              </a:ext>
            </a:extLst>
          </p:cNvPr>
          <p:cNvSpPr txBox="1">
            <a:spLocks noChangeArrowheads="1"/>
          </p:cNvSpPr>
          <p:nvPr/>
        </p:nvSpPr>
        <p:spPr bwMode="auto">
          <a:xfrm>
            <a:off x="2103120" y="1140857"/>
            <a:ext cx="6858000" cy="1005840"/>
          </a:xfrm>
          <a:prstGeom prst="rect">
            <a:avLst/>
          </a:prstGeom>
          <a:blipFill dpi="0" rotWithShape="0">
            <a:blip r:embed="rId4"/>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0" tIns="0" rIns="0" bIns="0" anchor="ctr" anchorCtr="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spcBef>
                <a:spcPts val="2400"/>
              </a:spcBef>
              <a:spcAft>
                <a:spcPts val="0"/>
              </a:spcAft>
              <a:buClrTx/>
            </a:pPr>
            <a:r>
              <a:rPr lang="en-US" altLang="en-US" sz="2300" b="1" dirty="0">
                <a:solidFill>
                  <a:schemeClr val="tx2">
                    <a:lumMod val="25000"/>
                  </a:schemeClr>
                </a:solidFill>
                <a:latin typeface="Times New Roman" panose="02020603050405020304" pitchFamily="18" charset="0"/>
                <a:cs typeface="Arial Unicode MS" panose="020B0604020202020204" pitchFamily="34" charset="-128"/>
              </a:rPr>
              <a:t>DNA, Brain fMRI, Family Trees, Organs, Twins &amp; Angels Prove People Aren’t Born Gay or Transgender </a:t>
            </a:r>
          </a:p>
        </p:txBody>
      </p:sp>
      <p:sp>
        <p:nvSpPr>
          <p:cNvPr id="14" name="Date Placeholder 2">
            <a:extLst>
              <a:ext uri="{FF2B5EF4-FFF2-40B4-BE49-F238E27FC236}">
                <a16:creationId xmlns:a16="http://schemas.microsoft.com/office/drawing/2014/main" id="{081456E9-378D-46D6-8B4F-57667645A28D}"/>
              </a:ext>
            </a:extLst>
          </p:cNvPr>
          <p:cNvSpPr>
            <a:spLocks noGrp="1"/>
          </p:cNvSpPr>
          <p:nvPr>
            <p:ph type="dt" sz="half" idx="10"/>
          </p:nvPr>
        </p:nvSpPr>
        <p:spPr>
          <a:xfrm>
            <a:off x="5410200" y="6675120"/>
            <a:ext cx="36423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pic>
        <p:nvPicPr>
          <p:cNvPr id="2" name="Picture 1">
            <a:extLst>
              <a:ext uri="{FF2B5EF4-FFF2-40B4-BE49-F238E27FC236}">
                <a16:creationId xmlns:a16="http://schemas.microsoft.com/office/drawing/2014/main" id="{25DB2B3F-B09A-4B13-B7F5-3BFED446F046}"/>
              </a:ext>
            </a:extLst>
          </p:cNvPr>
          <p:cNvPicPr>
            <a:picLocks/>
          </p:cNvPicPr>
          <p:nvPr/>
        </p:nvPicPr>
        <p:blipFill>
          <a:blip r:embed="rId9"/>
          <a:stretch>
            <a:fillRect/>
          </a:stretch>
        </p:blipFill>
        <p:spPr>
          <a:xfrm>
            <a:off x="218596" y="996696"/>
            <a:ext cx="1728216" cy="5678424"/>
          </a:xfrm>
          <a:prstGeom prst="rect">
            <a:avLst/>
          </a:prstGeom>
        </p:spPr>
      </p:pic>
    </p:spTree>
    <p:extLst>
      <p:ext uri="{BB962C8B-B14F-4D97-AF65-F5344CB8AC3E}">
        <p14:creationId xmlns:p14="http://schemas.microsoft.com/office/powerpoint/2010/main" val="2537100409"/>
      </p:ext>
    </p:extLst>
  </p:cSld>
  <p:clrMapOvr>
    <a:masterClrMapping/>
  </p:clrMapOvr>
  <mc:AlternateContent xmlns:mc="http://schemas.openxmlformats.org/markup-compatibility/2006" xmlns:p14="http://schemas.microsoft.com/office/powerpoint/2010/main">
    <mc:Choice Requires="p14">
      <p:transition spd="slow" p14:dur="1250" advTm="27000">
        <p:fade/>
      </p:transition>
    </mc:Choice>
    <mc:Fallback xmlns="">
      <p:transition spd="slow"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57275" y="914400"/>
            <a:ext cx="7029450" cy="5047087"/>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0"/>
              </a:spcAft>
              <a:buClr>
                <a:prstClr val="white"/>
              </a:buClr>
              <a:buSzPct val="65000"/>
              <a:buFont typeface="Times New Roman" panose="02020603050405020304" pitchFamily="18" charset="0"/>
              <a:buNone/>
              <a:tabLst/>
              <a:defRPr/>
            </a:pPr>
            <a:r>
              <a:rPr kumimoji="0" lang="en-US" sz="42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Do not let any unwholesome talk come out of your mouths … among you there must not be even a hint of sexual immorality, or of any kind of impurity, or of greed, because these are improper for God’s holy people.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Eph. 4:29, 5:3-11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1600" b="0" i="0" u="none" strike="noStrike" kern="1200" cap="none" spc="0" normalizeH="0" baseline="0" noProof="0" dirty="0">
              <a:ln w="9525">
                <a:solidFill>
                  <a:prstClr val="black"/>
                </a:solidFill>
                <a:prstDash val="solid"/>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8604996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 name="Picture 2" descr="Stained glass at St John's Ashfield, illustrating Jesus' description of himself, &quot;I am the Good Shepherd&quot;, from the Gospel of John, chapter 10, vers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9993" y="1829435"/>
            <a:ext cx="3483428" cy="4663440"/>
          </a:xfrm>
          <a:prstGeom prst="rect">
            <a:avLst/>
          </a:prstGeom>
          <a:noFill/>
          <a:scene3d>
            <a:camera prst="orthographicFront"/>
            <a:lightRig rig="threePt" dir="t"/>
          </a:scene3d>
          <a:sp3d>
            <a:bevelT w="165100" prst="coolSlant"/>
          </a:sp3d>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AF3FBC94-0207-4B4E-97E0-66DA3E0AFB3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32520" y="6475285"/>
            <a:ext cx="137160" cy="137160"/>
          </a:xfrm>
          <a:prstGeom prst="rect">
            <a:avLst/>
          </a:prstGeom>
        </p:spPr>
      </p:pic>
      <p:sp>
        <p:nvSpPr>
          <p:cNvPr id="6" name="Rectangle 1">
            <a:extLst>
              <a:ext uri="{FF2B5EF4-FFF2-40B4-BE49-F238E27FC236}">
                <a16:creationId xmlns:a16="http://schemas.microsoft.com/office/drawing/2014/main" id="{EE0FEF04-00CA-4B38-84BB-879C83B6CF33}"/>
              </a:ext>
            </a:extLst>
          </p:cNvPr>
          <p:cNvSpPr txBox="1">
            <a:spLocks noChangeArrowheads="1"/>
          </p:cNvSpPr>
          <p:nvPr/>
        </p:nvSpPr>
        <p:spPr>
          <a:xfrm>
            <a:off x="137160" y="45720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02005541"/>
      </p:ext>
    </p:extLst>
  </p:cSld>
  <p:clrMapOvr>
    <a:masterClrMapping/>
  </p:clrMapOvr>
  <p:transition spd="med" advTm="8000">
    <p:fade/>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33402" y="2133600"/>
            <a:ext cx="8477184" cy="3985706"/>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defRPr/>
            </a:pP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Jenny Weaver was a demon possessed, suicidal, former lesbian, mentally insane, Wiccan witch, cutter and drug addict. </a:t>
            </a:r>
          </a:p>
          <a:p>
            <a:pPr marL="0" lvl="0" indent="0">
              <a:lnSpc>
                <a:spcPct val="100000"/>
              </a:lnSpc>
              <a:spcBef>
                <a:spcPts val="0"/>
              </a:spcBef>
              <a:spcAft>
                <a:spcPts val="600"/>
              </a:spcAft>
              <a:buSzPct val="70000"/>
              <a:tabLst/>
              <a:defRPr/>
            </a:pP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But she cried out to God at the top of her lungs while homeless and starving in the pouring rain and she was freed through Jesus. </a:t>
            </a:r>
            <a:r>
              <a:rPr lang="en-US" dirty="0">
                <a:solidFill>
                  <a:schemeClr val="bg1"/>
                </a:solidFill>
                <a:ea typeface="Times New Roman" panose="02020603050405020304" pitchFamily="18" charset="0"/>
                <a:cs typeface="Arial" panose="020B0604020202020204" pitchFamily="34" charset="0"/>
                <a:hlinkClick r:id="rId3">
                  <a:extLst>
                    <a:ext uri="{A12FA001-AC4F-418D-AE19-62706E023703}">
                      <ahyp:hlinkClr xmlns:ahyp="http://schemas.microsoft.com/office/drawing/2018/hyperlinkcolor" val="tx"/>
                    </a:ext>
                  </a:extLst>
                </a:hlinkClick>
              </a:rPr>
              <a:t>[1030]</a:t>
            </a:r>
            <a:r>
              <a:rPr lang="en-US" dirty="0">
                <a:solidFill>
                  <a:schemeClr val="bg1"/>
                </a:solidFill>
                <a:ea typeface="Times New Roman" panose="02020603050405020304" pitchFamily="18" charset="0"/>
                <a:cs typeface="Arial" panose="020B0604020202020204" pitchFamily="34" charset="0"/>
              </a:rPr>
              <a:t> </a:t>
            </a:r>
            <a:r>
              <a:rPr lang="en-US" dirty="0">
                <a:solidFill>
                  <a:schemeClr val="bg1"/>
                </a:solidFill>
                <a:ea typeface="Times New Roman" panose="02020603050405020304" pitchFamily="18" charset="0"/>
                <a:cs typeface="Arial" panose="020B0604020202020204" pitchFamily="34" charset="0"/>
                <a:hlinkClick r:id="rId4">
                  <a:extLst>
                    <a:ext uri="{A12FA001-AC4F-418D-AE19-62706E023703}">
                      <ahyp:hlinkClr xmlns:ahyp="http://schemas.microsoft.com/office/drawing/2018/hyperlinkcolor" val="tx"/>
                    </a:ext>
                  </a:extLst>
                </a:hlinkClick>
              </a:rPr>
              <a:t>[1308]</a:t>
            </a:r>
            <a:endParaRPr kumimoji="0" lang="en-US" b="1" i="0" u="none" strike="noStrike" kern="1200" cap="none" spc="0" normalizeH="0" baseline="0" noProof="0" dirty="0">
              <a:ln w="9525">
                <a:solidFill>
                  <a:prstClr val="black"/>
                </a:solidFill>
                <a:prstDash val="solid"/>
              </a:ln>
              <a:solidFill>
                <a:schemeClr val="bg1"/>
              </a:solidFill>
              <a:effectLst/>
              <a:uLnTx/>
              <a:uFillTx/>
              <a:ea typeface="Times New Roman" panose="02020603050405020304" pitchFamily="18" charset="0"/>
              <a:cs typeface="Arial" panose="020B0604020202020204" pitchFamily="34" charset="0"/>
            </a:endParaRPr>
          </a:p>
        </p:txBody>
      </p:sp>
      <p:sp>
        <p:nvSpPr>
          <p:cNvPr id="11" name="Rectangle 1">
            <a:extLst>
              <a:ext uri="{FF2B5EF4-FFF2-40B4-BE49-F238E27FC236}">
                <a16:creationId xmlns:a16="http://schemas.microsoft.com/office/drawing/2014/main" id="{DF9B1173-A7D9-4221-9A24-4971DF723995}"/>
              </a:ext>
            </a:extLst>
          </p:cNvPr>
          <p:cNvSpPr txBox="1">
            <a:spLocks noChangeArrowheads="1"/>
          </p:cNvSpPr>
          <p:nvPr/>
        </p:nvSpPr>
        <p:spPr>
          <a:xfrm>
            <a:off x="137154" y="60960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7933671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0619" y="1730402"/>
            <a:ext cx="8762747" cy="1763560"/>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300"/>
              </a:spcAft>
              <a:buSzPct val="70000"/>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Jenny felt the peace of God. She later heard songs from Heaven. She now has a beautiful Christian singing and healing ministry, wonderful husband, a restored father, extreme joy and love.</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[1030]</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[1308]</a:t>
            </a:r>
            <a:endParaRPr kumimoji="0" 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1" name="Rectangle 1">
            <a:extLst>
              <a:ext uri="{FF2B5EF4-FFF2-40B4-BE49-F238E27FC236}">
                <a16:creationId xmlns:a16="http://schemas.microsoft.com/office/drawing/2014/main" id="{DF9B1173-A7D9-4221-9A24-4971DF723995}"/>
              </a:ext>
            </a:extLst>
          </p:cNvPr>
          <p:cNvSpPr txBox="1">
            <a:spLocks noChangeArrowheads="1"/>
          </p:cNvSpPr>
          <p:nvPr/>
        </p:nvSpPr>
        <p:spPr>
          <a:xfrm>
            <a:off x="137153" y="366523"/>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pic>
        <p:nvPicPr>
          <p:cNvPr id="12" name="Picture 11">
            <a:extLst>
              <a:ext uri="{FF2B5EF4-FFF2-40B4-BE49-F238E27FC236}">
                <a16:creationId xmlns:a16="http://schemas.microsoft.com/office/drawing/2014/main" id="{13494297-5F3A-4A20-B60E-FDE3E48D044F}"/>
              </a:ext>
            </a:extLst>
          </p:cNvPr>
          <p:cNvPicPr>
            <a:picLocks noChangeAspect="1"/>
          </p:cNvPicPr>
          <p:nvPr/>
        </p:nvPicPr>
        <p:blipFill>
          <a:blip r:embed="rId6"/>
          <a:stretch>
            <a:fillRect/>
          </a:stretch>
        </p:blipFill>
        <p:spPr>
          <a:xfrm>
            <a:off x="777389" y="3712240"/>
            <a:ext cx="7589222" cy="3069560"/>
          </a:xfrm>
          <a:prstGeom prst="rect">
            <a:avLst/>
          </a:prstGeom>
        </p:spPr>
      </p:pic>
    </p:spTree>
    <p:extLst>
      <p:ext uri="{BB962C8B-B14F-4D97-AF65-F5344CB8AC3E}">
        <p14:creationId xmlns:p14="http://schemas.microsoft.com/office/powerpoint/2010/main" val="32430261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47647" y="1390603"/>
            <a:ext cx="8648700" cy="1862048"/>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Bef>
                <a:spcPts val="0"/>
              </a:spcBef>
              <a:spcAft>
                <a:spcPts val="0"/>
              </a:spcAft>
              <a:buSzPct val="70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Videos: Jenny Weaver Ministries</a:t>
            </a:r>
          </a:p>
          <a:p>
            <a:pPr marL="365760" lvl="0" indent="-365760">
              <a:lnSpc>
                <a:spcPct val="100000"/>
              </a:lnSpc>
              <a:spcBef>
                <a:spcPts val="0"/>
              </a:spcBef>
              <a:spcAft>
                <a:spcPts val="300"/>
              </a:spcAft>
              <a:buSzPct val="70000"/>
              <a:buFont typeface="Wingdings" panose="05000000000000000000" pitchFamily="2" charset="2"/>
              <a:buChar char="Ø"/>
              <a:tabLst/>
              <a:defRPr/>
            </a:pP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sidroth.org/television/tv-archives/jenny-weaver/</a:t>
            </a:r>
            <a:endPar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365760" lvl="0" indent="-365760">
              <a:lnSpc>
                <a:spcPct val="100000"/>
              </a:lnSpc>
              <a:spcBef>
                <a:spcPts val="0"/>
              </a:spcBef>
              <a:spcAft>
                <a:spcPts val="300"/>
              </a:spcAft>
              <a:buSzPct val="70000"/>
              <a:buFont typeface="Wingdings" panose="05000000000000000000" pitchFamily="2" charset="2"/>
              <a:buChar char="Ø"/>
              <a:tabLst/>
              <a:defRPr/>
            </a:pP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4"/>
              </a:rPr>
              <a:t>youtube.com/watch?v=VUJr2yolxqc</a:t>
            </a:r>
            <a:endPar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365760" lvl="0" indent="-365760">
              <a:lnSpc>
                <a:spcPct val="100000"/>
              </a:lnSpc>
              <a:spcBef>
                <a:spcPts val="0"/>
              </a:spcBef>
              <a:spcAft>
                <a:spcPts val="300"/>
              </a:spcAft>
              <a:buSzPct val="70000"/>
              <a:buFont typeface="Wingdings" panose="05000000000000000000" pitchFamily="2" charset="2"/>
              <a:buChar char="Ø"/>
              <a:tabLst/>
              <a:defRPr/>
            </a:pP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5"/>
              </a:rPr>
              <a:t>jennyweaverworships.com/</a:t>
            </a:r>
            <a:endPar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10" name="Rectangle 1">
            <a:extLst>
              <a:ext uri="{FF2B5EF4-FFF2-40B4-BE49-F238E27FC236}">
                <a16:creationId xmlns:a16="http://schemas.microsoft.com/office/drawing/2014/main" id="{5BCA405B-39B9-4A33-8390-E54688F5CF80}"/>
              </a:ext>
            </a:extLst>
          </p:cNvPr>
          <p:cNvSpPr txBox="1">
            <a:spLocks noChangeArrowheads="1"/>
          </p:cNvSpPr>
          <p:nvPr/>
        </p:nvSpPr>
        <p:spPr>
          <a:xfrm>
            <a:off x="137157" y="158341"/>
            <a:ext cx="8869680" cy="1097280"/>
          </a:xfrm>
          <a:prstGeom prst="rect">
            <a:avLst/>
          </a:prstGeom>
          <a:blipFill dpi="0" rotWithShape="0">
            <a:blip r:embed="rId6"/>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pic>
        <p:nvPicPr>
          <p:cNvPr id="2" name="Picture 1">
            <a:extLst>
              <a:ext uri="{FF2B5EF4-FFF2-40B4-BE49-F238E27FC236}">
                <a16:creationId xmlns:a16="http://schemas.microsoft.com/office/drawing/2014/main" id="{FF141402-6D85-4EA7-AA76-759C19B6245F}"/>
              </a:ext>
            </a:extLst>
          </p:cNvPr>
          <p:cNvPicPr>
            <a:picLocks noChangeAspect="1"/>
          </p:cNvPicPr>
          <p:nvPr/>
        </p:nvPicPr>
        <p:blipFill>
          <a:blip r:embed="rId7"/>
          <a:stretch>
            <a:fillRect/>
          </a:stretch>
        </p:blipFill>
        <p:spPr>
          <a:xfrm>
            <a:off x="571500" y="3252651"/>
            <a:ext cx="8001000" cy="3553485"/>
          </a:xfrm>
          <a:prstGeom prst="rect">
            <a:avLst/>
          </a:prstGeom>
        </p:spPr>
      </p:pic>
    </p:spTree>
    <p:extLst>
      <p:ext uri="{BB962C8B-B14F-4D97-AF65-F5344CB8AC3E}">
        <p14:creationId xmlns:p14="http://schemas.microsoft.com/office/powerpoint/2010/main" val="15518236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8" y="1752600"/>
            <a:ext cx="8869680" cy="4860433"/>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SzPct val="70000"/>
              <a:tabLst/>
              <a:defRPr/>
            </a:pP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John Ramirez, former top satanic leader, confirms that he used to cast homosexual demons into people from his “daddy Satan”.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[1124] </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2000"/>
              </a:lnSpc>
              <a:spcBef>
                <a:spcPts val="0"/>
              </a:spcBef>
              <a:spcAft>
                <a:spcPts val="600"/>
              </a:spcAft>
              <a:buSzPct val="70000"/>
              <a:tabLst/>
              <a:defRPr/>
            </a:pP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Decades later, John is now a Christian leader who casts out those homosexual demons</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[1124] </a:t>
            </a:r>
            <a:endParaRPr kumimoji="0" lang="en-US" sz="1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2000"/>
              </a:lnSpc>
              <a:spcBef>
                <a:spcPts val="0"/>
              </a:spcBef>
              <a:spcAft>
                <a:spcPts val="600"/>
              </a:spcAft>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I attended a weeklong seminar by John to verify this.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[1124] </a:t>
            </a:r>
            <a:endPar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2000"/>
              </a:lnSpc>
              <a:spcBef>
                <a:spcPts val="0"/>
              </a:spcBef>
              <a:spcAft>
                <a:spcPts val="600"/>
              </a:spcAft>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John was a raging angry liberal democrat. But, he learned that Satan was </a:t>
            </a:r>
            <a:r>
              <a:rPr lang="en-US" sz="2800" dirty="0">
                <a:solidFill>
                  <a:prstClr val="black">
                    <a:lumMod val="95000"/>
                    <a:lumOff val="5000"/>
                  </a:prstClr>
                </a:solidFill>
                <a:latin typeface="Calibri" panose="020F0502020204030204" pitchFamily="34" charset="0"/>
                <a:ea typeface="Times New Roman" panose="02020603050405020304" pitchFamily="18" charset="0"/>
                <a:cs typeface="Calibri" panose="020F0502020204030204" pitchFamily="34" charset="0"/>
              </a:rPr>
              <a:t>evil and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had no power over Christians. </a:t>
            </a:r>
          </a:p>
          <a:p>
            <a:pPr marL="274320" lvl="0" indent="-274320">
              <a:lnSpc>
                <a:spcPct val="92000"/>
              </a:lnSpc>
              <a:spcBef>
                <a:spcPts val="0"/>
              </a:spcBef>
              <a:spcAft>
                <a:spcPts val="600"/>
              </a:spcAft>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Today he is a Christian evangelist, supporting conservative Christian republicans.</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[1124] </a:t>
            </a:r>
            <a:endParaRPr kumimoji="0" lang="en-US" sz="1600"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BA91FD02-33C7-40C1-A95B-5A05205A146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Rectangle 1">
            <a:extLst>
              <a:ext uri="{FF2B5EF4-FFF2-40B4-BE49-F238E27FC236}">
                <a16:creationId xmlns:a16="http://schemas.microsoft.com/office/drawing/2014/main" id="{60CE5304-6044-4658-BB23-ABB455204A6C}"/>
              </a:ext>
            </a:extLst>
          </p:cNvPr>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4753224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3828" y="1733204"/>
            <a:ext cx="8927592" cy="1797415"/>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Bef>
                <a:spcPts val="0"/>
              </a:spcBef>
              <a:spcAft>
                <a:spcPts val="600"/>
              </a:spcAft>
              <a:buSzPct val="70000"/>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Video: John Ramirez, former top satanic leader, now Christian spiritual warfare ministry leader. </a:t>
            </a:r>
          </a:p>
          <a:p>
            <a:pPr marL="857250" lvl="1" indent="-342900">
              <a:lnSpc>
                <a:spcPct val="85000"/>
              </a:lnSpc>
              <a:spcBef>
                <a:spcPts val="0"/>
              </a:spcBef>
              <a:spcAft>
                <a:spcPts val="600"/>
              </a:spcAft>
              <a:buClr>
                <a:schemeClr val="tx1"/>
              </a:buClr>
              <a:buSzPct val="70000"/>
              <a:buFont typeface="Wingdings" panose="05000000000000000000" pitchFamily="2" charset="2"/>
              <a:buChar char="Ø"/>
              <a:tabLst/>
              <a:defRPr/>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youtube.com/watch?v=I11L71PD3Lw</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endParaRPr>
          </a:p>
          <a:p>
            <a:pPr marL="857250" lvl="1" indent="-342900">
              <a:lnSpc>
                <a:spcPct val="85000"/>
              </a:lnSpc>
              <a:spcBef>
                <a:spcPts val="0"/>
              </a:spcBef>
              <a:spcAft>
                <a:spcPts val="600"/>
              </a:spcAft>
              <a:buClr>
                <a:schemeClr val="tx1"/>
              </a:buClr>
              <a:buSzPct val="70000"/>
              <a:buFont typeface="Wingdings" panose="05000000000000000000" pitchFamily="2" charset="2"/>
              <a:buChar char="Ø"/>
              <a:tabLst/>
              <a:defRPr/>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godtube.com/watch/?v=1BE29FNU</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endParaRPr>
          </a:p>
        </p:txBody>
      </p:sp>
      <p:sp>
        <p:nvSpPr>
          <p:cNvPr id="13" name="Rectangle 1">
            <a:extLst>
              <a:ext uri="{FF2B5EF4-FFF2-40B4-BE49-F238E27FC236}">
                <a16:creationId xmlns:a16="http://schemas.microsoft.com/office/drawing/2014/main" id="{78F9D88C-6576-486E-A898-C4F28CBD3054}"/>
              </a:ext>
            </a:extLst>
          </p:cNvPr>
          <p:cNvSpPr txBox="1">
            <a:spLocks noChangeArrowheads="1"/>
          </p:cNvSpPr>
          <p:nvPr/>
        </p:nvSpPr>
        <p:spPr>
          <a:xfrm>
            <a:off x="137160" y="453362"/>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pic>
        <p:nvPicPr>
          <p:cNvPr id="2" name="Picture 1">
            <a:extLst>
              <a:ext uri="{FF2B5EF4-FFF2-40B4-BE49-F238E27FC236}">
                <a16:creationId xmlns:a16="http://schemas.microsoft.com/office/drawing/2014/main" id="{31B1AEA5-437C-463E-B8CD-2BB68CF3F686}"/>
              </a:ext>
            </a:extLst>
          </p:cNvPr>
          <p:cNvPicPr>
            <a:picLocks noChangeAspect="1"/>
          </p:cNvPicPr>
          <p:nvPr/>
        </p:nvPicPr>
        <p:blipFill rotWithShape="1">
          <a:blip r:embed="rId6"/>
          <a:srcRect r="1778"/>
          <a:stretch/>
        </p:blipFill>
        <p:spPr>
          <a:xfrm>
            <a:off x="251460" y="3545487"/>
            <a:ext cx="8641080" cy="3177512"/>
          </a:xfrm>
          <a:prstGeom prst="rect">
            <a:avLst/>
          </a:prstGeom>
        </p:spPr>
      </p:pic>
    </p:spTree>
    <p:extLst>
      <p:ext uri="{BB962C8B-B14F-4D97-AF65-F5344CB8AC3E}">
        <p14:creationId xmlns:p14="http://schemas.microsoft.com/office/powerpoint/2010/main" val="34757109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9182" y="1554480"/>
            <a:ext cx="8945625" cy="5089085"/>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70000"/>
              <a:tabLst/>
              <a:defRPr/>
            </a:pP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John</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used to be leader of </a:t>
            </a: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a</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violent gang in </a:t>
            </a: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the Bronx NYC ghetto,</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where murder was a part of life. </a:t>
            </a: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John</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was a former satanic </a:t>
            </a: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high</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priest and warlock, with occult parents who dedicated him to Satan.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[1124] </a:t>
            </a:r>
            <a:r>
              <a:rPr kumimoji="0" lang="en-US"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a:t>
            </a:r>
          </a:p>
          <a:p>
            <a:pPr marL="0" lvl="0" indent="0">
              <a:lnSpc>
                <a:spcPct val="90000"/>
              </a:lnSpc>
              <a:spcBef>
                <a:spcPts val="0"/>
              </a:spcBef>
              <a:spcAft>
                <a:spcPts val="600"/>
              </a:spcAft>
              <a:buClr>
                <a:prstClr val="white"/>
              </a:buClr>
              <a:buSzPct val="65000"/>
              <a:tabLst/>
              <a:defRPr/>
            </a:pP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Satan told John, that Satan would murder John’s father, so John could take his place as satanic leader.  </a:t>
            </a:r>
          </a:p>
          <a:p>
            <a:pPr marL="274320" lvl="0" indent="-274320">
              <a:lnSpc>
                <a:spcPct val="90000"/>
              </a:lnSpc>
              <a:spcBef>
                <a:spcPts val="0"/>
              </a:spcBef>
              <a:spcAft>
                <a:spcPts val="600"/>
              </a:spcAft>
              <a:buClr>
                <a:schemeClr val="bg1"/>
              </a:buClr>
              <a:buSzPct val="70000"/>
              <a:buFont typeface="Wingdings" panose="05000000000000000000" pitchFamily="2" charset="2"/>
              <a:buChar char="Ø"/>
              <a:tabLst/>
              <a:defRPr/>
            </a:pP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John</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later tried to kill</a:t>
            </a:r>
            <a:r>
              <a:rPr lang="en-US" sz="31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 gang leader turned evangelist Nicki Cruz from the movie </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3"/>
              </a:rPr>
              <a:t>The Cross and the Switchblade</a:t>
            </a:r>
            <a:r>
              <a:rPr kumimoji="0" lang="en-US" sz="32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a:t>
            </a:r>
            <a:r>
              <a:rPr kumimoji="0" lang="en-US" sz="20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a:t>
            </a:r>
            <a:r>
              <a:rPr lang="en-US" sz="32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 </a:t>
            </a:r>
            <a:r>
              <a:rPr lang="en-US" sz="31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But Jesus was there and later spoke to John &amp; saved him. John was also later mentored by evangelist David Wilkerson</a:t>
            </a:r>
            <a:r>
              <a:rPr kumimoji="0" lang="en-US" sz="31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[940]</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rPr>
              <a:t> </a:t>
            </a:r>
            <a:r>
              <a:rPr kumimoji="0" lang="en-US" sz="16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5"/>
              </a:rPr>
              <a:t>[1117]</a:t>
            </a:r>
            <a:r>
              <a:rPr kumimoji="0" lang="en-US" sz="16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lang="en-US" sz="160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rPr>
              <a:t>[1120]</a:t>
            </a:r>
            <a:r>
              <a:rPr lang="en-US" sz="160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7"/>
              </a:rPr>
              <a:t>[1122]</a:t>
            </a:r>
            <a:endParaRPr kumimoji="0" lang="en-US" sz="16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273D8F08-5E49-466D-8579-7BD4DC4DC35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831FB44C-9A0F-49D7-8B11-870B69F1F1B9}"/>
              </a:ext>
            </a:extLst>
          </p:cNvPr>
          <p:cNvSpPr txBox="1">
            <a:spLocks noChangeArrowheads="1"/>
          </p:cNvSpPr>
          <p:nvPr/>
        </p:nvSpPr>
        <p:spPr>
          <a:xfrm>
            <a:off x="137154" y="320040"/>
            <a:ext cx="8869680" cy="1097280"/>
          </a:xfrm>
          <a:prstGeom prst="rect">
            <a:avLst/>
          </a:prstGeom>
          <a:blipFill dpi="0" rotWithShape="0">
            <a:blip r:embed="rId8"/>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1968487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8373" y="1691698"/>
            <a:ext cx="8747240" cy="4915128"/>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600"/>
              </a:spcAft>
              <a:buClr>
                <a:prstClr val="white"/>
              </a:buClr>
              <a:buSzPct val="65000"/>
              <a:tabLst/>
              <a:defRPr/>
            </a:pP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Nicki Cruz also described his parents as occult leaders.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Nicki stated that he often witnessed Satan in his home tormenting him. He witnessed his mother often possessed by Satan, once with glowing orange eyes in the dark. </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[1121]</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4000"/>
              </a:lnSpc>
              <a:spcBef>
                <a:spcPts val="0"/>
              </a:spcBef>
              <a:spcAft>
                <a:spcPts val="600"/>
              </a:spcAft>
              <a:buClr>
                <a:prstClr val="white"/>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Nicki was often nearly beaten to death, once with 2 broken ribs and often lying in pools of blood by his mother, who cursed the day he was born. </a:t>
            </a:r>
          </a:p>
          <a:p>
            <a:pPr marL="274320" lvl="0" indent="-274320">
              <a:lnSpc>
                <a:spcPct val="94000"/>
              </a:lnSpc>
              <a:spcBef>
                <a:spcPts val="0"/>
              </a:spcBef>
              <a:spcAft>
                <a:spcPts val="600"/>
              </a:spcAft>
              <a:buClr>
                <a:prstClr val="white"/>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This is how Satan treats those who follow him. He terrorizes, tortures, enslaves &amp; murders them. </a:t>
            </a:r>
            <a:r>
              <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[1121]</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23784F2E-8A99-46E6-BE60-3C4F344BE736}"/>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F7546351-5BF1-416B-9664-7C417097CC5D}"/>
              </a:ext>
            </a:extLst>
          </p:cNvPr>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9754426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9" y="1463040"/>
            <a:ext cx="8961120" cy="5237139"/>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Clr>
                <a:prstClr val="white"/>
              </a:buClr>
              <a:buSzPct val="65000"/>
              <a:tabLst/>
              <a:defRPr/>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Nicki admits that as a heroin gang leader &amp; addict, he was also possessed. He said that didn’t shock him thousands of people in the Bronx had demons. </a:t>
            </a:r>
            <a:r>
              <a:rPr lang="en-US" sz="1600" dirty="0">
                <a:solidFill>
                  <a:prstClr val="white"/>
                </a:solidFill>
                <a:ea typeface="Times New Roman" panose="02020603050405020304" pitchFamily="18" charset="0"/>
                <a:cs typeface="Arial" panose="020B0604020202020204" pitchFamily="34" charset="0"/>
                <a:hlinkClick r:id="rId3"/>
              </a:rPr>
              <a:t>[1121]</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endParaRPr lang="en-US" sz="1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a:p>
            <a:pPr marL="0" lvl="0" indent="0">
              <a:lnSpc>
                <a:spcPct val="92000"/>
              </a:lnSpc>
              <a:spcBef>
                <a:spcPts val="0"/>
              </a:spcBef>
              <a:spcAft>
                <a:spcPts val="600"/>
              </a:spcAft>
              <a:buSzPct val="70000"/>
              <a:tabLst/>
              <a:defRPr/>
            </a:pPr>
            <a:r>
              <a:rPr lang="en-US" sz="28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Nicki &amp; John both described the disgusting evil things and foul stench of the animals their parents (&amp; John) had to eat for satanic rituals, every time they were possessed.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[940]</a:t>
            </a:r>
            <a:r>
              <a:rPr lang="en-US" sz="16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sz="1600" dirty="0">
                <a:solidFill>
                  <a:prstClr val="black">
                    <a:lumMod val="95000"/>
                    <a:lumOff val="5000"/>
                  </a:prstClr>
                </a:solidFill>
                <a:cs typeface="Arial" panose="020B0604020202020204" pitchFamily="34" charset="0"/>
                <a:hlinkClick r:id="rId5"/>
              </a:rPr>
              <a:t>[1123]</a:t>
            </a:r>
            <a:r>
              <a:rPr lang="en-US" sz="1600" dirty="0">
                <a:solidFill>
                  <a:prstClr val="black">
                    <a:lumMod val="95000"/>
                    <a:lumOff val="5000"/>
                  </a:prstClr>
                </a:solidFill>
                <a:cs typeface="Arial" panose="020B0604020202020204" pitchFamily="34" charset="0"/>
              </a:rPr>
              <a:t> </a:t>
            </a:r>
            <a:endParaRPr lang="en-US" sz="16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2000"/>
              </a:lnSpc>
              <a:spcBef>
                <a:spcPts val="0"/>
              </a:spcBef>
              <a:spcAft>
                <a:spcPts val="600"/>
              </a:spcAft>
              <a:buClr>
                <a:prstClr val="white"/>
              </a:buClr>
              <a:buSzPct val="60000"/>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The repeating connections of homosexuality to drugs, and to the occult are clear. This is why radical liberal leaders today fight to legalize &amp; force tolerance for drugs, gay rape, homosexuality, transgenderism, porn, witchcraft &amp; public occult displays. They are all satanic.</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E64FF315-D41B-4A59-84C2-D22B9B01DD9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657DED6F-3857-41E7-ACA3-47417FDD7E66}"/>
              </a:ext>
            </a:extLst>
          </p:cNvPr>
          <p:cNvSpPr txBox="1">
            <a:spLocks noChangeArrowheads="1"/>
          </p:cNvSpPr>
          <p:nvPr/>
        </p:nvSpPr>
        <p:spPr>
          <a:xfrm>
            <a:off x="137160" y="274320"/>
            <a:ext cx="8869680" cy="1097280"/>
          </a:xfrm>
          <a:prstGeom prst="rect">
            <a:avLst/>
          </a:prstGeom>
          <a:blipFill dpi="0" rotWithShape="0">
            <a:blip r:embed="rId6"/>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8202631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1928" y="1537907"/>
            <a:ext cx="8700136" cy="5120640"/>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prstClr val="white"/>
              </a:buClr>
              <a:buSzPct val="65000"/>
              <a:tabLst/>
              <a:defRPr/>
            </a:pP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But, David Wilkerson, without regard for his own threatened life, fearlessly confronted these murderous NYC drug gangs with the love of Jesus, and later helped both Nicki Cruz </a:t>
            </a: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&amp;</a:t>
            </a: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John Ramirez to become </a:t>
            </a: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strong Christians and start their own worldwide ministries.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[1120]</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[1121]</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5"/>
              </a:rPr>
              <a:t>[1122]</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[1124] </a:t>
            </a:r>
            <a:endParaRPr kumimoji="0" lang="en-US" sz="16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0000"/>
              </a:lnSpc>
              <a:spcBef>
                <a:spcPts val="0"/>
              </a:spcBef>
              <a:spcAft>
                <a:spcPts val="600"/>
              </a:spcAft>
              <a:buClr>
                <a:schemeClr val="bg1"/>
              </a:buClr>
              <a:buSzPct val="60000"/>
              <a:buFont typeface="Wingdings" panose="05000000000000000000" pitchFamily="2" charset="2"/>
              <a:buChar char="Ø"/>
              <a:tabLst/>
              <a:defRPr/>
            </a:pPr>
            <a:r>
              <a:rPr kumimoji="0" lang="en-US" sz="29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Billy Graham called Nicki Cruz one of the greatest conversion stories of the 20</a:t>
            </a:r>
            <a:r>
              <a:rPr kumimoji="0" lang="en-US" sz="2900" i="0" u="none" strike="noStrike" kern="150" normalizeH="0" baseline="3000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th</a:t>
            </a:r>
            <a:r>
              <a:rPr kumimoji="0" lang="en-US" sz="29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century. </a:t>
            </a:r>
          </a:p>
          <a:p>
            <a:pPr marL="274320" lvl="0" indent="-274320">
              <a:lnSpc>
                <a:spcPct val="90000"/>
              </a:lnSpc>
              <a:spcBef>
                <a:spcPts val="0"/>
              </a:spcBef>
              <a:spcAft>
                <a:spcPts val="600"/>
              </a:spcAft>
              <a:buClr>
                <a:schemeClr val="bg1"/>
              </a:buClr>
              <a:buSzPct val="60000"/>
              <a:buFont typeface="Wingdings" panose="05000000000000000000" pitchFamily="2" charset="2"/>
              <a:buChar char="Ø"/>
              <a:tabLst/>
              <a:defRPr/>
            </a:pPr>
            <a:r>
              <a:rPr lang="en-US" sz="29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Nicki</a:t>
            </a:r>
            <a:r>
              <a:rPr kumimoji="0" lang="en-US" sz="29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has preached to 30 million people worldwide. </a:t>
            </a:r>
          </a:p>
          <a:p>
            <a:pPr marL="274320" lvl="0" indent="-274320">
              <a:lnSpc>
                <a:spcPct val="90000"/>
              </a:lnSpc>
              <a:spcBef>
                <a:spcPts val="0"/>
              </a:spcBef>
              <a:spcAft>
                <a:spcPts val="600"/>
              </a:spcAft>
              <a:buClr>
                <a:schemeClr val="bg1"/>
              </a:buClr>
              <a:buSzPct val="60000"/>
              <a:buFont typeface="Wingdings" panose="05000000000000000000" pitchFamily="2" charset="2"/>
              <a:buChar char="Ø"/>
              <a:tabLst/>
              <a:defRPr/>
            </a:pPr>
            <a:r>
              <a:rPr lang="en-US" sz="29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John Ramirez, Jenny Weaver, Pastor Dimas Salaberrios and 1,000 others today are following the same path. </a:t>
            </a:r>
            <a:endParaRPr kumimoji="0" lang="en-US" sz="29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D6B4F4BB-E3EF-42E6-B0A9-D3ACD7EF533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B2729497-6428-41FB-88E6-1FC0DDE538CD}"/>
              </a:ext>
            </a:extLst>
          </p:cNvPr>
          <p:cNvSpPr txBox="1">
            <a:spLocks noChangeArrowheads="1"/>
          </p:cNvSpPr>
          <p:nvPr/>
        </p:nvSpPr>
        <p:spPr>
          <a:xfrm>
            <a:off x="137160" y="320040"/>
            <a:ext cx="8869680" cy="1097280"/>
          </a:xfrm>
          <a:prstGeom prst="rect">
            <a:avLst/>
          </a:prstGeom>
          <a:blipFill dpi="0" rotWithShape="0">
            <a:blip r:embed="rId6"/>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7393676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53440" y="1109134"/>
            <a:ext cx="7437119" cy="4639732"/>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0"/>
              </a:spcAft>
              <a:buClr>
                <a:prstClr val="white"/>
              </a:buClr>
              <a:buSzPct val="65000"/>
              <a:buFont typeface="Times New Roman" panose="02020603050405020304" pitchFamily="18" charset="0"/>
              <a:buNone/>
              <a:tabLst/>
              <a:defRPr/>
            </a:pPr>
            <a:r>
              <a:rPr kumimoji="0" lang="en-US" sz="405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Nor should there be obscenity, foolish talk or coarse joking … but rather thanksgiving. For of this you can be sure: No immoral, impure or greedy person … has any inheritance in the kingdom of Christ ...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Eph. 4:29, 5:3-11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NIV</a:t>
            </a:r>
            <a:endParaRPr kumimoji="0" lang="en-US" sz="1600" b="0" i="0" u="none" strike="noStrike" kern="1200" cap="none" spc="0" normalizeH="0" baseline="0" noProof="0" dirty="0">
              <a:ln w="9525">
                <a:solidFill>
                  <a:prstClr val="black"/>
                </a:solidFill>
                <a:prstDash val="solid"/>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32131883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2400" y="1809538"/>
            <a:ext cx="8808720" cy="1308050"/>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Bef>
                <a:spcPts val="0"/>
              </a:spcBef>
              <a:spcAft>
                <a:spcPts val="0"/>
              </a:spcAft>
              <a:buSzPct val="70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Videos, Nicki Cruz’s Testimony Ministry:</a:t>
            </a:r>
          </a:p>
          <a:p>
            <a:pPr marL="857250" lvl="1" indent="-342900">
              <a:lnSpc>
                <a:spcPct val="85000"/>
              </a:lnSpc>
              <a:spcBef>
                <a:spcPts val="0"/>
              </a:spcBef>
              <a:spcAft>
                <a:spcPts val="600"/>
              </a:spcAft>
              <a:buClr>
                <a:prstClr val="white"/>
              </a:buClr>
              <a:buSzPct val="70000"/>
              <a:buFont typeface="Wingdings" panose="05000000000000000000" pitchFamily="2" charset="2"/>
              <a:buChar char="Ø"/>
              <a:tabLst/>
              <a:defRPr/>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youtu.be/JDoxDi0YAf8</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endParaRPr>
          </a:p>
          <a:p>
            <a:pPr marL="857250" lvl="1" indent="-342900">
              <a:lnSpc>
                <a:spcPct val="85000"/>
              </a:lnSpc>
              <a:spcBef>
                <a:spcPts val="0"/>
              </a:spcBef>
              <a:spcAft>
                <a:spcPts val="600"/>
              </a:spcAft>
              <a:buClr>
                <a:prstClr val="white"/>
              </a:buClr>
              <a:buSzPct val="70000"/>
              <a:buFont typeface="Wingdings" panose="05000000000000000000" pitchFamily="2" charset="2"/>
              <a:buChar char="Ø"/>
              <a:tabLst/>
              <a:defRPr/>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youtube.com/watch?v=Uj_8EI525F0</a:t>
            </a: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p>
        </p:txBody>
      </p:sp>
      <p:sp>
        <p:nvSpPr>
          <p:cNvPr id="11" name="Rectangle 2">
            <a:extLst>
              <a:ext uri="{FF2B5EF4-FFF2-40B4-BE49-F238E27FC236}">
                <a16:creationId xmlns:a16="http://schemas.microsoft.com/office/drawing/2014/main" id="{0746DCA5-4286-4429-B334-D5B77E1753DB}"/>
              </a:ext>
            </a:extLst>
          </p:cNvPr>
          <p:cNvSpPr>
            <a:spLocks noChangeArrowheads="1"/>
          </p:cNvSpPr>
          <p:nvPr/>
        </p:nvSpPr>
        <p:spPr bwMode="auto">
          <a:xfrm>
            <a:off x="745644" y="6552268"/>
            <a:ext cx="7651669" cy="341632"/>
          </a:xfrm>
          <a:prstGeom prst="rect">
            <a:avLst/>
          </a:prstGeom>
          <a:noFill/>
          <a:ln w="25400">
            <a:noFill/>
          </a:ln>
          <a:effectLst/>
          <a:scene3d>
            <a:camera prst="orthographicFront"/>
            <a:lightRig rig="threePt" dir="t"/>
          </a:scene3d>
          <a:sp3d>
            <a:bevelT w="165100" prst="coolSlant"/>
          </a:sp3d>
        </p:spPr>
        <p:txBody>
          <a:bodyPr wrap="square" lIns="0" tIns="9144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5000"/>
              </a:lnSpc>
              <a:spcBef>
                <a:spcPts val="0"/>
              </a:spcBef>
              <a:spcAft>
                <a:spcPts val="600"/>
              </a:spcAft>
              <a:buSzPct val="70000"/>
              <a:tabLst/>
              <a:defRPr/>
            </a:pPr>
            <a:r>
              <a:rPr lang="en-US" sz="1200" dirty="0">
                <a:solidFill>
                  <a:schemeClr val="tx1"/>
                </a:solidFill>
                <a:ea typeface="Times New Roman" panose="02020603050405020304" pitchFamily="18" charset="0"/>
                <a:cs typeface="Arial" panose="020B0604020202020204" pitchFamily="34" charset="0"/>
              </a:rPr>
              <a:t>Modified image, Credit: Nicki Cruz ministry at Whitewell Tabernacle Belfast Ireland 2016, Revelation TV </a:t>
            </a:r>
            <a:r>
              <a:rPr lang="en-US" sz="1200" dirty="0">
                <a:solidFill>
                  <a:schemeClr val="tx1"/>
                </a:solidFill>
                <a:ea typeface="Times New Roman" panose="02020603050405020304" pitchFamily="18" charset="0"/>
                <a:cs typeface="Arial" panose="020B0604020202020204" pitchFamily="34" charset="0"/>
                <a:hlinkClick r:id="rId4"/>
              </a:rPr>
              <a:t>[1121]</a:t>
            </a:r>
            <a:endParaRPr lang="en-US" sz="1200" dirty="0">
              <a:solidFill>
                <a:schemeClr val="tx1"/>
              </a:solidFill>
              <a:ea typeface="Times New Roman" panose="02020603050405020304" pitchFamily="18" charset="0"/>
              <a:cs typeface="Arial" panose="020B0604020202020204" pitchFamily="34" charset="0"/>
            </a:endParaRPr>
          </a:p>
        </p:txBody>
      </p:sp>
      <p:pic>
        <p:nvPicPr>
          <p:cNvPr id="2" name="Picture 1">
            <a:extLst>
              <a:ext uri="{FF2B5EF4-FFF2-40B4-BE49-F238E27FC236}">
                <a16:creationId xmlns:a16="http://schemas.microsoft.com/office/drawing/2014/main" id="{4A0B221C-948D-4F46-B71F-ADA798CD7877}"/>
              </a:ext>
            </a:extLst>
          </p:cNvPr>
          <p:cNvPicPr>
            <a:picLocks noChangeAspect="1"/>
          </p:cNvPicPr>
          <p:nvPr/>
        </p:nvPicPr>
        <p:blipFill rotWithShape="1">
          <a:blip r:embed="rId5"/>
          <a:srcRect l="6004" t="-1196" r="696" b="-1705"/>
          <a:stretch/>
        </p:blipFill>
        <p:spPr>
          <a:xfrm>
            <a:off x="5486400" y="3459220"/>
            <a:ext cx="3474720" cy="2999232"/>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8" name="Rectangle 2">
            <a:extLst>
              <a:ext uri="{FF2B5EF4-FFF2-40B4-BE49-F238E27FC236}">
                <a16:creationId xmlns:a16="http://schemas.microsoft.com/office/drawing/2014/main" id="{73AB63C0-B04A-4A9A-8006-6E079528E91A}"/>
              </a:ext>
            </a:extLst>
          </p:cNvPr>
          <p:cNvSpPr>
            <a:spLocks noChangeArrowheads="1"/>
          </p:cNvSpPr>
          <p:nvPr/>
        </p:nvSpPr>
        <p:spPr bwMode="auto">
          <a:xfrm>
            <a:off x="152400" y="3243144"/>
            <a:ext cx="5265725" cy="3337837"/>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Bef>
                <a:spcPts val="0"/>
              </a:spcBef>
              <a:spcAft>
                <a:spcPts val="600"/>
              </a:spcAft>
              <a:buSzPct val="70000"/>
              <a:tabLst/>
              <a:defRPr/>
            </a:pPr>
            <a:r>
              <a:rPr lang="en-US" sz="2600" dirty="0">
                <a:solidFill>
                  <a:schemeClr val="bg1"/>
                </a:solidFill>
                <a:ea typeface="Times New Roman" panose="02020603050405020304" pitchFamily="18" charset="0"/>
                <a:cs typeface="Arial" panose="020B0604020202020204" pitchFamily="34" charset="0"/>
              </a:rPr>
              <a:t>Today Nicki Cruz is a Christian preacher traveling the world, Teen Challenge</a:t>
            </a:r>
            <a:r>
              <a:rPr lang="en-US" sz="1400" dirty="0">
                <a:solidFill>
                  <a:schemeClr val="bg1"/>
                </a:solidFill>
                <a:ea typeface="Times New Roman" panose="02020603050405020304" pitchFamily="18" charset="0"/>
                <a:cs typeface="Arial" panose="020B0604020202020204" pitchFamily="34" charset="0"/>
              </a:rPr>
              <a:t>©</a:t>
            </a:r>
            <a:r>
              <a:rPr lang="en-US" sz="2600" dirty="0">
                <a:solidFill>
                  <a:schemeClr val="bg1"/>
                </a:solidFill>
                <a:ea typeface="Times New Roman" panose="02020603050405020304" pitchFamily="18" charset="0"/>
                <a:cs typeface="Arial" panose="020B0604020202020204" pitchFamily="34" charset="0"/>
              </a:rPr>
              <a:t> founder and happy loving Christian. His greatest accomplishment was leading his mother &amp; father and most of his brothers and sisters to also follow Jesus. Nicki’s mom kissed her son on the cheek for the first time.</a:t>
            </a:r>
          </a:p>
        </p:txBody>
      </p:sp>
      <p:sp>
        <p:nvSpPr>
          <p:cNvPr id="10" name="Rectangle 1">
            <a:extLst>
              <a:ext uri="{FF2B5EF4-FFF2-40B4-BE49-F238E27FC236}">
                <a16:creationId xmlns:a16="http://schemas.microsoft.com/office/drawing/2014/main" id="{10DBA488-C744-48A3-AB6B-B7B72EAB7AE7}"/>
              </a:ext>
            </a:extLst>
          </p:cNvPr>
          <p:cNvSpPr txBox="1">
            <a:spLocks noChangeArrowheads="1"/>
          </p:cNvSpPr>
          <p:nvPr/>
        </p:nvSpPr>
        <p:spPr>
          <a:xfrm>
            <a:off x="137160" y="457200"/>
            <a:ext cx="8869680" cy="1097280"/>
          </a:xfrm>
          <a:prstGeom prst="rect">
            <a:avLst/>
          </a:prstGeom>
          <a:blipFill dpi="0" rotWithShape="0">
            <a:blip r:embed="rId6"/>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pic>
        <p:nvPicPr>
          <p:cNvPr id="9" name="Picture 8">
            <a:extLst>
              <a:ext uri="{FF2B5EF4-FFF2-40B4-BE49-F238E27FC236}">
                <a16:creationId xmlns:a16="http://schemas.microsoft.com/office/drawing/2014/main" id="{36D1FAFB-4983-48C7-81EF-BFBE8EBBA55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97313" y="6598876"/>
            <a:ext cx="182880" cy="182880"/>
          </a:xfrm>
          <a:prstGeom prst="rect">
            <a:avLst/>
          </a:prstGeom>
        </p:spPr>
      </p:pic>
    </p:spTree>
    <p:extLst>
      <p:ext uri="{BB962C8B-B14F-4D97-AF65-F5344CB8AC3E}">
        <p14:creationId xmlns:p14="http://schemas.microsoft.com/office/powerpoint/2010/main" val="2798799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9159" y="1828800"/>
            <a:ext cx="8805672" cy="4824398"/>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900"/>
              </a:spcAft>
              <a:buClr>
                <a:prstClr val="white"/>
              </a:buClr>
              <a:buSzPct val="65000"/>
              <a:tabLst/>
              <a:defRPr/>
            </a:pPr>
            <a:r>
              <a:rPr lang="en-US" sz="30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Later when Nicki Cruz preached about Jesus in John’s Bronx gang territory, the former gang leader &amp; Satanic High Priest John Ramirez became enraged and went to this street revival location to personally murder Nicki Cruz… and all his Christian evangelist friends.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rPr>
              <a:t>[1122]</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sz="30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6000"/>
              </a:lnSpc>
              <a:spcBef>
                <a:spcPts val="0"/>
              </a:spcBef>
              <a:spcAft>
                <a:spcPts val="900"/>
              </a:spcAft>
              <a:buClr>
                <a:prstClr val="white"/>
              </a:buClr>
              <a:buSzPct val="65000"/>
              <a:tabLst/>
              <a:defRPr/>
            </a:pPr>
            <a:r>
              <a:rPr lang="en-US" sz="30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But as John arrived at the location he was shocked. He saw Nicki and his friends preaching to a crowd. But, they were surrounded by a wall of holy fire that only John could see. John circled around again and again, but could not pass through that spiritual fire.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[1122]</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sz="30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ACBEEE03-0B2D-43CB-87A4-8A2338BEEA5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5051E12A-3D0E-4ABF-AAD1-C8DDF9A22D27}"/>
              </a:ext>
            </a:extLst>
          </p:cNvPr>
          <p:cNvSpPr txBox="1">
            <a:spLocks noChangeArrowheads="1"/>
          </p:cNvSpPr>
          <p:nvPr/>
        </p:nvSpPr>
        <p:spPr>
          <a:xfrm>
            <a:off x="137160" y="54864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2692548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84570" y="1554480"/>
            <a:ext cx="8974841" cy="5106654"/>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John was told by a lead demon that they had no power to harm any strong Christian. This was John’s first encounter with real Christians who were rare in the Bronx.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[1122]</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4000"/>
              </a:lnSpc>
              <a:spcBef>
                <a:spcPts val="0"/>
              </a:spcBef>
              <a:spcAft>
                <a:spcPts val="1200"/>
              </a:spcAft>
              <a:buSzPct val="70000"/>
              <a:tabLst/>
              <a:defRPr/>
            </a:pP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Later when John Ramirez considered leaving Satan’s web of lies, murder &amp; slavery, Satan blinded him for a year and later tried to personally kill him. John saw Hell.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[1122]</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But John cried out to Jesus to save him and became a Christian. </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Satan is not</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 a</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 daddy as John believed. </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Satan</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 is a raging angry psychotic dictator who wants </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every human </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enslaved</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 or </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murdered</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 when they are no longer useful to spread evil, </a:t>
            </a:r>
            <a:r>
              <a:rPr lang="en-US" sz="29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a</a:t>
            </a:r>
            <a:r>
              <a:rPr kumimoji="0" lang="en-US" sz="2900" i="0" u="none" strike="noStrike" kern="150" normalizeH="0" baseline="0" noProof="0" dirty="0">
                <a:solidFill>
                  <a:prstClr val="black">
                    <a:lumMod val="95000"/>
                    <a:lumOff val="5000"/>
                  </a:prstClr>
                </a:solidFill>
                <a:uLnTx/>
                <a:uFillTx/>
                <a:latin typeface="Calibri" panose="020F0502020204030204" pitchFamily="34" charset="0"/>
                <a:ea typeface="SimSun" panose="02010600030101010101" pitchFamily="2" charset="-122"/>
                <a:cs typeface="Calibri" panose="020F0502020204030204" pitchFamily="34" charset="0"/>
              </a:rPr>
              <a:t>s happened to John’s satanic father.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3"/>
              </a:rPr>
              <a:t>[940]</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[1122]</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endParaRPr>
          </a:p>
        </p:txBody>
      </p:sp>
      <p:sp>
        <p:nvSpPr>
          <p:cNvPr id="4" name="Date Placeholder 2">
            <a:extLst>
              <a:ext uri="{FF2B5EF4-FFF2-40B4-BE49-F238E27FC236}">
                <a16:creationId xmlns:a16="http://schemas.microsoft.com/office/drawing/2014/main" id="{C58B4558-7B9C-4BE3-87A5-A651236BE3F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17EF5D1F-342B-4569-B1FF-9B9D19FEDFA9}"/>
              </a:ext>
            </a:extLst>
          </p:cNvPr>
          <p:cNvSpPr txBox="1">
            <a:spLocks noChangeArrowheads="1"/>
          </p:cNvSpPr>
          <p:nvPr/>
        </p:nvSpPr>
        <p:spPr>
          <a:xfrm>
            <a:off x="137160" y="36576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667022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9163" y="1554480"/>
            <a:ext cx="8805672" cy="5120640"/>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64008"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600"/>
              </a:spcAft>
              <a:buClr>
                <a:schemeClr val="bg1">
                  <a:lumMod val="95000"/>
                  <a:lumOff val="5000"/>
                </a:schemeClr>
              </a:buClr>
              <a:buSzPct val="70000"/>
              <a:tabLst/>
              <a:defRPr/>
            </a:pPr>
            <a:r>
              <a:rPr kumimoji="0" lang="en-US" sz="30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As a satanic leader, John stated that he was a close friend </a:t>
            </a:r>
            <a:r>
              <a:rPr lang="en-US" sz="30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to</a:t>
            </a:r>
            <a:r>
              <a:rPr kumimoji="0" lang="en-US" sz="3000" i="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top radical angry liberal Hollywood actors. </a:t>
            </a:r>
            <a:r>
              <a:rPr lang="en-US" b="1" kern="150"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latin typeface="Calibri" panose="020F0502020204030204" pitchFamily="34" charset="0"/>
                <a:ea typeface="SimSun" panose="02010600030101010101" pitchFamily="2" charset="-122"/>
                <a:cs typeface="Calibri" panose="020F0502020204030204" pitchFamily="34" charset="0"/>
                <a:hlinkClick r:id="rId3"/>
              </a:rPr>
              <a:t>[940]</a:t>
            </a:r>
            <a:endParaRPr kumimoji="0" lang="en-US" sz="1800" b="1" i="0" u="none" strike="noStrike" kern="1200" cap="none" spc="0" normalizeH="0" baseline="0" noProof="0"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4000"/>
              </a:lnSpc>
              <a:spcBef>
                <a:spcPts val="0"/>
              </a:spcBef>
              <a:spcAft>
                <a:spcPts val="600"/>
              </a:spcAft>
              <a:buClr>
                <a:schemeClr val="tx1"/>
              </a:buClr>
              <a:buSzPct val="60000"/>
              <a:buFont typeface="Wingdings" panose="05000000000000000000" pitchFamily="2" charset="2"/>
              <a:buChar char="Ø"/>
              <a:tabLst/>
              <a:defRPr/>
            </a:pPr>
            <a:r>
              <a:rPr kumimoji="0" lang="en-US" sz="30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He identifies the location of Satan’s throne in the US, in New York City. He fearlessly exposes, films &amp; visits this location with Christians, </a:t>
            </a:r>
            <a:r>
              <a:rPr lang="en-US" sz="300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be</a:t>
            </a:r>
            <a:r>
              <a:rPr kumimoji="0" lang="en-US" sz="30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cause Satan is helpless against strong Christians. </a:t>
            </a:r>
            <a:r>
              <a:rPr lang="en-US" b="1" kern="150"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latin typeface="Calibri" panose="020F0502020204030204" pitchFamily="34" charset="0"/>
                <a:ea typeface="SimSun" panose="02010600030101010101" pitchFamily="2" charset="-122"/>
                <a:cs typeface="Calibri" panose="020F0502020204030204" pitchFamily="34" charset="0"/>
                <a:hlinkClick r:id="rId3"/>
              </a:rPr>
              <a:t>[940]</a:t>
            </a:r>
            <a:endParaRPr lang="en-US" b="1"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latin typeface="Calibri" panose="020F0502020204030204" pitchFamily="34" charset="0"/>
              <a:ea typeface="Times New Roman" panose="02020603050405020304" pitchFamily="18" charset="0"/>
              <a:cs typeface="Calibri" panose="020F0502020204030204" pitchFamily="34" charset="0"/>
            </a:endParaRPr>
          </a:p>
          <a:p>
            <a:pPr marL="274320" marR="0" lvl="0" indent="-274320" algn="l" defTabSz="457200" rtl="0" eaLnBrk="1" fontAlgn="base" latinLnBrk="0" hangingPunct="0">
              <a:lnSpc>
                <a:spcPct val="94000"/>
              </a:lnSpc>
              <a:spcBef>
                <a:spcPts val="0"/>
              </a:spcBef>
              <a:spcAft>
                <a:spcPts val="600"/>
              </a:spcAft>
              <a:buClr>
                <a:prstClr val="white"/>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NYC</a:t>
            </a:r>
            <a:r>
              <a:rPr kumimoji="0" lang="en-US" sz="30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is also the capital of radical angry liberal Satanic democrats, where Hillary Clinton was Senator.</a:t>
            </a:r>
            <a:r>
              <a:rPr kumimoji="0" lang="en-US" sz="28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4"/>
              </a:rPr>
              <a:t>[949]</a:t>
            </a:r>
            <a:r>
              <a:rPr kumimoji="0" lang="en-US" sz="1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8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4000"/>
              </a:lnSpc>
              <a:spcBef>
                <a:spcPts val="0"/>
              </a:spcBef>
              <a:spcAft>
                <a:spcPts val="600"/>
              </a:spcAft>
              <a:buClr>
                <a:schemeClr val="tx1"/>
              </a:buClr>
              <a:buSzPct val="60000"/>
              <a:buFont typeface="Wingdings" panose="05000000000000000000" pitchFamily="2" charset="2"/>
              <a:buChar char="Ø"/>
              <a:tabLst/>
              <a:defRPr/>
            </a:pPr>
            <a:r>
              <a:rPr kumimoji="0" lang="en-US" sz="30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NYC is also where both the radical liberal United Nations and Satanic Temple are based</a:t>
            </a:r>
            <a:r>
              <a:rPr kumimoji="0" lang="en-US" sz="2800" b="0" i="0" u="none" strike="noStrike" kern="150" cap="none" spc="0" normalizeH="0" baseline="0" noProof="0" dirty="0">
                <a:ln>
                  <a:noFill/>
                </a:ln>
                <a:solidFill>
                  <a:prstClr val="black">
                    <a:lumMod val="95000"/>
                    <a:lumOff val="5000"/>
                  </a:prstClr>
                </a:solidFill>
                <a:effectLst/>
                <a:uLnTx/>
                <a:uFillTx/>
                <a:latin typeface="Calibri" panose="020F0502020204030204" pitchFamily="34" charset="0"/>
                <a:ea typeface="SimSun" panose="02010600030101010101" pitchFamily="2" charset="-122"/>
                <a:cs typeface="Calibri" panose="020F0502020204030204" pitchFamily="34" charset="0"/>
              </a:rPr>
              <a:t>, where public satanic animal sacrifices are found.</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8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[734] </a:t>
            </a:r>
            <a:r>
              <a:rPr kumimoji="0" lang="en-US" sz="18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3"/>
              </a:rPr>
              <a:t>[940]</a:t>
            </a:r>
            <a:endParaRPr kumimoji="0" lang="en-US" sz="1800" i="0" u="none" strike="noStrike" kern="150" cap="none" spc="0" normalizeH="0" baseline="0" noProof="0" dirty="0">
              <a:ln w="9525">
                <a:solidFill>
                  <a:prstClr val="black"/>
                </a:solidFill>
                <a:prstDash val="solid"/>
              </a:ln>
              <a:solidFill>
                <a:prstClr val="white"/>
              </a:solidFill>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2AED39A7-343A-46C4-9F31-E89CC06D79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949EE275-7333-4608-9A98-A7CCE42FCE60}"/>
              </a:ext>
            </a:extLst>
          </p:cNvPr>
          <p:cNvSpPr txBox="1">
            <a:spLocks noChangeArrowheads="1"/>
          </p:cNvSpPr>
          <p:nvPr/>
        </p:nvSpPr>
        <p:spPr>
          <a:xfrm>
            <a:off x="137160" y="36576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6760924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1235" y="1524000"/>
            <a:ext cx="8701521" cy="4740400"/>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105000"/>
              </a:lnSpc>
              <a:spcBef>
                <a:spcPts val="0"/>
              </a:spcBef>
              <a:spcAft>
                <a:spcPts val="1200"/>
              </a:spcAft>
              <a:buClr>
                <a:schemeClr val="tx1"/>
              </a:buClr>
              <a:buSzPct val="50000"/>
              <a:tabLst/>
              <a:defRPr/>
            </a:pP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3"/>
              </a:rPr>
              <a:t>Hillary Clinton</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4"/>
              </a:rPr>
              <a:t>gay</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[1234]</a:t>
            </a:r>
            <a:r>
              <a:rPr lang="en-US" sz="1600" dirty="0">
                <a:latin typeface="Calibri" panose="020F0502020204030204" pitchFamily="34" charset="0"/>
                <a:cs typeface="Calibri" panose="020F0502020204030204" pitchFamily="34" charset="0"/>
              </a:rPr>
              <a:t> </a:t>
            </a:r>
            <a:r>
              <a:rPr lang="en-US" sz="1600" dirty="0">
                <a:latin typeface="Calibri" panose="020F0502020204030204" pitchFamily="34" charset="0"/>
                <a:cs typeface="Calibri" panose="020F0502020204030204" pitchFamily="34" charset="0"/>
                <a:hlinkClick r:id="rId6"/>
              </a:rPr>
              <a:t>[1236]</a:t>
            </a:r>
            <a:r>
              <a:rPr lang="en-US" sz="2800" dirty="0">
                <a:latin typeface="Calibri" panose="020F0502020204030204" pitchFamily="34" charset="0"/>
                <a:cs typeface="Calibri" panose="020F0502020204030204" pitchFamily="34" charset="0"/>
              </a:rPr>
              <a:t>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7"/>
              </a:rPr>
              <a:t>massively corrupt</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lang="en-US" sz="1400" dirty="0">
                <a:solidFill>
                  <a:srgbClr val="FFFFFF"/>
                </a:solidFill>
                <a:latin typeface="Calibri" panose="020F0502020204030204" pitchFamily="34" charset="0"/>
                <a:cs typeface="Calibri" panose="020F0502020204030204" pitchFamily="34" charset="0"/>
                <a:hlinkClick r:id="rId8"/>
              </a:rPr>
              <a:t>[1172]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New York democrat and 2016 presidential candidate, and her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9" action="ppaction://hlinksldjump"/>
              </a:rPr>
              <a:t>fake (beard) husband</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10"/>
              </a:rPr>
              <a:t>serial rapist former president Bill Clinton</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admit the couple </a:t>
            </a:r>
            <a:r>
              <a:rPr kumimoji="0" lang="en-US" sz="34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11"/>
              </a:rPr>
              <a:t>attended a voodoo demon possessed ceremony in Haiti</a:t>
            </a:r>
            <a:r>
              <a:rPr kumimoji="0" lang="en-US" sz="31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sz="1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11"/>
              </a:rPr>
              <a:t>[949]</a:t>
            </a:r>
            <a:r>
              <a:rPr kumimoji="0" lang="en-US" sz="1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365760" lvl="0" indent="-365760">
              <a:lnSpc>
                <a:spcPct val="105000"/>
              </a:lnSpc>
              <a:spcBef>
                <a:spcPts val="0"/>
              </a:spcBef>
              <a:spcAft>
                <a:spcPts val="1200"/>
              </a:spcAft>
              <a:buClr>
                <a:schemeClr val="tx1"/>
              </a:buClr>
              <a:buSzPct val="60000"/>
              <a:buFont typeface="Wingdings" panose="05000000000000000000" pitchFamily="2" charset="2"/>
              <a:buChar char="Ø"/>
              <a:tabLst/>
              <a:defRPr/>
            </a:pPr>
            <a:r>
              <a:rPr kumimoji="0" lang="en-US" sz="32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They admit an obsession with Haitian religion, and state that they visit Haiti often.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11"/>
              </a:rPr>
              <a:t>[949]</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endParaRPr kumimoji="0" lang="en-US" sz="320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0E5AA8B6-08C6-4D19-A0A5-ABCBF94C288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2C75D87D-CC52-494C-AB3D-C257505DE17D}"/>
              </a:ext>
            </a:extLst>
          </p:cNvPr>
          <p:cNvSpPr txBox="1">
            <a:spLocks noChangeArrowheads="1"/>
          </p:cNvSpPr>
          <p:nvPr/>
        </p:nvSpPr>
        <p:spPr>
          <a:xfrm>
            <a:off x="137156" y="228600"/>
            <a:ext cx="8869680" cy="1097280"/>
          </a:xfrm>
          <a:prstGeom prst="rect">
            <a:avLst/>
          </a:prstGeom>
          <a:blipFill dpi="0" rotWithShape="0">
            <a:blip r:embed="rId12"/>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
        <p:nvSpPr>
          <p:cNvPr id="5" name="Date Placeholder 2">
            <a:extLst>
              <a:ext uri="{FF2B5EF4-FFF2-40B4-BE49-F238E27FC236}">
                <a16:creationId xmlns:a16="http://schemas.microsoft.com/office/drawing/2014/main" id="{A781B5C0-114F-46F9-94CD-409F17AD8F91}"/>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41833176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9209" y="1752600"/>
            <a:ext cx="8845572" cy="4880631"/>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600"/>
              </a:spcAft>
              <a:buClr>
                <a:srgbClr val="000000"/>
              </a:buClr>
              <a:buSzPct val="70000"/>
              <a:buFont typeface="Times New Roman" panose="02020603050405020304" pitchFamily="18" charset="0"/>
              <a:buNone/>
              <a:tabLst/>
              <a:defRPr/>
            </a:pPr>
            <a:r>
              <a:rPr kumimoji="0" lang="en-US" sz="325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Per John Ramirez, the other top satanic controlled strongholds are radical gay liberal Miami Florida, Puerto Rico </a:t>
            </a:r>
            <a:r>
              <a:rPr lang="en-US" sz="325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&amp;</a:t>
            </a:r>
            <a:r>
              <a:rPr kumimoji="0" lang="en-US" sz="3250"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Clinton favorite Haiti. </a:t>
            </a:r>
            <a:r>
              <a:rPr kumimoji="0" lang="en-US" b="1"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3"/>
              </a:rPr>
              <a:t>[940]</a:t>
            </a:r>
            <a:r>
              <a:rPr kumimoji="0" lang="en-US" sz="3600" b="1"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3200" b="1"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6000"/>
              </a:lnSpc>
              <a:spcBef>
                <a:spcPts val="0"/>
              </a:spcBef>
              <a:spcAft>
                <a:spcPts val="600"/>
              </a:spcAft>
              <a:buClr>
                <a:srgbClr val="000000"/>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prstClr val="black">
                    <a:lumMod val="95000"/>
                    <a:lumOff val="5000"/>
                  </a:prstClr>
                </a:solidFill>
                <a:effectLst/>
                <a:uLnTx/>
                <a:uFillTx/>
                <a:latin typeface="Calibri" panose="020F0502020204030204" pitchFamily="34" charset="0"/>
                <a:ea typeface="SimSun" panose="02010600030101010101" pitchFamily="2" charset="-122"/>
                <a:cs typeface="Calibri" panose="020F0502020204030204" pitchFamily="34" charset="0"/>
              </a:rPr>
              <a:t>These locations are also radical liberal gay and satanic black magic controlled locations.</a:t>
            </a:r>
          </a:p>
          <a:p>
            <a:pPr marL="274320" marR="0" lvl="0" indent="-274320" algn="l" defTabSz="457200" rtl="0" eaLnBrk="1" fontAlgn="base" latinLnBrk="0" hangingPunct="0">
              <a:lnSpc>
                <a:spcPct val="96000"/>
              </a:lnSpc>
              <a:spcBef>
                <a:spcPts val="0"/>
              </a:spcBef>
              <a:spcAft>
                <a:spcPts val="600"/>
              </a:spcAft>
              <a:buClr>
                <a:srgbClr val="000000"/>
              </a:buClr>
              <a:buSzPct val="70000"/>
              <a:buFont typeface="Wingdings" panose="05000000000000000000" pitchFamily="2" charset="2"/>
              <a:buChar char="Ø"/>
              <a:tabLst/>
              <a:defRPr/>
            </a:pPr>
            <a:r>
              <a:rPr lang="en-US" sz="28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Miami Florida is where my radical liberal, raging angry gay, former drug addict and pornographer brother lives.</a:t>
            </a:r>
          </a:p>
          <a:p>
            <a:pPr marL="274320" marR="0" lvl="0" indent="-274320" algn="l" defTabSz="457200" rtl="0" eaLnBrk="1" fontAlgn="base" latinLnBrk="0" hangingPunct="0">
              <a:lnSpc>
                <a:spcPct val="96000"/>
              </a:lnSpc>
              <a:spcBef>
                <a:spcPts val="0"/>
              </a:spcBef>
              <a:spcAft>
                <a:spcPts val="600"/>
              </a:spcAft>
              <a:buClr>
                <a:srgbClr val="000000"/>
              </a:buClr>
              <a:buSzPct val="70000"/>
              <a:buFont typeface="Wingdings" panose="05000000000000000000" pitchFamily="2" charset="2"/>
              <a:buChar char="Ø"/>
              <a:tabLst/>
              <a:defRPr/>
            </a:pPr>
            <a:r>
              <a:rPr lang="en-US" sz="28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rPr>
              <a:t>The repeating connections between Satan, drugs, gays, porn, Hollywood actors &amp; democrats is clear and described in greater detail in my other books.</a:t>
            </a:r>
            <a:endParaRPr kumimoji="0" lang="en-US" sz="2800" b="0" i="0" u="none" strike="noStrike" kern="150" cap="none" spc="0" normalizeH="0" baseline="0" noProof="0" dirty="0">
              <a:ln>
                <a:noFill/>
              </a:ln>
              <a:solidFill>
                <a:prstClr val="black">
                  <a:lumMod val="95000"/>
                  <a:lumOff val="5000"/>
                </a:prstClr>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E95E30F5-E564-44FC-9256-844B3E8257D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2F2E7BF8-181A-4B95-934B-8C75E526DE2D}"/>
              </a:ext>
            </a:extLst>
          </p:cNvPr>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9517237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599" y="1955121"/>
            <a:ext cx="8686800" cy="4521879"/>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600"/>
              </a:spcAft>
              <a:buClr>
                <a:schemeClr val="tx1"/>
              </a:buClr>
              <a:buSzPct val="60000"/>
              <a:tabLst/>
              <a:defRPr/>
            </a:pPr>
            <a:r>
              <a:rPr lang="en-US" sz="340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In 2016 US liberals nearly elected a witchcraft murdering, gay butch mafia, socialist feminist leader, baby abortion mass murderer, Jezebel style witch, Hillary Clinton as US president</a:t>
            </a:r>
            <a:r>
              <a:rPr lang="en-US" sz="32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a:t>
            </a:r>
            <a:r>
              <a:rPr lang="en-US" sz="340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32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as further confirmed by scientifically verified, literally fulfilled prophetic words from God, through Kim Clement and Mark Taylor in 2010 through 2014, that years later came true.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3"/>
              </a:rPr>
              <a:t>[1116]</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(time 30:20) also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4"/>
              </a:rPr>
              <a:t>[1118]</a:t>
            </a:r>
            <a:endParaRPr kumimoji="0" lang="en-US" b="1" i="0" u="none" strike="noStrike" kern="15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F2D8B2DB-AA41-4ED1-BE7B-CE01E644EEF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52CF0C06-ED4D-4738-BD43-80E4381C6BEA}"/>
              </a:ext>
            </a:extLst>
          </p:cNvPr>
          <p:cNvSpPr txBox="1">
            <a:spLocks noChangeArrowheads="1"/>
          </p:cNvSpPr>
          <p:nvPr/>
        </p:nvSpPr>
        <p:spPr>
          <a:xfrm>
            <a:off x="137160" y="457200"/>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3966302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18570" y="2057400"/>
            <a:ext cx="8533361" cy="4390433"/>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spcBef>
                <a:spcPts val="0"/>
              </a:spcBef>
              <a:spcAft>
                <a:spcPts val="1010"/>
              </a:spcAft>
            </a:pPr>
            <a:r>
              <a:rPr lang="en-US" sz="3400" kern="150" dirty="0">
                <a:latin typeface="Calibri" panose="020F0502020204030204" pitchFamily="34" charset="0"/>
                <a:ea typeface="SimSun" panose="02010600030101010101" pitchFamily="2" charset="-122"/>
                <a:cs typeface="Calibri" panose="020F0502020204030204" pitchFamily="34" charset="0"/>
              </a:rPr>
              <a:t>All evidence from decades of testimonies from many personal friends, plus my scientifically analyzed personal experiences, plus published accounts of many reputable science &amp; church leaders </a:t>
            </a:r>
            <a:r>
              <a:rPr lang="en-US" sz="3400" b="1" u="sng"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proves that a dark evil intelligence exists that precisely matches the descriptions the Bible provided thousands of years ago. </a:t>
            </a:r>
          </a:p>
          <a:p>
            <a:pPr marR="0" indent="-457200">
              <a:spcBef>
                <a:spcPts val="0"/>
              </a:spcBef>
              <a:spcAft>
                <a:spcPts val="1010"/>
              </a:spcAft>
              <a:buClr>
                <a:schemeClr val="tx1"/>
              </a:buClr>
              <a:buSzPct val="60000"/>
              <a:buFont typeface="Wingdings" panose="05000000000000000000" pitchFamily="2" charset="2"/>
              <a:buChar char="Ø"/>
            </a:pPr>
            <a:r>
              <a:rPr lang="en-US" sz="3400" b="1" u="sng"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But it has no power before Holy God</a:t>
            </a:r>
            <a:r>
              <a:rPr lang="en-US" sz="3400" b="1" kern="15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t>
            </a:r>
            <a:endParaRPr lang="en-US" sz="3400" kern="150" dirty="0">
              <a:effectLst>
                <a:glow rad="127000">
                  <a:srgbClr val="000099"/>
                </a:glow>
              </a:effectLst>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AE924AD1-AD6A-4FEE-B970-E5FBB046B38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8AE820CC-75CF-481A-8ACE-02333956B067}"/>
              </a:ext>
            </a:extLst>
          </p:cNvPr>
          <p:cNvSpPr txBox="1">
            <a:spLocks noChangeArrowheads="1"/>
          </p:cNvSpPr>
          <p:nvPr/>
        </p:nvSpPr>
        <p:spPr>
          <a:xfrm>
            <a:off x="137160" y="672353"/>
            <a:ext cx="8869680" cy="1097280"/>
          </a:xfrm>
          <a:prstGeom prst="rect">
            <a:avLst/>
          </a:prstGeom>
          <a:blipFill dpi="0" rotWithShape="0">
            <a:blip r:embed="rId3"/>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20749075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05740" y="228600"/>
            <a:ext cx="8732520" cy="642727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9000"/>
              </a:lnSpc>
              <a:spcBef>
                <a:spcPts val="0"/>
              </a:spcBef>
              <a:spcAft>
                <a:spcPts val="600"/>
              </a:spcAft>
              <a:buClr>
                <a:srgbClr val="000000"/>
              </a:buClr>
              <a:buSzPct val="10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My three books scientifically prove that all evil is interconnected &amp; from the same evil source, Satan: </a:t>
            </a:r>
          </a:p>
          <a:p>
            <a:pPr marL="0" marR="0" lvl="0" indent="0" algn="l" defTabSz="457200" rtl="0" eaLnBrk="1" fontAlgn="base" latinLnBrk="0" hangingPunct="0">
              <a:lnSpc>
                <a:spcPct val="89000"/>
              </a:lnSpc>
              <a:spcBef>
                <a:spcPts val="0"/>
              </a:spcBef>
              <a:spcAft>
                <a:spcPts val="600"/>
              </a:spcAft>
              <a:buClr>
                <a:prstClr val="white"/>
              </a:buClr>
              <a:buSzPct val="7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This includes interconnected angry murdering, rioting &amp; gay raping socialist Marxist homosexuality and suicidal transgenderism, plus abortion, mental illness, drug addiction, lesbian feminist witchcraft, Islam, communism, bestiality promoting evolution and one world government global warming. </a:t>
            </a:r>
            <a:endParaRPr kumimoji="0" lang="en-US" sz="31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89000"/>
              </a:lnSpc>
              <a:spcBef>
                <a:spcPts val="0"/>
              </a:spcBef>
              <a:spcAft>
                <a:spcPts val="300"/>
              </a:spcAft>
              <a:buClr>
                <a:prstClr val="white"/>
              </a:buClr>
              <a:buSzPct val="70000"/>
              <a:buFont typeface="Wingdings" panose="05000000000000000000" pitchFamily="2" charset="2"/>
              <a:buChar char="Ø"/>
              <a:tabLst/>
              <a:defRPr/>
            </a:pP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All these evils were invented and forced on others by Satan. The Bible stated that all </a:t>
            </a:r>
            <a:r>
              <a:rPr lang="en-US" sz="2900" b="1" kern="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s</a:t>
            </a: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in is slavery to Satan. Most people in the world are slaves to these evils.</a:t>
            </a:r>
            <a:r>
              <a:rPr kumimoji="0" lang="en-US" sz="2900" b="0" i="0" u="none" strike="noStrike" kern="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1" indent="0" algn="l" defTabSz="457200" rtl="0" eaLnBrk="1" fontAlgn="base" latinLnBrk="0" hangingPunct="0">
              <a:lnSpc>
                <a:spcPct val="100000"/>
              </a:lnSpc>
              <a:spcBef>
                <a:spcPct val="0"/>
              </a:spcBef>
              <a:spcAft>
                <a:spcPts val="1800"/>
              </a:spcAft>
              <a:buClr>
                <a:prstClr val="white"/>
              </a:buClr>
              <a:buSzPct val="60000"/>
              <a:buFont typeface="Times New Roman" panose="02020603050405020304" pitchFamily="18" charset="0"/>
              <a:buNone/>
              <a:tabLst/>
              <a:defRPr/>
            </a:pPr>
            <a:r>
              <a:rPr kumimoji="0" lang="en-US" sz="1600" b="0" i="0" u="none" strike="noStrike" kern="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[Mark 5, Rom. 1:22,24-26]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[54</a:t>
            </a:r>
            <a:r>
              <a:rPr kumimoji="0" lang="en-US" sz="1600" b="0" i="0" u="none" strike="noStrike" kern="150" cap="none" spc="0" normalizeH="0" baseline="0" noProof="0" dirty="0">
                <a:ln>
                  <a:noFill/>
                </a:ln>
                <a:solidFill>
                  <a:srgbClr val="FFFFFF"/>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4"/>
              </a:rPr>
              <a:t>[69]</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5"/>
              </a:rPr>
              <a:t>[92]</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[150]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[151]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8"/>
              </a:rPr>
              <a:t>[187]</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9"/>
              </a:rPr>
              <a:t>[272]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0"/>
              </a:rPr>
              <a:t>[265]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1"/>
              </a:rPr>
              <a:t>[266]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2"/>
              </a:rPr>
              <a:t>[281]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3"/>
              </a:rPr>
              <a:t>[390]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4"/>
              </a:rPr>
              <a:t>[391]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5"/>
              </a:rPr>
              <a:t>[399]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6"/>
              </a:rPr>
              <a:t>[400]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7"/>
              </a:rPr>
              <a:t>[414]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8"/>
              </a:rPr>
              <a:t>[432]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9"/>
              </a:rPr>
              <a:t>[474]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0"/>
              </a:rPr>
              <a:t>[476]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1"/>
              </a:rPr>
              <a:t>[498]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2"/>
              </a:rPr>
              <a:t>[499]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3"/>
              </a:rPr>
              <a:t>[500]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4"/>
              </a:rPr>
              <a:t>[517]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5"/>
              </a:rPr>
              <a:t>[538]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6"/>
              </a:rPr>
              <a:t>[542]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7"/>
              </a:rPr>
              <a:t>[547]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9" action="ppaction://hlinkfile"/>
              </a:rPr>
              <a:t>572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0"/>
              </a:rPr>
              <a:t>[560]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1"/>
              </a:rPr>
              <a:t>[561]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2"/>
              </a:rPr>
              <a:t>[565]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4"/>
              </a:rPr>
              <a:t>566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5"/>
              </a:rPr>
              <a:t>[573]</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6"/>
              </a:rPr>
              <a:t>[614]</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7"/>
              </a:rPr>
              <a:t>[615]</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8"/>
              </a:rPr>
              <a:t>[630]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9"/>
              </a:rPr>
              <a:t>[632]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0"/>
              </a:rPr>
              <a:t>[636]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1"/>
              </a:rPr>
              <a:t>[656]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2" action="ppaction://hlinkfile"/>
              </a:rPr>
              <a:t>[679]</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3"/>
              </a:rPr>
              <a:t>[680]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4"/>
              </a:rPr>
              <a:t>[694]</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5"/>
              </a:rPr>
              <a:t>[700]</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6"/>
              </a:rPr>
              <a:t>[701]</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7"/>
              </a:rPr>
              <a:t>[710]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8"/>
              </a:rPr>
              <a:t>[719]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9"/>
              </a:rPr>
              <a:t>[721]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0"/>
              </a:rPr>
              <a:t>[722]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1"/>
              </a:rPr>
              <a:t>[734]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2"/>
              </a:rPr>
              <a:t>[735]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3"/>
              </a:rPr>
              <a:t>[885]</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4"/>
              </a:rPr>
              <a:t>[940]</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5"/>
              </a:rPr>
              <a:t>[1006] (pgs. 151,233-234,244-245)</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56"/>
              </a:rPr>
              <a:t>[1012</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7"/>
              </a:rPr>
              <a:t>1013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8"/>
              </a:rPr>
              <a:t>[1020]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9"/>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0"/>
              </a:rPr>
              <a:t>[1023]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1"/>
              </a:rPr>
              <a:t>[1026]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2"/>
              </a:rPr>
              <a:t>[1030]</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3"/>
              </a:rPr>
              <a:t>1031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4">
                  <a:extLst>
                    <a:ext uri="{A12FA001-AC4F-418D-AE19-62706E023703}">
                      <ahyp:hlinkClr xmlns:ahyp="http://schemas.microsoft.com/office/drawing/2018/hyperlinkcolor" val="tx"/>
                    </a:ext>
                  </a:extLst>
                </a:hlinkClick>
              </a:rPr>
              <a:t>[1062]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65"/>
              </a:rPr>
              <a:t>[1091]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6"/>
              </a:rPr>
              <a:t>[1102]</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7"/>
              </a:rPr>
              <a:t>[1103]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8"/>
              </a:rPr>
              <a:t>[1120]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9"/>
              </a:rPr>
              <a:t>[1121]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0"/>
              </a:rPr>
              <a:t>[1122]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1"/>
              </a:rPr>
              <a:t>[1123]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[1124]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[1138</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3">
                  <a:extLst>
                    <a:ext uri="{A12FA001-AC4F-418D-AE19-62706E023703}">
                      <ahyp:hlinkClr xmlns:ahyp="http://schemas.microsoft.com/office/drawing/2018/hyperlinkcolor" val="tx"/>
                    </a:ext>
                  </a:extLst>
                </a:hlinkClick>
              </a:rPr>
              <a:t>[1162]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4">
                  <a:extLst>
                    <a:ext uri="{A12FA001-AC4F-418D-AE19-62706E023703}">
                      <ahyp:hlinkClr xmlns:ahyp="http://schemas.microsoft.com/office/drawing/2018/hyperlinkcolor" val="tx"/>
                    </a:ext>
                  </a:extLst>
                </a:hlinkClick>
              </a:rPr>
              <a:t>[1166]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1173]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76"/>
              </a:rPr>
              <a:t>[1174]</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6">
                  <a:extLst>
                    <a:ext uri="{A12FA001-AC4F-418D-AE19-62706E023703}">
                      <ahyp:hlinkClr xmlns:ahyp="http://schemas.microsoft.com/office/drawing/2018/hyperlinkcolor" val="tx"/>
                    </a:ext>
                  </a:extLst>
                </a:hlinkClick>
              </a:rPr>
              <a:t>[1175]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7">
                  <a:extLst>
                    <a:ext uri="{A12FA001-AC4F-418D-AE19-62706E023703}">
                      <ahyp:hlinkClr xmlns:ahyp="http://schemas.microsoft.com/office/drawing/2018/hyperlinkcolor" val="tx"/>
                    </a:ext>
                  </a:extLst>
                </a:hlinkClick>
              </a:rPr>
              <a:t>[1272]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8">
                  <a:extLst>
                    <a:ext uri="{A12FA001-AC4F-418D-AE19-62706E023703}">
                      <ahyp:hlinkClr xmlns:ahyp="http://schemas.microsoft.com/office/drawing/2018/hyperlinkcolor" val="tx"/>
                    </a:ext>
                  </a:extLst>
                </a:hlinkClick>
              </a:rPr>
              <a:t>[1273]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9"/>
              </a:rPr>
              <a:t>[1289]</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[1290]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0">
                  <a:extLst>
                    <a:ext uri="{A12FA001-AC4F-418D-AE19-62706E023703}">
                      <ahyp:hlinkClr xmlns:ahyp="http://schemas.microsoft.com/office/drawing/2018/hyperlinkcolor" val="tx"/>
                    </a:ext>
                  </a:extLst>
                </a:hlinkClick>
              </a:rPr>
              <a:t>[1283]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1"/>
              </a:rPr>
              <a:t>[1293]</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2">
                  <a:extLst>
                    <a:ext uri="{A12FA001-AC4F-418D-AE19-62706E023703}">
                      <ahyp:hlinkClr xmlns:ahyp="http://schemas.microsoft.com/office/drawing/2018/hyperlinkcolor" val="tx"/>
                    </a:ext>
                  </a:extLst>
                </a:hlinkClick>
              </a:rPr>
              <a:t>[1295] (time 16:00)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4">
                  <a:extLst>
                    <a:ext uri="{A12FA001-AC4F-418D-AE19-62706E023703}">
                      <ahyp:hlinkClr xmlns:ahyp="http://schemas.microsoft.com/office/drawing/2018/hyperlinkcolor" val="tx"/>
                    </a:ext>
                  </a:extLst>
                </a:hlinkClick>
              </a:rPr>
              <a:t>1300</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Date Placeholder 2">
            <a:extLst>
              <a:ext uri="{FF2B5EF4-FFF2-40B4-BE49-F238E27FC236}">
                <a16:creationId xmlns:a16="http://schemas.microsoft.com/office/drawing/2014/main" id="{8949306D-4C83-4BC2-894D-B04BBC286E11}"/>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286122166"/>
      </p:ext>
    </p:extLst>
  </p:cSld>
  <p:clrMapOvr>
    <a:masterClrMapping/>
  </p:clrMapOvr>
  <p:transition spd="slow" advTm="26000">
    <p:fade/>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5318" y="1874520"/>
            <a:ext cx="8533361" cy="4585871"/>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1200"/>
              </a:spcAf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Wicca “is a modern pagan, witchcraft religion”.  It has been estimated that the number of Americans that are Wiccans is doubling every 30 months, and at this point there are more than 200,000 registered witches and approximately 8 million unregistered practitioners of Wicca. </a:t>
            </a:r>
          </a:p>
          <a:p>
            <a:pPr marL="0" marR="0">
              <a:lnSpc>
                <a:spcPct val="100000"/>
              </a:lnSpc>
              <a:spcBef>
                <a:spcPts val="0"/>
              </a:spcBef>
              <a:spcAft>
                <a:spcPts val="600"/>
              </a:spcAf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And it is important to remember that Wicca is just one form of witchcraft… Wicca is America’s Fastest Growing religion</a:t>
            </a:r>
            <a:r>
              <a:rPr lang="en-US" sz="2800" kern="150" dirty="0">
                <a:latin typeface="Calibri" panose="020F0502020204030204" pitchFamily="34" charset="0"/>
                <a:ea typeface="SimSun" panose="02010600030101010101" pitchFamily="2" charset="-122"/>
                <a:cs typeface="Calibri" panose="020F0502020204030204" pitchFamily="34" charset="0"/>
              </a:rPr>
              <a:t>” </a:t>
            </a:r>
            <a:r>
              <a:rPr lang="en-US"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3"/>
              </a:rPr>
              <a:t>[1059]</a:t>
            </a:r>
            <a:endParaRPr lang="en-US" sz="2700" kern="150" dirty="0">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A0C6DC41-CCE3-4055-A59E-10A5E4B6A69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0454D6D0-AE1A-4E9A-A130-AC34F447D521}"/>
              </a:ext>
            </a:extLst>
          </p:cNvPr>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16759938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935048"/>
            <a:ext cx="7472363" cy="5128455"/>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0"/>
              </a:spcAft>
              <a:buClr>
                <a:prstClr val="white"/>
              </a:buClr>
              <a:buSzPct val="65000"/>
              <a:tabLst/>
              <a:defRPr/>
            </a:pPr>
            <a:r>
              <a:rPr lang="en-US" sz="38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“There is no faithfulness, no love, no acknowledgment of God in the land. There is only cursing, lying and murder, stealing and adultery; they break all bounds, and bloodshed follows bloodshed. Because of this the land dries up, and all who live in it waste away ...” </a:t>
            </a:r>
          </a:p>
          <a:p>
            <a:pPr marL="0" lvl="0" indent="0">
              <a:lnSpc>
                <a:spcPct val="95000"/>
              </a:lnSpc>
              <a:spcAft>
                <a:spcPts val="0"/>
              </a:spcAft>
              <a:buClr>
                <a:prstClr val="white"/>
              </a:buClr>
              <a:buSzPct val="65000"/>
              <a:tabLst/>
              <a:defRPr/>
            </a:pPr>
            <a:r>
              <a:rPr kumimoji="0" lang="en-US" b="1"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Hos. 4:1-3 </a:t>
            </a:r>
            <a:r>
              <a:rPr kumimoji="0" lang="en-US" sz="1600" b="1"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NIV</a:t>
            </a:r>
            <a:endParaRPr kumimoji="0" lang="en-US" b="1" i="0" u="none" strike="noStrike" kern="1200" cap="none" spc="0" normalizeH="0" baseline="0" noProof="0" dirty="0">
              <a:ln w="9525">
                <a:solidFill>
                  <a:prstClr val="black"/>
                </a:solidFill>
                <a:prstDash val="solid"/>
              </a:ln>
              <a:solidFill>
                <a:schemeClr val="tx1"/>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9572236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9" y="1411894"/>
            <a:ext cx="8823960" cy="5257800"/>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88000"/>
              </a:lnSpc>
              <a:spcBef>
                <a:spcPts val="0"/>
              </a:spcBef>
              <a:spcAft>
                <a:spcPts val="600"/>
              </a:spcAf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 self-proclaimed feminist witch… said, “The fact that the resurgence of feminism and the popularity of the witch are ascending at the same time is no coincidence: the two are reflections of each other.”</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3"/>
              </a:rPr>
              <a:t>[1058]</a:t>
            </a:r>
            <a:endPar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a:p>
            <a:pPr marL="0" marR="0">
              <a:lnSpc>
                <a:spcPct val="88000"/>
              </a:lnSpc>
              <a:spcBef>
                <a:spcPts val="0"/>
              </a:spcBef>
              <a:spcAft>
                <a:spcPts val="600"/>
              </a:spcAft>
            </a:pPr>
            <a:r>
              <a:rPr lang="en-US" sz="2800" kern="150" dirty="0">
                <a:latin typeface="Calibri" panose="020F0502020204030204" pitchFamily="34" charset="0"/>
                <a:ea typeface="SimSun" panose="02010600030101010101" pitchFamily="2" charset="-122"/>
                <a:cs typeface="Calibri" panose="020F0502020204030204" pitchFamily="34" charset="0"/>
              </a:rPr>
              <a:t>Time.com’s reporter explains, “Today, more women than ever are choosing the way of the witch … in gauzy black clothing and adorning themselves with … pentagrams and crystals. They’re … watch(ing) witchy films, and gathering in back rooms and backyards to do rituals, consult tarot cards and… they’re marching in the streets … and casting spells each month to try to constrain the commander in chief... (Trump. It’s almost the </a:t>
            </a:r>
            <a:r>
              <a:rPr lang="en-US" sz="27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4"/>
              </a:rPr>
              <a:t>end times</a:t>
            </a:r>
            <a:r>
              <a:rPr lang="en-US" sz="27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sz="2800" kern="150" dirty="0">
                <a:latin typeface="Calibri" panose="020F0502020204030204" pitchFamily="34" charset="0"/>
                <a:ea typeface="SimSun" panose="02010600030101010101" pitchFamily="2" charset="-122"/>
                <a:cs typeface="Calibri" panose="020F0502020204030204" pitchFamily="34" charset="0"/>
              </a:rPr>
              <a:t>satanic) Season of the Witch!” </a:t>
            </a:r>
            <a:r>
              <a:rPr lang="en-US" kern="150" dirty="0">
                <a:latin typeface="Calibri" panose="020F0502020204030204" pitchFamily="34" charset="0"/>
                <a:ea typeface="SimSun" panose="02010600030101010101" pitchFamily="2" charset="-122"/>
                <a:cs typeface="Calibri" panose="020F0502020204030204" pitchFamily="34" charset="0"/>
                <a:hlinkClick r:id="rId3"/>
              </a:rPr>
              <a:t>[1058]</a:t>
            </a:r>
            <a:endParaRPr lang="en-US" sz="2700" kern="150" dirty="0">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8DE3EFB4-1B1F-4DA0-9F84-6D756A3693D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5226FE92-1CE4-4760-9E93-3091900FB98A}"/>
              </a:ext>
            </a:extLst>
          </p:cNvPr>
          <p:cNvSpPr txBox="1">
            <a:spLocks noChangeArrowheads="1"/>
          </p:cNvSpPr>
          <p:nvPr/>
        </p:nvSpPr>
        <p:spPr>
          <a:xfrm>
            <a:off x="137159" y="188306"/>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2750034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8" y="1783151"/>
            <a:ext cx="8823960" cy="4693849"/>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92000"/>
              </a:lnSpc>
              <a:spcBef>
                <a:spcPts val="0"/>
              </a:spcBef>
              <a:spcAft>
                <a:spcPts val="1200"/>
              </a:spcAft>
            </a:pPr>
            <a:r>
              <a:rPr lang="en-US" sz="28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“(Liberal)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Teen Vogue </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(magazine taught young teens) to celebrate anal sex, promote prostitution and teach kids how to have an abortion without parental permission. Now this popular …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magazine is offering guidelines on ‘sex spells,’ guaranteed to ‘make your orgasms magical.’</a:t>
            </a:r>
          </a:p>
          <a:p>
            <a:pPr marL="0" marR="0">
              <a:lnSpc>
                <a:spcPct val="92000"/>
              </a:lnSpc>
              <a:spcBef>
                <a:spcPts val="0"/>
              </a:spcBef>
              <a:spcAft>
                <a:spcPts val="300"/>
              </a:spcAf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The new article</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 by astrologer Lisa Stardust, is titled, </a:t>
            </a:r>
          </a:p>
          <a:p>
            <a:pPr marL="0" marR="0">
              <a:lnSpc>
                <a:spcPct val="92000"/>
              </a:lnSpc>
              <a:spcBef>
                <a:spcPts val="0"/>
              </a:spcBef>
              <a:spcAft>
                <a:spcPts val="1200"/>
              </a:spcAf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‘How to Use Sex Magic to Manifest Your Best Self’…</a:t>
            </a:r>
          </a:p>
          <a:p>
            <a:pPr marL="0" lvl="0" indent="0">
              <a:lnSpc>
                <a:spcPct val="90000"/>
              </a:lnSpc>
              <a:spcBef>
                <a:spcPts val="0"/>
              </a:spcBef>
              <a:spcAft>
                <a:spcPts val="0"/>
              </a:spcAft>
              <a:tabLst/>
            </a:pP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 Lisa Stardust,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author of the sex spells article</a:t>
            </a: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p>
          <a:p>
            <a:pPr marL="0" lvl="0" indent="0">
              <a:lnSpc>
                <a:spcPct val="90000"/>
              </a:lnSpc>
              <a:spcBef>
                <a:spcPts val="0"/>
              </a:spcBef>
              <a:spcAft>
                <a:spcPts val="1200"/>
              </a:spcAft>
              <a:tabLst/>
            </a:pP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writes for Sabat Magazine, which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‘fuses witchcraft and feminism…’)” </a:t>
            </a:r>
            <a:r>
              <a:rPr lang="en-US" b="1"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[1085]</a:t>
            </a:r>
            <a:endPar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A0FCF1E1-56F4-4360-8956-DEB526B2041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31F044DE-EABD-4D84-AD26-59326339ECB9}"/>
              </a:ext>
            </a:extLst>
          </p:cNvPr>
          <p:cNvSpPr txBox="1">
            <a:spLocks noChangeArrowheads="1"/>
          </p:cNvSpPr>
          <p:nvPr/>
        </p:nvSpPr>
        <p:spPr>
          <a:xfrm>
            <a:off x="137160" y="457200"/>
            <a:ext cx="8869680" cy="1097280"/>
          </a:xfrm>
          <a:prstGeom prst="rect">
            <a:avLst/>
          </a:prstGeom>
          <a:blipFill dpi="0" rotWithShape="0">
            <a:blip r:embed="rId4"/>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42595640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9" y="1411894"/>
            <a:ext cx="8823960" cy="5212080"/>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tabLst/>
            </a:pP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“Also quoted is Pam Grossman,</a:t>
            </a:r>
            <a:r>
              <a:rPr lang="en-US" sz="29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author of ‘Waking the Witch: Reflections on Women, Magic, and Power.’ … one in a series devoted to ‘practical magic’… (in) ‘The resurgence of the feminist witch’”.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3"/>
              </a:rPr>
              <a:t>[1085]</a:t>
            </a:r>
            <a:endPar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2000"/>
              </a:lnSpc>
              <a:spcBef>
                <a:spcPts val="0"/>
              </a:spcBef>
              <a:spcAft>
                <a:spcPts val="0"/>
              </a:spcAft>
              <a:tabLst/>
            </a:pP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 there is a spiritual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connection between the rise of pornography in America, the rise of the militant abortion spirit, the rise of radical feminism, the rise of witchcraft and the rise of LGBT activism... I believe the dots can be connected. </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And I believe they point back to ‘Jezebel,’ meaning, that the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same demonic powers that operated through Jezebel 3,000 years ago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4"/>
              </a:rPr>
              <a:t>in the Bible</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are operating again today…”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3"/>
              </a:rPr>
              <a:t>[1085]</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p>
        </p:txBody>
      </p:sp>
      <p:sp>
        <p:nvSpPr>
          <p:cNvPr id="4" name="Date Placeholder 2">
            <a:extLst>
              <a:ext uri="{FF2B5EF4-FFF2-40B4-BE49-F238E27FC236}">
                <a16:creationId xmlns:a16="http://schemas.microsoft.com/office/drawing/2014/main" id="{AF3084CA-6F00-4D5A-B500-F5C91D49AD0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Rectangle 1">
            <a:extLst>
              <a:ext uri="{FF2B5EF4-FFF2-40B4-BE49-F238E27FC236}">
                <a16:creationId xmlns:a16="http://schemas.microsoft.com/office/drawing/2014/main" id="{7FBAB3B5-7D59-4C74-8C19-53D17D042DC8}"/>
              </a:ext>
            </a:extLst>
          </p:cNvPr>
          <p:cNvSpPr txBox="1">
            <a:spLocks noChangeArrowheads="1"/>
          </p:cNvSpPr>
          <p:nvPr/>
        </p:nvSpPr>
        <p:spPr>
          <a:xfrm>
            <a:off x="137159" y="234026"/>
            <a:ext cx="8869680" cy="109728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45720" tIns="45720" rIns="45720" bIns="4572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lvl="0" algn="ctr">
              <a:spcAft>
                <a:spcPts val="1800"/>
              </a:spcAft>
            </a:pPr>
            <a:r>
              <a:rPr lang="en-US" sz="3100" b="1" cap="none" dirty="0">
                <a:solidFill>
                  <a:schemeClr val="bg1">
                    <a:lumMod val="75000"/>
                    <a:lumOff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Tree>
    <p:extLst>
      <p:ext uri="{BB962C8B-B14F-4D97-AF65-F5344CB8AC3E}">
        <p14:creationId xmlns:p14="http://schemas.microsoft.com/office/powerpoint/2010/main" val="3977252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272975C-1E7F-4430-B9CE-C78D6F525799}"/>
              </a:ext>
            </a:extLst>
          </p:cNvPr>
          <p:cNvPicPr>
            <a:picLocks noChangeAspect="1"/>
          </p:cNvPicPr>
          <p:nvPr/>
        </p:nvPicPr>
        <p:blipFill>
          <a:blip r:embed="rId3"/>
          <a:stretch>
            <a:fillRect/>
          </a:stretch>
        </p:blipFill>
        <p:spPr>
          <a:xfrm>
            <a:off x="196487" y="762000"/>
            <a:ext cx="8751025" cy="5786437"/>
          </a:xfrm>
          <a:prstGeom prst="rect">
            <a:avLst/>
          </a:prstGeom>
        </p:spPr>
      </p:pic>
    </p:spTree>
    <p:extLst>
      <p:ext uri="{BB962C8B-B14F-4D97-AF65-F5344CB8AC3E}">
        <p14:creationId xmlns:p14="http://schemas.microsoft.com/office/powerpoint/2010/main" val="3679832469"/>
      </p:ext>
    </p:extLst>
  </p:cSld>
  <p:clrMapOvr>
    <a:masterClrMapping/>
  </p:clrMapOvr>
  <p:transition spd="slow" advTm="12000">
    <p:fade/>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4412" y="1920240"/>
            <a:ext cx="8807970" cy="458587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1200"/>
              </a:spcAft>
              <a:buClr>
                <a:srgbClr val="FFC000"/>
              </a:buClr>
              <a:buSzPct val="70000"/>
              <a:tabLst/>
            </a:pP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Socialist democrats talk about being loving, green &amp; saving the environment, but when you visit inner cities, </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where liberal leaders ruled for generations</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you find the opposite, a </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hateful, violent</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riot filled</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dirty, graffiti, trash covered </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burned-out wasteland</a:t>
            </a:r>
            <a:r>
              <a:rPr lang="en-US" altLang="en-US" sz="34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a:t>
            </a:r>
            <a:r>
              <a:rPr lang="en-US" sz="20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[1211] (1 hour)</a:t>
            </a: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[1265]</a:t>
            </a:r>
            <a:r>
              <a:rPr lang="en-US" sz="2900" b="1" kern="150" dirty="0">
                <a:ln w="19050">
                  <a:solidFill>
                    <a:srgbClr val="ED7D31"/>
                  </a:solidFill>
                  <a:prstDash val="solid"/>
                </a:ln>
                <a:solidFill>
                  <a:schemeClr val="tx1"/>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[1265]</a:t>
            </a:r>
            <a:r>
              <a:rPr lang="en-US" sz="3000" b="1" kern="150" dirty="0">
                <a:ln w="19050">
                  <a:solidFill>
                    <a:srgbClr val="ED7D31"/>
                  </a:solidFill>
                  <a:prstDash val="solid"/>
                </a:ln>
                <a:solidFill>
                  <a:schemeClr val="tx1"/>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 </a:t>
            </a:r>
            <a:endParaRPr lang="en-US" altLang="en-US" sz="3500" b="1" dirty="0">
              <a:ln w="9525">
                <a:solidFill>
                  <a:prstClr val="black"/>
                </a:solidFill>
                <a:prstDash val="solid"/>
              </a:ln>
              <a:solidFill>
                <a:schemeClr val="tx1"/>
              </a:solidFill>
              <a:effectLst>
                <a:glow rad="1016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274320" lvl="0" indent="-274320" defTabSz="914400" eaLnBrk="0">
              <a:lnSpc>
                <a:spcPct val="95000"/>
              </a:lnSpc>
              <a:spcAft>
                <a:spcPts val="900"/>
              </a:spcAft>
              <a:buClrTx/>
              <a:buSzPct val="65000"/>
              <a:buFont typeface="Wingdings" panose="05000000000000000000" pitchFamily="2" charset="2"/>
              <a:buChar char="Ø"/>
              <a:tabLst/>
              <a:defRPr/>
            </a:pPr>
            <a:r>
              <a:rPr lang="en-US" altLang="en-US" sz="2700" dirty="0">
                <a:solidFill>
                  <a:schemeClr val="tx2">
                    <a:lumMod val="75000"/>
                  </a:schemeClr>
                </a:solidFill>
                <a:latin typeface="Calibri" panose="020F0502020204030204" pitchFamily="34" charset="0"/>
                <a:ea typeface="Times New Roman" panose="02020603050405020304" pitchFamily="18" charset="0"/>
                <a:cs typeface="Calibri" panose="020F0502020204030204" pitchFamily="34" charset="0"/>
              </a:rPr>
              <a:t>Homeless poop and dump trash &amp; drug needles on streets. </a:t>
            </a:r>
          </a:p>
          <a:p>
            <a:pPr marL="274320" lvl="0" indent="-274320" defTabSz="914400" eaLnBrk="0">
              <a:lnSpc>
                <a:spcPct val="95000"/>
              </a:lnSpc>
              <a:spcAft>
                <a:spcPts val="600"/>
              </a:spcAft>
              <a:buClrTx/>
              <a:buSzPct val="65000"/>
              <a:buFont typeface="Wingdings" panose="05000000000000000000" pitchFamily="2" charset="2"/>
              <a:buChar char="Ø"/>
              <a:tabLst/>
              <a:defRPr/>
            </a:pPr>
            <a:r>
              <a:rPr lang="en-US" altLang="en-US" sz="2700" dirty="0">
                <a:solidFill>
                  <a:schemeClr val="tx2">
                    <a:lumMod val="75000"/>
                  </a:schemeClr>
                </a:solidFill>
                <a:latin typeface="Calibri" panose="020F0502020204030204" pitchFamily="34" charset="0"/>
                <a:ea typeface="Times New Roman" panose="02020603050405020304" pitchFamily="18" charset="0"/>
                <a:cs typeface="Calibri" panose="020F0502020204030204" pitchFamily="34" charset="0"/>
              </a:rPr>
              <a:t>But conservative Christian areas are clean and full of trees. </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56986A94-D082-40E7-9098-0387429371E0}"/>
              </a:ext>
            </a:extLst>
          </p:cNvPr>
          <p:cNvSpPr txBox="1">
            <a:spLocks noChangeArrowheads="1"/>
          </p:cNvSpPr>
          <p:nvPr/>
        </p:nvSpPr>
        <p:spPr bwMode="auto">
          <a:xfrm>
            <a:off x="107431" y="381000"/>
            <a:ext cx="8921932" cy="128016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1308725029"/>
      </p:ext>
    </p:extLst>
  </p:cSld>
  <p:clrMapOvr>
    <a:masterClrMapping/>
  </p:clrMapOvr>
  <p:transition spd="slow" advTm="31000">
    <p:fade/>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47469" y="1828800"/>
            <a:ext cx="8841851" cy="4629088"/>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5000"/>
              </a:lnSpc>
              <a:spcAft>
                <a:spcPts val="1200"/>
              </a:spcAft>
              <a:buClrTx/>
              <a:buSzPct val="65000"/>
              <a:tabLst/>
              <a:defRPr/>
            </a:pPr>
            <a:r>
              <a:rPr lang="en-US" altLang="en-US" sz="3200" b="1" dirty="0">
                <a:ln w="19050">
                  <a:solidFill>
                    <a:schemeClr val="bg1"/>
                  </a:solidFill>
                  <a:prstDash val="solid"/>
                </a:ln>
                <a:solidFill>
                  <a:prstClr val="white"/>
                </a:solidFill>
                <a:effectLst>
                  <a:glow rad="889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A leading environmentalist, plus AOC’s Green New Deal chief of staff, each admitted in 2019 that they don’t believe in CO</a:t>
            </a:r>
            <a:r>
              <a:rPr lang="en-US" altLang="en-US" sz="2000" b="1" dirty="0">
                <a:ln w="19050">
                  <a:solidFill>
                    <a:schemeClr val="bg1"/>
                  </a:solidFill>
                  <a:prstDash val="solid"/>
                </a:ln>
                <a:solidFill>
                  <a:prstClr val="white"/>
                </a:solidFill>
                <a:effectLst>
                  <a:glow rad="889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2</a:t>
            </a:r>
            <a:r>
              <a:rPr lang="en-US" altLang="en-US" sz="3200" b="1" dirty="0">
                <a:ln w="19050">
                  <a:solidFill>
                    <a:schemeClr val="bg1"/>
                  </a:solidFill>
                  <a:prstDash val="solid"/>
                </a:ln>
                <a:solidFill>
                  <a:prstClr val="white"/>
                </a:solidFill>
                <a:effectLst>
                  <a:glow rad="889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climate change at al</a:t>
            </a:r>
            <a:r>
              <a:rPr lang="en-US" altLang="en-US" sz="3200" b="1" dirty="0">
                <a:ln w="19050">
                  <a:solidFill>
                    <a:schemeClr val="bg1"/>
                  </a:solidFill>
                  <a:prstDash val="solid"/>
                </a:ln>
                <a:solidFill>
                  <a:prstClr val="white"/>
                </a:solidFill>
                <a:effectLst>
                  <a:glow rad="88900">
                    <a:srgbClr val="00B0F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l</a:t>
            </a:r>
            <a:r>
              <a:rPr lang="en-US" altLang="en-US"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[1142]</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[1143]</a:t>
            </a:r>
            <a:r>
              <a:rPr lang="en-US" altLang="en-US"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endParaRPr lang="en-US" altLang="en-US" sz="3200" b="1" dirty="0">
              <a:ln w="9525">
                <a:solidFill>
                  <a:schemeClr val="bg1"/>
                </a:solidFill>
                <a:prstDash val="solid"/>
              </a:ln>
              <a:solidFill>
                <a:schemeClr val="tx1"/>
              </a:solidFill>
              <a:effectLst>
                <a:glow rad="114300">
                  <a:srgbClr val="00B0F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105000"/>
              </a:lnSpc>
              <a:spcAft>
                <a:spcPts val="1200"/>
              </a:spcAft>
              <a:buClrTx/>
              <a:buSzPct val="65000"/>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They admit only using climate change to promote homosexuality &amp; one world government socialism.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[1142]</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[1143]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p>
          <a:p>
            <a:pPr marL="0" lvl="0" indent="0" defTabSz="914400" eaLnBrk="0">
              <a:lnSpc>
                <a:spcPct val="105000"/>
              </a:lnSpc>
              <a:spcAft>
                <a:spcPts val="1800"/>
              </a:spcAft>
              <a:buClrTx/>
              <a:buSzPct val="65000"/>
              <a:tabLst/>
              <a:defRPr/>
            </a:pPr>
            <a:r>
              <a:rPr lang="en-US" altLang="en-US" sz="2800" dirty="0">
                <a:solidFill>
                  <a:schemeClr val="tx1">
                    <a:lumMod val="75000"/>
                  </a:schemeClr>
                </a:solidFill>
                <a:latin typeface="Calibri" panose="020F0502020204030204" pitchFamily="34" charset="0"/>
                <a:ea typeface="Times New Roman" panose="02020603050405020304" pitchFamily="18" charset="0"/>
                <a:cs typeface="Calibri" panose="020F0502020204030204" pitchFamily="34" charset="0"/>
              </a:rPr>
              <a:t>Therefore gay AOC, with no degree or experience besides hate, socialism &amp; bartending was picked to lead Joe Biden’s democrat presidential campaign environment policy.</a:t>
            </a:r>
            <a:endParaRPr lang="en-US" altLang="en-US" sz="1400" dirty="0">
              <a:solidFill>
                <a:schemeClr val="tx1">
                  <a:lumMod val="75000"/>
                </a:schemeClr>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2">
            <a:extLst>
              <a:ext uri="{FF2B5EF4-FFF2-40B4-BE49-F238E27FC236}">
                <a16:creationId xmlns:a16="http://schemas.microsoft.com/office/drawing/2014/main" id="{1B488365-1559-40B0-A2E2-A6D39BE80214}"/>
              </a:ext>
            </a:extLst>
          </p:cNvPr>
          <p:cNvSpPr txBox="1">
            <a:spLocks noChangeArrowheads="1"/>
          </p:cNvSpPr>
          <p:nvPr/>
        </p:nvSpPr>
        <p:spPr bwMode="auto">
          <a:xfrm>
            <a:off x="107429" y="228600"/>
            <a:ext cx="8921932"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
        <p:nvSpPr>
          <p:cNvPr id="4" name="Date Placeholder 2">
            <a:extLst>
              <a:ext uri="{FF2B5EF4-FFF2-40B4-BE49-F238E27FC236}">
                <a16:creationId xmlns:a16="http://schemas.microsoft.com/office/drawing/2014/main" id="{032D40A2-C6CA-493F-89CC-6502B780C0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38040349"/>
      </p:ext>
    </p:extLst>
  </p:cSld>
  <p:clrMapOvr>
    <a:masterClrMapping/>
  </p:clrMapOvr>
  <p:transition spd="slow" advTm="32000">
    <p:fade/>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43753" y="1614250"/>
            <a:ext cx="4023360" cy="510909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9144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65000"/>
              <a:tabLst/>
              <a:defRPr/>
            </a:pPr>
            <a:r>
              <a:rPr lang="en-US" altLang="en-US" sz="3000" b="1" dirty="0">
                <a:ln w="19050">
                  <a:solidFill>
                    <a:schemeClr val="bg1"/>
                  </a:solidFill>
                  <a:prstDash val="solid"/>
                </a:ln>
                <a:solidFill>
                  <a:schemeClr val="tx1"/>
                </a:solidFill>
                <a:effectLst>
                  <a:glow rad="114300">
                    <a:srgbClr val="00B0F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Satan doesn’t care about occult followers, the green environment or gay marriage. </a:t>
            </a:r>
          </a:p>
          <a:p>
            <a:pPr marL="0" lvl="0" indent="0" defTabSz="914400" eaLnBrk="0">
              <a:lnSpc>
                <a:spcPct val="100000"/>
              </a:lnSpc>
              <a:spcAft>
                <a:spcPts val="1200"/>
              </a:spcAft>
              <a:buClrTx/>
              <a:buSzPct val="65000"/>
              <a:tabLst/>
              <a:defRPr/>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During the end times rule of Satan, all marriage will be outlawed and every forest, animal, building, mountain and river on Earth will be destroyed, burnt up or poisoned. </a:t>
            </a:r>
          </a:p>
        </p:txBody>
      </p:sp>
      <p:sp>
        <p:nvSpPr>
          <p:cNvPr id="6" name="Text Box 2">
            <a:extLst>
              <a:ext uri="{FF2B5EF4-FFF2-40B4-BE49-F238E27FC236}">
                <a16:creationId xmlns:a16="http://schemas.microsoft.com/office/drawing/2014/main" id="{1B488365-1559-40B0-A2E2-A6D39BE80214}"/>
              </a:ext>
            </a:extLst>
          </p:cNvPr>
          <p:cNvSpPr txBox="1">
            <a:spLocks noChangeArrowheads="1"/>
          </p:cNvSpPr>
          <p:nvPr/>
        </p:nvSpPr>
        <p:spPr bwMode="auto">
          <a:xfrm>
            <a:off x="107431" y="182880"/>
            <a:ext cx="8921932"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
        <p:nvSpPr>
          <p:cNvPr id="4" name="Date Placeholder 2">
            <a:extLst>
              <a:ext uri="{FF2B5EF4-FFF2-40B4-BE49-F238E27FC236}">
                <a16:creationId xmlns:a16="http://schemas.microsoft.com/office/drawing/2014/main" id="{032D40A2-C6CA-493F-89CC-6502B780C0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hlinkClick r:id="rId4"/>
            <a:extLst>
              <a:ext uri="{FF2B5EF4-FFF2-40B4-BE49-F238E27FC236}">
                <a16:creationId xmlns:a16="http://schemas.microsoft.com/office/drawing/2014/main" id="{C4DB3076-CF7B-4511-98B9-F5D55949BA96}"/>
              </a:ext>
            </a:extLst>
          </p:cNvPr>
          <p:cNvPicPr>
            <a:picLocks noChangeAspect="1"/>
          </p:cNvPicPr>
          <p:nvPr/>
        </p:nvPicPr>
        <p:blipFill rotWithShape="1">
          <a:blip r:embed="rId5">
            <a:extLst>
              <a:ext uri="{28A0092B-C50C-407E-A947-70E740481C1C}">
                <a14:useLocalDpi xmlns:a14="http://schemas.microsoft.com/office/drawing/2010/main" val="0"/>
              </a:ext>
            </a:extLst>
          </a:blip>
          <a:srcRect l="4436" r="1860"/>
          <a:stretch/>
        </p:blipFill>
        <p:spPr>
          <a:xfrm>
            <a:off x="4388948" y="2514600"/>
            <a:ext cx="4640415" cy="3093610"/>
          </a:xfrm>
          <a:prstGeom prst="rect">
            <a:avLst/>
          </a:prstGeom>
        </p:spPr>
      </p:pic>
    </p:spTree>
    <p:extLst>
      <p:ext uri="{BB962C8B-B14F-4D97-AF65-F5344CB8AC3E}">
        <p14:creationId xmlns:p14="http://schemas.microsoft.com/office/powerpoint/2010/main" val="597896847"/>
      </p:ext>
    </p:extLst>
  </p:cSld>
  <p:clrMapOvr>
    <a:masterClrMapping/>
  </p:clrMapOvr>
  <p:transition spd="slow" advTm="23000">
    <p:fade/>
  </p:transition>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82880" y="1920240"/>
            <a:ext cx="8869680" cy="4663440"/>
          </a:xfrm>
          <a:prstGeom prst="rect">
            <a:avLst/>
          </a:prstGeom>
          <a:gradFill flip="none" rotWithShape="1">
            <a:gsLst>
              <a:gs pos="100000">
                <a:srgbClr val="B56A17"/>
              </a:gs>
              <a:gs pos="0">
                <a:srgbClr val="9C5B14"/>
              </a:gs>
              <a:gs pos="54000">
                <a:schemeClr val="tx1"/>
              </a:gs>
              <a:gs pos="0">
                <a:srgbClr val="9C5B14"/>
              </a:gs>
            </a:gsLst>
            <a:lin ang="16200000" scaled="0"/>
            <a:tileRect/>
          </a:gradFill>
          <a:ln w="25400">
            <a:solidFill>
              <a:schemeClr val="bg1"/>
            </a:solidFill>
          </a:ln>
          <a:effectLst/>
          <a:scene3d>
            <a:camera prst="orthographicFront"/>
            <a:lightRig rig="threePt" dir="t"/>
          </a:scene3d>
          <a:sp3d>
            <a:bevelT w="165100" prst="coolSlant"/>
          </a:sp3d>
        </p:spPr>
        <p:txBody>
          <a:bodyPr wrap="square" lIns="182880" tIns="91440" rIns="91440" bIns="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4" name="Rectangle 2">
            <a:extLst>
              <a:ext uri="{FF2B5EF4-FFF2-40B4-BE49-F238E27FC236}">
                <a16:creationId xmlns:a16="http://schemas.microsoft.com/office/drawing/2014/main" id="{ABA7B1FD-9B86-40E5-9279-AD5AC0B7BD68}"/>
              </a:ext>
            </a:extLst>
          </p:cNvPr>
          <p:cNvSpPr>
            <a:spLocks noChangeArrowheads="1"/>
          </p:cNvSpPr>
          <p:nvPr/>
        </p:nvSpPr>
        <p:spPr bwMode="auto">
          <a:xfrm>
            <a:off x="235954" y="2075305"/>
            <a:ext cx="8816606" cy="906402"/>
          </a:xfrm>
          <a:prstGeom prst="rect">
            <a:avLst/>
          </a:prstGeom>
          <a:noFill/>
          <a:ln w="25400">
            <a:noFill/>
          </a:ln>
          <a:effectLst/>
          <a:scene3d>
            <a:camera prst="orthographicFront"/>
            <a:lightRig rig="threePt" dir="t"/>
          </a:scene3d>
          <a:sp3d>
            <a:bevelT w="165100" prst="coolSlant"/>
          </a:sp3d>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0"/>
              </a:spcAft>
              <a:buClr>
                <a:prstClr val="white"/>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Marriage and eating meat will be outlawed. </a:t>
            </a:r>
          </a:p>
          <a:p>
            <a:pPr marL="365760" marR="0" lvl="0" indent="0" algn="l" defTabSz="457200" rtl="0" eaLnBrk="1" fontAlgn="base" latinLnBrk="0" hangingPunct="0">
              <a:lnSpc>
                <a:spcPct val="85000"/>
              </a:lnSpc>
              <a:spcBef>
                <a:spcPct val="0"/>
              </a:spcBef>
              <a:spcAft>
                <a:spcPts val="0"/>
              </a:spcAft>
              <a:buClr>
                <a:prstClr val="black"/>
              </a:buClr>
              <a:buSzPct val="80000"/>
              <a:buFont typeface="Times New Roman" panose="02020603050405020304" pitchFamily="18" charset="0"/>
              <a:buNone/>
              <a:tabLst/>
              <a:defRPr/>
            </a:pP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I Tim. 4:1-3</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Mat. 24:38 NIV</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5" name="Rectangle 2">
            <a:extLst>
              <a:ext uri="{FF2B5EF4-FFF2-40B4-BE49-F238E27FC236}">
                <a16:creationId xmlns:a16="http://schemas.microsoft.com/office/drawing/2014/main" id="{63070E70-DE48-47C0-817D-D46F63C4472C}"/>
              </a:ext>
            </a:extLst>
          </p:cNvPr>
          <p:cNvSpPr>
            <a:spLocks noChangeArrowheads="1"/>
          </p:cNvSpPr>
          <p:nvPr/>
        </p:nvSpPr>
        <p:spPr bwMode="auto">
          <a:xfrm>
            <a:off x="209417" y="3102911"/>
            <a:ext cx="8816606" cy="1104341"/>
          </a:xfrm>
          <a:prstGeom prst="rect">
            <a:avLst/>
          </a:prstGeom>
          <a:noFill/>
          <a:ln w="25400">
            <a:noFill/>
          </a:ln>
          <a:effectLst/>
          <a:scene3d>
            <a:camera prst="orthographicFront"/>
            <a:lightRig rig="threePt" dir="t"/>
          </a:scene3d>
          <a:sp3d>
            <a:bevelT w="165100" prst="coolSlant"/>
          </a:sp3d>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900"/>
              </a:spcAft>
              <a:buClr>
                <a:prstClr val="white"/>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All cities will be leveled flat and humans will be rarer than gold.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6"/>
              </a:rPr>
              <a:t>Is. 13:4-13</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&amp;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rPr>
              <a:t>Is. 24:10-12 NIV</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6" name="Rectangle 2">
            <a:extLst>
              <a:ext uri="{FF2B5EF4-FFF2-40B4-BE49-F238E27FC236}">
                <a16:creationId xmlns:a16="http://schemas.microsoft.com/office/drawing/2014/main" id="{D52C78F3-F5E2-44D7-BA29-FEB92F47B7CB}"/>
              </a:ext>
            </a:extLst>
          </p:cNvPr>
          <p:cNvSpPr>
            <a:spLocks noChangeArrowheads="1"/>
          </p:cNvSpPr>
          <p:nvPr/>
        </p:nvSpPr>
        <p:spPr bwMode="auto">
          <a:xfrm>
            <a:off x="242580" y="4237770"/>
            <a:ext cx="8816606" cy="1104341"/>
          </a:xfrm>
          <a:prstGeom prst="rect">
            <a:avLst/>
          </a:prstGeom>
          <a:noFill/>
          <a:ln w="25400">
            <a:noFill/>
          </a:ln>
          <a:effectLst/>
          <a:scene3d>
            <a:camera prst="orthographicFront"/>
            <a:lightRig rig="threePt" dir="t"/>
          </a:scene3d>
          <a:sp3d>
            <a:bevelT w="165100" prst="coolSlant"/>
          </a:sp3d>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0"/>
              </a:spcAft>
              <a:buClr>
                <a:prstClr val="white"/>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All happiness, joy, and the beautiful music of flutes will be forbidden.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8"/>
              </a:rPr>
              <a:t>Is. 24:1-22</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rPr>
              <a: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rPr>
              <a:t>Is. 24:10-12 NIV</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8" name="Rectangle 2">
            <a:extLst>
              <a:ext uri="{FF2B5EF4-FFF2-40B4-BE49-F238E27FC236}">
                <a16:creationId xmlns:a16="http://schemas.microsoft.com/office/drawing/2014/main" id="{5BFD2188-9504-4B81-A442-F0906C507071}"/>
              </a:ext>
            </a:extLst>
          </p:cNvPr>
          <p:cNvSpPr>
            <a:spLocks noChangeArrowheads="1"/>
          </p:cNvSpPr>
          <p:nvPr/>
        </p:nvSpPr>
        <p:spPr bwMode="auto">
          <a:xfrm>
            <a:off x="242580" y="5390678"/>
            <a:ext cx="8816606" cy="1104341"/>
          </a:xfrm>
          <a:prstGeom prst="rect">
            <a:avLst/>
          </a:prstGeom>
          <a:noFill/>
          <a:ln w="25400">
            <a:noFill/>
          </a:ln>
          <a:effectLst/>
          <a:scene3d>
            <a:camera prst="orthographicFront"/>
            <a:lightRig rig="threePt" dir="t"/>
          </a:scene3d>
          <a:sp3d>
            <a:bevelT w="165100" prst="coolSlant"/>
          </a:sp3d>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1200"/>
              </a:spcAft>
              <a:buClr>
                <a:prstClr val="white"/>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 will be no grass, trees, fish, mountains or islands, anywhere on Earth.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9"/>
              </a:rPr>
              <a:t>Rev. 16: 3-6, 10, 20-21</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Rectangle 2">
            <a:extLst>
              <a:ext uri="{FF2B5EF4-FFF2-40B4-BE49-F238E27FC236}">
                <a16:creationId xmlns:a16="http://schemas.microsoft.com/office/drawing/2014/main" id="{1C1C3E58-F128-4DC8-8AE0-6659AAA5BE74}"/>
              </a:ext>
            </a:extLst>
          </p:cNvPr>
          <p:cNvSpPr>
            <a:spLocks noChangeArrowheads="1"/>
          </p:cNvSpPr>
          <p:nvPr/>
        </p:nvSpPr>
        <p:spPr bwMode="auto">
          <a:xfrm>
            <a:off x="570837" y="240184"/>
            <a:ext cx="8093765" cy="151426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End Time 7 Final Vial Plagues: All Water is Blood, All Cities Flattened, Sun is Dark, No Mountains, Humans are Rare</a:t>
            </a:r>
          </a:p>
        </p:txBody>
      </p:sp>
      <p:sp>
        <p:nvSpPr>
          <p:cNvPr id="11" name="Date Placeholder 2">
            <a:extLst>
              <a:ext uri="{FF2B5EF4-FFF2-40B4-BE49-F238E27FC236}">
                <a16:creationId xmlns:a16="http://schemas.microsoft.com/office/drawing/2014/main" id="{970F7BD6-0E9A-47B7-BD11-5C19D6FBBF0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700186569"/>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51070" y="1828800"/>
            <a:ext cx="8841851" cy="4663440"/>
          </a:xfrm>
          <a:prstGeom prst="rect">
            <a:avLst/>
          </a:prstGeom>
          <a:gradFill>
            <a:gsLst>
              <a:gs pos="2000">
                <a:srgbClr val="0000FF"/>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200"/>
              </a:spcAft>
              <a:buClrTx/>
              <a:buSzTx/>
              <a:tabLst/>
              <a:defRPr/>
            </a:pPr>
            <a:r>
              <a:rPr lang="en-US" altLang="en-US" sz="3100" dirty="0">
                <a:solidFill>
                  <a:schemeClr val="tx1">
                    <a:lumMod val="85000"/>
                  </a:schemeClr>
                </a:solidFill>
                <a:latin typeface="Calibri" panose="020F0502020204030204" pitchFamily="34" charset="0"/>
                <a:ea typeface="Times New Roman" panose="02020603050405020304" pitchFamily="18" charset="0"/>
                <a:cs typeface="Calibri" panose="020F0502020204030204" pitchFamily="34" charset="0"/>
              </a:rPr>
              <a:t>The Bible never stated that disproved CO</a:t>
            </a:r>
            <a:r>
              <a:rPr lang="en-US" altLang="en-US" sz="2000" dirty="0">
                <a:solidFill>
                  <a:schemeClr val="tx1">
                    <a:lumMod val="85000"/>
                  </a:schemeClr>
                </a:solidFill>
                <a:latin typeface="Calibri" panose="020F0502020204030204" pitchFamily="34" charset="0"/>
                <a:ea typeface="Times New Roman" panose="02020603050405020304" pitchFamily="18" charset="0"/>
                <a:cs typeface="Calibri" panose="020F0502020204030204" pitchFamily="34" charset="0"/>
              </a:rPr>
              <a:t>2</a:t>
            </a:r>
            <a:r>
              <a:rPr lang="en-US" altLang="en-US" sz="3100" dirty="0">
                <a:solidFill>
                  <a:schemeClr val="tx1">
                    <a:lumMod val="85000"/>
                  </a:schemeClr>
                </a:solidFill>
                <a:latin typeface="Calibri" panose="020F0502020204030204" pitchFamily="34" charset="0"/>
                <a:ea typeface="Times New Roman" panose="02020603050405020304" pitchFamily="18" charset="0"/>
                <a:cs typeface="Calibri" panose="020F0502020204030204" pitchFamily="34" charset="0"/>
              </a:rPr>
              <a:t> man-made global warming, failing to recycle plastic bags or driving SUVs would cause the end time apocalypse. </a:t>
            </a:r>
          </a:p>
          <a:p>
            <a:pPr marL="365760" lvl="0" indent="-365760" defTabSz="914400" eaLnBrk="0">
              <a:lnSpc>
                <a:spcPct val="94000"/>
              </a:lnSpc>
              <a:spcAft>
                <a:spcPts val="300"/>
              </a:spcAft>
              <a:buClrTx/>
              <a:buSzPct val="65000"/>
              <a:buFont typeface="Wingdings" panose="05000000000000000000" pitchFamily="2" charset="2"/>
              <a:buChar char="Ø"/>
              <a:tabLst/>
              <a:defRPr/>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 Bible stated that great sin would cause the apocalypse, exactly as we find today. </a:t>
            </a:r>
          </a:p>
          <a:p>
            <a:pPr marL="365760" lvl="0" indent="0" defTabSz="914400" eaLnBrk="0">
              <a:lnSpc>
                <a:spcPct val="94000"/>
              </a:lnSpc>
              <a:spcAft>
                <a:spcPts val="1800"/>
              </a:spcAft>
              <a:buClrTx/>
              <a:buSzPct val="70000"/>
              <a:tabLst/>
              <a:defRPr/>
            </a:pP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3"/>
              </a:rPr>
              <a:t>Is. 24:3-6,19-20 NIV</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4"/>
              </a:rPr>
              <a:t>Rev. 9:20 NIV</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5"/>
              </a:rPr>
              <a:t>Rev. 17:1 &amp; 19:2 KJV</a:t>
            </a:r>
            <a:endPar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85000"/>
              </a:lnSpc>
              <a:spcAft>
                <a:spcPts val="1200"/>
              </a:spcAft>
              <a:buClrTx/>
              <a:buSzPct val="6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 only way to stop the imminent end of the world is to stop the rampant vile sin!</a:t>
            </a:r>
          </a:p>
          <a:p>
            <a:pPr marL="365760" lvl="0" indent="-365760" defTabSz="914400" eaLnBrk="0">
              <a:lnSpc>
                <a:spcPct val="85000"/>
              </a:lnSpc>
              <a:spcAft>
                <a:spcPts val="600"/>
              </a:spcAft>
              <a:buClrTx/>
              <a:buSzPct val="6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See my book  </a:t>
            </a:r>
            <a:r>
              <a:rPr lang="en-US" sz="3300" b="1" i="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End Time Events, Heaven &amp; Hell</a:t>
            </a:r>
            <a:endPar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7C723DD9-CEAF-4068-BE7D-2F135308508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9F5F348E-6197-42C7-9B84-0BE9F95FF79F}"/>
              </a:ext>
            </a:extLst>
          </p:cNvPr>
          <p:cNvSpPr txBox="1">
            <a:spLocks noChangeArrowheads="1"/>
          </p:cNvSpPr>
          <p:nvPr/>
        </p:nvSpPr>
        <p:spPr bwMode="auto">
          <a:xfrm>
            <a:off x="107431" y="274320"/>
            <a:ext cx="8921932" cy="128016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3621879758"/>
      </p:ext>
    </p:extLst>
  </p:cSld>
  <p:clrMapOvr>
    <a:masterClrMapping/>
  </p:clrMapOvr>
  <p:transition spd="slow" advTm="29000">
    <p:fade/>
  </p:transition>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52200" y="1828800"/>
            <a:ext cx="8841851" cy="4370427"/>
          </a:xfrm>
          <a:prstGeom prst="rect">
            <a:avLst/>
          </a:prstGeom>
          <a:gradFill>
            <a:gsLst>
              <a:gs pos="6000">
                <a:srgbClr val="0000FF"/>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lang="en-US" altLang="en-US" sz="3400" b="1" dirty="0">
                <a:ln w="19050">
                  <a:solidFill>
                    <a:schemeClr val="bg1"/>
                  </a:solidFill>
                  <a:prstDash val="solid"/>
                </a:ln>
                <a:solidFill>
                  <a:schemeClr val="tx1"/>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The Bible stated that a great worldwide church revival, would be followed by a great worldwide falling away, as we see today.</a:t>
            </a:r>
            <a:r>
              <a:rPr lang="en-US" altLang="en-US" sz="3200" b="1" dirty="0">
                <a:ln w="19050">
                  <a:solidFill>
                    <a:schemeClr val="bg1"/>
                  </a:solidFill>
                  <a:prstDash val="solid"/>
                </a:ln>
                <a:solidFill>
                  <a:schemeClr val="tx1"/>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3"/>
              </a:rPr>
              <a:t>II Thess. 2:2-3 </a:t>
            </a:r>
            <a:endPar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274320" lvl="0" indent="-274320" defTabSz="914400" eaLnBrk="0">
              <a:lnSpc>
                <a:spcPct val="100000"/>
              </a:lnSpc>
              <a:spcAft>
                <a:spcPts val="1200"/>
              </a:spcAft>
              <a:buClrTx/>
              <a:buSzPct val="80000"/>
              <a:buFont typeface="Wingdings" panose="05000000000000000000" pitchFamily="2" charset="2"/>
              <a:buChar char="Ø"/>
              <a:tabLst/>
              <a:defRPr/>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This will result in a return to Sodom &amp; Gomorrah, with worldwide great whores, rampant slavery, magic &amp; cannibalism, plus the gay rape of everyone. </a:t>
            </a:r>
          </a:p>
          <a:p>
            <a:pPr marL="274320" lvl="0" indent="-274320" defTabSz="914400" eaLnBrk="0">
              <a:lnSpc>
                <a:spcPct val="100000"/>
              </a:lnSpc>
              <a:spcAft>
                <a:spcPts val="1200"/>
              </a:spcAft>
              <a:buClrTx/>
              <a:buSzPct val="80000"/>
              <a:buFont typeface="Wingdings" panose="05000000000000000000" pitchFamily="2" charset="2"/>
              <a:buChar char="Ø"/>
              <a:tabLst/>
              <a:defRPr/>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This leads to the extinction of all human life on Earth, and near destruction of the entire planet. </a:t>
            </a:r>
          </a:p>
        </p:txBody>
      </p:sp>
      <p:sp>
        <p:nvSpPr>
          <p:cNvPr id="4" name="Date Placeholder 2">
            <a:extLst>
              <a:ext uri="{FF2B5EF4-FFF2-40B4-BE49-F238E27FC236}">
                <a16:creationId xmlns:a16="http://schemas.microsoft.com/office/drawing/2014/main" id="{4B684719-5440-4121-938D-4B17AF037E0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5E715D5F-FE57-49F2-9119-D0FEF582A769}"/>
              </a:ext>
            </a:extLst>
          </p:cNvPr>
          <p:cNvSpPr txBox="1">
            <a:spLocks noChangeArrowheads="1"/>
          </p:cNvSpPr>
          <p:nvPr/>
        </p:nvSpPr>
        <p:spPr bwMode="auto">
          <a:xfrm>
            <a:off x="107431" y="228600"/>
            <a:ext cx="8921932"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694324042"/>
      </p:ext>
    </p:extLst>
  </p:cSld>
  <p:clrMapOvr>
    <a:masterClrMapping/>
  </p:clrMapOvr>
  <p:transition spd="slow" advTm="29000">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990600"/>
            <a:ext cx="7324725" cy="4801314"/>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0"/>
              </a:spcAft>
              <a:buClr>
                <a:prstClr val="white"/>
              </a:buClr>
              <a:buSzPct val="65000"/>
              <a:buFont typeface="Times New Roman" panose="02020603050405020304" pitchFamily="18" charset="0"/>
              <a:buNone/>
              <a:tabLst/>
              <a:defRPr/>
            </a:pPr>
            <a:r>
              <a:rPr kumimoji="0" lang="en-US" sz="42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for because of such things God’s wrath comes on those who are disobedient … do not be partners with them.</a:t>
            </a:r>
          </a:p>
          <a:p>
            <a:pPr marL="0" marR="0" lvl="0" indent="0" algn="l" defTabSz="457200" rtl="0" eaLnBrk="1" fontAlgn="base" latinLnBrk="0" hangingPunct="0">
              <a:lnSpc>
                <a:spcPct val="100000"/>
              </a:lnSpc>
              <a:spcBef>
                <a:spcPct val="0"/>
              </a:spcBef>
              <a:spcAft>
                <a:spcPts val="0"/>
              </a:spcAft>
              <a:buClr>
                <a:prstClr val="white"/>
              </a:buClr>
              <a:buSzPct val="65000"/>
              <a:buFont typeface="Times New Roman" panose="02020603050405020304" pitchFamily="18" charset="0"/>
              <a:buNone/>
              <a:tabLst/>
              <a:defRPr/>
            </a:pPr>
            <a:r>
              <a:rPr kumimoji="0" lang="en-US" sz="42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Have nothing to do with the fruitless deeds of darkness, but rather expose them.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Eph. 4:29, 5:3-11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NIV</a:t>
            </a:r>
            <a:endParaRPr kumimoji="0" lang="en-US" sz="18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21657272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304136" y="2133600"/>
            <a:ext cx="8535722" cy="430887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600"/>
              </a:spcAft>
              <a:buClrTx/>
              <a:buSzPct val="80000"/>
              <a:tabLst/>
              <a:defRPr/>
            </a:pPr>
            <a:r>
              <a:rPr lang="en-US" altLang="en-US" sz="34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Rapidly falling church attendance worldwide</a:t>
            </a:r>
            <a:r>
              <a:rPr lang="en-US" altLang="en-US" sz="3400" dirty="0">
                <a:solidFill>
                  <a:schemeClr val="tx1"/>
                </a:solidFill>
                <a:latin typeface="Calibri" panose="020F0502020204030204" pitchFamily="34" charset="0"/>
                <a:ea typeface="Times New Roman" panose="02020603050405020304" pitchFamily="18" charset="0"/>
                <a:cs typeface="Calibri" panose="020F0502020204030204" pitchFamily="34" charset="0"/>
              </a:rPr>
              <a:t> is a further sign that the “falling away” is now occurring worldwide, Jesus is about to return. </a:t>
            </a:r>
          </a:p>
          <a:p>
            <a:pPr marL="0" lvl="0" indent="0" defTabSz="914400" eaLnBrk="0">
              <a:lnSpc>
                <a:spcPct val="100000"/>
              </a:lnSpc>
              <a:spcAft>
                <a:spcPts val="1800"/>
              </a:spcAft>
              <a:buClrTx/>
              <a:buSzPct val="80000"/>
              <a:tabLst/>
              <a:defRPr/>
            </a:pP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[880],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 II Thess. 2:2-3 </a:t>
            </a:r>
            <a:endPar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100000"/>
              </a:lnSpc>
              <a:spcAft>
                <a:spcPts val="600"/>
              </a:spcAft>
              <a:buClrTx/>
              <a:buSzPct val="80000"/>
              <a:buFont typeface="Wingdings" panose="05000000000000000000" pitchFamily="2" charset="2"/>
              <a:buChar char="Ø"/>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Jesus stated 7 times that during this time of fear, Christians must overcome, hold fast and stand firm until He returns.</a:t>
            </a: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p>
          <a:p>
            <a:pPr marL="365760" lvl="0" indent="0" defTabSz="914400" eaLnBrk="0">
              <a:lnSpc>
                <a:spcPct val="100000"/>
              </a:lnSpc>
              <a:spcAft>
                <a:spcPts val="1200"/>
              </a:spcAft>
              <a:buClrTx/>
              <a:buSzPct val="80000"/>
              <a:tabLst/>
              <a:defRPr/>
            </a:pP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Rev 2:7,17, 25-28 &amp; 3:5,11-12, 21 NASB</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Mat. 24:12-13 NIV </a:t>
            </a:r>
            <a:endPar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CC943160-B28B-4219-89A1-E9D5E3DCCBE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9436411F-0BDE-4BE0-89CD-CAC5416F47FC}"/>
              </a:ext>
            </a:extLst>
          </p:cNvPr>
          <p:cNvSpPr txBox="1">
            <a:spLocks noChangeArrowheads="1"/>
          </p:cNvSpPr>
          <p:nvPr/>
        </p:nvSpPr>
        <p:spPr bwMode="auto">
          <a:xfrm>
            <a:off x="111031" y="457200"/>
            <a:ext cx="8921932" cy="128016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335578262"/>
      </p:ext>
    </p:extLst>
  </p:cSld>
  <p:clrMapOvr>
    <a:masterClrMapping/>
  </p:clrMapOvr>
  <p:transition spd="slow" advTm="20000">
    <p:fade/>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494633" y="2209800"/>
            <a:ext cx="8154721" cy="410715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800"/>
              </a:spcAft>
              <a:buClrTx/>
              <a:buSzPct val="80000"/>
              <a:tabLst/>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Jesus also gave instructions He said were required for Christians to follow, to escape these imminent end times. </a:t>
            </a:r>
          </a:p>
          <a:p>
            <a:pPr marL="0" lvl="0" indent="0" defTabSz="914400" eaLnBrk="0">
              <a:lnSpc>
                <a:spcPct val="94000"/>
              </a:lnSpc>
              <a:spcAft>
                <a:spcPts val="1800"/>
              </a:spcAft>
              <a:buClrTx/>
              <a:buSzPct val="80000"/>
              <a:tabLst/>
              <a:defRPr/>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When Christians learn this information, their panic is replaced with joy. For them the end times are not the end, they’re a glorious new beginning in Heaven.</a:t>
            </a:r>
          </a:p>
        </p:txBody>
      </p:sp>
      <p:sp>
        <p:nvSpPr>
          <p:cNvPr id="4" name="Date Placeholder 2">
            <a:extLst>
              <a:ext uri="{FF2B5EF4-FFF2-40B4-BE49-F238E27FC236}">
                <a16:creationId xmlns:a16="http://schemas.microsoft.com/office/drawing/2014/main" id="{4045CEA0-CFB2-43DE-9E1B-04F48C0E4BE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211BCE07-27C1-4026-B0A2-2847BBB83E00}"/>
              </a:ext>
            </a:extLst>
          </p:cNvPr>
          <p:cNvSpPr txBox="1">
            <a:spLocks noChangeArrowheads="1"/>
          </p:cNvSpPr>
          <p:nvPr/>
        </p:nvSpPr>
        <p:spPr bwMode="auto">
          <a:xfrm>
            <a:off x="111028" y="457200"/>
            <a:ext cx="8921932"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schemeClr val="bg1">
                    <a:lumMod val="75000"/>
                    <a:lumOff val="25000"/>
                  </a:scheme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2778434381"/>
      </p:ext>
    </p:extLst>
  </p:cSld>
  <p:clrMapOvr>
    <a:masterClrMapping/>
  </p:clrMapOvr>
  <p:transition spd="slow" advTm="15000">
    <p:fade/>
  </p:transition>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846754"/>
            <a:ext cx="7391400" cy="5269904"/>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800"/>
              </a:spcAft>
              <a:buClr>
                <a:prstClr val="black"/>
              </a:buClr>
              <a:buSzPct val="80000"/>
              <a:buFont typeface="Times New Roman" panose="02020603050405020304" pitchFamily="18" charset="0"/>
              <a:buNone/>
              <a:tabLst/>
              <a:defRPr/>
            </a:pPr>
            <a:r>
              <a:rPr kumimoji="0" lang="en-US" sz="4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a:t>
            </a:r>
            <a:r>
              <a:rPr kumimoji="0" lang="en-US" sz="42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It was the same in the days of Lot. People were eating and drinking, buying and selling, planting and building.</a:t>
            </a:r>
            <a:r>
              <a:rPr kumimoji="0" lang="en-US" sz="4200" b="0" i="0" u="none" strike="noStrike" kern="1200" cap="none" spc="0" normalizeH="0" baseline="3000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 </a:t>
            </a:r>
          </a:p>
          <a:p>
            <a:pPr marL="0" marR="0" lvl="0" indent="0" algn="l" defTabSz="457200" rtl="0" eaLnBrk="1" fontAlgn="base" latinLnBrk="0" hangingPunct="0">
              <a:lnSpc>
                <a:spcPct val="90000"/>
              </a:lnSpc>
              <a:spcBef>
                <a:spcPct val="0"/>
              </a:spcBef>
              <a:spcAft>
                <a:spcPts val="1800"/>
              </a:spcAft>
              <a:buClr>
                <a:prstClr val="black"/>
              </a:buClr>
              <a:buSzPct val="80000"/>
              <a:buFont typeface="Times New Roman" panose="02020603050405020304" pitchFamily="18" charset="0"/>
              <a:buNone/>
              <a:tabLst/>
              <a:defRPr/>
            </a:pPr>
            <a:r>
              <a:rPr kumimoji="0" lang="en-US" sz="42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But the day </a:t>
            </a:r>
            <a:r>
              <a:rPr kumimoji="0" lang="en-US" sz="4400" b="1" i="0" u="none" strike="noStrike" kern="1200" cap="none" spc="0" normalizeH="0" baseline="0" noProof="0" dirty="0">
                <a:ln w="9525">
                  <a:solidFill>
                    <a:srgbClr val="000000"/>
                  </a:solidFill>
                  <a:prstDash val="solid"/>
                </a:ln>
                <a:solidFill>
                  <a:srgbClr val="FFFFFF"/>
                </a:solidFill>
                <a:effectLst>
                  <a:glow rad="114300">
                    <a:srgbClr val="000099">
                      <a:alpha val="70000"/>
                    </a:srgbClr>
                  </a:glow>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Lot left Sodom</a:t>
            </a:r>
            <a:r>
              <a:rPr kumimoji="0" lang="en-US" sz="42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 fire and sulfur rained down from heaven and destroyed them all.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Luke 17:28-32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NIV</a:t>
            </a:r>
            <a:r>
              <a:rPr kumimoji="0" lang="en-US" sz="4000" b="0" i="0" u="none" strike="noStrike" kern="1200" cap="none" spc="0" normalizeH="0" baseline="0" noProof="0" dirty="0">
                <a:ln w="9525">
                  <a:solidFill>
                    <a:prstClr val="black"/>
                  </a:solidFill>
                  <a:prstDash val="solid"/>
                </a:ln>
                <a:solidFill>
                  <a:srgbClr val="0A039B"/>
                </a:solidFill>
                <a:effectLst/>
                <a:uLnTx/>
                <a:uFillTx/>
                <a:latin typeface="Papyrus" panose="03070502060502030205" pitchFamily="66" charset="0"/>
                <a:ea typeface="Microsoft YaHei" panose="020B0503020204020204" pitchFamily="34" charset="-122"/>
                <a:cs typeface="Arial" panose="020B0604020202020204" pitchFamily="34" charset="0"/>
              </a:rPr>
              <a:t> </a:t>
            </a:r>
            <a:endParaRPr kumimoji="0" lang="en-US" sz="4100" b="0" i="0" u="none" strike="noStrike" kern="1200" cap="none" spc="0" normalizeH="0" baseline="0" noProof="0" dirty="0">
              <a:ln w="9525">
                <a:solidFill>
                  <a:prstClr val="black"/>
                </a:solidFill>
                <a:prstDash val="solid"/>
              </a:ln>
              <a:solidFill>
                <a:srgbClr val="0A039B"/>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0254533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893068"/>
            <a:ext cx="7543800" cy="5102935"/>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600"/>
              </a:spcAft>
              <a:buClr>
                <a:prstClr val="black"/>
              </a:buClr>
              <a:buSzPct val="80000"/>
              <a:buFont typeface="Times New Roman" panose="02020603050405020304" pitchFamily="18" charset="0"/>
              <a:buNone/>
              <a:tabLst/>
              <a:defRPr/>
            </a:pPr>
            <a:r>
              <a:rPr kumimoji="0" lang="en-US" sz="4000" b="1"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4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It will be just like this on the day the Son of Man is revealed. </a:t>
            </a:r>
            <a:r>
              <a:rPr kumimoji="0" lang="en-US" sz="40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On that day no one who is on the housetop, with possessions inside, should go down to get them. Likewise,</a:t>
            </a:r>
            <a:r>
              <a:rPr kumimoji="0" lang="en-US" sz="4000" b="1"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no one in the field should go back for anything. Remember Lot’s wife!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ction="ppaction://hlinkfile"/>
              </a:rPr>
              <a:t>Luke 17:28-32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ction="ppaction://hlinkfile"/>
              </a:rPr>
              <a:t>NIV</a:t>
            </a:r>
            <a:endParaRPr kumimoji="0" lang="en-US" sz="2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9986227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304800" y="2053376"/>
            <a:ext cx="8343894" cy="4339650"/>
          </a:xfrm>
          <a:prstGeom prst="rect">
            <a:avLst/>
          </a:prstGeom>
          <a:gradFill>
            <a:gsLst>
              <a:gs pos="6000">
                <a:srgbClr val="0000FF"/>
              </a:gs>
              <a:gs pos="50000">
                <a:srgbClr val="0A039B"/>
              </a:gs>
              <a:gs pos="80000">
                <a:schemeClr val="bg1"/>
              </a:gs>
            </a:gsLst>
            <a:lin ang="16200000" scaled="1"/>
          </a:gradFill>
          <a:ln w="57150">
            <a:solidFill>
              <a:srgbClr val="0A039B"/>
            </a:solidFill>
          </a:ln>
          <a:effectLst>
            <a:glow rad="101600">
              <a:schemeClr val="accent5">
                <a:satMod val="175000"/>
                <a:alpha val="40000"/>
              </a:schemeClr>
            </a:glow>
          </a:effectLst>
          <a:scene3d>
            <a:camera prst="orthographicFront"/>
            <a:lightRig rig="threePt" dir="t"/>
          </a:scene3d>
          <a:sp3d>
            <a:bevel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80000"/>
              <a:tabLst/>
              <a:defRPr/>
            </a:pPr>
            <a:r>
              <a:rPr lang="en-US" altLang="en-US" sz="3600" b="1" dirty="0">
                <a:ln w="19050">
                  <a:solidFill>
                    <a:schemeClr val="bg1"/>
                  </a:solidFill>
                  <a:prstDash val="solid"/>
                </a:ln>
                <a:solidFill>
                  <a:schemeClr val="tx1"/>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Noah had to leave his home and enter the ark to escape the end of the world. Lot had to leave Sodom and go out. </a:t>
            </a:r>
          </a:p>
          <a:p>
            <a:pPr marL="365760" lvl="0" indent="-365760">
              <a:lnSpc>
                <a:spcPct val="100000"/>
              </a:lnSpc>
              <a:spcAft>
                <a:spcPts val="1200"/>
              </a:spcAft>
              <a:buClr>
                <a:schemeClr val="tx1"/>
              </a:buClr>
              <a:buSzPct val="7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Jesus said the end times would be like when angels led Lot out of gay raping Sodom. </a:t>
            </a:r>
          </a:p>
          <a:p>
            <a:pPr marL="365760" lvl="0" indent="-365760">
              <a:lnSpc>
                <a:spcPct val="100000"/>
              </a:lnSpc>
              <a:spcAft>
                <a:spcPts val="1200"/>
              </a:spcAft>
              <a:buClr>
                <a:schemeClr val="tx1"/>
              </a:buClr>
              <a:buSzPct val="7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Lot had to walk out &amp; leave the city, into the wilderness, and not turn back .</a:t>
            </a:r>
            <a:endPar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D848F6D9-60C5-4C56-B451-AD4F05045F81}"/>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ACF8B25C-FA78-430E-842D-A0B14AA80B01}"/>
              </a:ext>
            </a:extLst>
          </p:cNvPr>
          <p:cNvSpPr txBox="1">
            <a:spLocks noChangeArrowheads="1"/>
          </p:cNvSpPr>
          <p:nvPr/>
        </p:nvSpPr>
        <p:spPr bwMode="auto">
          <a:xfrm>
            <a:off x="111028" y="457200"/>
            <a:ext cx="8921932"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2600" b="1" kern="150" dirty="0">
                <a:solidFill>
                  <a:schemeClr val="bg1">
                    <a:lumMod val="75000"/>
                    <a:lumOff val="25000"/>
                  </a:schemeClr>
                </a:solidFill>
                <a:latin typeface="Verdana" panose="020B0604030504040204" pitchFamily="34" charset="0"/>
                <a:ea typeface="SimSun" panose="02010600030101010101" pitchFamily="2" charset="-122"/>
                <a:cs typeface="Mangal" panose="02040503050203030202" pitchFamily="18" charset="0"/>
              </a:rPr>
              <a:t>End Times Caused by Rampant Gay Rape, Satanism, Prostitution, Murder, World Wars, Demons &amp; Meteors, Not Global Warming</a:t>
            </a:r>
          </a:p>
        </p:txBody>
      </p:sp>
    </p:spTree>
    <p:extLst>
      <p:ext uri="{BB962C8B-B14F-4D97-AF65-F5344CB8AC3E}">
        <p14:creationId xmlns:p14="http://schemas.microsoft.com/office/powerpoint/2010/main" val="2618288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5C48AEA6-4650-4434-B010-47E2AC42C6E4}"/>
              </a:ext>
            </a:extLst>
          </p:cNvPr>
          <p:cNvSpPr>
            <a:spLocks noChangeArrowheads="1"/>
          </p:cNvSpPr>
          <p:nvPr/>
        </p:nvSpPr>
        <p:spPr bwMode="auto">
          <a:xfrm>
            <a:off x="182880" y="1675775"/>
            <a:ext cx="8778240" cy="4846320"/>
          </a:xfrm>
          <a:prstGeom prst="rect">
            <a:avLst/>
          </a:prstGeom>
          <a:gradFill flip="none" rotWithShape="1">
            <a:gsLst>
              <a:gs pos="3000">
                <a:srgbClr val="000099"/>
              </a:gs>
              <a:gs pos="24000">
                <a:srgbClr val="000099"/>
              </a:gs>
              <a:gs pos="76000">
                <a:schemeClr val="bg1">
                  <a:lumMod val="95000"/>
                  <a:lumOff val="5000"/>
                </a:schemeClr>
              </a:gs>
            </a:gsLst>
            <a:lin ang="16200000" scaled="0"/>
            <a:tileRect/>
          </a:gradFill>
          <a:ln w="38100">
            <a:solidFill>
              <a:srgbClr val="000099"/>
            </a:solidFill>
          </a:ln>
          <a:effectLst>
            <a:glow rad="127000">
              <a:srgbClr val="000099"/>
            </a:glow>
          </a:effectLst>
          <a:scene3d>
            <a:camera prst="orthographicFront"/>
            <a:lightRig rig="threePt" dir="t"/>
          </a:scene3d>
          <a:sp3d>
            <a:bevelT w="139700" h="139700"/>
          </a:sp3d>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Tx/>
              <a:buSzPct val="80000"/>
              <a:buFont typeface="Times New Roman" panose="02020603050405020304" pitchFamily="18" charset="0"/>
              <a:buNone/>
              <a:tabLst/>
              <a:defRPr/>
            </a:pPr>
            <a:endParaRPr kumimoji="0" lang="en-US" altLang="en-US" sz="2800" b="1" i="0" u="none" strike="noStrike" kern="1200" cap="none" spc="0" normalizeH="0" baseline="0" noProof="0" dirty="0">
              <a:ln>
                <a:solidFill>
                  <a:sysClr val="windowText" lastClr="000000"/>
                </a:solidFill>
              </a:ln>
              <a:solidFill>
                <a:srgbClr val="170294"/>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3" name="Rectangle 12">
            <a:extLst>
              <a:ext uri="{FF2B5EF4-FFF2-40B4-BE49-F238E27FC236}">
                <a16:creationId xmlns:a16="http://schemas.microsoft.com/office/drawing/2014/main" id="{3659F768-CAB0-4D62-AE2A-6640693507B0}"/>
              </a:ext>
            </a:extLst>
          </p:cNvPr>
          <p:cNvSpPr/>
          <p:nvPr/>
        </p:nvSpPr>
        <p:spPr bwMode="auto">
          <a:xfrm>
            <a:off x="4763205" y="4434840"/>
            <a:ext cx="3657599" cy="201168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FF1CEC03-A215-4604-86DC-DB5FE545FC69}"/>
              </a:ext>
            </a:extLst>
          </p:cNvPr>
          <p:cNvSpPr/>
          <p:nvPr/>
        </p:nvSpPr>
        <p:spPr bwMode="auto">
          <a:xfrm>
            <a:off x="4763206" y="1920239"/>
            <a:ext cx="3657599" cy="228600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8FFE62F7-822F-4259-BE73-9B7811FAC8B0}"/>
              </a:ext>
            </a:extLst>
          </p:cNvPr>
          <p:cNvSpPr/>
          <p:nvPr/>
        </p:nvSpPr>
        <p:spPr bwMode="auto">
          <a:xfrm>
            <a:off x="609599" y="4434840"/>
            <a:ext cx="3657599" cy="201168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832A0893-2CD2-42FE-90E4-A827C105FD30}"/>
              </a:ext>
            </a:extLst>
          </p:cNvPr>
          <p:cNvSpPr txBox="1"/>
          <p:nvPr/>
        </p:nvSpPr>
        <p:spPr bwMode="auto">
          <a:xfrm>
            <a:off x="640080" y="4402461"/>
            <a:ext cx="362711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p:spPr>
        <p:txBody>
          <a:bodyPr wrap="square" lIns="182880" tIns="182880" rIns="182880" bIns="182880" rtlCol="0" anchor="ctr" anchorCtr="1">
            <a:spAutoFit/>
          </a:bodyPr>
          <a:lstStyle/>
          <a:p>
            <a:pPr lvl="0" algn="ctr">
              <a:spcBef>
                <a:spcPts val="0"/>
              </a:spcBef>
              <a:spcAft>
                <a:spcPts val="0"/>
              </a:spcAf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Evolutionist Richard Dawkins “Overcome taboo on cannibalism“ </a:t>
            </a:r>
            <a:r>
              <a:rPr lang="en-US" alt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[1108]</a:t>
            </a:r>
            <a:endPar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Box 3">
            <a:extLst>
              <a:ext uri="{FF2B5EF4-FFF2-40B4-BE49-F238E27FC236}">
                <a16:creationId xmlns:a16="http://schemas.microsoft.com/office/drawing/2014/main" id="{4935B6AF-0870-4A46-8B77-10EF24C2EC95}"/>
              </a:ext>
            </a:extLst>
          </p:cNvPr>
          <p:cNvSpPr txBox="1"/>
          <p:nvPr/>
        </p:nvSpPr>
        <p:spPr bwMode="auto">
          <a:xfrm>
            <a:off x="4763206" y="1977283"/>
            <a:ext cx="365759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Radical liberal Hollywood actresses joke about eating unborn babies </a:t>
            </a:r>
            <a:r>
              <a:rPr lang="en-US" sz="2000" dirty="0">
                <a:solidFill>
                  <a:schemeClr val="tx1"/>
                </a:solidFill>
                <a:latin typeface="Calibri" panose="020F0502020204030204" pitchFamily="34" charset="0"/>
                <a:cs typeface="Calibri" panose="020F0502020204030204" pitchFamily="34" charset="0"/>
                <a:hlinkClick r:id="rId4"/>
              </a:rPr>
              <a:t>[1109]</a:t>
            </a:r>
            <a:endPar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6" name="Rectangle 5">
            <a:extLst>
              <a:ext uri="{FF2B5EF4-FFF2-40B4-BE49-F238E27FC236}">
                <a16:creationId xmlns:a16="http://schemas.microsoft.com/office/drawing/2014/main" id="{FBCFABEF-A328-4D39-BD79-29FB8435F80B}"/>
              </a:ext>
            </a:extLst>
          </p:cNvPr>
          <p:cNvSpPr/>
          <p:nvPr/>
        </p:nvSpPr>
        <p:spPr bwMode="auto">
          <a:xfrm>
            <a:off x="609600" y="1920239"/>
            <a:ext cx="3657599" cy="228600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C5CA84C2-68A0-4B1C-A1CE-D9A2545640B6}"/>
              </a:ext>
            </a:extLst>
          </p:cNvPr>
          <p:cNvSpPr txBox="1"/>
          <p:nvPr/>
        </p:nvSpPr>
        <p:spPr bwMode="auto">
          <a:xfrm>
            <a:off x="4701924" y="4397024"/>
            <a:ext cx="3657599"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hlinkClick r:id="rId5"/>
              </a:rPr>
              <a:t>Demon encounters with new drug called DMT or ‘spirit molecule’</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rPr>
              <a:t>(2018)</a:t>
            </a:r>
          </a:p>
        </p:txBody>
      </p:sp>
      <p:sp>
        <p:nvSpPr>
          <p:cNvPr id="2" name="TextBox 1">
            <a:extLst>
              <a:ext uri="{FF2B5EF4-FFF2-40B4-BE49-F238E27FC236}">
                <a16:creationId xmlns:a16="http://schemas.microsoft.com/office/drawing/2014/main" id="{CC5C10CB-BE27-41F7-B6C9-9233848FC833}"/>
              </a:ext>
            </a:extLst>
          </p:cNvPr>
          <p:cNvSpPr txBox="1"/>
          <p:nvPr/>
        </p:nvSpPr>
        <p:spPr bwMode="auto">
          <a:xfrm>
            <a:off x="624839" y="1977282"/>
            <a:ext cx="362711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p:spPr>
        <p:txBody>
          <a:bodyPr wrap="square" lIns="91440" tIns="182880" rIns="91440" bIns="182880" rtlCol="0" anchor="ctr" anchorCtr="1">
            <a:spAutoFit/>
          </a:bodyPr>
          <a:lstStyle/>
          <a:p>
            <a:pPr lvl="0" algn="ctr">
              <a:spcBef>
                <a:spcPts val="0"/>
              </a:spcBef>
              <a:spcAft>
                <a:spcPts val="0"/>
              </a:spcAf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hlinkClick r:id="rId6"/>
              </a:rPr>
              <a:t>Rampant Worldwide Islamic Gay Rape &amp; Murder of Christian Boys &amp; Girls</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[573]</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endPar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15" name="Text Box 2">
            <a:extLst>
              <a:ext uri="{FF2B5EF4-FFF2-40B4-BE49-F238E27FC236}">
                <a16:creationId xmlns:a16="http://schemas.microsoft.com/office/drawing/2014/main" id="{D67FA855-E56F-41EB-85DF-926C9DD27373}"/>
              </a:ext>
            </a:extLst>
          </p:cNvPr>
          <p:cNvSpPr txBox="1">
            <a:spLocks noChangeArrowheads="1"/>
          </p:cNvSpPr>
          <p:nvPr/>
        </p:nvSpPr>
        <p:spPr bwMode="auto">
          <a:xfrm>
            <a:off x="111034" y="274320"/>
            <a:ext cx="8921932"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0"/>
              </a:spcAft>
              <a:buClr>
                <a:srgbClr val="000000"/>
              </a:buClr>
              <a:buSzPct val="100000"/>
              <a:buFont typeface="Times New Roman" panose="02020603050405020304" pitchFamily="18" charset="0"/>
              <a:buNone/>
              <a:tabLst/>
              <a:defRPr/>
            </a:pPr>
            <a:r>
              <a:rPr kumimoji="0" lang="en-US" sz="3200" b="1" i="0" u="none" strike="noStrike" kern="150" normalizeH="0" baseline="0" noProof="0" dirty="0">
                <a:solidFill>
                  <a:schemeClr val="bg1">
                    <a:lumMod val="75000"/>
                    <a:lumOff val="25000"/>
                  </a:schemeClr>
                </a:solidFill>
                <a:uLnTx/>
                <a:uFillTx/>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14" name="Date Placeholder 2">
            <a:extLst>
              <a:ext uri="{FF2B5EF4-FFF2-40B4-BE49-F238E27FC236}">
                <a16:creationId xmlns:a16="http://schemas.microsoft.com/office/drawing/2014/main" id="{1B4D4509-FB86-45A9-ACE7-7B4B893A7D54}"/>
              </a:ext>
            </a:extLst>
          </p:cNvPr>
          <p:cNvSpPr txBox="1">
            <a:spLocks/>
          </p:cNvSpPr>
          <p:nvPr/>
        </p:nvSpPr>
        <p:spPr>
          <a:xfrm>
            <a:off x="4572000" y="6596791"/>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16" name="Date Placeholder 2">
            <a:extLst>
              <a:ext uri="{FF2B5EF4-FFF2-40B4-BE49-F238E27FC236}">
                <a16:creationId xmlns:a16="http://schemas.microsoft.com/office/drawing/2014/main" id="{DC6B75A2-81C7-4F5E-9E57-C5E49102E3B3}"/>
              </a:ext>
            </a:extLst>
          </p:cNvPr>
          <p:cNvSpPr txBox="1">
            <a:spLocks/>
          </p:cNvSpPr>
          <p:nvPr/>
        </p:nvSpPr>
        <p:spPr>
          <a:xfrm>
            <a:off x="717223" y="6626347"/>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6485992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47957" y="1828800"/>
            <a:ext cx="8648085" cy="4662815"/>
          </a:xfrm>
          <a:prstGeom prst="rect">
            <a:avLst/>
          </a:prstGeom>
          <a:gradFill>
            <a:gsLst>
              <a:gs pos="2655">
                <a:srgbClr val="000099"/>
              </a:gs>
              <a:gs pos="2655">
                <a:srgbClr val="000099"/>
              </a:gs>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54000"/>
              <a:tabLst/>
              <a:defRPr/>
            </a:pPr>
            <a:r>
              <a:rPr lang="en-US" altLang="en-US" sz="3600" b="1" dirty="0">
                <a:ln w="19050">
                  <a:solidFill>
                    <a:schemeClr val="bg1"/>
                  </a:solidFill>
                  <a:prstDash val="solid"/>
                </a:ln>
                <a:solidFill>
                  <a:prstClr val="white"/>
                </a:solidFill>
                <a:effectLst>
                  <a:glow rad="1016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Radical liberals today declare that we must compost dead people in our backyard,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[1107]</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sz="3600" b="1" dirty="0">
                <a:ln w="19050">
                  <a:solidFill>
                    <a:schemeClr val="bg1"/>
                  </a:solidFill>
                  <a:prstDash val="solid"/>
                </a:ln>
                <a:solidFill>
                  <a:prstClr val="white"/>
                </a:solidFill>
                <a:effectLst>
                  <a:glow rad="1016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grow artificial human bodies in the lab to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eat for clean meat, </a:t>
            </a:r>
            <a:r>
              <a:rPr lang="en-US" alt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4"/>
              </a:rPr>
              <a:t>[1108]</a:t>
            </a:r>
            <a:r>
              <a:rPr lang="en-US" altLang="en-US"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eat toasted aborted babies for snacks,</a:t>
            </a: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[1109]</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and require teaching of evolution that celebrates ape human bestiality, that some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6" action="ppaction://hlinksldjump"/>
              </a:rPr>
              <a:t>gay evolution leaders admit often dreaming about today</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a:t>
            </a:r>
            <a:r>
              <a:rPr lang="en-US" altLang="en-US" sz="34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rgbClr val="CCCCFF"/>
                </a:solidFill>
                <a:latin typeface="Calibri" panose="020F0502020204030204" pitchFamily="34" charset="0"/>
                <a:cs typeface="Arial Unicode MS" panose="020B0604020202020204" pitchFamily="34" charset="-128"/>
                <a:hlinkClick r:id="rId7"/>
              </a:rPr>
              <a:t>[614]</a:t>
            </a:r>
            <a:r>
              <a:rPr lang="en-US" altLang="en-US" dirty="0">
                <a:solidFill>
                  <a:srgbClr val="CCCCFF"/>
                </a:solidFill>
                <a:latin typeface="Calibri" panose="020F0502020204030204" pitchFamily="34" charset="0"/>
                <a:cs typeface="Arial Unicode MS" panose="020B0604020202020204" pitchFamily="34" charset="-128"/>
              </a:rPr>
              <a:t> </a:t>
            </a:r>
            <a:r>
              <a:rPr lang="en-US" altLang="en-US" dirty="0">
                <a:solidFill>
                  <a:srgbClr val="CCCCFF"/>
                </a:solidFill>
                <a:latin typeface="Calibri" panose="020F0502020204030204" pitchFamily="34" charset="0"/>
                <a:cs typeface="Arial Unicode MS" panose="020B0604020202020204" pitchFamily="34" charset="-128"/>
                <a:hlinkClick r:id="rId8"/>
              </a:rPr>
              <a:t>[615]</a:t>
            </a:r>
            <a:r>
              <a:rPr lang="en-US" altLang="en-US" dirty="0">
                <a:solidFill>
                  <a:srgbClr val="FFFFFF"/>
                </a:solidFill>
                <a:latin typeface="Calibri" panose="020F0502020204030204" pitchFamily="34" charset="0"/>
                <a:cs typeface="Arial Unicode MS" panose="020B0604020202020204" pitchFamily="34" charset="-128"/>
              </a:rPr>
              <a:t> </a:t>
            </a:r>
            <a:endParaRPr lang="en-US" altLang="en-US" sz="33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2">
            <a:extLst>
              <a:ext uri="{FF2B5EF4-FFF2-40B4-BE49-F238E27FC236}">
                <a16:creationId xmlns:a16="http://schemas.microsoft.com/office/drawing/2014/main" id="{1B488365-1559-40B0-A2E2-A6D39BE80214}"/>
              </a:ext>
            </a:extLst>
          </p:cNvPr>
          <p:cNvSpPr txBox="1">
            <a:spLocks noChangeArrowheads="1"/>
          </p:cNvSpPr>
          <p:nvPr/>
        </p:nvSpPr>
        <p:spPr bwMode="auto">
          <a:xfrm>
            <a:off x="111034" y="339218"/>
            <a:ext cx="8921932"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2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F94FB50D-DA10-4B4B-973D-55C08D06198E}"/>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608215751"/>
      </p:ext>
    </p:extLst>
  </p:cSld>
  <p:clrMapOvr>
    <a:masterClrMapping/>
  </p:clrMapOvr>
  <p:transition spd="slow" advTm="29000">
    <p:fade/>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34222" y="1676400"/>
            <a:ext cx="8841851" cy="482369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eaLnBrk="0">
              <a:spcAft>
                <a:spcPts val="1200"/>
              </a:spcAft>
              <a:buClrTx/>
              <a:buSzPct val="70000"/>
              <a:tabLst/>
              <a:defRPr/>
            </a:pPr>
            <a:r>
              <a:rPr lang="en-US" altLang="en-US" sz="3600" b="1" dirty="0">
                <a:ln w="19050">
                  <a:solidFill>
                    <a:schemeClr val="bg1"/>
                  </a:solidFill>
                  <a:prstDash val="solid"/>
                </a:ln>
                <a:solidFill>
                  <a:schemeClr val="tx1"/>
                </a:solidFill>
                <a:effectLst>
                  <a:glow rad="88900">
                    <a:srgbClr val="0070C0">
                      <a:alpha val="40000"/>
                    </a:srgbClr>
                  </a:glow>
                  <a:outerShdw blurRad="50800" dist="50800" dir="5400000" algn="ctr" rotWithShape="0">
                    <a:srgbClr val="0000FF"/>
                  </a:outerShdw>
                </a:effectLst>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 Video – “The War on Humans”</a:t>
            </a:r>
            <a:r>
              <a:rPr lang="en-US" sz="1600" dirty="0">
                <a:solidFill>
                  <a:schemeClr val="tx1"/>
                </a:solidFill>
                <a:latin typeface="Times New Roman" panose="02020603050405020304" pitchFamily="18" charset="0"/>
                <a:ea typeface="SimSun" panose="02010600030101010101" pitchFamily="2" charset="-122"/>
                <a:cs typeface="Mangal" panose="02040503050203030202" pitchFamily="18" charset="0"/>
              </a:rPr>
              <a:t>©</a:t>
            </a:r>
            <a:r>
              <a:rPr lang="en-US" altLang="en-US" sz="3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2000" dirty="0">
                <a:solidFill>
                  <a:schemeClr val="tx1"/>
                </a:solidFill>
                <a:latin typeface="Times New Roman" panose="02020603050405020304" pitchFamily="18" charset="0"/>
                <a:ea typeface="SimSun" panose="02010600030101010101" pitchFamily="2" charset="-122"/>
                <a:cs typeface="Mangal" panose="02040503050203030202" pitchFamily="18" charset="0"/>
                <a:hlinkClick r:id="rId4"/>
              </a:rPr>
              <a:t>[710]</a:t>
            </a:r>
            <a:endPar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87000"/>
              </a:lnSpc>
              <a:spcAft>
                <a:spcPts val="1200"/>
              </a:spcAft>
              <a:buClrTx/>
              <a:buSzPct val="70000"/>
              <a:tabLst/>
              <a:defRPr/>
            </a:pPr>
            <a:r>
              <a:rPr lang="en-US" altLang="en-US" sz="3400" dirty="0">
                <a:solidFill>
                  <a:schemeClr val="tx1">
                    <a:lumMod val="85000"/>
                  </a:schemeClr>
                </a:solidFill>
                <a:latin typeface="Calibri" panose="020F0502020204030204" pitchFamily="34" charset="0"/>
                <a:ea typeface="Times New Roman" panose="02020603050405020304" pitchFamily="18" charset="0"/>
                <a:cs typeface="Calibri" panose="020F0502020204030204" pitchFamily="34" charset="0"/>
              </a:rPr>
              <a:t>Liberals today speak openly of fulfilling the exact Bible apocalypse prophesies, to save the peas, fleas and rivers they believe are “human”. </a:t>
            </a:r>
          </a:p>
          <a:p>
            <a:pPr marL="365760" lvl="0" indent="-365760" defTabSz="914400" eaLnBrk="0">
              <a:lnSpc>
                <a:spcPct val="87000"/>
              </a:lnSpc>
              <a:spcAft>
                <a:spcPts val="1200"/>
              </a:spcAft>
              <a:buClrTx/>
              <a:buSzPct val="70000"/>
              <a:buFont typeface="Wingdings" panose="05000000000000000000" pitchFamily="2" charset="2"/>
              <a:buChar char="Ø"/>
              <a:tabLst/>
              <a:defRPr/>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Radical liberal environmentalists today claim a one world government must kill 90% of the humans to prevent the apocalypse.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[710]</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[885]</a:t>
            </a:r>
          </a:p>
          <a:p>
            <a:pPr marL="365760" lvl="0" indent="-365760" defTabSz="914400" eaLnBrk="0">
              <a:lnSpc>
                <a:spcPct val="87000"/>
              </a:lnSpc>
              <a:spcAft>
                <a:spcPts val="1200"/>
              </a:spcAft>
              <a:buClrTx/>
              <a:buSzPct val="7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Insane liberals claim they will prevent the apocalypse, by carrying out the apocalypse. </a:t>
            </a:r>
            <a:r>
              <a:rPr lang="en-US" dirty="0">
                <a:solidFill>
                  <a:schemeClr val="tx1"/>
                </a:solidFill>
                <a:latin typeface="Times New Roman" panose="02020603050405020304" pitchFamily="18" charset="0"/>
                <a:ea typeface="SimSun" panose="02010600030101010101" pitchFamily="2" charset="-122"/>
                <a:cs typeface="Mangal" panose="02040503050203030202" pitchFamily="18" charset="0"/>
                <a:hlinkClick r:id="rId4"/>
              </a:rPr>
              <a:t>[710]</a:t>
            </a:r>
            <a:r>
              <a:rPr lang="en-US" alt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rPr>
              <a:t> </a:t>
            </a:r>
            <a:endPar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2">
            <a:extLst>
              <a:ext uri="{FF2B5EF4-FFF2-40B4-BE49-F238E27FC236}">
                <a16:creationId xmlns:a16="http://schemas.microsoft.com/office/drawing/2014/main" id="{1B488365-1559-40B0-A2E2-A6D39BE80214}"/>
              </a:ext>
            </a:extLst>
          </p:cNvPr>
          <p:cNvSpPr txBox="1">
            <a:spLocks noChangeArrowheads="1"/>
          </p:cNvSpPr>
          <p:nvPr/>
        </p:nvSpPr>
        <p:spPr bwMode="auto">
          <a:xfrm>
            <a:off x="111034" y="228600"/>
            <a:ext cx="8921932"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2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6DAB0460-7600-4A94-9E96-3770BCC0B17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02007233"/>
      </p:ext>
    </p:extLst>
  </p:cSld>
  <p:clrMapOvr>
    <a:masterClrMapping/>
  </p:clrMapOvr>
  <p:transition spd="slow" advTm="29000">
    <p:fade/>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647368" y="2362200"/>
            <a:ext cx="7849256" cy="3582519"/>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10000"/>
              </a:lnSpc>
              <a:spcAft>
                <a:spcPts val="1800"/>
              </a:spcAft>
              <a:buClrTx/>
              <a:buSzPct val="80000"/>
              <a:tabLst/>
              <a:defRPr/>
            </a:pPr>
            <a:r>
              <a:rPr lang="en-US" altLang="en-US" sz="4000" b="1" dirty="0">
                <a:ln w="19050">
                  <a:solidFill>
                    <a:schemeClr val="bg1"/>
                  </a:solidFill>
                  <a:prstDash val="solid"/>
                </a:ln>
                <a:solidFill>
                  <a:prstClr val="white"/>
                </a:solidFill>
                <a:effectLst>
                  <a:glow rad="88900">
                    <a:srgbClr val="0070C0">
                      <a:alpha val="40000"/>
                    </a:srgbClr>
                  </a:glow>
                  <a:outerShdw blurRad="50800" dist="50800" dir="5400000" algn="tl" rotWithShape="0">
                    <a:srgbClr val="0000FF"/>
                  </a:outerShdw>
                </a:effectLst>
                <a:latin typeface="Calibri" panose="020F0502020204030204" pitchFamily="34" charset="0"/>
                <a:ea typeface="Times New Roman" panose="02020603050405020304" pitchFamily="18" charset="0"/>
                <a:cs typeface="Calibri" panose="020F0502020204030204" pitchFamily="34" charset="0"/>
              </a:rPr>
              <a:t>Non-Christians only hope to survive this horrific imminent end time destruction, by their master Satan, is to repent and follow Jesus, to a place with no sin called Heaven. </a:t>
            </a:r>
          </a:p>
        </p:txBody>
      </p:sp>
      <p:sp>
        <p:nvSpPr>
          <p:cNvPr id="6" name="Text Box 2">
            <a:extLst>
              <a:ext uri="{FF2B5EF4-FFF2-40B4-BE49-F238E27FC236}">
                <a16:creationId xmlns:a16="http://schemas.microsoft.com/office/drawing/2014/main" id="{1B488365-1559-40B0-A2E2-A6D39BE80214}"/>
              </a:ext>
            </a:extLst>
          </p:cNvPr>
          <p:cNvSpPr txBox="1">
            <a:spLocks noChangeArrowheads="1"/>
          </p:cNvSpPr>
          <p:nvPr/>
        </p:nvSpPr>
        <p:spPr bwMode="auto">
          <a:xfrm>
            <a:off x="111030" y="685800"/>
            <a:ext cx="8921932"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200" b="1" kern="150" dirty="0">
                <a:solidFill>
                  <a:prstClr val="black">
                    <a:lumMod val="75000"/>
                    <a:lumOff val="25000"/>
                  </a:prstClr>
                </a:solidFill>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73E391CD-DF25-4C19-9136-45377AB28D9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0781575"/>
      </p:ext>
    </p:extLst>
  </p:cSld>
  <p:clrMapOvr>
    <a:masterClrMapping/>
  </p:clrMapOvr>
  <p:transition spd="slow" advTm="20000">
    <p:fade/>
  </p:transition>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463040"/>
            <a:ext cx="8778240"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1200"/>
              </a:spcAft>
              <a:buClr>
                <a:srgbClr val="E7E6E6">
                  <a:lumMod val="50000"/>
                </a:srgbClr>
              </a:buClr>
              <a:buSzPct val="90000"/>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Radical liberals claim to love diversity &amp; peace, but it’s a lie. They love vile sin, violence, drugs, porn, power, murderous abortion &amp; riots, murderous racist hatred of White men, abominable gay rape sex and store looting greed. They have become the modern Nazis they claim to protest us from. </a:t>
            </a:r>
          </a:p>
          <a:p>
            <a:pPr marL="274320" lvl="0" indent="-274320">
              <a:lnSpc>
                <a:spcPct val="95000"/>
              </a:lnSpc>
              <a:spcAft>
                <a:spcPts val="1200"/>
              </a:spcAft>
              <a:buClr>
                <a:schemeClr val="tx1"/>
              </a:buClr>
              <a:buSzPct val="60000"/>
              <a:buFont typeface="Wingdings" panose="05000000000000000000" pitchFamily="2" charset="2"/>
              <a:buChar char="Ø"/>
              <a:tabLst/>
              <a:defRPr/>
            </a:pPr>
            <a:r>
              <a:rPr lang="en-US" sz="3200" b="1" dirty="0">
                <a:ln w="19050">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My family has the most diversity</a:t>
            </a:r>
            <a:r>
              <a:rPr lang="en-US" sz="3200" dirty="0">
                <a:ln w="19050">
                  <a:solidFill>
                    <a:schemeClr val="bg1"/>
                  </a:solidFill>
                </a:ln>
                <a:solidFill>
                  <a:schemeClr val="bg1">
                    <a:lumMod val="95000"/>
                    <a:lumOff val="5000"/>
                  </a:schemeClr>
                </a:solidFill>
                <a:latin typeface="Calibri" panose="020F0502020204030204" pitchFamily="34" charset="0"/>
                <a:cs typeface="Calibri" panose="020F0502020204030204" pitchFamily="34" charset="0"/>
              </a:rPr>
              <a:t>. </a:t>
            </a:r>
            <a:r>
              <a:rPr lang="en-US" sz="3200" b="1" dirty="0">
                <a:ln w="19050">
                  <a:solidFill>
                    <a:schemeClr val="bg1"/>
                  </a:solidFill>
                  <a:prstDash val="solid"/>
                </a:ln>
                <a:solidFill>
                  <a:srgbClr val="FFFFFF"/>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Yet I had to overcome great persecution</a:t>
            </a:r>
            <a:r>
              <a:rPr lang="en-US" sz="3200" dirty="0">
                <a:ln w="19050">
                  <a:solidFill>
                    <a:schemeClr val="bg1"/>
                  </a:solidFill>
                </a:ln>
                <a:solidFill>
                  <a:schemeClr val="bg1">
                    <a:lumMod val="95000"/>
                    <a:lumOff val="5000"/>
                  </a:schemeClr>
                </a:solidFill>
                <a:latin typeface="Calibri" panose="020F0502020204030204" pitchFamily="34" charset="0"/>
                <a:cs typeface="Calibri" panose="020F0502020204030204" pitchFamily="34" charset="0"/>
              </a:rPr>
              <a:t> </a:t>
            </a:r>
            <a:r>
              <a:rPr lang="en-US" sz="3200" b="1" dirty="0">
                <a:ln w="19050">
                  <a:solidFill>
                    <a:schemeClr val="bg1"/>
                  </a:solidFill>
                  <a:prstDash val="solid"/>
                </a:ln>
                <a:solidFill>
                  <a:srgbClr val="FFFFFF"/>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from radical liberals. </a:t>
            </a:r>
          </a:p>
          <a:p>
            <a:pPr marL="274320" lvl="0" indent="-274320">
              <a:lnSpc>
                <a:spcPct val="95000"/>
              </a:lnSpc>
              <a:spcAft>
                <a:spcPts val="1200"/>
              </a:spcAft>
              <a:buClr>
                <a:schemeClr val="tx1"/>
              </a:buClr>
              <a:buSzPct val="60000"/>
              <a:buFont typeface="Wingdings" panose="05000000000000000000" pitchFamily="2" charset="2"/>
              <a:buChar char="Ø"/>
              <a:tabLst/>
              <a:defRPr/>
            </a:pPr>
            <a:r>
              <a:rPr lang="en-US" sz="3200" b="1" dirty="0">
                <a:ln w="19050">
                  <a:solidFill>
                    <a:schemeClr val="bg1"/>
                  </a:solidFill>
                  <a:prstDash val="solid"/>
                </a:ln>
                <a:solidFill>
                  <a:srgbClr val="FFFFFF"/>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Because I expose the gay sin, madness and murder they try to force on everyone. </a:t>
            </a:r>
            <a:endParaRPr lang="en-US" sz="3200" dirty="0">
              <a:ln w="19050">
                <a:solidFill>
                  <a:schemeClr val="bg1"/>
                </a:solidFill>
              </a:ln>
              <a:solidFill>
                <a:schemeClr val="bg1">
                  <a:lumMod val="95000"/>
                  <a:lumOff val="5000"/>
                </a:schemeClr>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28600"/>
            <a:ext cx="8778240" cy="100584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A1B6019-A197-4CC5-B50E-790BF0770A88}"/>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2615613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304797" y="2133600"/>
            <a:ext cx="8534401" cy="43152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1800"/>
              </a:spcAft>
              <a:buClr>
                <a:prstClr val="white"/>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50" normalizeH="0" baseline="0" noProof="0" dirty="0">
                <a:ln w="12700" cmpd="sng">
                  <a:solidFill>
                    <a:srgbClr val="000000"/>
                  </a:solidFill>
                  <a:prstDash val="solid"/>
                </a:ln>
                <a:gradFill>
                  <a:gsLst>
                    <a:gs pos="0">
                      <a:srgbClr val="000000"/>
                    </a:gs>
                    <a:gs pos="10000">
                      <a:srgbClr val="000000">
                        <a:lumMod val="60000"/>
                        <a:lumOff val="40000"/>
                      </a:srgbClr>
                    </a:gs>
                    <a:gs pos="99065">
                      <a:prstClr val="white"/>
                    </a:gs>
                    <a:gs pos="63000">
                      <a:srgbClr val="000000">
                        <a:lumMod val="20000"/>
                        <a:lumOff val="80000"/>
                      </a:srgbClr>
                    </a:gs>
                  </a:gsLst>
                  <a:lin ang="5400000"/>
                </a:gradFill>
                <a:effectLst>
                  <a:outerShdw blurRad="88900" dist="381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If you are a liberal Christian, enraged by these exact literal words of the Bible</a:t>
            </a:r>
            <a:r>
              <a:rPr kumimoji="0" lang="en-US" sz="30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32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where does that rage come from? </a:t>
            </a:r>
            <a:endParaRPr kumimoji="0" lang="en-US" sz="30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endParaRPr>
          </a:p>
          <a:p>
            <a:pPr marL="0" marR="0" lvl="0" indent="0" algn="l" defTabSz="457200" rtl="0" eaLnBrk="1" fontAlgn="base" latinLnBrk="0" hangingPunct="0">
              <a:lnSpc>
                <a:spcPct val="105000"/>
              </a:lnSpc>
              <a:spcBef>
                <a:spcPct val="0"/>
              </a:spcBef>
              <a:spcAft>
                <a:spcPts val="1800"/>
              </a:spcAft>
              <a:buClr>
                <a:prstClr val="white"/>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50" normalizeH="0" baseline="0" noProof="0" dirty="0">
                <a:ln w="12700" cmpd="sng">
                  <a:solidFill>
                    <a:srgbClr val="000000"/>
                  </a:solidFill>
                  <a:prstDash val="solid"/>
                </a:ln>
                <a:gradFill>
                  <a:gsLst>
                    <a:gs pos="0">
                      <a:srgbClr val="000000"/>
                    </a:gs>
                    <a:gs pos="10000">
                      <a:srgbClr val="000000">
                        <a:lumMod val="60000"/>
                        <a:lumOff val="40000"/>
                      </a:srgbClr>
                    </a:gs>
                    <a:gs pos="99065">
                      <a:prstClr val="white"/>
                    </a:gs>
                    <a:gs pos="63000">
                      <a:srgbClr val="000000">
                        <a:lumMod val="20000"/>
                        <a:lumOff val="80000"/>
                      </a:srgbClr>
                    </a:gs>
                  </a:gsLst>
                  <a:lin ang="5400000"/>
                </a:gradFill>
                <a:effectLst>
                  <a:outerShdw blurRad="88900" dist="381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That rage comes from Satan, who is enraged by Jesus. You are in rebellion against the teachings of Jesus</a:t>
            </a:r>
            <a:r>
              <a:rPr kumimoji="0" lang="en-US" sz="30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a:t>
            </a:r>
            <a:r>
              <a:rPr kumimoji="0" lang="en-US" sz="3000" b="1" i="0" u="none" strike="noStrike" kern="150" cap="none" spc="0" normalizeH="0" baseline="0" noProof="0" dirty="0">
                <a:ln w="12700" cmpd="sng">
                  <a:solidFill>
                    <a:srgbClr val="000000"/>
                  </a:solidFill>
                  <a:prstDash val="solid"/>
                </a:ln>
                <a:gradFill>
                  <a:gsLst>
                    <a:gs pos="0">
                      <a:srgbClr val="000000"/>
                    </a:gs>
                    <a:gs pos="10000">
                      <a:srgbClr val="000000">
                        <a:lumMod val="60000"/>
                        <a:lumOff val="40000"/>
                      </a:srgbClr>
                    </a:gs>
                    <a:gs pos="99065">
                      <a:prstClr val="white"/>
                    </a:gs>
                    <a:gs pos="63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30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that you will be judged by.</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38" y="659768"/>
            <a:ext cx="896112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 typeface="Times New Roman" panose="02020603050405020304" pitchFamily="18" charset="0"/>
              <a:buNone/>
              <a:tabLst/>
              <a:defRPr/>
            </a:pPr>
            <a:r>
              <a:rPr kumimoji="0" lang="en-US" sz="29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29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FDFCFF4A-6CC2-43D9-AC43-D5341D2DA8AE}"/>
              </a:ext>
            </a:extLst>
          </p:cNvPr>
          <p:cNvSpPr>
            <a:spLocks noGrp="1"/>
          </p:cNvSpPr>
          <p:nvPr>
            <p:ph type="dt" sz="half" idx="10"/>
          </p:nvPr>
        </p:nvSpPr>
        <p:spPr>
          <a:xfrm>
            <a:off x="4650543" y="6642492"/>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605021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434466"/>
            <a:ext cx="8778240" cy="518603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chemeClr val="bg1"/>
              </a:buClr>
              <a:buSzPct val="7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Communist Chinese, Russian, North Korean and </a:t>
            </a:r>
            <a:r>
              <a:rPr lang="en-US" sz="3000" dirty="0">
                <a:solidFill>
                  <a:schemeClr val="bg1"/>
                </a:solidFill>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Muslim</a:t>
            </a:r>
            <a:r>
              <a:rPr lang="en-US" sz="3000" dirty="0">
                <a:solidFill>
                  <a:schemeClr val="bg1">
                    <a:lumMod val="95000"/>
                    <a:lumOff val="5000"/>
                  </a:schemeClr>
                </a:solidFill>
                <a:latin typeface="Calibri" panose="020F0502020204030204" pitchFamily="34" charset="0"/>
                <a:cs typeface="Calibri" panose="020F0502020204030204" pitchFamily="34" charset="0"/>
              </a:rPr>
              <a:t> dictators murder &amp; torture millions, including each other, only for having a different race or religion. </a:t>
            </a:r>
            <a:r>
              <a:rPr lang="en-US" sz="3200" b="1" dirty="0">
                <a:ln w="19050">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They are the most racist groups in the world.</a:t>
            </a:r>
            <a:endParaRPr lang="en-US" sz="3200" dirty="0">
              <a:solidFill>
                <a:schemeClr val="bg1">
                  <a:lumMod val="95000"/>
                  <a:lumOff val="5000"/>
                </a:schemeClr>
              </a:solidFill>
              <a:latin typeface="Calibri" panose="020F0502020204030204" pitchFamily="34" charset="0"/>
              <a:cs typeface="Calibri" panose="020F0502020204030204" pitchFamily="34" charset="0"/>
            </a:endParaRPr>
          </a:p>
          <a:p>
            <a:pPr marL="0" lvl="0" indent="0">
              <a:lnSpc>
                <a:spcPct val="100000"/>
              </a:lnSpc>
              <a:spcAft>
                <a:spcPts val="1200"/>
              </a:spcAft>
              <a:buClr>
                <a:schemeClr val="bg1"/>
              </a:buClr>
              <a:buSzPct val="7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But US democrat leaders could care less. Democrat leaders support and are illegally funded by these mass murdering racist nations.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[1184]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[1185]</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[1190]</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[1191]</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[1313]</a:t>
            </a:r>
            <a:endParaRPr lang="en-US" dirty="0">
              <a:solidFill>
                <a:sysClr val="windowText" lastClr="000000"/>
              </a:solidFill>
              <a:latin typeface="Calibri" panose="020F0502020204030204" pitchFamily="34" charset="0"/>
              <a:cs typeface="Calibri" panose="020F0502020204030204" pitchFamily="34" charset="0"/>
            </a:endParaRPr>
          </a:p>
          <a:p>
            <a:pPr marL="0" lvl="0" indent="0">
              <a:lnSpc>
                <a:spcPct val="100000"/>
              </a:lnSpc>
              <a:spcAft>
                <a:spcPts val="1200"/>
              </a:spcAft>
              <a:buClr>
                <a:prstClr val="black"/>
              </a:buClr>
              <a:buSzPct val="70000"/>
              <a:tabLst/>
              <a:defRPr/>
            </a:pPr>
            <a:r>
              <a:rPr lang="en-US" sz="2800" dirty="0">
                <a:solidFill>
                  <a:prstClr val="black"/>
                </a:solidFill>
                <a:latin typeface="Calibri" panose="020F0502020204030204" pitchFamily="34" charset="0"/>
                <a:cs typeface="Calibri" panose="020F0502020204030204" pitchFamily="34" charset="0"/>
              </a:rPr>
              <a:t>Millions of Christians were jailed, killed &amp; </a:t>
            </a:r>
            <a:r>
              <a:rPr lang="en-US" sz="3000" b="1" dirty="0">
                <a:ln w="19050">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persecuted only for being peaceful loving Christians in atheist China, North Korea &amp; Muslim nations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[1149]</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[1151]</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[1152]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[1313]</a:t>
            </a:r>
            <a:r>
              <a:rPr lang="en-US" dirty="0">
                <a:solidFill>
                  <a:sysClr val="windowText" lastClr="000000"/>
                </a:solidFill>
                <a:latin typeface="Calibri" panose="020F0502020204030204" pitchFamily="34" charset="0"/>
                <a:cs typeface="Calibri" panose="020F0502020204030204" pitchFamily="34" charset="0"/>
              </a:rPr>
              <a:t>  </a:t>
            </a:r>
            <a:endParaRPr lang="en-US" sz="1600" dirty="0">
              <a:solidFill>
                <a:sysClr val="windowText" lastClr="000000"/>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94031" y="228600"/>
            <a:ext cx="8778240" cy="100584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A1B6019-A197-4CC5-B50E-790BF0770A88}"/>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4698191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280160"/>
            <a:ext cx="8778240" cy="531895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SzPct val="9000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700" dirty="0">
                <a:solidFill>
                  <a:prstClr val="black">
                    <a:lumMod val="95000"/>
                    <a:lumOff val="5000"/>
                  </a:prstClr>
                </a:solidFill>
                <a:latin typeface="Calibri" panose="020F0502020204030204" pitchFamily="34" charset="0"/>
              </a:rPr>
              <a:t>VP Mike Pence stated at the State Department’s Ministerial to Advance Religious Freedom, that “Religious persecution in China has also targeted the Christian faith, but in one of the </a:t>
            </a:r>
            <a:r>
              <a:rPr lang="en-US" sz="2700" dirty="0">
                <a:solidFill>
                  <a:schemeClr val="bg1">
                    <a:lumMod val="95000"/>
                    <a:lumOff val="5000"/>
                  </a:schemeClr>
                </a:solidFill>
                <a:latin typeface="Calibri" panose="020F0502020204030204" pitchFamily="34" charset="0"/>
              </a:rPr>
              <a:t>greatest ironies in the history of Christianity, </a:t>
            </a:r>
            <a:r>
              <a:rPr lang="en-US" sz="2700" dirty="0">
                <a:solidFill>
                  <a:schemeClr val="bg1"/>
                </a:solidFill>
                <a:latin typeface="Calibri" panose="020F0502020204030204" pitchFamily="34" charset="0"/>
              </a:rPr>
              <a:t>in today’s </a:t>
            </a:r>
            <a:r>
              <a:rPr lang="en-US" sz="2900" b="1" dirty="0">
                <a:ln w="12700">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Communist China, we actually see the fastest growth in the Christian faith that we have ever seen anywhere on Earth in the last 2,000 years</a:t>
            </a:r>
            <a:r>
              <a:rPr lang="en-US" sz="2800" dirty="0">
                <a:solidFill>
                  <a:schemeClr val="bg1">
                    <a:lumMod val="95000"/>
                    <a:lumOff val="5000"/>
                  </a:schemeClr>
                </a:solidFill>
                <a:latin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[1151]</a:t>
            </a:r>
            <a:r>
              <a:rPr lang="en-US"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rPr>
              <a:t> </a:t>
            </a:r>
          </a:p>
          <a:p>
            <a:pPr marL="0" lvl="0" indent="0">
              <a:spcAft>
                <a:spcPts val="600"/>
              </a:spcAft>
              <a:buClr>
                <a:prstClr val="black"/>
              </a:buClr>
              <a:buSzPct val="70000"/>
              <a:tabLst/>
              <a:defRPr/>
            </a:pPr>
            <a:r>
              <a:rPr lang="en-US" sz="2700" dirty="0">
                <a:solidFill>
                  <a:schemeClr val="bg1">
                    <a:lumMod val="95000"/>
                    <a:lumOff val="5000"/>
                  </a:schemeClr>
                </a:solidFill>
                <a:latin typeface="Calibri" panose="020F0502020204030204" pitchFamily="34" charset="0"/>
              </a:rPr>
              <a:t>“Just 70 years ago,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when the Communist Party took power, there were fewer than half a million Chinese Christians, yet today… as many as 130 million </a:t>
            </a:r>
            <a:r>
              <a:rPr lang="en-US" sz="2700" dirty="0">
                <a:solidFill>
                  <a:schemeClr val="bg1">
                    <a:lumMod val="95000"/>
                    <a:lumOff val="5000"/>
                  </a:schemeClr>
                </a:solidFill>
                <a:latin typeface="Calibri" panose="020F0502020204030204" pitchFamily="34" charset="0"/>
              </a:rPr>
              <a:t>Chinese Christians.” “The truth is,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rPr>
              <a:t>faith is breaking out all across China, even in the streets of Hong Kong</a:t>
            </a:r>
            <a:r>
              <a:rPr lang="en-US" sz="2800" dirty="0">
                <a:solidFill>
                  <a:prstClr val="black">
                    <a:lumMod val="95000"/>
                    <a:lumOff val="5000"/>
                  </a:prstClr>
                </a:solidFill>
                <a:latin typeface="Calibri" panose="020F0502020204030204" pitchFamily="34" charset="0"/>
              </a:rPr>
              <a:t>…”</a:t>
            </a:r>
            <a:r>
              <a:rPr lang="en-US" sz="3000" b="1" dirty="0">
                <a:ln w="9525">
                  <a:solidFill>
                    <a:prstClr val="black"/>
                  </a:solidFill>
                  <a:prstDash val="solid"/>
                </a:ln>
                <a:solidFill>
                  <a:srgbClr val="4472C4"/>
                </a:solidFill>
                <a:effectLst>
                  <a:outerShdw blurRad="12700" dist="38100" dir="2700000" algn="tl" rotWithShape="0">
                    <a:srgbClr val="4472C4">
                      <a:lumMod val="60000"/>
                      <a:lumOff val="40000"/>
                    </a:srgbClr>
                  </a:outerShdw>
                </a:effectLst>
                <a:latin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[1151]</a:t>
            </a:r>
            <a:endParaRPr lang="en-US" dirty="0">
              <a:ln w="9525">
                <a:solidFill>
                  <a:prstClr val="black"/>
                </a:solidFill>
                <a:prstDash val="solid"/>
              </a:ln>
              <a:solidFill>
                <a:sysClr val="windowText" lastClr="000000"/>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3716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73187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280160"/>
            <a:ext cx="8778240" cy="535031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black"/>
              </a:buClr>
              <a:buSzPct val="70000"/>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Pence continued: “But for all the challenges that believers face in China, the treatment of people of faith in North Korea is much worse,” he said. “As the United Nations commission on human rights reported…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violation of human rights in the D.P.R.K. (</a:t>
            </a:r>
            <a:r>
              <a:rPr lang="en-US" sz="3000" b="1"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North Korea) </a:t>
            </a:r>
            <a:r>
              <a:rPr lang="en-US" sz="30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constitute crimes against humanity the gravity, scale, and nature of which has no parallel in the contemporary world</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p>
          <a:p>
            <a:pPr marL="0" lvl="0" indent="0">
              <a:lnSpc>
                <a:spcPct val="92000"/>
              </a:lnSpc>
              <a:spcAft>
                <a:spcPts val="1200"/>
              </a:spcAft>
              <a:buClr>
                <a:prstClr val="black"/>
              </a:buClr>
              <a:buSzPct val="70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“Open Doors has identified </a:t>
            </a:r>
            <a:r>
              <a:rPr lang="en-US" sz="2800" dirty="0">
                <a:solidFill>
                  <a:prstClr val="black">
                    <a:lumMod val="95000"/>
                    <a:lumOff val="5000"/>
                  </a:prstClr>
                </a:solidFill>
                <a:latin typeface="Calibri" panose="020F0502020204030204" pitchFamily="34" charset="0"/>
                <a:cs typeface="Calibri" panose="020F0502020204030204" pitchFamily="34" charset="0"/>
              </a:rPr>
              <a:t>(communist) </a:t>
            </a:r>
            <a:r>
              <a:rPr lang="en-US" sz="30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North Korea as the world’s worst persecutor of Christians for the past 18 years</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800" dirty="0">
                <a:solidFill>
                  <a:schemeClr val="bg1">
                    <a:lumMod val="95000"/>
                    <a:lumOff val="5000"/>
                  </a:schemeClr>
                </a:solidFill>
                <a:latin typeface="Calibri" panose="020F0502020204030204" pitchFamily="34" charset="0"/>
                <a:cs typeface="Calibri" panose="020F0502020204030204" pitchFamily="34" charset="0"/>
              </a:rPr>
              <a:t>said the vice president. “The North Korean regime </a:t>
            </a:r>
            <a:r>
              <a:rPr lang="en-US" sz="30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formally demands its officials act to</a:t>
            </a:r>
            <a:r>
              <a:rPr lang="en-US" sz="2800" dirty="0">
                <a:solidFill>
                  <a:schemeClr val="bg1">
                    <a:lumMod val="95000"/>
                    <a:lumOff val="5000"/>
                  </a:schemeClr>
                </a:solidFill>
                <a:effectLst>
                  <a:glow rad="76200">
                    <a:schemeClr val="bg1"/>
                  </a:glow>
                </a:effectLst>
                <a:latin typeface="Calibri" panose="020F0502020204030204" pitchFamily="34" charset="0"/>
                <a:cs typeface="Calibri" panose="020F0502020204030204" pitchFamily="34" charset="0"/>
              </a:rPr>
              <a:t> </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wipe out the seed of Christian reactionarie</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[1151]</a:t>
            </a:r>
            <a:endParaRPr lang="en-US" sz="3000" dirty="0">
              <a:solidFill>
                <a:sysClr val="windowText" lastClr="000000"/>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2860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838251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91720" y="1676400"/>
            <a:ext cx="8553930" cy="47523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spcAft>
                <a:spcPts val="600"/>
              </a:spcAft>
              <a:buClr>
                <a:prstClr val="white"/>
              </a:buClr>
              <a:buSzPct val="55000"/>
              <a:tabLst/>
              <a:defRPr/>
            </a:pPr>
            <a:r>
              <a:rPr lang="en-US" sz="36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Video: “My Escape from (Murderous Communist) North Korea” (Hyeonseo Lee) </a:t>
            </a:r>
          </a:p>
          <a:p>
            <a:pPr marL="0" indent="0" algn="ctr">
              <a:spcAft>
                <a:spcPts val="2400"/>
              </a:spcAft>
              <a:buClr>
                <a:prstClr val="white"/>
              </a:buClr>
              <a:buSzPct val="55000"/>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youtube.com/watch?v=O8dGqVS_9zo</a:t>
            </a:r>
            <a:endPar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indent="0" algn="ctr">
              <a:spcAft>
                <a:spcPts val="600"/>
              </a:spcAft>
              <a:buClr>
                <a:prstClr val="white"/>
              </a:buClr>
              <a:buSzPct val="55000"/>
              <a:tabLst/>
              <a:defRPr/>
            </a:pPr>
            <a:r>
              <a:rPr lang="en-US" sz="3600" b="1" dirty="0">
                <a:ln w="9525">
                  <a:solidFill>
                    <a:schemeClr val="bg1"/>
                  </a:solidFill>
                  <a:prstDash val="solid"/>
                </a:ln>
                <a:solidFill>
                  <a:schemeClr val="tx1"/>
                </a:solidFill>
                <a:effectLst>
                  <a:glow rad="762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Video: “WWII Survivor Warns of Socialism and Gun Control!” In Austria we foolishly elected socialist Hitler who acted exactly like socialist US Democrat politicians today </a:t>
            </a:r>
          </a:p>
          <a:p>
            <a:pPr marL="0" indent="0" algn="ctr">
              <a:spcAft>
                <a:spcPts val="600"/>
              </a:spcAft>
              <a:buClr>
                <a:prstClr val="white"/>
              </a:buClr>
              <a:buSzPct val="55000"/>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rPr>
              <a:t>youtube.com/watch?v=-awkYhtey50</a:t>
            </a:r>
            <a:endPar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79565" y="402510"/>
            <a:ext cx="8778240" cy="9601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46684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9565" y="1463040"/>
            <a:ext cx="8778240" cy="507023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Clr>
                <a:prstClr val="white"/>
              </a:buClr>
              <a:buSzPct val="55000"/>
              <a:tabLst/>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Multi-culturalism is not the solution. My family taught in one of the most multi-cultural US inner city schools</a:t>
            </a:r>
            <a:r>
              <a:rPr lang="en-US" sz="3000" dirty="0">
                <a:solidFill>
                  <a:schemeClr val="bg1"/>
                </a:solidFill>
                <a:latin typeface="Calibri" panose="020F0502020204030204" pitchFamily="34" charset="0"/>
                <a:cs typeface="Calibri" panose="020F0502020204030204" pitchFamily="34" charset="0"/>
              </a:rPr>
              <a:t>, where nearly every new US immigrant to Kansas City Missouri from every nation, became acclimated to the USA. This school was nearly 100% immigrants who just arrived in the US.  </a:t>
            </a:r>
            <a:endParaRPr lang="en-US" sz="3000"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indent="-274320">
              <a:spcAft>
                <a:spcPts val="600"/>
              </a:spcAft>
              <a:buClr>
                <a:prstClr val="white"/>
              </a:buClr>
              <a:buSzPct val="50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During 2015-2016 final Obama years as president, I personally witnessed at this school, and published research verifies, that brand new US immigrants across the US were suddenly 70% Muslim (including Black, Arab &amp; Asian Muslims).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(38:30, 1:16:30)</a:t>
            </a:r>
            <a:endParaRPr lang="en-US" sz="29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79565" y="274320"/>
            <a:ext cx="8778240" cy="9601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4330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08760"/>
            <a:ext cx="8778240" cy="510075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1200"/>
              </a:spcAft>
              <a:buClr>
                <a:prstClr val="white"/>
              </a:buClr>
              <a:buSzPct val="55000"/>
              <a:tabLst/>
              <a:defRPr/>
            </a:pPr>
            <a:r>
              <a:rPr lang="en-US" sz="2800" dirty="0">
                <a:solidFill>
                  <a:schemeClr val="bg1"/>
                </a:solidFill>
                <a:latin typeface="Calibri" panose="020F0502020204030204" pitchFamily="34" charset="0"/>
                <a:cs typeface="Calibri" panose="020F0502020204030204" pitchFamily="34" charset="0"/>
              </a:rPr>
              <a:t>The result of this illegal Obama era, anti-Christian, radical Muslim favoring immigration policy, in inner city Kansas City Missouri, was that </a:t>
            </a:r>
            <a:r>
              <a:rPr lang="en-US" sz="31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my family witnessed liberal immigrants from around the world, constantly attack, rob, stab, rape &amp; kill most other immigrants in this 6th most murderous city in the US.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[1279]</a:t>
            </a:r>
            <a:r>
              <a:rPr lang="en-US" dirty="0">
                <a:solidFill>
                  <a:sysClr val="windowText" lastClr="000000"/>
                </a:solidFill>
                <a:latin typeface="Calibri" panose="020F0502020204030204" pitchFamily="34" charset="0"/>
                <a:cs typeface="Calibri" panose="020F0502020204030204" pitchFamily="34" charset="0"/>
              </a:rPr>
              <a:t> (2020)</a:t>
            </a:r>
            <a:endParaRPr lang="en-US" b="1" dirty="0">
              <a:ln w="9525">
                <a:solidFill>
                  <a:schemeClr val="bg1"/>
                </a:solidFill>
                <a:prstDash val="solid"/>
              </a:ln>
              <a:solidFill>
                <a:sysClr val="windowText" lastClr="000000"/>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indent="0">
              <a:spcAft>
                <a:spcPts val="1200"/>
              </a:spcAft>
              <a:buClr>
                <a:prstClr val="white"/>
              </a:buClr>
              <a:buSzPct val="55000"/>
              <a:tabLst/>
              <a:defRPr/>
            </a:pPr>
            <a:r>
              <a:rPr lang="en-US" sz="31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There was no tolerance for other cultures or peace. It was a literal war zone, run by liberal democrats. </a:t>
            </a:r>
          </a:p>
          <a:p>
            <a:pPr marL="0" indent="0">
              <a:spcAft>
                <a:spcPts val="1200"/>
              </a:spcAft>
              <a:buClr>
                <a:prstClr val="white"/>
              </a:buClr>
              <a:buSzPct val="55000"/>
              <a:tabLst/>
              <a:defRPr/>
            </a:pPr>
            <a:r>
              <a:rPr lang="en-US" sz="31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President Trump confirmed the 10 most murderous cities in the US were all run by democrat mayors. </a:t>
            </a:r>
            <a:r>
              <a:rPr lang="en-US" dirty="0">
                <a:solidFill>
                  <a:sysClr val="windowText" lastClr="000000"/>
                </a:solidFill>
                <a:latin typeface="Calibri" panose="020F0502020204030204" pitchFamily="34" charset="0"/>
                <a:cs typeface="Calibri" panose="020F0502020204030204" pitchFamily="34" charset="0"/>
                <a:hlinkClick r:id="rId4" action="ppaction://hlinkfile">
                  <a:extLst>
                    <a:ext uri="{A12FA001-AC4F-418D-AE19-62706E023703}">
                      <ahyp:hlinkClr xmlns:ahyp="http://schemas.microsoft.com/office/drawing/2018/hyperlinkcolor" val="tx"/>
                    </a:ext>
                  </a:extLst>
                </a:hlinkClick>
              </a:rPr>
              <a:t>[1280] (video - Republican National Convention 2020)</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[1279]</a:t>
            </a:r>
            <a:r>
              <a:rPr lang="en-US" dirty="0">
                <a:solidFill>
                  <a:sysClr val="windowText" lastClr="000000"/>
                </a:solidFill>
                <a:latin typeface="Calibri" panose="020F0502020204030204" pitchFamily="34" charset="0"/>
                <a:cs typeface="Calibri" panose="020F0502020204030204" pitchFamily="34" charset="0"/>
              </a:rPr>
              <a:t> (2020)</a:t>
            </a:r>
            <a:endParaRPr lang="en-US" b="1" dirty="0">
              <a:ln w="9525">
                <a:solidFill>
                  <a:schemeClr val="bg1"/>
                </a:solidFill>
                <a:prstDash val="solid"/>
              </a:ln>
              <a:solidFill>
                <a:sysClr val="windowText" lastClr="000000"/>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0480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1618867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5950" y="1234440"/>
            <a:ext cx="8750362" cy="544546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indent="-274320">
              <a:lnSpc>
                <a:spcPct val="92000"/>
              </a:lnSpc>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ysClr val="windowText" lastClr="000000"/>
                </a:solidFill>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Muslim former President Obama</a:t>
            </a:r>
            <a:r>
              <a:rPr lang="en-US" sz="2800" dirty="0">
                <a:solidFill>
                  <a:sysClr val="windowText" lastClr="000000"/>
                </a:solidFill>
                <a:latin typeface="Calibri" panose="020F0502020204030204" pitchFamily="34" charset="0"/>
                <a:cs typeface="Calibri" panose="020F0502020204030204" pitchFamily="34" charset="0"/>
              </a:rPr>
              <a:t> </a:t>
            </a:r>
            <a:r>
              <a:rPr lang="en-US" sz="2800" dirty="0">
                <a:solidFill>
                  <a:schemeClr val="bg1"/>
                </a:solidFill>
                <a:latin typeface="Calibri" panose="020F0502020204030204" pitchFamily="34" charset="0"/>
                <a:cs typeface="Calibri" panose="020F0502020204030204" pitchFamily="34" charset="0"/>
              </a:rPr>
              <a:t>used massive US tax funds to pay all their expenses: their plane flights to immigrate to the US, 6 months of home rent and all their bills while living in the US. But at the same time, Obama illegally denied US immigration to nearly all Christians. </a:t>
            </a:r>
          </a:p>
          <a:p>
            <a:pPr marL="274320" indent="-274320">
              <a:lnSpc>
                <a:spcPct val="92000"/>
              </a:lnSpc>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Like </a:t>
            </a:r>
            <a:r>
              <a:rPr lang="en-US" sz="2800" dirty="0">
                <a:solidFill>
                  <a:sysClr val="windowText" lastClr="000000"/>
                </a:solidFill>
                <a:latin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other liberal run inner cities across the US at that time</a:t>
            </a:r>
            <a:r>
              <a:rPr lang="en-US" sz="2800" dirty="0">
                <a:solidFill>
                  <a:sysClr val="windowText" lastClr="000000"/>
                </a:solidFill>
                <a:latin typeface="Calibri" panose="020F0502020204030204" pitchFamily="34" charset="0"/>
                <a:cs typeface="Calibri" panose="020F0502020204030204" pitchFamily="34" charset="0"/>
              </a:rPr>
              <a:t>, </a:t>
            </a:r>
            <a:r>
              <a:rPr lang="en-US" sz="2800" dirty="0">
                <a:solidFill>
                  <a:sysClr val="windowText" lastClr="000000"/>
                </a:solidFill>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that Missouri neighborhood started to resemble violent Afghanistan</a:t>
            </a:r>
            <a:r>
              <a:rPr lang="en-US" sz="2800" dirty="0">
                <a:solidFill>
                  <a:schemeClr val="bg1"/>
                </a:solidFill>
                <a:latin typeface="Calibri" panose="020F0502020204030204" pitchFamily="34" charset="0"/>
                <a:cs typeface="Calibri" panose="020F0502020204030204" pitchFamily="34" charset="0"/>
              </a:rPr>
              <a:t>, with full body &amp; eye covering black burkas on 1/4 of all women… and hijabs on another 1/2. </a:t>
            </a:r>
          </a:p>
          <a:p>
            <a:pPr marL="274320" indent="-274320">
              <a:lnSpc>
                <a:spcPct val="92000"/>
              </a:lnSpc>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Their goal was to use illegally voting foreign gay, criminal, communist &amp; Muslim immigrants </a:t>
            </a:r>
            <a:r>
              <a:rPr lang="en-US" sz="2800" dirty="0">
                <a:solidFill>
                  <a:sysClr val="windowText" lastClr="000000"/>
                </a:solidFill>
                <a:latin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to overthrow the US</a:t>
            </a:r>
            <a:r>
              <a:rPr lang="en-US" sz="2800" dirty="0">
                <a:solidFill>
                  <a:sysClr val="windowText" lastClr="000000"/>
                </a:solidFill>
                <a:latin typeface="Calibri" panose="020F0502020204030204" pitchFamily="34" charset="0"/>
                <a:cs typeface="Calibri" panose="020F0502020204030204" pitchFamily="34" charset="0"/>
              </a:rPr>
              <a:t> </a:t>
            </a:r>
            <a:r>
              <a:rPr lang="en-US" sz="2800" dirty="0">
                <a:solidFill>
                  <a:schemeClr val="bg1"/>
                </a:solidFill>
                <a:latin typeface="Calibri" panose="020F0502020204030204" pitchFamily="34" charset="0"/>
                <a:cs typeface="Calibri" panose="020F0502020204030204" pitchFamily="34" charset="0"/>
              </a:rPr>
              <a:t>through election fraud plus </a:t>
            </a:r>
            <a:r>
              <a:rPr lang="en-US" sz="2800" dirty="0">
                <a:solidFill>
                  <a:sysClr val="windowText" lastClr="000000"/>
                </a:solidFill>
                <a:latin typeface="Calibri" panose="020F0502020204030204" pitchFamily="34"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murderous riots as seen from 2014-2020</a:t>
            </a:r>
            <a:r>
              <a:rPr lang="en-US" sz="2800" dirty="0">
                <a:solidFill>
                  <a:schemeClr val="bg1"/>
                </a:solidFill>
                <a:latin typeface="Calibri" panose="020F0502020204030204" pitchFamily="34" charset="0"/>
                <a:cs typeface="Calibri" panose="020F0502020204030204" pitchFamily="34" charset="0"/>
              </a:rPr>
              <a:t>, </a:t>
            </a:r>
            <a:r>
              <a:rPr lang="en-US" sz="2800" dirty="0">
                <a:solidFill>
                  <a:sysClr val="windowText" lastClr="000000"/>
                </a:solidFill>
                <a:latin typeface="Calibri" panose="020F0502020204030204" pitchFamily="34"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as the Qur’an requires</a:t>
            </a:r>
            <a:r>
              <a:rPr lang="en-US" sz="2800" dirty="0">
                <a:solidFill>
                  <a:schemeClr val="bg1"/>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hlinkClick r:id="rId9">
                  <a:extLst>
                    <a:ext uri="{A12FA001-AC4F-418D-AE19-62706E023703}">
                      <ahyp:hlinkClr xmlns:ahyp="http://schemas.microsoft.com/office/drawing/2018/hyperlinkcolor" val="tx"/>
                    </a:ext>
                  </a:extLst>
                </a:hlinkClick>
              </a:rPr>
              <a:t>[571]</a:t>
            </a:r>
            <a:r>
              <a:rPr lang="en-US" sz="1600" dirty="0">
                <a:solidFill>
                  <a:sysClr val="windowText" lastClr="000000"/>
                </a:solidFill>
                <a:latin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[1272]</a:t>
            </a:r>
            <a:r>
              <a:rPr lang="en-US" sz="1600" dirty="0">
                <a:solidFill>
                  <a:sysClr val="windowText" lastClr="000000"/>
                </a:solidFill>
                <a:latin typeface="Calibri" panose="020F0502020204030204" pitchFamily="34" charset="0"/>
                <a:cs typeface="Calibri" panose="020F0502020204030204" pitchFamily="34" charset="0"/>
              </a:rPr>
              <a:t> (38:30, 1:16:30) </a:t>
            </a:r>
            <a:r>
              <a:rPr lang="en-US" sz="1600"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[1274]</a:t>
            </a:r>
            <a:r>
              <a:rPr lang="en-US" sz="1600"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79565" y="182880"/>
            <a:ext cx="877824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5" name="Rectangle 4">
            <a:extLst>
              <a:ext uri="{FF2B5EF4-FFF2-40B4-BE49-F238E27FC236}">
                <a16:creationId xmlns:a16="http://schemas.microsoft.com/office/drawing/2014/main" id="{AD60E7B6-2AE7-42C9-B86B-DBA3FE2193EC}"/>
              </a:ext>
            </a:extLst>
          </p:cNvPr>
          <p:cNvSpPr/>
          <p:nvPr/>
        </p:nvSpPr>
        <p:spPr>
          <a:xfrm>
            <a:off x="252548" y="6583680"/>
            <a:ext cx="3401124" cy="274320"/>
          </a:xfrm>
          <a:prstGeom prst="rect">
            <a:avLst/>
          </a:prstGeom>
        </p:spPr>
        <p:txBody>
          <a:bodyPr wrap="none">
            <a:spAutoFit/>
          </a:bodyPr>
          <a:lstStyle/>
          <a:p>
            <a:pPr lvl="0">
              <a:defRPr/>
            </a:pPr>
            <a:r>
              <a:rPr lang="en-US" altLang="en-US" sz="1400" dirty="0">
                <a:solidFill>
                  <a:schemeClr val="tx1"/>
                </a:solidFill>
                <a:latin typeface="Calibri" panose="020F0502020204030204" pitchFamily="34" charset="0"/>
                <a:cs typeface="Calibri" panose="020F0502020204030204" pitchFamily="34" charset="0"/>
              </a:rPr>
              <a:t>See extensive proof in underlined web links</a:t>
            </a:r>
            <a:r>
              <a:rPr lang="en-US" altLang="en-US" sz="1600" dirty="0">
                <a:solidFill>
                  <a:schemeClr val="tx1"/>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123203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6000">
        <p15:prstTrans prst="pageCurlDouble"/>
      </p:transition>
    </mc:Choice>
    <mc:Fallback xmlns="">
      <p:transition spd="slow" advTm="46000">
        <p:fade/>
      </p:transition>
    </mc:Fallback>
  </mc:AlternateContent>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1600"/>
            <a:ext cx="8778240" cy="528183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Clr>
                <a:prstClr val="white"/>
              </a:buClr>
              <a:buSzPct val="55000"/>
              <a:tabLst/>
              <a:defRPr/>
            </a:pPr>
            <a:r>
              <a:rPr lang="en-US" sz="2800" dirty="0">
                <a:solidFill>
                  <a:schemeClr val="bg1"/>
                </a:solidFill>
                <a:latin typeface="Calibri" panose="020F0502020204030204" pitchFamily="34" charset="0"/>
                <a:cs typeface="Calibri" panose="020F0502020204030204" pitchFamily="34" charset="0"/>
              </a:rPr>
              <a:t>Obama and Hillary Clinton used illegal executive orders, ICE and State Department employee firings, plus intimidation, to force a no background check US immigration policy, that only accepted</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gays, criminals, communists and radical </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Muslim terrorists</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who then tried to overthrow the US in bloody </a:t>
            </a:r>
            <a:r>
              <a:rPr lang="en-US" sz="3000" b="1" dirty="0">
                <a:ln w="9525">
                  <a:solidFill>
                    <a:schemeClr val="bg1"/>
                  </a:solidFill>
                  <a:prstDash val="solid"/>
                </a:ln>
                <a:solidFill>
                  <a:srgbClr val="FFFFFF"/>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2014-2020 nationwide BLM &amp; Muslim Antifa riots</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where they started to assassinate, defund and abolish police, murder Christians and tried to install Sharia Law in inner cities. </a:t>
            </a:r>
            <a:r>
              <a:rPr lang="en-US" dirty="0">
                <a:solidFill>
                  <a:sysClr val="windowText" lastClr="000000"/>
                </a:solidFill>
                <a:latin typeface="Calibri" panose="020F0502020204030204" pitchFamily="34" charset="0"/>
                <a:hlinkClick r:id="rId5">
                  <a:extLst>
                    <a:ext uri="{A12FA001-AC4F-418D-AE19-62706E023703}">
                      <ahyp:hlinkClr xmlns:ahyp="http://schemas.microsoft.com/office/drawing/2018/hyperlinkcolor" val="tx"/>
                    </a:ext>
                  </a:extLst>
                </a:hlinkClick>
              </a:rPr>
              <a:t>[571]</a:t>
            </a:r>
            <a:r>
              <a:rPr lang="en-US" dirty="0">
                <a:solidFill>
                  <a:sysClr val="windowText" lastClr="000000"/>
                </a:solidFill>
                <a:latin typeface="Calibri" panose="020F0502020204030204" pitchFamily="34" charset="0"/>
              </a:rPr>
              <a:t> </a:t>
            </a:r>
            <a:r>
              <a:rPr lang="en-US" u="sng"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[572]</a:t>
            </a:r>
            <a:r>
              <a:rPr lang="en-US" altLang="zh-CN" b="1" dirty="0">
                <a:ln w="9525">
                  <a:solidFill>
                    <a:prstClr val="black"/>
                  </a:solidFill>
                  <a:prstDash val="solid"/>
                </a:ln>
                <a:solidFill>
                  <a:sysClr val="windowText" lastClr="000000"/>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[573]</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(38:30, 1:16:30)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[1274]</a:t>
            </a:r>
            <a:r>
              <a:rPr lang="en-US"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0" indent="0">
              <a:spcAft>
                <a:spcPts val="600"/>
              </a:spcAft>
              <a:buClr>
                <a:prstClr val="white"/>
              </a:buClr>
              <a:buSzPct val="55000"/>
              <a:tabLst/>
              <a:defRPr/>
            </a:pPr>
            <a:r>
              <a:rPr lang="en-US" sz="3000" b="1" dirty="0">
                <a:ln w="9525">
                  <a:solidFill>
                    <a:schemeClr val="bg1"/>
                  </a:solidFill>
                  <a:prstDash val="solid"/>
                </a:ln>
                <a:solidFill>
                  <a:schemeClr val="tx1"/>
                </a:solidFill>
                <a:effectLst>
                  <a:glow rad="1016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Sharia Law enslaves women, legalizes looting, </a:t>
            </a:r>
            <a:r>
              <a:rPr lang="en-US" sz="3000" b="1" dirty="0">
                <a:ln w="9525">
                  <a:solidFill>
                    <a:schemeClr val="bg1"/>
                  </a:solidFill>
                  <a:prstDash val="solid"/>
                </a:ln>
                <a:solidFill>
                  <a:schemeClr val="tx1"/>
                </a:solidFill>
                <a:effectLst>
                  <a:glow rad="1016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murder</a:t>
            </a:r>
            <a:r>
              <a:rPr lang="en-US" sz="3000" b="1" dirty="0">
                <a:ln w="9525">
                  <a:solidFill>
                    <a:schemeClr val="bg1"/>
                  </a:solidFill>
                  <a:prstDash val="solid"/>
                </a:ln>
                <a:solidFill>
                  <a:schemeClr val="tx1"/>
                </a:solidFill>
                <a:effectLst>
                  <a:glow rad="1016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polygamy &amp; rape and requires all females to have all 3 genitals mutilated</a:t>
            </a:r>
            <a:r>
              <a:rPr lang="en-US" sz="2800" dirty="0">
                <a:solidFill>
                  <a:schemeClr val="bg1"/>
                </a:solidFill>
                <a:effectLst>
                  <a:glow rad="101600">
                    <a:schemeClr val="bg1">
                      <a:lumMod val="95000"/>
                      <a:lumOff val="5000"/>
                    </a:schemeClr>
                  </a:glow>
                </a:effectLst>
                <a:latin typeface="Calibri" panose="020F0502020204030204" pitchFamily="34" charset="0"/>
                <a:cs typeface="Calibri" panose="020F0502020204030204" pitchFamily="34" charset="0"/>
              </a:rPr>
              <a:t>. </a:t>
            </a:r>
            <a:r>
              <a:rPr lang="en-US" sz="1500" u="sng"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[572]</a:t>
            </a:r>
            <a:r>
              <a:rPr lang="en-US" altLang="zh-CN" sz="15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altLang="zh-CN" sz="15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[573]</a:t>
            </a:r>
            <a:r>
              <a:rPr lang="en-US" altLang="zh-CN" sz="15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[1205]</a:t>
            </a:r>
            <a:r>
              <a:rPr lang="en-US" sz="1500" dirty="0">
                <a:solidFill>
                  <a:sysClr val="windowText" lastClr="000000"/>
                </a:solidFill>
                <a:latin typeface="Calibri" panose="020F0502020204030204" pitchFamily="34"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[1239]</a:t>
            </a:r>
            <a:r>
              <a:rPr lang="en-US" sz="1500" dirty="0">
                <a:solidFill>
                  <a:sysClr val="windowText" lastClr="000000"/>
                </a:solidFill>
                <a:latin typeface="Calibri" panose="020F0502020204030204" pitchFamily="34"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[1240]</a:t>
            </a:r>
            <a:r>
              <a:rPr lang="en-US" sz="1500" dirty="0">
                <a:solidFill>
                  <a:sysClr val="windowText" lastClr="000000"/>
                </a:solidFill>
                <a:latin typeface="Calibri" panose="020F0502020204030204" pitchFamily="34"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[1241]</a:t>
            </a:r>
            <a:r>
              <a:rPr lang="en-US" sz="1500" dirty="0">
                <a:solidFill>
                  <a:sysClr val="windowText" lastClr="000000"/>
                </a:solidFill>
                <a:latin typeface="Calibri" panose="020F0502020204030204" pitchFamily="34"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[1243]</a:t>
            </a:r>
            <a:r>
              <a:rPr lang="en-US" sz="1500" dirty="0">
                <a:solidFill>
                  <a:sysClr val="windowText" lastClr="000000"/>
                </a:solidFill>
                <a:latin typeface="Calibri" panose="020F0502020204030204" pitchFamily="34" charset="0"/>
                <a:cs typeface="Calibri" panose="020F0502020204030204" pitchFamily="34" charset="0"/>
              </a:rPr>
              <a:t> </a:t>
            </a:r>
            <a:r>
              <a:rPr lang="en-US" sz="1500"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[1272]</a:t>
            </a:r>
            <a:r>
              <a:rPr lang="en-US" sz="1500" dirty="0">
                <a:solidFill>
                  <a:sysClr val="windowText" lastClr="000000"/>
                </a:solidFill>
                <a:latin typeface="Calibri" panose="020F0502020204030204" pitchFamily="34" charset="0"/>
                <a:cs typeface="Calibri" panose="020F0502020204030204" pitchFamily="34" charset="0"/>
              </a:rPr>
              <a:t> (38:30, 1:16:30)</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74320"/>
            <a:ext cx="8778240" cy="914400"/>
          </a:xfrm>
          <a:prstGeom prst="rect">
            <a:avLst/>
          </a:prstGeom>
          <a:blipFill dpi="0" rotWithShape="0">
            <a:blip r:embed="rId1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246692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280160"/>
            <a:ext cx="8778240" cy="53949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1200"/>
              </a:spcAft>
              <a:buClr>
                <a:prstClr val="white"/>
              </a:buClr>
              <a:buSzPct val="55000"/>
              <a:tabLst/>
              <a:defRPr/>
            </a:pPr>
            <a:r>
              <a:rPr lang="en-US" sz="3300" b="1" dirty="0">
                <a:ln w="9525">
                  <a:solidFill>
                    <a:schemeClr val="bg1"/>
                  </a:solidFill>
                  <a:prstDash val="solid"/>
                </a:ln>
                <a:solidFill>
                  <a:schemeClr val="tx1"/>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All but one of these murder filled liberal cities were run </a:t>
            </a:r>
            <a:r>
              <a:rPr lang="en-US" sz="3300" b="1" dirty="0">
                <a:ln w="9525">
                  <a:solidFill>
                    <a:prstClr val="black"/>
                  </a:solidFill>
                  <a:prstDash val="solid"/>
                </a:ln>
                <a:solidFill>
                  <a:prstClr val="white"/>
                </a:solidFill>
                <a:effectLst>
                  <a:glow rad="1016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continuously </a:t>
            </a:r>
            <a:r>
              <a:rPr lang="en-US" sz="3300" b="1" dirty="0">
                <a:ln w="9525">
                  <a:solidFill>
                    <a:schemeClr val="bg1"/>
                  </a:solidFill>
                  <a:prstDash val="solid"/>
                </a:ln>
                <a:solidFill>
                  <a:schemeClr val="tx1"/>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by liberal democrat mayors over the last 30 to 140 years.</a:t>
            </a:r>
            <a:r>
              <a:rPr lang="en-US" sz="3400" b="1" dirty="0">
                <a:ln w="9525">
                  <a:solidFill>
                    <a:schemeClr val="bg1"/>
                  </a:solidFill>
                  <a:prstDash val="solid"/>
                </a:ln>
                <a:solidFill>
                  <a:schemeClr val="tx1"/>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[1279]</a:t>
            </a:r>
            <a:r>
              <a:rPr lang="en-US" dirty="0">
                <a:solidFill>
                  <a:sysClr val="windowText" lastClr="000000"/>
                </a:solidFill>
                <a:latin typeface="Calibri" panose="020F0502020204030204" pitchFamily="34" charset="0"/>
                <a:cs typeface="Calibri" panose="020F0502020204030204" pitchFamily="34" charset="0"/>
              </a:rPr>
              <a:t> (2020) &amp; (Wikipedia list of mayors) </a:t>
            </a:r>
            <a:r>
              <a:rPr lang="en-US" sz="3300" b="1" dirty="0">
                <a:ln w="9525">
                  <a:solidFill>
                    <a:prstClr val="black"/>
                  </a:solidFill>
                  <a:prstDash val="solid"/>
                </a:ln>
                <a:solidFill>
                  <a:prstClr val="white"/>
                </a:solidFill>
                <a:effectLst>
                  <a:glow rad="1016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problems in these cities were self-inflicted by liberals voting for liberal leaders.</a:t>
            </a:r>
            <a:endParaRPr lang="en-US" sz="3400" b="1" dirty="0">
              <a:ln w="9525">
                <a:solidFill>
                  <a:schemeClr val="bg1"/>
                </a:solidFill>
                <a:prstDash val="solid"/>
              </a:ln>
              <a:solidFill>
                <a:schemeClr val="tx1"/>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indent="0">
              <a:lnSpc>
                <a:spcPct val="87000"/>
              </a:lnSpc>
              <a:spcAft>
                <a:spcPts val="0"/>
              </a:spcAft>
              <a:buClr>
                <a:prstClr val="white"/>
              </a:buClr>
              <a:buSzPct val="55000"/>
              <a:tabLst/>
              <a:defRPr/>
            </a:pPr>
            <a:r>
              <a:rPr lang="en-US" sz="3000" dirty="0">
                <a:solidFill>
                  <a:schemeClr val="bg1"/>
                </a:solidFill>
                <a:latin typeface="Calibri" panose="020F0502020204030204" pitchFamily="34" charset="0"/>
                <a:cs typeface="Calibri" panose="020F0502020204030204" pitchFamily="34" charset="0"/>
              </a:rPr>
              <a:t>It was liberal mayors who hired corrupt, anti-Christian, anti-White, raging angry democrat city officials, judges and police chiefs, who then hired thousands of corrupt liberal gay, trans, drug addict, Muslim, atheist and Marxist city employees and cops, whom liberals then claimed were racist and corrupt. </a:t>
            </a:r>
          </a:p>
          <a:p>
            <a:pPr marL="0" indent="0">
              <a:lnSpc>
                <a:spcPct val="70000"/>
              </a:lnSpc>
              <a:spcAft>
                <a:spcPts val="0"/>
              </a:spcAft>
              <a:buClr>
                <a:prstClr val="white"/>
              </a:buClr>
              <a:buSzPct val="55000"/>
              <a:tabLst/>
              <a:defRPr/>
            </a:pP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[818]</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1062]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163]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[1164]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[1165]</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[1166]</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[1234]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[1294]</a:t>
            </a:r>
            <a:endParaRPr lang="en-US" sz="3000" dirty="0">
              <a:solidFill>
                <a:sysClr val="windowText" lastClr="000000"/>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28600"/>
            <a:ext cx="8778240" cy="914400"/>
          </a:xfrm>
          <a:prstGeom prst="rect">
            <a:avLst/>
          </a:prstGeom>
          <a:blipFill dpi="0" rotWithShape="0">
            <a:blip r:embed="rId1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9043924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37360"/>
            <a:ext cx="8869680" cy="464345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5000"/>
              </a:lnSpc>
              <a:spcBef>
                <a:spcPts val="0"/>
              </a:spcBef>
              <a:spcAft>
                <a:spcPts val="600"/>
              </a:spcAft>
              <a:buClr>
                <a:prstClr val="white"/>
              </a:buClr>
              <a:buSzPct val="6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altLang="zh-CN" sz="3400" b="1" dirty="0">
                <a:ln w="9525">
                  <a:solidFill>
                    <a:prstClr val="black"/>
                  </a:solidFill>
                  <a:prstDash val="solid"/>
                </a:ln>
                <a:solidFill>
                  <a:srgbClr val="FFFFFF"/>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The secret hidden evil crimes of gay socialist liberals</a:t>
            </a:r>
            <a:r>
              <a:rPr lang="en-US" altLang="zh-CN" sz="34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4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Muslims &amp; communist dictators, can be found by what they constantly falsely accuse innocent Christians of</a:t>
            </a:r>
            <a:r>
              <a:rPr lang="en-US" altLang="zh-CN" sz="34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a:t>
            </a:r>
            <a:r>
              <a:rPr lang="en-US" altLang="zh-CN" sz="36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[573]</a:t>
            </a:r>
            <a:r>
              <a:rPr lang="en-US" altLang="zh-CN" sz="20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[1138]</a:t>
            </a:r>
            <a:r>
              <a:rPr lang="en-US" dirty="0">
                <a:solidFill>
                  <a:sysClr val="windowText" lastClr="000000"/>
                </a:solidFill>
                <a:latin typeface="Calibri" panose="020F0502020204030204" pitchFamily="34" charset="0"/>
                <a:cs typeface="Calibri" panose="020F0502020204030204" pitchFamily="34" charset="0"/>
              </a:rPr>
              <a:t> </a:t>
            </a:r>
            <a:endParaRPr lang="en-US" altLang="zh-CN" sz="3600" b="1" dirty="0">
              <a:ln w="9525">
                <a:solidFill>
                  <a:prstClr val="black"/>
                </a:solidFill>
                <a:prstDash val="solid"/>
              </a:ln>
              <a:solidFill>
                <a:sysClr val="windowText" lastClr="000000"/>
              </a:solidFill>
              <a:effectLst>
                <a:glow rad="114300">
                  <a:srgbClr val="000099"/>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105000"/>
              </a:lnSpc>
              <a:spcBef>
                <a:spcPts val="0"/>
              </a:spcBef>
              <a:spcAft>
                <a:spcPts val="600"/>
              </a:spcAft>
              <a:buSzPct val="70000"/>
              <a:buFont typeface="Wingdings" panose="05000000000000000000" pitchFamily="2" charset="2"/>
              <a:buChar char="Ø"/>
              <a:tabLst/>
              <a:defRPr/>
            </a:pP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This discovery was confirmed by the Bible that described this same effect thousands of years ago. </a:t>
            </a:r>
          </a:p>
          <a:p>
            <a:pPr marL="274320" lvl="0" indent="-274320">
              <a:lnSpc>
                <a:spcPct val="105000"/>
              </a:lnSpc>
              <a:spcBef>
                <a:spcPts val="0"/>
              </a:spcBef>
              <a:spcAft>
                <a:spcPts val="600"/>
              </a:spcAft>
              <a:buClr>
                <a:prstClr val="white"/>
              </a:buClr>
              <a:buSzPct val="60000"/>
              <a:buFont typeface="Wingdings" panose="05000000000000000000" pitchFamily="2" charset="2"/>
              <a:buChar char="Ø"/>
              <a:tabLst/>
              <a:defRPr/>
            </a:pPr>
            <a:r>
              <a:rPr lang="en-US" altLang="zh-CN" sz="32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God stated that evil people are constant false accusers, violating God’s ninth Commandment. </a:t>
            </a: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E8F3E2F4-5F03-4A7F-9E66-2597B9CA1E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0F5276EC-F252-4C84-8214-825F12880643}"/>
              </a:ext>
            </a:extLst>
          </p:cNvPr>
          <p:cNvSpPr txBox="1">
            <a:spLocks noChangeArrowheads="1"/>
          </p:cNvSpPr>
          <p:nvPr/>
        </p:nvSpPr>
        <p:spPr bwMode="auto">
          <a:xfrm>
            <a:off x="182880" y="457200"/>
            <a:ext cx="8778240" cy="100584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2156855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79733" y="1691640"/>
            <a:ext cx="8784534" cy="493776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5000"/>
              </a:lnSpc>
              <a:spcBef>
                <a:spcPct val="0"/>
              </a:spcBef>
              <a:spcAft>
                <a:spcPts val="1200"/>
              </a:spcAft>
              <a:buClr>
                <a:prstClr val="black">
                  <a:lumMod val="95000"/>
                  <a:lumOff val="5000"/>
                </a:prstClr>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Jesus stated: “Judge not that you not be judged…” </a:t>
            </a:r>
            <a:r>
              <a:rPr kumimoji="0" lang="en-US" sz="1800" i="0" u="none" strike="noStrike" kern="150" normalizeH="0" baseline="0" noProof="0" dirty="0">
                <a:solidFill>
                  <a:schemeClr val="bg1">
                    <a:lumMod val="95000"/>
                    <a:lumOff val="5000"/>
                  </a:schemeClr>
                </a:solidFill>
                <a:uLnTx/>
                <a:uFillTx/>
                <a:latin typeface="Arial" panose="020B0604020202020204" pitchFamily="34" charset="0"/>
                <a:ea typeface="SimSun" panose="02010600030101010101" pitchFamily="2" charset="-122"/>
                <a:cs typeface="Arial" panose="020B0604020202020204" pitchFamily="34" charset="0"/>
                <a:hlinkClick r:id="rId4">
                  <a:extLst>
                    <a:ext uri="{A12FA001-AC4F-418D-AE19-62706E023703}">
                      <ahyp:hlinkClr xmlns:ahyp="http://schemas.microsoft.com/office/drawing/2018/hyperlinkcolor" val="tx"/>
                    </a:ext>
                  </a:extLst>
                </a:hlinkClick>
              </a:rPr>
              <a:t>Mat. 7:1</a:t>
            </a:r>
            <a:r>
              <a:rPr kumimoji="0" lang="en-US" sz="1800" i="0" u="none" strike="noStrike" kern="150" normalizeH="0" baseline="0" noProof="0" dirty="0">
                <a:solidFill>
                  <a:schemeClr val="bg1">
                    <a:lumMod val="95000"/>
                    <a:lumOff val="5000"/>
                  </a:schemeClr>
                </a:solidFill>
                <a:uLnTx/>
                <a:uFillTx/>
                <a:latin typeface="Arial" panose="020B0604020202020204" pitchFamily="34" charset="0"/>
                <a:ea typeface="SimSun" panose="02010600030101010101" pitchFamily="2" charset="-122"/>
                <a:cs typeface="Arial" panose="020B0604020202020204" pitchFamily="34" charset="0"/>
              </a:rPr>
              <a:t> </a:t>
            </a:r>
            <a:r>
              <a:rPr kumimoji="0" lang="en-US" sz="16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NIV</a:t>
            </a:r>
            <a:r>
              <a:rPr kumimoji="0" lang="en-US" sz="32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 </a:t>
            </a:r>
            <a:r>
              <a:rPr kumimoji="0" lang="en-US" sz="30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But,</a:t>
            </a:r>
            <a:r>
              <a:rPr kumimoji="0" lang="en-US" sz="32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 </a:t>
            </a:r>
            <a:r>
              <a:rPr kumimoji="0" lang="en-US" sz="3300" b="1" i="0" u="none" strike="noStrike" kern="15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liberals never include the </a:t>
            </a:r>
            <a:r>
              <a:rPr lang="en-US" sz="33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ea typeface="SimSun" panose="02010600030101010101" pitchFamily="2" charset="-122"/>
                <a:cs typeface="Arial" panose="020B0604020202020204" pitchFamily="34" charset="0"/>
              </a:rPr>
              <a:t>second half of this verse, where Jesus</a:t>
            </a:r>
            <a:r>
              <a:rPr kumimoji="0" lang="en-US" sz="3300" b="1" i="0" u="none" strike="noStrike" kern="15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stated to remove the sin in </a:t>
            </a:r>
            <a:r>
              <a:rPr lang="en-US" sz="33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ea typeface="SimSun" panose="02010600030101010101" pitchFamily="2" charset="-122"/>
                <a:cs typeface="Arial" panose="020B0604020202020204" pitchFamily="34" charset="0"/>
              </a:rPr>
              <a:t>your</a:t>
            </a:r>
            <a:r>
              <a:rPr kumimoji="0" lang="en-US" sz="3300" b="1" i="0" u="none" strike="noStrike" kern="15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life, then you can help others to remove their sin.</a:t>
            </a:r>
          </a:p>
          <a:p>
            <a:pPr marL="274320" lvl="0" indent="-274320">
              <a:lnSpc>
                <a:spcPct val="96000"/>
              </a:lnSpc>
              <a:spcAft>
                <a:spcPts val="1800"/>
              </a:spcAft>
              <a:buClr>
                <a:prstClr val="black">
                  <a:lumMod val="95000"/>
                  <a:lumOff val="5000"/>
                </a:prstClr>
              </a:buClr>
              <a:buSzPct val="70000"/>
              <a:buFont typeface="Wingdings" panose="05000000000000000000" pitchFamily="2" charset="2"/>
              <a:buChar char="Ø"/>
              <a:defRPr/>
            </a:pPr>
            <a:r>
              <a:rPr kumimoji="0" lang="en-US" sz="28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“How can you say to your brother, ‘Let me take the speck out of your eye,’ when … there is a plank in your own eye … </a:t>
            </a:r>
            <a:r>
              <a:rPr lang="en-US" sz="2800" kern="150" dirty="0">
                <a:solidFill>
                  <a:schemeClr val="bg1"/>
                </a:solidFill>
                <a:ea typeface="SimSun" panose="02010600030101010101" pitchFamily="2" charset="-122"/>
                <a:cs typeface="Arial" panose="020B0604020202020204" pitchFamily="34" charset="0"/>
              </a:rPr>
              <a:t>first take the plank out of your own eye, and </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ea typeface="SimSun" panose="02010600030101010101" pitchFamily="2" charset="-122"/>
                <a:cs typeface="Arial" panose="020B0604020202020204" pitchFamily="34" charset="0"/>
              </a:rPr>
              <a:t>then</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sz="2800" kern="150" dirty="0">
                <a:solidFill>
                  <a:schemeClr val="bg1"/>
                </a:solidFill>
                <a:ea typeface="SimSun" panose="02010600030101010101" pitchFamily="2" charset="-122"/>
                <a:cs typeface="Arial" panose="020B0604020202020204" pitchFamily="34" charset="0"/>
              </a:rPr>
              <a:t>…</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88900" dist="38100" dir="5400000" algn="ctr" rotWithShape="0">
                    <a:srgbClr val="000000"/>
                  </a:outerShdw>
                </a:effectLst>
                <a:ea typeface="SimSun" panose="02010600030101010101" pitchFamily="2" charset="-122"/>
                <a:cs typeface="Arial" panose="020B0604020202020204" pitchFamily="34" charset="0"/>
              </a:rPr>
              <a:t>remove the speck from your brother’s eye</a:t>
            </a:r>
            <a:r>
              <a:rPr kumimoji="0" lang="en-US" sz="28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6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hlinkClick r:id="rId5">
                  <a:extLst>
                    <a:ext uri="{A12FA001-AC4F-418D-AE19-62706E023703}">
                      <ahyp:hlinkClr xmlns:ahyp="http://schemas.microsoft.com/office/drawing/2018/hyperlinkcolor" val="tx"/>
                    </a:ext>
                  </a:extLst>
                </a:hlinkClick>
              </a:rPr>
              <a:t>Mat. 7:3-5 NIV</a:t>
            </a:r>
            <a:endParaRPr kumimoji="0" lang="en-US" sz="1600" i="0" u="none" strike="noStrike" kern="150" cap="none" spc="0" normalizeH="0" baseline="0" noProof="0" dirty="0">
              <a:ln>
                <a:noFill/>
              </a:ln>
              <a:solidFill>
                <a:schemeClr val="bg1"/>
              </a:solidFill>
              <a:uLnTx/>
              <a:uFillTx/>
              <a:latin typeface="Arial" panose="020B0604020202020204" pitchFamily="34" charset="0"/>
              <a:ea typeface="SimSun" panose="02010600030101010101" pitchFamily="2" charset="-122"/>
              <a:cs typeface="Arial" panose="020B0604020202020204" pitchFamily="34" charset="0"/>
            </a:endParaRPr>
          </a:p>
        </p:txBody>
      </p:sp>
      <p:sp>
        <p:nvSpPr>
          <p:cNvPr id="6" name="Text Box 1">
            <a:extLst>
              <a:ext uri="{FF2B5EF4-FFF2-40B4-BE49-F238E27FC236}">
                <a16:creationId xmlns:a16="http://schemas.microsoft.com/office/drawing/2014/main" id="{306CA9E3-E5EC-4047-8C7C-D224B697E0D5}"/>
              </a:ext>
            </a:extLst>
          </p:cNvPr>
          <p:cNvSpPr txBox="1">
            <a:spLocks noChangeArrowheads="1"/>
          </p:cNvSpPr>
          <p:nvPr/>
        </p:nvSpPr>
        <p:spPr bwMode="auto">
          <a:xfrm>
            <a:off x="91440" y="365760"/>
            <a:ext cx="896112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 typeface="Times New Roman" panose="02020603050405020304" pitchFamily="18" charset="0"/>
              <a:buNone/>
              <a:tabLst/>
              <a:defRPr/>
            </a:pPr>
            <a:r>
              <a:rPr kumimoji="0" lang="en-US" sz="29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29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9342D708-1076-4D4F-B6F2-78525ADD3A0F}"/>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663557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71600"/>
            <a:ext cx="8869680" cy="525477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Clr>
                <a:schemeClr val="bg1">
                  <a:lumMod val="95000"/>
                  <a:lumOff val="5000"/>
                </a:schemeClr>
              </a:buClr>
              <a:buSzPct val="55000"/>
              <a:tabLst/>
              <a:defRPr/>
            </a:pPr>
            <a:r>
              <a:rPr lang="en-US" sz="3000" b="1"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Black on Black &amp; Muslim on Muslim crimes my family witnessed in this inner-city neighborhood near school. </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Regular Black on Black bloody brawls on the sidewalks.</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A sex trafficked immigrant Black women thrown into traffic in front of me. I was able to swerve to miss her.</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Homeless men robing other homeless men with knives &amp; hammers in broad daylight, including gifts I gave them. </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A dead body on the sidewalk for hours as cars drove by. </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Dead firemen in a building that collapsed from arson. </a:t>
            </a:r>
          </a:p>
          <a:p>
            <a:pPr marL="274320" indent="-274320">
              <a:lnSpc>
                <a:spcPct val="90000"/>
              </a:lnSpc>
              <a:spcAft>
                <a:spcPts val="400"/>
              </a:spcAft>
              <a:buClr>
                <a:schemeClr val="bg1">
                  <a:lumMod val="95000"/>
                  <a:lumOff val="5000"/>
                </a:schemeClr>
              </a:buClr>
              <a:buSzPct val="5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A traumatized student who confessed at school that her Muslim father had murdered her mother, then hid her body in the basement, where the daughter found her.</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82880"/>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071296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1000">
        <p15:prstTrans prst="pageCurlDouble"/>
      </p:transition>
    </mc:Choice>
    <mc:Fallback xmlns="">
      <p:transition spd="slow" advTm="41000">
        <p:fade/>
      </p:transition>
    </mc:Fallback>
  </mc:AlternateContent>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9080" y="1550492"/>
            <a:ext cx="8625840" cy="49377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Clr>
                <a:schemeClr val="bg1">
                  <a:lumMod val="95000"/>
                  <a:lumOff val="5000"/>
                </a:schemeClr>
              </a:buClr>
              <a:buSzPct val="55000"/>
              <a:tabLst/>
              <a:defRPr/>
            </a:pPr>
            <a:r>
              <a:rPr lang="en-US" sz="3200" dirty="0">
                <a:solidFill>
                  <a:schemeClr val="bg1">
                    <a:lumMod val="95000"/>
                    <a:lumOff val="5000"/>
                  </a:schemeClr>
                </a:solidFill>
                <a:latin typeface="Calibri" panose="020F0502020204030204" pitchFamily="34" charset="0"/>
                <a:cs typeface="Calibri" panose="020F0502020204030204" pitchFamily="34" charset="0"/>
              </a:rPr>
              <a:t>School statistics also confirm </a:t>
            </a:r>
            <a:r>
              <a:rPr lang="en-US" sz="3400" b="1" dirty="0">
                <a:ln w="9525">
                  <a:solidFill>
                    <a:schemeClr val="bg1"/>
                  </a:solidFill>
                  <a:prstDash val="solid"/>
                </a:ln>
                <a:solidFill>
                  <a:schemeClr val="tx1"/>
                </a:solidFill>
                <a:effectLst>
                  <a:glow rad="88900">
                    <a:schemeClr val="bg1">
                      <a:lumMod val="95000"/>
                      <a:lumOff val="5000"/>
                      <a:alpha val="70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rape or sexual molestation of a shocking 70% of all these elementary school children</a:t>
            </a:r>
            <a:r>
              <a:rPr lang="en-US" sz="3400" dirty="0">
                <a:solidFill>
                  <a:schemeClr val="bg1">
                    <a:lumMod val="95000"/>
                    <a:lumOff val="5000"/>
                  </a:schemeClr>
                </a:solidFill>
                <a:latin typeface="Calibri" panose="020F0502020204030204" pitchFamily="34" charset="0"/>
                <a:cs typeface="Calibri" panose="020F0502020204030204" pitchFamily="34" charset="0"/>
              </a:rPr>
              <a:t> </a:t>
            </a:r>
            <a:r>
              <a:rPr lang="en-US" sz="3200" dirty="0">
                <a:solidFill>
                  <a:schemeClr val="bg1">
                    <a:lumMod val="95000"/>
                    <a:lumOff val="5000"/>
                  </a:schemeClr>
                </a:solidFill>
                <a:latin typeface="Calibri" panose="020F0502020204030204" pitchFamily="34" charset="0"/>
                <a:cs typeface="Calibri" panose="020F0502020204030204" pitchFamily="34" charset="0"/>
              </a:rPr>
              <a:t>by other students at school, by friends or family members. </a:t>
            </a:r>
            <a:endParaRPr lang="en-US" sz="3400" dirty="0">
              <a:solidFill>
                <a:schemeClr val="bg1">
                  <a:lumMod val="95000"/>
                  <a:lumOff val="5000"/>
                </a:schemeClr>
              </a:solidFill>
              <a:latin typeface="Calibri" panose="020F0502020204030204" pitchFamily="34" charset="0"/>
              <a:cs typeface="Calibri" panose="020F0502020204030204" pitchFamily="34" charset="0"/>
            </a:endParaRPr>
          </a:p>
          <a:p>
            <a:pPr marL="365760" indent="-365760">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My family constantly had to watch for this, behind every corner, every minute, and stopped it many times.</a:t>
            </a:r>
          </a:p>
          <a:p>
            <a:pPr marL="365760" indent="-365760">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This became so common it was typically unreported to the over-loaded, despised, feared and attacked police. </a:t>
            </a:r>
          </a:p>
          <a:p>
            <a:pPr marL="365760" indent="-365760">
              <a:spcAft>
                <a:spcPts val="600"/>
              </a:spcAft>
              <a:buClr>
                <a:schemeClr val="tx1"/>
              </a:buClr>
              <a:buSzPct val="5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lumMod val="95000"/>
                      <a:lumOff val="5000"/>
                      <a:alpha val="70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extreme constant violence caused nearly all teachers to develop PTSD.</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77157"/>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783324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97180" y="2438400"/>
            <a:ext cx="8549640" cy="374019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6000"/>
              </a:lnSpc>
              <a:spcAft>
                <a:spcPts val="12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One Black recent immigrant Christian pastor was so overwhelmed with all the problems in this US Muslim &amp; drug gang inner-city neighborhood, that he committed suicide. </a:t>
            </a:r>
          </a:p>
          <a:p>
            <a:pPr marL="0" indent="0">
              <a:lnSpc>
                <a:spcPct val="96000"/>
              </a:lnSpc>
              <a:spcAft>
                <a:spcPts val="6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It was my church that collected and delivered many car-loads of food, toys and clothes for many months for his wife and 7 young children.   </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609600"/>
            <a:ext cx="8778240" cy="10972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05276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2410" y="2038187"/>
            <a:ext cx="8679180" cy="421653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50000"/>
              <a:tabLst/>
              <a:defRPr/>
            </a:pPr>
            <a:r>
              <a:rPr lang="en-US" sz="3200" b="1" dirty="0">
                <a:ln w="9525">
                  <a:solidFill>
                    <a:prstClr val="black"/>
                  </a:solidFill>
                  <a:prstDash val="solid"/>
                </a:ln>
                <a:solidFill>
                  <a:prstClr val="white"/>
                </a:solidFill>
                <a:effectLst>
                  <a:glow rad="76200">
                    <a:prstClr val="black">
                      <a:alpha val="70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My family also personally heard the testimony of a young US schoolgirl at this school, who painfully experienced Muslim genital mutilation</a:t>
            </a:r>
            <a:r>
              <a:rPr lang="en-US" sz="3000" dirty="0">
                <a:solidFill>
                  <a:prstClr val="black"/>
                </a:solidFill>
                <a:latin typeface="Calibri" panose="020F0502020204030204" pitchFamily="34" charset="0"/>
                <a:cs typeface="Calibri" panose="020F0502020204030204" pitchFamily="34" charset="0"/>
              </a:rPr>
              <a:t>, when her US Muslim immigrant parents sent her back to their native radical Muslim nation for a family visit. </a:t>
            </a:r>
          </a:p>
          <a:p>
            <a:pPr marL="365760" lvl="0" indent="-365760">
              <a:lnSpc>
                <a:spcPct val="100000"/>
              </a:lnSpc>
              <a:spcAft>
                <a:spcPts val="1200"/>
              </a:spcAft>
              <a:buClr>
                <a:schemeClr val="bg1"/>
              </a:buClr>
              <a:buSzPct val="70000"/>
              <a:buFont typeface="Wingdings" panose="05000000000000000000" pitchFamily="2" charset="2"/>
              <a:buChar char="Ø"/>
              <a:tabLst/>
              <a:defRPr/>
            </a:pPr>
            <a:r>
              <a:rPr lang="en-US" sz="3000" dirty="0">
                <a:solidFill>
                  <a:prstClr val="black"/>
                </a:solidFill>
                <a:latin typeface="Calibri" panose="020F0502020204030204" pitchFamily="34" charset="0"/>
                <a:cs typeface="Calibri" panose="020F0502020204030204" pitchFamily="34" charset="0"/>
              </a:rPr>
              <a:t>This formerly kind well behaved student returned to the US angry and hostile at this evil violation of her body. She lashed out at everyone.</a:t>
            </a:r>
            <a:endParaRPr kumimoji="0" lang="en-US" sz="3000" b="1" i="0" u="none" strike="noStrike" kern="1200" cap="none" spc="0" normalizeH="0" baseline="0" noProof="0" dirty="0">
              <a:ln w="9525">
                <a:solidFill>
                  <a:prstClr val="black"/>
                </a:solidFill>
                <a:prstDash val="solid"/>
              </a:ln>
              <a:solidFill>
                <a:prstClr val="white"/>
              </a:solidFill>
              <a:effectLst>
                <a:glow rad="76200">
                  <a:prstClr val="black">
                    <a:alpha val="70000"/>
                  </a:prstClr>
                </a:glow>
                <a:outerShdw blurRad="12700" dist="50800" dir="54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667613"/>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061883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1600"/>
            <a:ext cx="8778240" cy="52578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13716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spcBef>
                <a:spcPct val="0"/>
              </a:spcBef>
              <a:spcAft>
                <a:spcPts val="1200"/>
              </a:spcAft>
              <a:buClr>
                <a:prstClr val="white"/>
              </a:buClr>
              <a:buSzPct val="55000"/>
              <a:buFont typeface="Times New Roman" panose="02020603050405020304" pitchFamily="18" charset="0"/>
              <a:buNone/>
              <a:tabLst/>
              <a:defRPr/>
            </a:pP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alpha val="70000"/>
                    </a:prstClr>
                  </a:glow>
                  <a:outerShdw blurRad="12700" dist="50800" dir="54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Isak Abla: Planned to be a Suicide Bomber, was Raped &amp; Beaten as a Muslim Wife, Escaped to Become a Leading US Christian Evangelist of Love</a:t>
            </a:r>
          </a:p>
          <a:p>
            <a:pPr marL="0" marR="0" lvl="0" indent="0" algn="ctr" defTabSz="457200" rtl="0" eaLnBrk="1" fontAlgn="base" latinLnBrk="0" hangingPunct="0">
              <a:spcBef>
                <a:spcPct val="0"/>
              </a:spcBef>
              <a:spcAft>
                <a:spcPts val="1200"/>
              </a:spcAft>
              <a:buClr>
                <a:prstClr val="white"/>
              </a:buClr>
              <a:buSzPct val="55000"/>
              <a:buFont typeface="Times New Roman" panose="02020603050405020304" pitchFamily="18" charset="0"/>
              <a:buNone/>
              <a:tabLst/>
              <a:defRPr/>
            </a:pPr>
            <a:r>
              <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sidroth.org/television/tv-archives/isik-abla/</a:t>
            </a:r>
            <a:r>
              <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90000"/>
              </a:lnSpc>
              <a:spcAft>
                <a:spcPts val="600"/>
              </a:spcAft>
              <a:buClr>
                <a:prstClr val="white"/>
              </a:buClr>
              <a:buSzPct val="55000"/>
              <a:tabLst/>
              <a:defRPr/>
            </a:pPr>
            <a:r>
              <a:rPr lang="en-US" sz="2800" dirty="0">
                <a:solidFill>
                  <a:schemeClr val="bg1"/>
                </a:solidFill>
                <a:latin typeface="Calibri" panose="020F0502020204030204" pitchFamily="34" charset="0"/>
                <a:cs typeface="Calibri" panose="020F0502020204030204" pitchFamily="34" charset="0"/>
              </a:rPr>
              <a:t>There is no love in the Muslim religion</a:t>
            </a:r>
            <a:r>
              <a:rPr lang="en-US" sz="2800"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(38:30, 1:16:30) </a:t>
            </a:r>
            <a:r>
              <a:rPr lang="en-US" sz="2800" dirty="0">
                <a:solidFill>
                  <a:sysClr val="windowText" lastClr="000000"/>
                </a:solidFill>
                <a:latin typeface="Calibri" panose="020F0502020204030204" pitchFamily="34" charset="0"/>
                <a:cs typeface="Calibri" panose="020F0502020204030204" pitchFamily="34" charset="0"/>
              </a:rPr>
              <a:t>Murder, rape, slavery, injustice, lying and racism is legal and encouraged. Suicide bombers have streets named after them &amp; receive large cash rewards. </a:t>
            </a:r>
            <a:r>
              <a:rPr lang="en-US" sz="1600" dirty="0">
                <a:solidFill>
                  <a:sysClr val="windowText" lastClr="000000"/>
                </a:solidFill>
                <a:latin typeface="Times New Roman, serif"/>
                <a:hlinkClick r:id="rId5">
                  <a:extLst>
                    <a:ext uri="{A12FA001-AC4F-418D-AE19-62706E023703}">
                      <ahyp:hlinkClr xmlns:ahyp="http://schemas.microsoft.com/office/drawing/2018/hyperlinkcolor" val="tx"/>
                    </a:ext>
                  </a:extLst>
                </a:hlinkClick>
              </a:rPr>
              <a:t>[522]</a:t>
            </a:r>
            <a:r>
              <a:rPr lang="en-US" sz="1600" dirty="0">
                <a:solidFill>
                  <a:sysClr val="windowText" lastClr="000000"/>
                </a:solidFill>
                <a:latin typeface="Times New Roman, serif"/>
              </a:rPr>
              <a:t> </a:t>
            </a:r>
            <a:r>
              <a:rPr lang="en-US" sz="1600" dirty="0">
                <a:solidFill>
                  <a:sysClr val="windowText" lastClr="000000"/>
                </a:solidFill>
                <a:latin typeface="Times New Roman, serif"/>
                <a:hlinkClick r:id="rId6">
                  <a:extLst>
                    <a:ext uri="{A12FA001-AC4F-418D-AE19-62706E023703}">
                      <ahyp:hlinkClr xmlns:ahyp="http://schemas.microsoft.com/office/drawing/2018/hyperlinkcolor" val="tx"/>
                    </a:ext>
                  </a:extLst>
                </a:hlinkClick>
              </a:rPr>
              <a:t>[561]</a:t>
            </a:r>
            <a:r>
              <a:rPr lang="en-US" sz="1600" dirty="0">
                <a:solidFill>
                  <a:sysClr val="windowText" lastClr="000000"/>
                </a:solidFill>
                <a:latin typeface="Times New Roman, serif"/>
              </a:rPr>
              <a:t> </a:t>
            </a:r>
            <a:r>
              <a:rPr lang="en-US" sz="1600" dirty="0">
                <a:solidFill>
                  <a:sysClr val="windowText" lastClr="000000"/>
                </a:solidFill>
                <a:latin typeface="Times New Roman, serif"/>
                <a:hlinkClick r:id="rId7">
                  <a:extLst>
                    <a:ext uri="{A12FA001-AC4F-418D-AE19-62706E023703}">
                      <ahyp:hlinkClr xmlns:ahyp="http://schemas.microsoft.com/office/drawing/2018/hyperlinkcolor" val="tx"/>
                    </a:ext>
                  </a:extLst>
                </a:hlinkClick>
              </a:rPr>
              <a:t>[562]</a:t>
            </a:r>
            <a:r>
              <a:rPr lang="en-US" sz="1600" dirty="0">
                <a:solidFill>
                  <a:sysClr val="windowText" lastClr="000000"/>
                </a:solidFill>
                <a:latin typeface="Times New Roman, serif"/>
              </a:rPr>
              <a:t> </a:t>
            </a:r>
            <a:r>
              <a:rPr lang="en-US" sz="1600" dirty="0">
                <a:solidFill>
                  <a:sysClr val="windowText" lastClr="000000"/>
                </a:solidFill>
                <a:latin typeface="Times New Roman, serif"/>
                <a:hlinkClick r:id="rId8">
                  <a:extLst>
                    <a:ext uri="{A12FA001-AC4F-418D-AE19-62706E023703}">
                      <ahyp:hlinkClr xmlns:ahyp="http://schemas.microsoft.com/office/drawing/2018/hyperlinkcolor" val="tx"/>
                    </a:ext>
                  </a:extLst>
                </a:hlinkClick>
              </a:rPr>
              <a:t>[</a:t>
            </a:r>
            <a:r>
              <a:rPr lang="en-US" sz="1600" dirty="0">
                <a:solidFill>
                  <a:sysClr val="windowText" lastClr="000000"/>
                </a:solidFill>
                <a:latin typeface="Times New Roman, serif"/>
                <a:hlinkClick r:id="rId9">
                  <a:extLst>
                    <a:ext uri="{A12FA001-AC4F-418D-AE19-62706E023703}">
                      <ahyp:hlinkClr xmlns:ahyp="http://schemas.microsoft.com/office/drawing/2018/hyperlinkcolor" val="tx"/>
                    </a:ext>
                  </a:extLst>
                </a:hlinkClick>
              </a:rPr>
              <a:t>566</a:t>
            </a:r>
            <a:r>
              <a:rPr lang="en-US" sz="1600" dirty="0">
                <a:solidFill>
                  <a:sysClr val="windowText" lastClr="000000"/>
                </a:solidFill>
                <a:latin typeface="Times New Roman, serif"/>
                <a:hlinkClick r:id="rId8">
                  <a:extLst>
                    <a:ext uri="{A12FA001-AC4F-418D-AE19-62706E023703}">
                      <ahyp:hlinkClr xmlns:ahyp="http://schemas.microsoft.com/office/drawing/2018/hyperlinkcolor" val="tx"/>
                    </a:ext>
                  </a:extLst>
                </a:hlinkClick>
              </a:rPr>
              <a:t>]</a:t>
            </a:r>
            <a:r>
              <a:rPr lang="en-US" sz="1600" dirty="0">
                <a:solidFill>
                  <a:sysClr val="windowText" lastClr="000000"/>
                </a:solidFill>
                <a:latin typeface="Times New Roman, serif"/>
              </a:rPr>
              <a:t> </a:t>
            </a:r>
            <a:r>
              <a:rPr lang="en-US" sz="1600" dirty="0">
                <a:solidFill>
                  <a:sysClr val="windowText" lastClr="000000"/>
                </a:solidFill>
                <a:latin typeface="Times New Roman, serif"/>
                <a:hlinkClick r:id="rId10">
                  <a:extLst>
                    <a:ext uri="{A12FA001-AC4F-418D-AE19-62706E023703}">
                      <ahyp:hlinkClr xmlns:ahyp="http://schemas.microsoft.com/office/drawing/2018/hyperlinkcolor" val="tx"/>
                    </a:ext>
                  </a:extLst>
                </a:hlinkClick>
              </a:rPr>
              <a:t>[746]</a:t>
            </a:r>
            <a:r>
              <a:rPr lang="en-US" sz="1600" dirty="0">
                <a:solidFill>
                  <a:sysClr val="windowText" lastClr="000000"/>
                </a:solidFill>
                <a:latin typeface="Times New Roman, serif"/>
              </a:rPr>
              <a:t> </a:t>
            </a:r>
          </a:p>
          <a:p>
            <a:pPr marL="0" lvl="0" indent="0">
              <a:lnSpc>
                <a:spcPct val="90000"/>
              </a:lnSpc>
              <a:spcAft>
                <a:spcPts val="600"/>
              </a:spcAft>
              <a:buClr>
                <a:prstClr val="white"/>
              </a:buClr>
              <a:buSzPct val="55000"/>
              <a:tabLst/>
              <a:defRPr/>
            </a:pPr>
            <a:r>
              <a:rPr lang="en-US" sz="2800" dirty="0">
                <a:solidFill>
                  <a:schemeClr val="bg1"/>
                </a:solidFill>
                <a:latin typeface="Calibri" panose="020F0502020204030204" pitchFamily="34" charset="0"/>
                <a:cs typeface="Calibri" panose="020F0502020204030204" pitchFamily="34" charset="0"/>
              </a:rPr>
              <a:t>Yet liberals today encourage African Americans to join the Muslim religion to fight slavery, injustice and racism.</a:t>
            </a:r>
            <a:r>
              <a:rPr lang="en-US" sz="2800" dirty="0">
                <a:solidFill>
                  <a:schemeClr val="bg1"/>
                </a:solidFill>
                <a:latin typeface="Times New Roman, serif"/>
              </a:rPr>
              <a:t> </a:t>
            </a:r>
            <a:r>
              <a:rPr lang="en-US" sz="2800" b="1" dirty="0">
                <a:solidFill>
                  <a:schemeClr val="bg1"/>
                </a:solidFill>
                <a:latin typeface="Times New Roman" panose="02020603050405020304" pitchFamily="18" charset="0"/>
              </a:rPr>
              <a:t> </a:t>
            </a:r>
            <a:endParaRPr kumimoji="0" lang="en-US" sz="26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82880"/>
            <a:ext cx="8778240" cy="100584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887267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470937"/>
            <a:ext cx="8778240" cy="515846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6000"/>
              </a:lnSpc>
              <a:spcAft>
                <a:spcPts val="6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It was only the Christians who did the right thing </a:t>
            </a:r>
            <a:r>
              <a:rPr lang="en-US" sz="3200" dirty="0">
                <a:solidFill>
                  <a:prstClr val="black"/>
                </a:solidFill>
                <a:latin typeface="Calibri" panose="020F0502020204030204" pitchFamily="34" charset="0"/>
                <a:cs typeface="Calibri" panose="020F0502020204030204" pitchFamily="34" charset="0"/>
              </a:rPr>
              <a:t>to try to bring real peace</a:t>
            </a:r>
            <a:r>
              <a:rPr lang="en-US" sz="3200" dirty="0">
                <a:solidFill>
                  <a:schemeClr val="bg1"/>
                </a:solidFill>
                <a:latin typeface="Calibri" panose="020F0502020204030204" pitchFamily="34" charset="0"/>
                <a:cs typeface="Calibri" panose="020F0502020204030204" pitchFamily="34" charset="0"/>
              </a:rPr>
              <a:t>. </a:t>
            </a:r>
          </a:p>
          <a:p>
            <a:pPr marL="0" indent="0">
              <a:lnSpc>
                <a:spcPct val="96000"/>
              </a:lnSpc>
              <a:spcAft>
                <a:spcPts val="6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I personally saw many wonderful but persecuted Christian teachers in this violent inner-city Kansas City Missouri neighborhood, make a difference. </a:t>
            </a:r>
          </a:p>
          <a:p>
            <a:pPr marL="0" indent="0">
              <a:lnSpc>
                <a:spcPct val="96000"/>
              </a:lnSpc>
              <a:spcAft>
                <a:spcPts val="6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For example, several White Christian teachers adopted entire families of orphaned Black Muslim immigrant young children, who lost both parents to this inner-city Black on Black violence… </a:t>
            </a:r>
            <a:r>
              <a:rPr lang="en-US" sz="3200" dirty="0">
                <a:solidFill>
                  <a:schemeClr val="bg1"/>
                </a:solidFill>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or from the wars in their past violent home Muslim nations</a:t>
            </a:r>
            <a:r>
              <a:rPr lang="en-US" sz="3200" dirty="0">
                <a:solidFill>
                  <a:sysClr val="windowText" lastClr="000000"/>
                </a:solidFill>
                <a:latin typeface="Calibri" panose="020F0502020204030204" pitchFamily="34" charset="0"/>
                <a:cs typeface="Calibri" panose="020F0502020204030204" pitchFamily="34" charset="0"/>
              </a:rPr>
              <a:t>.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[573]</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sz="3200" dirty="0">
              <a:solidFill>
                <a:sysClr val="windowText" lastClr="000000"/>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28600"/>
            <a:ext cx="8778240" cy="109728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527296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43840" y="1604859"/>
            <a:ext cx="8656320" cy="493673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5000"/>
              </a:lnSpc>
              <a:spcAft>
                <a:spcPts val="1200"/>
              </a:spcAft>
              <a:buClr>
                <a:prstClr val="white"/>
              </a:buClr>
              <a:buSzPct val="55000"/>
              <a:tabLst/>
              <a:defRPr/>
            </a:pPr>
            <a:r>
              <a:rPr lang="en-US" sz="3200" dirty="0">
                <a:solidFill>
                  <a:schemeClr val="bg1"/>
                </a:solidFill>
                <a:latin typeface="Calibri" panose="020F0502020204030204" pitchFamily="34" charset="0"/>
                <a:cs typeface="Calibri" panose="020F0502020204030204" pitchFamily="34" charset="0"/>
              </a:rPr>
              <a:t>My conservative Christian suburb neighborhood &amp; church had nearly the same percent of immigrants. But those immigrants were mostly Christians from every nation: Africa, Asia and Mexico. </a:t>
            </a:r>
          </a:p>
          <a:p>
            <a:pPr marL="365760" indent="-365760">
              <a:lnSpc>
                <a:spcPct val="95000"/>
              </a:lnSpc>
              <a:spcAft>
                <a:spcPts val="12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My neighborhood also included many non-Christians from India and an Iranian Muslim burka wearing family. </a:t>
            </a:r>
          </a:p>
          <a:p>
            <a:pPr marL="365760" indent="-365760">
              <a:lnSpc>
                <a:spcPct val="95000"/>
              </a:lnSpc>
              <a:spcAft>
                <a:spcPts val="1200"/>
              </a:spcAft>
              <a:buClr>
                <a:prstClr val="white"/>
              </a:buClr>
              <a:buSzPct val="5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alpha val="70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But I observed nearly zero crime in my highly multi-cultural neighborhood. The difference was not race. It was many peaceful loving Christians from every nation, plus higher education levels. </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404199"/>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331812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7714" y="1676400"/>
            <a:ext cx="8708572" cy="483209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rgbClr val="C00000"/>
              </a:buClr>
              <a:buSzPct val="55000"/>
              <a:defRPr/>
            </a:pPr>
            <a:r>
              <a:rPr lang="en-US" sz="3200" b="1" dirty="0">
                <a:ln w="9525">
                  <a:solidFill>
                    <a:schemeClr val="bg1"/>
                  </a:solidFill>
                  <a:prstDash val="solid"/>
                </a:ln>
                <a:solidFill>
                  <a:schemeClr val="tx1"/>
                </a:solidFill>
                <a:effectLst>
                  <a:glow rad="76200">
                    <a:schemeClr val="bg1">
                      <a:alpha val="70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Liberal leaders constantly blame conservative Christian Whites for all the violence. But nearly all murders, 93%, are Black on Black. Most of the rest are liberal on liberal or from drugs &amp; alcohol. </a:t>
            </a:r>
          </a:p>
          <a:p>
            <a:pPr marL="274320" marR="0" lvl="0" indent="-274320">
              <a:lnSpc>
                <a:spcPct val="100000"/>
              </a:lnSpc>
              <a:spcBef>
                <a:spcPts val="0"/>
              </a:spcBef>
              <a:spcAft>
                <a:spcPts val="1200"/>
              </a:spcAft>
              <a:buSzPct val="70000"/>
              <a:buFont typeface="Wingdings" panose="05000000000000000000" pitchFamily="2" charset="2"/>
              <a:buChar char=""/>
            </a:pPr>
            <a:r>
              <a:rPr lang="en-US" sz="2800" dirty="0">
                <a:latin typeface="Calibri" panose="020F0502020204030204" pitchFamily="34" charset="0"/>
                <a:ea typeface="Times New Roman" panose="02020603050405020304" pitchFamily="18" charset="0"/>
                <a:cs typeface="Calibri" panose="020F0502020204030204" pitchFamily="34" charset="0"/>
              </a:rPr>
              <a:t>In liberal US cities today, </a:t>
            </a:r>
            <a:r>
              <a:rPr lang="en-US" sz="3200" b="1" dirty="0">
                <a:ln w="9525">
                  <a:solidFill>
                    <a:schemeClr val="bg1"/>
                  </a:solidFill>
                  <a:prstDash val="solid"/>
                </a:ln>
                <a:solidFill>
                  <a:schemeClr val="tx1"/>
                </a:solidFill>
                <a:effectLst>
                  <a:glow rad="76200">
                    <a:schemeClr val="bg1">
                      <a:alpha val="4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Black on Black murders account for 93% of all Black murders, at a rate 8X higher than Whites</a:t>
            </a:r>
            <a:r>
              <a:rPr lang="en-US" sz="3100" dirty="0">
                <a:ln w="9525">
                  <a:solidFill>
                    <a:schemeClr val="bg1"/>
                  </a:solidFill>
                  <a:prstDash val="solid"/>
                </a:ln>
                <a:solidFill>
                  <a:schemeClr val="accent2">
                    <a:lumMod val="75000"/>
                  </a:schemeClr>
                </a:solidFill>
                <a:effectLst>
                  <a:glow rad="76200">
                    <a:schemeClr val="bg1">
                      <a:alpha val="40000"/>
                    </a:schemeClr>
                  </a:glow>
                </a:effectLst>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[1189]</a:t>
            </a:r>
            <a:r>
              <a:rPr lang="en-US" sz="32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2800" dirty="0">
                <a:latin typeface="Calibri" panose="020F0502020204030204" pitchFamily="34" charset="0"/>
                <a:ea typeface="Times New Roman" panose="02020603050405020304" pitchFamily="18" charset="0"/>
                <a:cs typeface="Calibri" panose="020F0502020204030204" pitchFamily="34" charset="0"/>
              </a:rPr>
              <a:t>with rampant rape, riots, abortion, theft, </a:t>
            </a:r>
            <a:r>
              <a:rPr lang="en-US" sz="3000" b="1" u="sng" dirty="0">
                <a:ln w="9525">
                  <a:solidFill>
                    <a:schemeClr val="bg1"/>
                  </a:solidFill>
                  <a:prstDash val="solid"/>
                </a:ln>
                <a:solidFill>
                  <a:schemeClr val="tx1"/>
                </a:solidFill>
                <a:effectLst>
                  <a:glow rad="762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violent</a:t>
            </a:r>
            <a:r>
              <a:rPr lang="en-US" sz="3000" b="1" dirty="0">
                <a:ln w="9525">
                  <a:solidFill>
                    <a:schemeClr val="bg1"/>
                  </a:solidFill>
                  <a:prstDash val="solid"/>
                </a:ln>
                <a:solidFill>
                  <a:schemeClr val="tx1"/>
                </a:solidFill>
                <a:effectLst>
                  <a:glow rad="762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sz="3000" b="1" u="sng" dirty="0">
                <a:ln w="9525">
                  <a:solidFill>
                    <a:schemeClr val="bg1"/>
                  </a:solidFill>
                  <a:prstDash val="solid"/>
                </a:ln>
                <a:solidFill>
                  <a:schemeClr val="tx1"/>
                </a:solidFill>
                <a:effectLst>
                  <a:glow rad="762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Black Islam</a:t>
            </a:r>
            <a:r>
              <a:rPr lang="en-US" sz="2800" dirty="0">
                <a:solidFill>
                  <a:schemeClr val="tx1"/>
                </a:solidFill>
                <a:effectLst>
                  <a:glow rad="76200">
                    <a:schemeClr val="bg1">
                      <a:alpha val="70000"/>
                    </a:schemeClr>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[573]</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altLang="zh-CN"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and</a:t>
            </a:r>
            <a:r>
              <a:rPr lang="en-US" sz="2800" dirty="0">
                <a:latin typeface="Calibri" panose="020F0502020204030204" pitchFamily="34" charset="0"/>
                <a:ea typeface="Times New Roman" panose="02020603050405020304" pitchFamily="18" charset="0"/>
                <a:cs typeface="Calibri" panose="020F0502020204030204" pitchFamily="34" charset="0"/>
              </a:rPr>
              <a:t> </a:t>
            </a:r>
            <a:r>
              <a:rPr lang="en-US" sz="3000" b="1" u="sng" dirty="0">
                <a:ln w="9525">
                  <a:solidFill>
                    <a:schemeClr val="bg1"/>
                  </a:solidFill>
                  <a:prstDash val="solid"/>
                </a:ln>
                <a:solidFill>
                  <a:schemeClr val="tx1"/>
                </a:solidFill>
                <a:effectLst>
                  <a:glow rad="762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madness</a:t>
            </a:r>
            <a:r>
              <a:rPr lang="en-US" sz="3200" dirty="0">
                <a:latin typeface="Calibri" panose="020F0502020204030204" pitchFamily="34" charset="0"/>
                <a:ea typeface="Times New Roman" panose="02020603050405020304" pitchFamily="18" charset="0"/>
                <a:cs typeface="Calibri" panose="020F0502020204030204" pitchFamily="34" charset="0"/>
              </a:rPr>
              <a:t>. </a:t>
            </a:r>
            <a:endParaRPr lang="en-US" sz="2800" dirty="0">
              <a:latin typeface="Calibri" panose="020F0502020204030204" pitchFamily="34" charset="0"/>
              <a:ea typeface="Times New Roman" panose="02020603050405020304" pitchFamily="18"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457200"/>
            <a:ext cx="8778240" cy="100584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4495800" y="6619460"/>
            <a:ext cx="4648201"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
        <p:nvSpPr>
          <p:cNvPr id="2" name="Rectangle 1">
            <a:extLst>
              <a:ext uri="{FF2B5EF4-FFF2-40B4-BE49-F238E27FC236}">
                <a16:creationId xmlns:a16="http://schemas.microsoft.com/office/drawing/2014/main" id="{ED53C716-B504-4711-84E7-A056F4375CBF}"/>
              </a:ext>
            </a:extLst>
          </p:cNvPr>
          <p:cNvSpPr/>
          <p:nvPr/>
        </p:nvSpPr>
        <p:spPr>
          <a:xfrm>
            <a:off x="252548" y="6583680"/>
            <a:ext cx="3401124" cy="274320"/>
          </a:xfrm>
          <a:prstGeom prst="rect">
            <a:avLst/>
          </a:prstGeom>
        </p:spPr>
        <p:txBody>
          <a:bodyPr wrap="none">
            <a:spAutoFit/>
          </a:bodyPr>
          <a:lstStyle/>
          <a:p>
            <a:pPr lvl="0">
              <a:defRPr/>
            </a:pPr>
            <a:r>
              <a:rPr lang="en-US" altLang="en-US" sz="1400" dirty="0">
                <a:solidFill>
                  <a:schemeClr val="tx1"/>
                </a:solidFill>
                <a:latin typeface="Calibri" panose="020F0502020204030204" pitchFamily="34" charset="0"/>
                <a:cs typeface="Calibri" panose="020F0502020204030204" pitchFamily="34" charset="0"/>
              </a:rPr>
              <a:t>See extensive proof in underlined web links</a:t>
            </a:r>
            <a:r>
              <a:rPr lang="en-US" altLang="en-US" sz="1600" dirty="0">
                <a:solidFill>
                  <a:schemeClr val="tx1"/>
                </a:solidFill>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3084205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1676400"/>
            <a:ext cx="8641080" cy="479823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1200"/>
              </a:spcAft>
              <a:buClr>
                <a:schemeClr val="bg1"/>
              </a:buClr>
              <a:buSzPct val="75000"/>
              <a:defRPr/>
            </a:pPr>
            <a:r>
              <a:rPr lang="en-US" sz="2800" dirty="0">
                <a:solidFill>
                  <a:schemeClr val="bg1"/>
                </a:solidFill>
                <a:latin typeface="Calibri" panose="020F0502020204030204" pitchFamily="34" charset="0"/>
                <a:cs typeface="Calibri" panose="020F0502020204030204" pitchFamily="34" charset="0"/>
              </a:rPr>
              <a:t>These rampant Black on Black murders are created, fueled and then ignored by gay liberal socialist leaders.</a:t>
            </a:r>
          </a:p>
          <a:p>
            <a:pPr marL="274320" lvl="0" indent="-274320">
              <a:lnSpc>
                <a:spcPct val="95000"/>
              </a:lnSpc>
              <a:spcAft>
                <a:spcPts val="1200"/>
              </a:spcAft>
              <a:buClr>
                <a:schemeClr val="bg1"/>
              </a:buClr>
              <a:buSzPct val="75000"/>
              <a:buFont typeface="Wingdings" panose="05000000000000000000" pitchFamily="2" charset="2"/>
              <a:buChar char="Ø"/>
              <a:defRPr/>
            </a:pPr>
            <a:r>
              <a:rPr lang="en-US" sz="2800" dirty="0">
                <a:solidFill>
                  <a:schemeClr val="bg1"/>
                </a:solidFill>
                <a:latin typeface="Calibri" panose="020F0502020204030204" pitchFamily="34" charset="0"/>
                <a:cs typeface="Calibri" panose="020F0502020204030204" pitchFamily="34" charset="0"/>
              </a:rPr>
              <a:t>Liberal and radical </a:t>
            </a:r>
            <a:r>
              <a:rPr lang="en-US" sz="2800" dirty="0">
                <a:solidFill>
                  <a:schemeClr val="bg1"/>
                </a:solidFill>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Muslim</a:t>
            </a:r>
            <a:r>
              <a:rPr lang="en-US" sz="2800" dirty="0">
                <a:solidFill>
                  <a:schemeClr val="bg1"/>
                </a:solidFill>
                <a:latin typeface="Calibri" panose="020F0502020204030204" pitchFamily="34" charset="0"/>
                <a:cs typeface="Calibri" panose="020F0502020204030204" pitchFamily="34" charset="0"/>
              </a:rPr>
              <a:t> US leaders are supporters &amp; leaders of Black Lives Matter &amp; Antifa terrorists.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[573]</a:t>
            </a:r>
            <a:r>
              <a:rPr lang="en-US" sz="2800" dirty="0">
                <a:solidFill>
                  <a:sysClr val="windowText" lastClr="000000"/>
                </a:solidFill>
                <a:latin typeface="Calibri" panose="020F0502020204030204" pitchFamily="34" charset="0"/>
                <a:cs typeface="Calibri" panose="020F0502020204030204" pitchFamily="34" charset="0"/>
              </a:rPr>
              <a:t> </a:t>
            </a:r>
          </a:p>
          <a:p>
            <a:pPr marL="274320" lvl="0" indent="-274320">
              <a:lnSpc>
                <a:spcPct val="95000"/>
              </a:lnSpc>
              <a:spcAft>
                <a:spcPts val="1200"/>
              </a:spcAft>
              <a:buClr>
                <a:schemeClr val="bg1"/>
              </a:buClr>
              <a:buSzPct val="75000"/>
              <a:buFont typeface="Wingdings" panose="05000000000000000000" pitchFamily="2" charset="2"/>
              <a:buChar char="Ø"/>
              <a:defRPr/>
            </a:pPr>
            <a:r>
              <a:rPr lang="en-US" sz="2800" dirty="0">
                <a:solidFill>
                  <a:schemeClr val="bg1"/>
                </a:solidFill>
                <a:latin typeface="Calibri" panose="020F0502020204030204" pitchFamily="34" charset="0"/>
                <a:cs typeface="Calibri" panose="020F0502020204030204" pitchFamily="34" charset="0"/>
              </a:rPr>
              <a:t>They are the leaders and funders of evil Marxist groups causing the rampant rapes, assaults and murders of Blacks by other liberal Blacks, then blaming innocent conservative Christians who try to help. </a:t>
            </a:r>
          </a:p>
          <a:p>
            <a:pPr marL="274320" lvl="0" indent="-274320">
              <a:lnSpc>
                <a:spcPct val="95000"/>
              </a:lnSpc>
              <a:spcAft>
                <a:spcPts val="1200"/>
              </a:spcAft>
              <a:buClr>
                <a:schemeClr val="tx1"/>
              </a:buClr>
              <a:buSzPct val="65000"/>
              <a:buFont typeface="Wingdings" panose="05000000000000000000" pitchFamily="2" charset="2"/>
              <a:buChar char="Ø"/>
              <a:defRPr/>
            </a:pPr>
            <a:r>
              <a:rPr lang="en-US" sz="3000" b="1" dirty="0">
                <a:ln w="9525">
                  <a:solidFill>
                    <a:prstClr val="black"/>
                  </a:solidFill>
                  <a:prstDash val="solid"/>
                </a:ln>
                <a:solidFill>
                  <a:prstClr val="white"/>
                </a:solidFill>
                <a:effectLst>
                  <a:glow rad="88900">
                    <a:prstClr val="black">
                      <a:alpha val="70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 love African Americans. I want to set them free from this modern socialist slavery to every vile sin.</a:t>
            </a:r>
            <a:endParaRPr lang="en-US" sz="2800" dirty="0">
              <a:solidFill>
                <a:schemeClr val="bg1"/>
              </a:solidFill>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251460" y="383363"/>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4495800" y="6619460"/>
            <a:ext cx="4648201"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4989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0" y="1708307"/>
            <a:ext cx="8823960" cy="491115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900"/>
              </a:spcAft>
              <a:buSzPct val="60000"/>
              <a:defRPr/>
            </a:pPr>
            <a:r>
              <a:rPr kumimoji="0" lang="en-US" sz="3200" b="1" i="0" u="none" strike="noStrike" kern="1200" normalizeH="0" baseline="0" noProof="0"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But this Black on Black violence isn’t new. The first White men to explore the interior of 1800’s Black Africa were Christian abolitionist missionaries </a:t>
            </a:r>
            <a:r>
              <a:rPr lang="en-US" sz="3200" b="1"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Dr. Livingstone</a:t>
            </a:r>
            <a:r>
              <a:rPr kumimoji="0" lang="en-US" sz="3200" b="1" i="0" strike="noStrike" kern="1200" normalizeH="0" baseline="0" noProof="0"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3200" b="1"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&amp;</a:t>
            </a:r>
            <a:r>
              <a:rPr kumimoji="0" lang="en-US" sz="3200" b="1" i="0" strike="noStrike" kern="1200" normalizeH="0" baseline="0" noProof="0"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3200" b="1" dirty="0">
                <a:ln w="9525">
                  <a:solidFill>
                    <a:schemeClr val="bg1"/>
                  </a:solidFill>
                  <a:prstDash val="solid"/>
                </a:ln>
                <a:solidFill>
                  <a:schemeClr val="tx1"/>
                </a:solidFill>
                <a:effectLst>
                  <a:glow rad="63500">
                    <a:schemeClr val="bg1">
                      <a:alpha val="70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Mackay of Uganda</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[1275]</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[1276]</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[1277]</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[1278]</a:t>
            </a:r>
            <a:r>
              <a:rPr kumimoji="0" lang="en-US" sz="1600"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7">
                  <a:extLst>
                    <a:ext uri="{A12FA001-AC4F-418D-AE19-62706E023703}">
                      <ahyp:hlinkClr xmlns:ahyp="http://schemas.microsoft.com/office/drawing/2018/hyperlinkcolor" val="tx"/>
                    </a:ext>
                  </a:extLst>
                </a:hlinkClick>
              </a:rPr>
              <a:t>[1281]</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endParaRPr kumimoji="0" lang="en-US" i="0" u="none" strike="noStrike" kern="1200" normalizeH="0" baseline="0" noProof="0" dirty="0">
              <a:solidFill>
                <a:sysClr val="windowText" lastClr="000000"/>
              </a:solidFill>
              <a:uLnTx/>
              <a:uFillTx/>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4000"/>
              </a:lnSpc>
              <a:spcBef>
                <a:spcPts val="0"/>
              </a:spcBef>
              <a:spcAft>
                <a:spcPts val="900"/>
              </a:spcAft>
              <a:buSzPct val="60000"/>
              <a:buFont typeface="Wingdings" panose="05000000000000000000" pitchFamily="2" charset="2"/>
              <a:buChar char="Ø"/>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They extensively documented the same horrific non-stop, </a:t>
            </a:r>
            <a:r>
              <a:rPr lang="en-US" sz="3000" b="1" dirty="0">
                <a:ln w="9525">
                  <a:solidFill>
                    <a:prstClr val="black"/>
                  </a:solidFill>
                  <a:prstDash val="solid"/>
                </a:ln>
                <a:solidFill>
                  <a:prstClr val="white"/>
                </a:solidFill>
                <a:effectLst>
                  <a:glow rad="63500">
                    <a:schemeClr val="bg1">
                      <a:alpha val="70000"/>
                    </a:scheme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Black on Black rampant heinous murder, plus </a:t>
            </a:r>
            <a:r>
              <a:rPr lang="en-US" sz="3000" b="1" dirty="0">
                <a:ln w="9525">
                  <a:solidFill>
                    <a:prstClr val="black"/>
                  </a:solidFill>
                  <a:prstDash val="solid"/>
                </a:ln>
                <a:solidFill>
                  <a:schemeClr val="tx1"/>
                </a:solidFill>
                <a:effectLst>
                  <a:glow rad="63500">
                    <a:schemeClr val="bg1">
                      <a:alpha val="70000"/>
                    </a:scheme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rampant Black on Black slavery by every Black king in ancient Black Africa, who became rich by enslaving their Black tribal neighbors &amp; selling them to Black Muslim slave traders</a:t>
            </a:r>
            <a:r>
              <a:rPr lang="en-US" sz="3000" dirty="0">
                <a:solidFill>
                  <a:schemeClr val="bg1"/>
                </a:solidFill>
                <a:latin typeface="Calibri" panose="020F0502020204030204" pitchFamily="34" charset="0"/>
                <a:ea typeface="Times New Roman" panose="02020603050405020304" pitchFamily="18" charset="0"/>
                <a:cs typeface="Calibri" panose="020F0502020204030204" pitchFamily="34" charset="0"/>
              </a:rPr>
              <a:t>.</a:t>
            </a:r>
            <a:r>
              <a:rPr kumimoji="0" lang="en-US" sz="3000" i="0"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[1275]</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[1276]</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[1277]</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[1278]</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7">
                  <a:extLst>
                    <a:ext uri="{A12FA001-AC4F-418D-AE19-62706E023703}">
                      <ahyp:hlinkClr xmlns:ahyp="http://schemas.microsoft.com/office/drawing/2018/hyperlinkcolor" val="tx"/>
                    </a:ext>
                  </a:extLst>
                </a:hlinkClick>
              </a:rPr>
              <a:t>[1281]</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endParaRPr lang="en-US"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472884"/>
            <a:ext cx="8778240" cy="100584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5664948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97753" y="1783008"/>
            <a:ext cx="8748494" cy="466358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5000"/>
              </a:lnSpc>
              <a:spcBef>
                <a:spcPct val="0"/>
              </a:spcBef>
              <a:spcAft>
                <a:spcPts val="1200"/>
              </a:spcAft>
              <a:buClr>
                <a:srgbClr val="000000"/>
              </a:buClr>
              <a:buSzPct val="80000"/>
              <a:tabLst/>
              <a:defRPr/>
            </a:pP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Christians today can’t provide final judgement to send any sinner into the lake of fire for eternity. Because final judgement occurs only after death. </a:t>
            </a:r>
          </a:p>
          <a:p>
            <a:pPr marL="274320" lvl="0" indent="-274320">
              <a:lnSpc>
                <a:spcPct val="95000"/>
              </a:lnSpc>
              <a:spcAft>
                <a:spcPts val="1200"/>
              </a:spcAft>
              <a:buClr>
                <a:schemeClr val="tx1"/>
              </a:buClr>
              <a:buSzPct val="60000"/>
              <a:buFont typeface="Wingdings" panose="05000000000000000000" pitchFamily="2" charset="2"/>
              <a:buChar char="Ø"/>
              <a:tabLst/>
              <a:defRPr/>
            </a:pPr>
            <a:r>
              <a:rPr lang="en-US" sz="3000" b="1" kern="15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As long as a sinner remains alive, they can be saved, if they turn to Jesus, repent and sin no more. </a:t>
            </a:r>
          </a:p>
          <a:p>
            <a:pPr marL="274320" lvl="0" indent="-274320">
              <a:lnSpc>
                <a:spcPct val="95000"/>
              </a:lnSpc>
              <a:spcAft>
                <a:spcPts val="1200"/>
              </a:spcAft>
              <a:buClr>
                <a:schemeClr val="tx1"/>
              </a:buClr>
              <a:buSzPct val="60000"/>
              <a:buFont typeface="Wingdings" panose="05000000000000000000" pitchFamily="2" charset="2"/>
              <a:buChar char="Ø"/>
              <a:tabLst/>
              <a:defRPr/>
            </a:pPr>
            <a:r>
              <a:rPr lang="en-US" sz="3000" b="1" kern="15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It is Satan who pushes nearly half of gays &amp; transgenders to attempt suicide. </a:t>
            </a:r>
            <a:r>
              <a:rPr lang="en-US" sz="1600" dirty="0">
                <a:solidFill>
                  <a:schemeClr val="bg1"/>
                </a:solidFill>
                <a:latin typeface="Calibri" panose="020F0502020204030204" pitchFamily="34" charset="0"/>
                <a:hlinkClick r:id="rId4">
                  <a:extLst>
                    <a:ext uri="{A12FA001-AC4F-418D-AE19-62706E023703}">
                      <ahyp:hlinkClr xmlns:ahyp="http://schemas.microsoft.com/office/drawing/2018/hyperlinkcolor" val="tx"/>
                    </a:ext>
                  </a:extLst>
                </a:hlinkClick>
              </a:rPr>
              <a:t>[820]</a:t>
            </a:r>
            <a:r>
              <a:rPr lang="en-US" sz="3000" dirty="0">
                <a:solidFill>
                  <a:schemeClr val="bg1"/>
                </a:solidFill>
                <a:latin typeface="Calibri" panose="020F0502020204030204" pitchFamily="34" charset="0"/>
              </a:rPr>
              <a:t> </a:t>
            </a:r>
            <a:r>
              <a:rPr lang="en-US" sz="3000" b="1" kern="15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Because after death, Satan owns them for eternity.</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45720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 typeface="Times New Roman" panose="02020603050405020304" pitchFamily="18" charset="0"/>
              <a:buNone/>
              <a:tabLst/>
              <a:defRPr/>
            </a:pPr>
            <a:r>
              <a:rPr kumimoji="0" lang="en-US" sz="29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29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34B1EF91-40CD-4973-88DC-5E7D1C434ACE}"/>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460522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5349240"/>
            <a:ext cx="8961120" cy="127111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SzPct val="60000"/>
              <a:defRPr/>
            </a:pPr>
            <a:r>
              <a:rPr lang="en-US" sz="2000" b="1" dirty="0">
                <a:solidFill>
                  <a:sysClr val="windowText" lastClr="000000"/>
                </a:solidFill>
                <a:latin typeface="Calibri" panose="020F0502020204030204" pitchFamily="34" charset="0"/>
                <a:cs typeface="Arial" panose="020B0604020202020204" pitchFamily="34" charset="0"/>
              </a:rPr>
              <a:t>Two of my personal heroes: David Livingstone </a:t>
            </a:r>
            <a:r>
              <a:rPr lang="en-US" dirty="0">
                <a:solidFill>
                  <a:sysClr val="windowText" lastClr="000000"/>
                </a:solidFill>
                <a:latin typeface="Calibri" panose="020F0502020204030204" pitchFamily="34" charset="0"/>
                <a:cs typeface="Arial" panose="020B0604020202020204" pitchFamily="34" charset="0"/>
              </a:rPr>
              <a:t>(right, credit: Wellcome Library, London)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3">
                  <a:extLst>
                    <a:ext uri="{A12FA001-AC4F-418D-AE19-62706E023703}">
                      <ahyp:hlinkClr xmlns:ahyp="http://schemas.microsoft.com/office/drawing/2018/hyperlinkcolor" val="tx"/>
                    </a:ext>
                  </a:extLst>
                </a:hlinkClick>
              </a:rPr>
              <a:t>[1275]</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4">
                  <a:extLst>
                    <a:ext uri="{A12FA001-AC4F-418D-AE19-62706E023703}">
                      <ahyp:hlinkClr xmlns:ahyp="http://schemas.microsoft.com/office/drawing/2018/hyperlinkcolor" val="tx"/>
                    </a:ext>
                  </a:extLst>
                </a:hlinkClick>
              </a:rPr>
              <a:t>[1281]</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and </a:t>
            </a:r>
            <a:r>
              <a:rPr lang="en-US" sz="2000" b="1"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Alexander</a:t>
            </a:r>
            <a:r>
              <a:rPr lang="en-US" sz="20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r>
              <a:rPr lang="en-US" sz="2000" b="1"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Mackay of Uganda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(left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5">
                  <a:extLst>
                    <a:ext uri="{A12FA001-AC4F-418D-AE19-62706E023703}">
                      <ahyp:hlinkClr xmlns:ahyp="http://schemas.microsoft.com/office/drawing/2018/hyperlinkcolor" val="tx"/>
                    </a:ext>
                  </a:extLst>
                </a:hlinkClick>
              </a:rPr>
              <a:t>[1278]</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credit </a:t>
            </a:r>
            <a:r>
              <a:rPr lang="en-US" dirty="0">
                <a:solidFill>
                  <a:schemeClr val="bg1"/>
                </a:solidFill>
                <a:latin typeface="Calibri" panose="020F0502020204030204" pitchFamily="34" charset="0"/>
                <a:ea typeface="Times New Roman" panose="02020603050405020304" pitchFamily="18" charset="0"/>
                <a:cs typeface="Arial" panose="020B0604020202020204" pitchFamily="34" charset="0"/>
              </a:rPr>
              <a:t>Mary Yule),</a:t>
            </a:r>
            <a:r>
              <a:rPr lang="en-US" sz="2000" b="1" dirty="0">
                <a:solidFill>
                  <a:schemeClr val="bg1"/>
                </a:solidFill>
                <a:latin typeface="Calibri" panose="020F0502020204030204" pitchFamily="34" charset="0"/>
                <a:ea typeface="Times New Roman" panose="02020603050405020304" pitchFamily="18" charset="0"/>
                <a:cs typeface="Arial" panose="020B0604020202020204" pitchFamily="34" charset="0"/>
              </a:rPr>
              <a:t> voluntarily suffered nearly every imaginable hardship, disease, trauma, persecution, poverty and death over decades in Central Africa, to successfully help end slavery in Africa. </a:t>
            </a:r>
            <a:endParaRPr lang="en-US" b="1" dirty="0">
              <a:ln w="9525">
                <a:solidFill>
                  <a:prstClr val="black"/>
                </a:solidFill>
                <a:prstDash val="solid"/>
              </a:ln>
              <a:solidFill>
                <a:schemeClr val="bg1"/>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Arial" panose="020B060402020202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82880"/>
            <a:ext cx="8778240" cy="100584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5" name="Picture 4">
            <a:extLst>
              <a:ext uri="{FF2B5EF4-FFF2-40B4-BE49-F238E27FC236}">
                <a16:creationId xmlns:a16="http://schemas.microsoft.com/office/drawing/2014/main" id="{1F2445D9-D7D1-4DE2-92A8-248299FB36D1}"/>
              </a:ext>
            </a:extLst>
          </p:cNvPr>
          <p:cNvPicPr>
            <a:picLocks noChangeAspect="1"/>
          </p:cNvPicPr>
          <p:nvPr/>
        </p:nvPicPr>
        <p:blipFill>
          <a:blip r:embed="rId7"/>
          <a:stretch>
            <a:fillRect/>
          </a:stretch>
        </p:blipFill>
        <p:spPr>
          <a:xfrm>
            <a:off x="914400" y="1288163"/>
            <a:ext cx="7697584" cy="3969067"/>
          </a:xfrm>
          <a:prstGeom prst="rect">
            <a:avLst/>
          </a:prstGeom>
        </p:spPr>
      </p:pic>
    </p:spTree>
    <p:extLst>
      <p:ext uri="{BB962C8B-B14F-4D97-AF65-F5344CB8AC3E}">
        <p14:creationId xmlns:p14="http://schemas.microsoft.com/office/powerpoint/2010/main" val="3250532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9080" y="1554480"/>
            <a:ext cx="8625840" cy="491826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600"/>
              </a:spcAft>
              <a:buSzPct val="60000"/>
              <a:tabLst/>
              <a:defRPr/>
            </a:pPr>
            <a:r>
              <a:rPr lang="en-US" altLang="en-US"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Endless Black on Black: slavery, civil wars, abortion, riots &amp; rampant witchcraft in ancient Africa were witnessed over decades by Mackay of Uganda (The Missionary Engineer) &amp; David Livingstone in the 1800s, before any other Whites entered Central Africa.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[1275]</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[1276]</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[1277]</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[1278]</a:t>
            </a:r>
            <a:r>
              <a:rPr lang="en-US"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7">
                  <a:extLst>
                    <a:ext uri="{A12FA001-AC4F-418D-AE19-62706E023703}">
                      <ahyp:hlinkClr xmlns:ahyp="http://schemas.microsoft.com/office/drawing/2018/hyperlinkcolor" val="tx"/>
                    </a:ext>
                  </a:extLst>
                </a:hlinkClick>
              </a:rPr>
              <a:t>[1281]</a:t>
            </a:r>
            <a:r>
              <a:rPr lang="en-US" sz="1600"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endPar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96000"/>
              </a:lnSpc>
              <a:spcAft>
                <a:spcPts val="600"/>
              </a:spcAft>
              <a:buClrTx/>
              <a:buSzPct val="65000"/>
              <a:tabLst/>
              <a:defRPr/>
            </a:pPr>
            <a:r>
              <a:rPr lang="en-US" altLang="en-US" sz="28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Christian missionary Mackay peacefully worked like a slave voluntarily in Africa for decades to help the king. Yet he was nearly burned alive in one riot when the king died &amp; falsely accused by evil Black Muslim slave traders in other riots. His Christian followers were burned alive. </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[1278]</a:t>
            </a:r>
            <a:endPar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95000"/>
              </a:lnSpc>
              <a:spcAft>
                <a:spcPts val="900"/>
              </a:spcAft>
              <a:buClrTx/>
              <a:buSzPct val="65000"/>
              <a:tabLst/>
              <a:defRPr/>
            </a:pPr>
            <a:r>
              <a:rPr lang="en-US" altLang="en-US"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These riots were Satan’s work then, the same as now.</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81000"/>
            <a:ext cx="8778240" cy="91440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1642968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9080" y="1463040"/>
            <a:ext cx="8625840" cy="511678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600"/>
              </a:spcAft>
              <a:buClrTx/>
              <a:buSzPct val="65000"/>
              <a:tabLst/>
              <a:defRPr/>
            </a:pPr>
            <a:r>
              <a:rPr lang="en-US" altLang="en-US" sz="3000" dirty="0">
                <a:solidFill>
                  <a:schemeClr val="bg1"/>
                </a:solidFill>
                <a:latin typeface="Calibri" panose="020F0502020204030204" pitchFamily="34" charset="0"/>
                <a:ea typeface="Times New Roman" panose="02020603050405020304" pitchFamily="18" charset="0"/>
                <a:cs typeface="Calibri" panose="020F0502020204030204" pitchFamily="34" charset="0"/>
              </a:rPr>
              <a:t>Evil Black Muslims in 1500-1800s Africa partnered with evil White liberal kings in Europe, plus the fake Christian Confederate democrats to buy sex slaves. </a:t>
            </a:r>
          </a:p>
          <a:p>
            <a:pPr marL="0" lvl="0" indent="0" defTabSz="914400" eaLnBrk="0">
              <a:lnSpc>
                <a:spcPct val="90000"/>
              </a:lnSpc>
              <a:spcAft>
                <a:spcPts val="600"/>
              </a:spcAft>
              <a:buClrTx/>
              <a:buSzPct val="65000"/>
              <a:tabLst/>
              <a:defRPr/>
            </a:pP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But it was true conservative Christians including William Wilberforce &amp; George Washington who finally fought to achieve freedom for all slaves in England by 1834 &amp; in every state of the Northern US within three decades after Americans freed themselves from England's tyranny, in 1776 Revolutionary War. </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[1283]</a:t>
            </a:r>
          </a:p>
          <a:p>
            <a:pPr marL="239713" lvl="0" indent="-239713" algn="ct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Video – Amazing Grace </a:t>
            </a:r>
            <a:r>
              <a:rPr lang="en-US" dirty="0">
                <a:solidFill>
                  <a:prstClr val="white"/>
                </a:solidFill>
                <a:latin typeface="Calibri" panose="020F0502020204030204" pitchFamily="34" charset="0"/>
              </a:rPr>
              <a:t> </a:t>
            </a:r>
            <a:r>
              <a:rPr lang="en-US" b="1" dirty="0">
                <a:solidFill>
                  <a:sysClr val="windowText" lastClr="000000"/>
                </a:solidFill>
                <a:latin typeface="Calibri" panose="020F0502020204030204" pitchFamily="34" charset="0"/>
              </a:rPr>
              <a:t>www.youtube.com/watch?v=Q6Cv5P9H9qU</a:t>
            </a:r>
            <a:endParaRPr lang="en-US" altLang="en-US"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2004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8030668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26941"/>
            <a:ext cx="5684520" cy="38160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spcBef>
                <a:spcPts val="0"/>
              </a:spcBef>
              <a:spcAft>
                <a:spcPts val="600"/>
              </a:spcAft>
            </a:pPr>
            <a:r>
              <a:rPr lang="en-US" sz="27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Josiah Henson: the real Uncle Tom, Black pastor, slavery abolitionist hero, famous black leader, book author, former slave and one of my heroes. </a:t>
            </a:r>
          </a:p>
          <a:p>
            <a:pPr marL="0" marR="0">
              <a:spcBef>
                <a:spcPts val="0"/>
              </a:spcBef>
              <a:spcAft>
                <a:spcPts val="600"/>
              </a:spcAft>
            </a:pPr>
            <a:r>
              <a:rPr lang="en-US" sz="2700" kern="150" dirty="0">
                <a:solidFill>
                  <a:schemeClr val="bg1"/>
                </a:solidFill>
                <a:latin typeface="Calibri" panose="020F0502020204030204" pitchFamily="34" charset="0"/>
                <a:ea typeface="SimSun" panose="02010600030101010101" pitchFamily="2" charset="-122"/>
                <a:cs typeface="Mangal" panose="02040503050203030202" pitchFamily="18" charset="0"/>
              </a:rPr>
              <a:t>Democrats today, the same as slavery confederate democrats after the Civil War, tried to hide his incredible story. </a:t>
            </a:r>
          </a:p>
          <a:p>
            <a:pPr marL="0" marR="0">
              <a:spcBef>
                <a:spcPts val="0"/>
              </a:spcBef>
              <a:spcAft>
                <a:spcPts val="600"/>
              </a:spcAft>
            </a:pPr>
            <a:r>
              <a:rPr lang="en-US" sz="2700" kern="150" dirty="0">
                <a:solidFill>
                  <a:schemeClr val="bg1"/>
                </a:solidFill>
                <a:latin typeface="Calibri" panose="020F0502020204030204" pitchFamily="34" charset="0"/>
                <a:ea typeface="SimSun" panose="02010600030101010101" pitchFamily="2" charset="-122"/>
                <a:cs typeface="Mangal" panose="02040503050203030202" pitchFamily="18" charset="0"/>
              </a:rPr>
              <a:t>They want him to be remembered as a bumbling fool and a traitor to Blacks. </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2004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11" name="Rectangle 2">
            <a:extLst>
              <a:ext uri="{FF2B5EF4-FFF2-40B4-BE49-F238E27FC236}">
                <a16:creationId xmlns:a16="http://schemas.microsoft.com/office/drawing/2014/main" id="{F53B7045-2CCA-44BF-BDF0-102443D510DD}"/>
              </a:ext>
            </a:extLst>
          </p:cNvPr>
          <p:cNvSpPr>
            <a:spLocks noChangeArrowheads="1"/>
          </p:cNvSpPr>
          <p:nvPr/>
        </p:nvSpPr>
        <p:spPr bwMode="auto">
          <a:xfrm>
            <a:off x="739140" y="5508369"/>
            <a:ext cx="7665720" cy="111998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4572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gn="ctr">
              <a:spcBef>
                <a:spcPts val="0"/>
              </a:spcBef>
              <a:spcAft>
                <a:spcPts val="0"/>
              </a:spcAft>
            </a:pPr>
            <a:r>
              <a:rPr lang="en-US" sz="3000" b="1" u="sng"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Video - Josiah Henson the Real Uncle Tom</a:t>
            </a:r>
            <a:endParaRPr lang="en-US" sz="30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a:p>
            <a:pPr marL="1280160" indent="-342900">
              <a:lnSpc>
                <a:spcPct val="80000"/>
              </a:lnSpc>
              <a:spcBef>
                <a:spcPts val="0"/>
              </a:spcBef>
              <a:spcAft>
                <a:spcPts val="0"/>
              </a:spcAft>
              <a:buClr>
                <a:schemeClr val="tx1"/>
              </a:buClr>
              <a:buSzPct val="70000"/>
              <a:buFont typeface="Wingdings" panose="05000000000000000000" pitchFamily="2" charset="2"/>
              <a:buChar char="Ø"/>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youtube.com/watch?v=CDN7iQQtiRA</a:t>
            </a:r>
            <a:endPar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a:p>
            <a:pPr marL="1280160" indent="-342900">
              <a:lnSpc>
                <a:spcPct val="80000"/>
              </a:lnSpc>
              <a:spcBef>
                <a:spcPts val="0"/>
              </a:spcBef>
              <a:spcAft>
                <a:spcPts val="0"/>
              </a:spcAft>
              <a:buClr>
                <a:schemeClr val="tx1"/>
              </a:buClr>
              <a:buSzPct val="70000"/>
              <a:buFont typeface="Wingdings" panose="05000000000000000000" pitchFamily="2" charset="2"/>
              <a:buChar char="Ø"/>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5">
                  <a:extLst>
                    <a:ext uri="{A12FA001-AC4F-418D-AE19-62706E023703}">
                      <ahyp:hlinkClr xmlns:ahyp="http://schemas.microsoft.com/office/drawing/2018/hyperlinkcolor" val="tx"/>
                    </a:ext>
                  </a:extLst>
                </a:hlinkClick>
              </a:rPr>
              <a:t>dailymotion.com/video/x3287xp</a:t>
            </a:r>
            <a:endPar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p:txBody>
      </p:sp>
      <p:pic>
        <p:nvPicPr>
          <p:cNvPr id="2" name="Picture 1">
            <a:extLst>
              <a:ext uri="{FF2B5EF4-FFF2-40B4-BE49-F238E27FC236}">
                <a16:creationId xmlns:a16="http://schemas.microsoft.com/office/drawing/2014/main" id="{B1E5E5FB-05B7-4A9D-B32A-E96CE9D39CBA}"/>
              </a:ext>
            </a:extLst>
          </p:cNvPr>
          <p:cNvPicPr>
            <a:picLocks noChangeAspect="1"/>
          </p:cNvPicPr>
          <p:nvPr/>
        </p:nvPicPr>
        <p:blipFill>
          <a:blip r:embed="rId6"/>
          <a:stretch>
            <a:fillRect/>
          </a:stretch>
        </p:blipFill>
        <p:spPr>
          <a:xfrm>
            <a:off x="5980176" y="1446546"/>
            <a:ext cx="3017520" cy="3889006"/>
          </a:xfrm>
          <a:prstGeom prst="rect">
            <a:avLst/>
          </a:prstGeom>
        </p:spPr>
      </p:pic>
    </p:spTree>
    <p:extLst>
      <p:ext uri="{BB962C8B-B14F-4D97-AF65-F5344CB8AC3E}">
        <p14:creationId xmlns:p14="http://schemas.microsoft.com/office/powerpoint/2010/main" val="28494575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188720"/>
            <a:ext cx="8778239" cy="544264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spcBef>
                <a:spcPts val="0"/>
              </a:spcBef>
              <a:spcAft>
                <a:spcPts val="1295"/>
              </a:spcAft>
            </a:pPr>
            <a:r>
              <a:rPr lang="en-US" sz="2600" dirty="0">
                <a:latin typeface="Calibri" panose="020F0502020204030204" pitchFamily="34" charset="0"/>
                <a:ea typeface="SimSun" panose="02010600030101010101" pitchFamily="2" charset="-122"/>
                <a:cs typeface="Mangal" panose="02040503050203030202" pitchFamily="18" charset="0"/>
              </a:rPr>
              <a:t>Josiah Henson escaped from slavery with his family with help from white Christian abolitionists. Later he became a black Christian pastor and traveled to Canada where he built a community to house and train escaped black slaves, one hundred of whom he personally helped escape through the Underground Railroad. He wrote a small book about his life as a slave. He met the US president. He even had a private meeting with the Queen of England who greatly respected him</a:t>
            </a:r>
            <a:r>
              <a:rPr lang="en-US" sz="260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 </a:t>
            </a:r>
            <a:r>
              <a:rPr lang="en-US"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[401]</a:t>
            </a:r>
            <a:endPar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endParaRPr>
          </a:p>
          <a:p>
            <a:pPr marL="0" marR="0">
              <a:spcBef>
                <a:spcPts val="0"/>
              </a:spcBef>
              <a:spcAft>
                <a:spcPts val="1200"/>
              </a:spcAft>
            </a:pPr>
            <a:r>
              <a:rPr lang="en-US" sz="2700"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Josiah Henson's book about his life story as a slave was the motivation for white Christian abolitionist Harriet Beecher Stowe to write the book "Uncle Tom's Cabin."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[402]</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5">
                  <a:extLst>
                    <a:ext uri="{A12FA001-AC4F-418D-AE19-62706E023703}">
                      <ahyp:hlinkClr xmlns:ahyp="http://schemas.microsoft.com/office/drawing/2018/hyperlinkcolor" val="tx"/>
                    </a:ext>
                  </a:extLst>
                </a:hlinkClick>
              </a:rPr>
              <a:t>[403]</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 [404]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6">
                  <a:extLst>
                    <a:ext uri="{A12FA001-AC4F-418D-AE19-62706E023703}">
                      <ahyp:hlinkClr xmlns:ahyp="http://schemas.microsoft.com/office/drawing/2018/hyperlinkcolor" val="tx"/>
                    </a:ext>
                  </a:extLst>
                </a:hlinkClick>
              </a:rPr>
              <a:t>[405]</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 </a:t>
            </a:r>
          </a:p>
          <a:p>
            <a:pPr marL="0" marR="0">
              <a:spcBef>
                <a:spcPts val="0"/>
              </a:spcBef>
              <a:spcAft>
                <a:spcPts val="600"/>
              </a:spcAft>
            </a:pPr>
            <a:r>
              <a:rPr lang="en-US" sz="28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This bestselling book exposed the horrors of slavery &amp; led to more Christian abolitionists around the world.</a:t>
            </a:r>
            <a:endParaRPr lang="en-US" sz="2800" kern="150" dirty="0">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52400"/>
            <a:ext cx="8778240"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43198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8900" y="1455864"/>
            <a:ext cx="6344300" cy="50899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indent="0">
              <a:spcBef>
                <a:spcPts val="0"/>
              </a:spcBef>
              <a:spcAft>
                <a:spcPts val="1200"/>
              </a:spcAft>
            </a:pPr>
            <a:r>
              <a:rPr lang="en-US" sz="2600" kern="150" dirty="0">
                <a:latin typeface="Calibri" panose="020F0502020204030204" pitchFamily="34" charset="0"/>
                <a:ea typeface="SimSun" panose="02010600030101010101" pitchFamily="2" charset="-122"/>
                <a:cs typeface="Mangal" panose="02040503050203030202" pitchFamily="18" charset="0"/>
              </a:rPr>
              <a:t>"Uncle Tom's Cabin was the best-selling novel of the 19th century and the second best-selling book of that century, following the Bible. It is credited with helping fuel the abolitionist cause in the 1850s... In 1855, three years after it was published, it was called 'the most popular novel of our day’”.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[401]</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[403]</a:t>
            </a:r>
            <a:endPar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endParaRPr>
          </a:p>
          <a:p>
            <a:pPr marL="0" marR="0" indent="0">
              <a:spcBef>
                <a:spcPts val="0"/>
              </a:spcBef>
              <a:spcAft>
                <a:spcPts val="1150"/>
              </a:spcAft>
            </a:pPr>
            <a:r>
              <a:rPr lang="en-US" sz="2600"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rPr>
              <a:t>Harriet also wrote “A Key to Uncle Tom's Cabin” in 1853, in which Stowe states “A last instance parallel with that of Uncle Tom is to be found in the published memoirs of the venerable Josiah Henson..." </a:t>
            </a:r>
            <a:r>
              <a:rPr lang="en-US" kern="150" dirty="0">
                <a:solidFill>
                  <a:sysClr val="windowText" lastClr="000000"/>
                </a:solidFill>
                <a:latin typeface="Calibri" panose="020F0502020204030204" pitchFamily="34" charset="0"/>
                <a:ea typeface="SimSun" panose="02010600030101010101" pitchFamily="2" charset="-122"/>
                <a:cs typeface="Mangal" panose="02040503050203030202" pitchFamily="18" charset="0"/>
                <a:hlinkClick r:id="rId5">
                  <a:extLst>
                    <a:ext uri="{A12FA001-AC4F-418D-AE19-62706E023703}">
                      <ahyp:hlinkClr xmlns:ahyp="http://schemas.microsoft.com/office/drawing/2018/hyperlinkcolor" val="tx"/>
                    </a:ext>
                  </a:extLst>
                </a:hlinkClick>
              </a:rPr>
              <a:t>[405]</a:t>
            </a:r>
            <a:endParaRPr lang="en-US" sz="2800" kern="150" dirty="0">
              <a:solidFill>
                <a:sysClr val="windowText" lastClr="000000"/>
              </a:solidFill>
              <a:latin typeface="Times New Roman" panose="02020603050405020304" pitchFamily="18" charset="0"/>
              <a:ea typeface="SimSun" panose="02010600030101010101" pitchFamily="2" charset="-122"/>
              <a:cs typeface="Mangal" panose="02040503050203030202" pitchFamily="18"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20040"/>
            <a:ext cx="8778240"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84B9DEFB-595D-4AAA-9840-54074C160FA5}"/>
              </a:ext>
            </a:extLst>
          </p:cNvPr>
          <p:cNvPicPr>
            <a:picLocks noChangeAspect="1"/>
          </p:cNvPicPr>
          <p:nvPr/>
        </p:nvPicPr>
        <p:blipFill>
          <a:blip r:embed="rId7"/>
          <a:stretch>
            <a:fillRect/>
          </a:stretch>
        </p:blipFill>
        <p:spPr>
          <a:xfrm>
            <a:off x="6656832" y="2514600"/>
            <a:ext cx="2438400" cy="3108671"/>
          </a:xfrm>
          <a:prstGeom prst="rect">
            <a:avLst/>
          </a:prstGeom>
        </p:spPr>
      </p:pic>
    </p:spTree>
    <p:extLst>
      <p:ext uri="{BB962C8B-B14F-4D97-AF65-F5344CB8AC3E}">
        <p14:creationId xmlns:p14="http://schemas.microsoft.com/office/powerpoint/2010/main" val="32417454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5212080"/>
            <a:ext cx="8692840" cy="132036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gn="ctr">
              <a:lnSpc>
                <a:spcPct val="85000"/>
              </a:lnSpc>
              <a:spcBef>
                <a:spcPts val="0"/>
              </a:spcBef>
              <a:spcAft>
                <a:spcPts val="300"/>
              </a:spcAft>
              <a:tabLst>
                <a:tab pos="1524000" algn="l"/>
              </a:tabLst>
            </a:pPr>
            <a:r>
              <a:rPr lang="en-US" sz="3200" b="1" kern="150"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Narrative of the Life of Frederick Douglass - eBook</a:t>
            </a:r>
            <a:endParaRPr lang="en-US" sz="2800" b="1" kern="150"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a:p>
            <a:pPr marL="1920240" marR="0" indent="0">
              <a:lnSpc>
                <a:spcPct val="85000"/>
              </a:lnSpc>
              <a:spcBef>
                <a:spcPts val="0"/>
              </a:spcBef>
              <a:spcAft>
                <a:spcPts val="300"/>
              </a:spcAft>
              <a:buClr>
                <a:schemeClr val="tx1"/>
              </a:buClr>
              <a:buSzPct val="60000"/>
              <a:buFont typeface="Wingdings" panose="05000000000000000000" pitchFamily="2" charset="2"/>
              <a:buChar char="Ø"/>
            </a:pPr>
            <a:r>
              <a:rPr lang="de-DE" sz="2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gutenberg.org/files/23/23-h/23-h.htm</a:t>
            </a:r>
            <a:endParaRPr lang="en-US" sz="2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a:p>
            <a:pPr marL="1920240" marR="0" indent="0">
              <a:spcBef>
                <a:spcPts val="0"/>
              </a:spcBef>
              <a:spcAft>
                <a:spcPts val="300"/>
              </a:spcAft>
              <a:buClr>
                <a:schemeClr val="tx1"/>
              </a:buClr>
              <a:buSzPct val="60000"/>
              <a:buFont typeface="Wingdings" panose="05000000000000000000" pitchFamily="2" charset="2"/>
              <a:buChar char="Ø"/>
            </a:pPr>
            <a:r>
              <a:rPr lang="en-US" sz="2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gutenberg.org/ebooks/23</a:t>
            </a:r>
            <a:endParaRPr lang="en-US" sz="2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20040"/>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12" name="Rectangle 2">
            <a:extLst>
              <a:ext uri="{FF2B5EF4-FFF2-40B4-BE49-F238E27FC236}">
                <a16:creationId xmlns:a16="http://schemas.microsoft.com/office/drawing/2014/main" id="{B52C74B9-3569-4A08-B2C7-DE13201A087E}"/>
              </a:ext>
            </a:extLst>
          </p:cNvPr>
          <p:cNvSpPr>
            <a:spLocks noChangeArrowheads="1"/>
          </p:cNvSpPr>
          <p:nvPr/>
        </p:nvSpPr>
        <p:spPr bwMode="auto">
          <a:xfrm>
            <a:off x="176003" y="1455864"/>
            <a:ext cx="6072368" cy="35558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spcBef>
                <a:spcPts val="0"/>
              </a:spcBef>
              <a:spcAft>
                <a:spcPts val="1010"/>
              </a:spcAft>
            </a:pPr>
            <a:r>
              <a:rPr lang="en-US" sz="28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Frederick Douglass, a leading abolitionist and Republican leader.</a:t>
            </a:r>
          </a:p>
          <a:p>
            <a:pPr marL="274320" marR="0" indent="-274320">
              <a:spcBef>
                <a:spcPts val="0"/>
              </a:spcBef>
              <a:spcAft>
                <a:spcPts val="600"/>
              </a:spcAft>
              <a:buClr>
                <a:schemeClr val="tx1"/>
              </a:buClr>
              <a:buSzPct val="70000"/>
              <a:buFont typeface="Wingdings" panose="05000000000000000000" pitchFamily="2" charset="2"/>
              <a:buChar char="Ø"/>
            </a:pPr>
            <a:r>
              <a:rPr lang="en-US" sz="27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Frederick went to meet President Lincoln several times to motivate him to officially free the slaves.  </a:t>
            </a:r>
          </a:p>
          <a:p>
            <a:pPr marL="274320" marR="0" indent="-274320">
              <a:spcBef>
                <a:spcPts val="0"/>
              </a:spcBef>
              <a:spcAft>
                <a:spcPts val="600"/>
              </a:spcAft>
              <a:buClr>
                <a:schemeClr val="tx1"/>
              </a:buClr>
              <a:buSzPct val="70000"/>
              <a:buFont typeface="Wingdings" panose="05000000000000000000" pitchFamily="2" charset="2"/>
              <a:buChar char="Ø"/>
            </a:pPr>
            <a:r>
              <a:rPr lang="en-US" sz="2700" b="1" kern="15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President Lincoln finally agreed and issued the Emancipation Proclamation to officially free the slaves.</a:t>
            </a:r>
            <a:r>
              <a:rPr lang="en-US" sz="2700" kern="150" dirty="0">
                <a:solidFill>
                  <a:schemeClr val="tx1"/>
                </a:solidFill>
                <a:latin typeface="Times New Roman" panose="02020603050405020304" pitchFamily="18" charset="0"/>
                <a:ea typeface="SimSun" panose="02010600030101010101" pitchFamily="2" charset="-122"/>
                <a:cs typeface="Mangal" panose="02040503050203030202" pitchFamily="18" charset="0"/>
              </a:rPr>
              <a:t> </a:t>
            </a:r>
            <a:r>
              <a:rPr lang="en-US" u="sng" kern="150" dirty="0">
                <a:solidFill>
                  <a:schemeClr val="tx1"/>
                </a:solidFill>
                <a:latin typeface="Times New Roman" panose="02020603050405020304" pitchFamily="18" charset="0"/>
                <a:ea typeface="SimSun" panose="02010600030101010101" pitchFamily="2" charset="-122"/>
                <a:cs typeface="Mangal" panose="02040503050203030202" pitchFamily="18" charset="0"/>
                <a:hlinkClick r:id="rId6">
                  <a:extLst>
                    <a:ext uri="{A12FA001-AC4F-418D-AE19-62706E023703}">
                      <ahyp:hlinkClr xmlns:ahyp="http://schemas.microsoft.com/office/drawing/2018/hyperlinkcolor" val="tx"/>
                    </a:ext>
                  </a:extLst>
                </a:hlinkClick>
              </a:rPr>
              <a:t>[400]</a:t>
            </a:r>
            <a:endParaRPr lang="en-US" kern="150" dirty="0">
              <a:solidFill>
                <a:schemeClr val="tx1"/>
              </a:solidFill>
              <a:latin typeface="Times New Roman" panose="02020603050405020304" pitchFamily="18" charset="0"/>
              <a:ea typeface="SimSun" panose="02010600030101010101" pitchFamily="2" charset="-122"/>
              <a:cs typeface="Mangal" panose="02040503050203030202" pitchFamily="18" charset="0"/>
            </a:endParaRPr>
          </a:p>
        </p:txBody>
      </p:sp>
      <p:pic>
        <p:nvPicPr>
          <p:cNvPr id="3" name="Picture 2">
            <a:extLst>
              <a:ext uri="{FF2B5EF4-FFF2-40B4-BE49-F238E27FC236}">
                <a16:creationId xmlns:a16="http://schemas.microsoft.com/office/drawing/2014/main" id="{1FF8FE0A-9C09-4950-ABEB-BE4D9FB498B4}"/>
              </a:ext>
            </a:extLst>
          </p:cNvPr>
          <p:cNvPicPr>
            <a:picLocks noChangeAspect="1"/>
          </p:cNvPicPr>
          <p:nvPr/>
        </p:nvPicPr>
        <p:blipFill>
          <a:blip r:embed="rId7"/>
          <a:stretch>
            <a:fillRect/>
          </a:stretch>
        </p:blipFill>
        <p:spPr>
          <a:xfrm>
            <a:off x="6345936" y="1389888"/>
            <a:ext cx="2659563" cy="3714411"/>
          </a:xfrm>
          <a:prstGeom prst="rect">
            <a:avLst/>
          </a:prstGeom>
        </p:spPr>
      </p:pic>
    </p:spTree>
    <p:extLst>
      <p:ext uri="{BB962C8B-B14F-4D97-AF65-F5344CB8AC3E}">
        <p14:creationId xmlns:p14="http://schemas.microsoft.com/office/powerpoint/2010/main" val="2757829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88720" y="812899"/>
            <a:ext cx="6949440" cy="5232202"/>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0"/>
              </a:spcAft>
              <a:buClr>
                <a:prstClr val="white"/>
              </a:buClr>
              <a:buSzPct val="65000"/>
              <a:tabLst/>
              <a:defRPr/>
            </a:pPr>
            <a:r>
              <a:rPr lang="en-US" sz="40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God sent Moses to free the slaves in Egypt. Moses also later stated:  “If someone is caught kidnapping a fellow Israelite and treating or selling them as a slave, the kidnapper must die. You must purge the evil from among you.”</a:t>
            </a:r>
            <a:r>
              <a:rPr lang="en-US" sz="4200" b="1"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Deut. 24:7 NIV</a:t>
            </a:r>
            <a:endParaRPr kumimoji="0" lang="en-US" sz="1800" b="1" i="0" u="none" strike="noStrike" kern="1200" cap="none" spc="0" normalizeH="0" baseline="0" noProof="0" dirty="0">
              <a:ln w="9525">
                <a:solidFill>
                  <a:prstClr val="black"/>
                </a:solidFill>
                <a:prstDash val="solid"/>
              </a:ln>
              <a:solidFill>
                <a:prstClr val="white"/>
              </a:solidFill>
              <a:effectLst>
                <a:glow rad="889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490081696"/>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415217"/>
            <a:ext cx="8778240" cy="520052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2000"/>
              </a:lnSpc>
              <a:spcAft>
                <a:spcPts val="900"/>
              </a:spcAft>
              <a:buClrTx/>
              <a:buSzPct val="65000"/>
              <a:tabLst/>
              <a:defRPr/>
            </a:pPr>
            <a:r>
              <a:rPr lang="en-US" altLang="en-US"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Throughout history, Christians fought against evil slavery, from the Roman Colosseum where Christians were fed to the lions, to the Muslim pirates that took Americans as slaves, leading to the 1801-1815 Barbary </a:t>
            </a:r>
            <a:r>
              <a:rPr lang="en-US" altLang="en-US" sz="28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Wars </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[1282]</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4">
                  <a:extLst>
                    <a:ext uri="{A12FA001-AC4F-418D-AE19-62706E023703}">
                      <ahyp:hlinkClr xmlns:ahyp="http://schemas.microsoft.com/office/drawing/2018/hyperlinkcolor" val="tx"/>
                    </a:ext>
                  </a:extLst>
                </a:hlinkClick>
              </a:rPr>
              <a:t>[1284]</a:t>
            </a:r>
            <a:endPar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92000"/>
              </a:lnSpc>
              <a:spcAft>
                <a:spcPts val="900"/>
              </a:spcAft>
              <a:buClrTx/>
              <a:buSzPct val="65000"/>
              <a:tabLst/>
              <a:defRPr/>
            </a:pPr>
            <a:r>
              <a:rPr lang="en-US" altLang="en-US" sz="28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Plus the rampant 900s-1800s Black Muslim Slave Traders in Zanzibar Africa, that conservative Christians William Wilberforce &amp; David Livingstone helped end in Britain‘s 1833 Slavery Abolition Act. </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[1275]</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[1276]</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[1277]</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[1278]</a:t>
            </a:r>
            <a:r>
              <a:rPr 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9">
                  <a:extLst>
                    <a:ext uri="{A12FA001-AC4F-418D-AE19-62706E023703}">
                      <ahyp:hlinkClr xmlns:ahyp="http://schemas.microsoft.com/office/drawing/2018/hyperlinkcolor" val="tx"/>
                    </a:ext>
                  </a:extLst>
                </a:hlinkClick>
              </a:rPr>
              <a:t>[1281]</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rPr>
              <a:t> </a:t>
            </a:r>
            <a:r>
              <a:rPr lang="en-US" dirty="0">
                <a:solidFill>
                  <a:sysClr val="windowText" lastClr="000000"/>
                </a:solidFill>
                <a:latin typeface="Calibri" panose="020F0502020204030204" pitchFamily="34" charset="0"/>
                <a:ea typeface="Times New Roman" panose="02020603050405020304" pitchFamily="18" charset="0"/>
                <a:cs typeface="Arial" panose="020B0604020202020204" pitchFamily="34" charset="0"/>
                <a:hlinkClick r:id="rId4">
                  <a:extLst>
                    <a:ext uri="{A12FA001-AC4F-418D-AE19-62706E023703}">
                      <ahyp:hlinkClr xmlns:ahyp="http://schemas.microsoft.com/office/drawing/2018/hyperlinkcolor" val="tx"/>
                    </a:ext>
                  </a:extLst>
                </a:hlinkClick>
              </a:rPr>
              <a:t>[1284]</a:t>
            </a:r>
            <a:endPar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92000"/>
              </a:lnSpc>
              <a:spcAft>
                <a:spcPts val="300"/>
              </a:spcAft>
              <a:buClrTx/>
              <a:buSzPct val="65000"/>
              <a:tabLst/>
              <a:defRPr/>
            </a:pPr>
            <a:r>
              <a:rPr lang="en-US" altLang="en-US" sz="28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Conservative Christians fought against slavery of: Civil War Confederate Southern Democrats, Russian, Cuban, North Korean &amp; Chinese communists, plus Nazi socialists, who enslaved 1/3 of the world with 135 million dead. </a:t>
            </a:r>
            <a:r>
              <a:rPr lang="en-US"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[1273]</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320040"/>
            <a:ext cx="877824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844706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914400"/>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Rectangle 2">
            <a:extLst>
              <a:ext uri="{FF2B5EF4-FFF2-40B4-BE49-F238E27FC236}">
                <a16:creationId xmlns:a16="http://schemas.microsoft.com/office/drawing/2014/main" id="{57B33682-6B91-4B22-93B7-C45E787858CE}"/>
              </a:ext>
            </a:extLst>
          </p:cNvPr>
          <p:cNvSpPr>
            <a:spLocks noChangeArrowheads="1"/>
          </p:cNvSpPr>
          <p:nvPr/>
        </p:nvSpPr>
        <p:spPr bwMode="auto">
          <a:xfrm>
            <a:off x="723900" y="2426814"/>
            <a:ext cx="7696200" cy="349634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gn="ctr">
              <a:lnSpc>
                <a:spcPct val="100000"/>
              </a:lnSpc>
              <a:spcBef>
                <a:spcPts val="0"/>
              </a:spcBef>
              <a:spcAft>
                <a:spcPts val="600"/>
              </a:spcAft>
              <a:tabLst/>
            </a:pPr>
            <a:r>
              <a:rPr lang="en-US" sz="3600" b="1" kern="150" dirty="0">
                <a:ln w="9525">
                  <a:solidFill>
                    <a:prstClr val="black"/>
                  </a:solidFill>
                  <a:prstDash val="solid"/>
                </a:ln>
                <a:solidFill>
                  <a:prstClr val="white"/>
                </a:solidFill>
                <a:effectLst>
                  <a:glow rad="88900">
                    <a:schemeClr val="bg1"/>
                  </a:glow>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Video - Maafa 21 </a:t>
            </a:r>
          </a:p>
          <a:p>
            <a:pPr marL="0" marR="457200" lvl="0" indent="0">
              <a:lnSpc>
                <a:spcPct val="100000"/>
              </a:lnSpc>
              <a:spcBef>
                <a:spcPts val="0"/>
              </a:spcBef>
              <a:spcAft>
                <a:spcPts val="600"/>
              </a:spcAft>
              <a:tabLst/>
            </a:pPr>
            <a:r>
              <a:rPr lang="en-US" sz="3600" b="1" kern="150" dirty="0">
                <a:ln w="9525">
                  <a:solidFill>
                    <a:prstClr val="black"/>
                  </a:solidFill>
                  <a:prstDash val="solid"/>
                </a:ln>
                <a:solidFill>
                  <a:prstClr val="white"/>
                </a:solidFill>
                <a:effectLst>
                  <a:glow rad="88900">
                    <a:schemeClr val="bg1"/>
                  </a:glow>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Suppressed Black history verifies the interconnected roots of </a:t>
            </a:r>
            <a:r>
              <a:rPr lang="en-US" sz="3600" b="1" kern="15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democrat</a:t>
            </a:r>
            <a:r>
              <a:rPr lang="en-US" sz="3600" b="1" kern="150" dirty="0">
                <a:ln w="9525">
                  <a:solidFill>
                    <a:prstClr val="black"/>
                  </a:solidFill>
                  <a:prstDash val="solid"/>
                </a:ln>
                <a:solidFill>
                  <a:prstClr val="white"/>
                </a:solidFill>
                <a:effectLst>
                  <a:glow rad="88900">
                    <a:schemeClr val="bg1"/>
                  </a:glow>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 slavery, racism, eugenics, Marxist Nazis, evolution and abortion: </a:t>
            </a:r>
          </a:p>
          <a:p>
            <a:pPr marL="1005840" marR="457200" lvl="0" indent="-342900">
              <a:lnSpc>
                <a:spcPct val="87000"/>
              </a:lnSpc>
              <a:spcBef>
                <a:spcPts val="0"/>
              </a:spcBef>
              <a:spcAft>
                <a:spcPts val="600"/>
              </a:spcAft>
              <a:buClr>
                <a:schemeClr val="tx1"/>
              </a:buClr>
              <a:buSzPct val="70000"/>
              <a:buFont typeface="Wingdings" panose="05000000000000000000" pitchFamily="2" charset="2"/>
              <a:buChar char="Ø"/>
              <a:tabLst/>
            </a:pPr>
            <a:r>
              <a:rPr lang="en-US" sz="22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www.youtube.com/watch?v=ZAF2GPT_79Q</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87755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28675" y="1066800"/>
            <a:ext cx="7486650" cy="4920258"/>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65000"/>
              <a:buFont typeface="Times New Roman" panose="02020603050405020304" pitchFamily="18" charset="0"/>
              <a:buNone/>
              <a:tabLst/>
              <a:defRPr/>
            </a:pPr>
            <a:r>
              <a:rPr kumimoji="0" lang="en-US" sz="4400" b="1" i="0" u="none" strike="noStrike" kern="150" cap="none" spc="0" normalizeH="0" baseline="0" noProof="0" dirty="0">
                <a:ln w="9525">
                  <a:solidFill>
                    <a:srgbClr val="000000"/>
                  </a:solidFill>
                  <a:prstDash val="solid"/>
                </a:ln>
                <a:solidFill>
                  <a:srgbClr val="663300"/>
                </a:solidFill>
                <a:effectLst>
                  <a:outerShdw blurRad="12700" dist="38100" dir="2700000" algn="tl"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3800" i="0" u="none" strike="noStrike" kern="150" normalizeH="0" baseline="0" noProof="0" dirty="0">
                <a:solidFill>
                  <a:schemeClr val="tx1"/>
                </a:solidFill>
                <a:uLnTx/>
                <a:uFillTx/>
                <a:latin typeface="Papyrus" panose="03070502060502030205" pitchFamily="66" charset="0"/>
                <a:ea typeface="SimSun" panose="02010600030101010101" pitchFamily="2" charset="-122"/>
                <a:cs typeface="Calibri" panose="020F0502020204030204" pitchFamily="34" charset="0"/>
              </a:rPr>
              <a:t>“</a:t>
            </a:r>
            <a:r>
              <a:rPr kumimoji="0" lang="en-US" sz="3800" b="0" i="0" u="none" strike="noStrike" kern="150" cap="none" spc="0" normalizeH="0" baseline="0" noProof="0" dirty="0">
                <a:ln>
                  <a:noFill/>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rPr>
              <a:t>And I saw the </a:t>
            </a:r>
            <a:r>
              <a:rPr kumimoji="0" lang="en-US" sz="4000" b="1" i="0" u="none" strike="noStrike" kern="150" cap="none" spc="0" normalizeH="0" baseline="0" noProof="0" dirty="0">
                <a:ln w="9525">
                  <a:solidFill>
                    <a:sysClr val="windowText" lastClr="000000"/>
                  </a:solidFill>
                  <a:prstDash val="solid"/>
                </a:ln>
                <a:solidFill>
                  <a:srgbClr val="FFFFFF"/>
                </a:solidFill>
                <a:effectLst>
                  <a:glow rad="50800">
                    <a:srgbClr val="C00000">
                      <a:alpha val="80000"/>
                    </a:srgbClr>
                  </a:glow>
                  <a:outerShdw blurRad="127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dead, small and great, stand </a:t>
            </a:r>
            <a:r>
              <a:rPr kumimoji="0" lang="en-US" sz="3800" b="0" i="0" u="none" strike="noStrike" kern="150" cap="none" spc="0" normalizeH="0" baseline="0" noProof="0" dirty="0">
                <a:ln>
                  <a:noFill/>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rPr>
              <a:t>before God; and the books were opened… the book of life: and the </a:t>
            </a:r>
            <a:r>
              <a:rPr kumimoji="0" lang="en-US" sz="40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1905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dead were judged</a:t>
            </a:r>
            <a:r>
              <a:rPr kumimoji="0" lang="en-US" sz="3800" b="0" i="0" u="none" strike="noStrike" kern="150" cap="none" spc="0" normalizeH="0" baseline="0" noProof="0" dirty="0">
                <a:ln>
                  <a:noFill/>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rPr>
              <a:t>... And the sea gave up the dead which were in it; and death and hell delivered up the dead which were in them...” </a:t>
            </a:r>
            <a:r>
              <a:rPr kumimoji="0" lang="en-US" sz="1800" b="0" i="0" u="none" strike="noStrike" kern="150" cap="none" spc="0" normalizeH="0" baseline="0" noProof="0" dirty="0">
                <a:ln w="12700">
                  <a:solidFill>
                    <a:srgbClr val="000000">
                      <a:lumMod val="75000"/>
                    </a:srgbClr>
                  </a:solidFill>
                  <a:prstDash val="solid"/>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20:12-15</a:t>
            </a:r>
            <a:endParaRPr kumimoji="0" lang="en-US" sz="2200" b="0" i="0" u="none" strike="noStrike" kern="150" cap="none" spc="0" normalizeH="0" baseline="0" noProof="0" dirty="0">
              <a:ln>
                <a:noFill/>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383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850215"/>
            <a:ext cx="8778240" cy="453201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Bef>
                <a:spcPts val="0"/>
              </a:spcBef>
              <a:spcAft>
                <a:spcPts val="1200"/>
              </a:spcAft>
              <a:buSzPct val="60000"/>
              <a:defRPr/>
            </a:pPr>
            <a:r>
              <a:rPr lang="en-US" sz="3000" dirty="0">
                <a:latin typeface="Calibri" panose="020F0502020204030204" pitchFamily="34" charset="0"/>
                <a:cs typeface="Calibri" panose="020F0502020204030204" pitchFamily="34" charset="0"/>
              </a:rPr>
              <a:t>Shockingly, due to a cover up of the true Christian history by Marxist gay liberals today, these same past tragic errors are repeated by Black leaders again today. </a:t>
            </a:r>
          </a:p>
          <a:p>
            <a:pPr marL="274320" lvl="0" indent="-274320">
              <a:lnSpc>
                <a:spcPct val="95000"/>
              </a:lnSpc>
              <a:spcBef>
                <a:spcPts val="0"/>
              </a:spcBef>
              <a:spcAft>
                <a:spcPts val="1200"/>
              </a:spcAft>
              <a:buSzPct val="70000"/>
              <a:buFont typeface="Wingdings" panose="05000000000000000000" pitchFamily="2" charset="2"/>
              <a:buChar char="Ø"/>
              <a:defRPr/>
            </a:pPr>
            <a:r>
              <a:rPr lang="en-US" sz="2800" dirty="0">
                <a:latin typeface="Calibri" panose="020F0502020204030204" pitchFamily="34" charset="0"/>
                <a:cs typeface="Calibri" panose="020F0502020204030204" pitchFamily="34" charset="0"/>
              </a:rPr>
              <a:t>The result today is repeating rampant Black on Black murders, rioting over lies, plus Black on Black sex slavery in the EU and US today</a:t>
            </a:r>
            <a:r>
              <a:rPr lang="en-US" sz="2800" dirty="0">
                <a:solidFill>
                  <a:sysClr val="windowText" lastClr="000000"/>
                </a:solidFill>
                <a:latin typeface="Calibri" panose="020F0502020204030204" pitchFamily="34" charset="0"/>
                <a:cs typeface="Calibri" panose="020F0502020204030204" pitchFamily="34" charset="0"/>
              </a:rPr>
              <a:t>. </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[573]</a:t>
            </a:r>
            <a:r>
              <a:rPr lang="en-US" altLang="zh-CN" b="1" dirty="0">
                <a:ln w="9525">
                  <a:solidFill>
                    <a:prstClr val="black"/>
                  </a:solidFill>
                  <a:prstDash val="solid"/>
                </a:ln>
                <a:solidFill>
                  <a:sysClr val="windowText" lastClr="000000"/>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rPr>
              <a:t>[1219]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[1283]</a:t>
            </a:r>
            <a:r>
              <a:rPr lang="en-US" dirty="0">
                <a:solidFill>
                  <a:sysClr val="windowText" lastClr="000000"/>
                </a:solidFill>
                <a:latin typeface="Calibri" panose="020F0502020204030204" pitchFamily="34" charset="0"/>
                <a:cs typeface="Calibri" panose="020F0502020204030204" pitchFamily="34" charset="0"/>
              </a:rPr>
              <a:t> </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[1293]</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[1300]</a:t>
            </a:r>
            <a:endParaRPr lang="en-US" dirty="0">
              <a:solidFill>
                <a:sysClr val="windowText" lastClr="000000"/>
              </a:solidFill>
              <a:latin typeface="Calibri" panose="020F0502020204030204" pitchFamily="34" charset="0"/>
              <a:cs typeface="Calibri" panose="020F0502020204030204" pitchFamily="34" charset="0"/>
            </a:endParaRPr>
          </a:p>
          <a:p>
            <a:pPr marL="274320" lvl="0" indent="-274320">
              <a:lnSpc>
                <a:spcPct val="95000"/>
              </a:lnSpc>
              <a:spcBef>
                <a:spcPts val="0"/>
              </a:spcBef>
              <a:spcAft>
                <a:spcPts val="600"/>
              </a:spcAft>
              <a:buClr>
                <a:schemeClr val="tx1"/>
              </a:buClr>
              <a:buSzPct val="50000"/>
              <a:buFont typeface="Wingdings" panose="05000000000000000000" pitchFamily="2" charset="2"/>
              <a:buChar char="Ø"/>
              <a:defRPr/>
            </a:pPr>
            <a:r>
              <a:rPr lang="en-US" sz="32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If you love African Americans as I do, you must give them the truth to break this cycle of repeating self-inflicted tragedy. </a:t>
            </a:r>
            <a:endParaRPr kumimoji="0" lang="en-US" sz="3200" i="0" u="none" strike="noStrike" kern="1200" cap="none" spc="0" normalizeH="0" baseline="0" noProof="0" dirty="0">
              <a:ln w="9525">
                <a:solidFill>
                  <a:prstClr val="black"/>
                </a:solidFill>
                <a:prstDash val="solid"/>
              </a:ln>
              <a:solidFill>
                <a:schemeClr val="bg1"/>
              </a:solidFill>
              <a:effectLst>
                <a:glow rad="88900">
                  <a:schemeClr val="bg1"/>
                </a:glow>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533400"/>
            <a:ext cx="8778240" cy="100584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45720" rIns="4572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345994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3956" y="1611225"/>
            <a:ext cx="8807970" cy="1283428"/>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91440" tIns="18288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5000"/>
              </a:lnSpc>
              <a:spcAft>
                <a:spcPts val="900"/>
              </a:spcAft>
              <a:buClrTx/>
              <a:buSzPct val="65000"/>
              <a:tabLst/>
              <a:defRPr/>
            </a:pPr>
            <a:r>
              <a:rPr lang="en-US" altLang="en-US" sz="2400" dirty="0">
                <a:solidFill>
                  <a:schemeClr val="tx1"/>
                </a:solidFill>
                <a:latin typeface="Calibri" panose="020F0502020204030204" pitchFamily="34" charset="0"/>
                <a:ea typeface="Times New Roman" panose="02020603050405020304" pitchFamily="18" charset="0"/>
                <a:cs typeface="Calibri" panose="020F0502020204030204" pitchFamily="34" charset="0"/>
              </a:rPr>
              <a:t>Repeated 2014 to 2020 riots by the communist</a:t>
            </a:r>
            <a:r>
              <a:rPr kumimoji="0" lang="en-US" altLang="en-US" sz="24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 socialist, Muslim, Antifa &amp; Black Lives Matter </a:t>
            </a:r>
            <a:r>
              <a:rPr lang="en-US" altLang="en-US" sz="2400" dirty="0">
                <a:solidFill>
                  <a:schemeClr val="tx1"/>
                </a:solidFill>
                <a:latin typeface="Calibri" panose="020F0502020204030204" pitchFamily="34" charset="0"/>
                <a:ea typeface="Times New Roman" panose="02020603050405020304" pitchFamily="18" charset="0"/>
                <a:cs typeface="Calibri" panose="020F0502020204030204" pitchFamily="34" charset="0"/>
              </a:rPr>
              <a:t>terrorists</a:t>
            </a:r>
            <a:r>
              <a:rPr kumimoji="0" lang="en-US" altLang="en-US" sz="24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 burned many parts of EU &amp; US liberal run inner cities including St. Louis, Portland, NYC &amp; Milwaukee.</a:t>
            </a:r>
          </a:p>
        </p:txBody>
      </p:sp>
      <p:sp>
        <p:nvSpPr>
          <p:cNvPr id="9" name="Rectangle 1">
            <a:extLst>
              <a:ext uri="{FF2B5EF4-FFF2-40B4-BE49-F238E27FC236}">
                <a16:creationId xmlns:a16="http://schemas.microsoft.com/office/drawing/2014/main" id="{EBD8D06D-A215-474A-8DCB-967DFAC0799E}"/>
              </a:ext>
            </a:extLst>
          </p:cNvPr>
          <p:cNvSpPr>
            <a:spLocks noChangeArrowheads="1"/>
          </p:cNvSpPr>
          <p:nvPr/>
        </p:nvSpPr>
        <p:spPr bwMode="auto">
          <a:xfrm>
            <a:off x="4558081" y="3200400"/>
            <a:ext cx="4414301" cy="331783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9144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spcAft>
                <a:spcPts val="600"/>
              </a:spcAft>
              <a:buClrTx/>
              <a:buSzPct val="65000"/>
              <a:tabLst/>
              <a:defRPr/>
            </a:pPr>
            <a:r>
              <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Anti-White liberal terrorist “rioters torched a gas station while shouting ‘black power!’ Some tried to chase down white citizens unfortunate enough to drive into the wrong area. A leftist white journalist fled the city after being targeted for his race; another reporter was chased … because he is white.”</a:t>
            </a:r>
          </a:p>
          <a:p>
            <a:pPr marL="0" lvl="0" indent="0" defTabSz="914400" eaLnBrk="0">
              <a:spcAft>
                <a:spcPts val="600"/>
              </a:spcAft>
              <a:buClrTx/>
              <a:buSzPct val="65000"/>
              <a:tabLst/>
              <a:defRPr/>
            </a:pPr>
            <a:r>
              <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“(Anti-White communist, former) … President Obama couldn’t be reached for comment - he was busy golfing.” </a:t>
            </a:r>
            <a:r>
              <a:rPr lang="en-US" sz="1400" dirty="0">
                <a:solidFill>
                  <a:schemeClr val="tx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[1274]</a:t>
            </a:r>
            <a:r>
              <a:rPr lang="en-US" sz="1400" dirty="0">
                <a:solidFill>
                  <a:schemeClr val="tx1"/>
                </a:solidFill>
                <a:latin typeface="Calibri" panose="020F0502020204030204" pitchFamily="34" charset="0"/>
                <a:cs typeface="Calibri" panose="020F0502020204030204" pitchFamily="34" charset="0"/>
              </a:rPr>
              <a:t> </a:t>
            </a:r>
            <a:endParaRPr kumimoji="0" lang="en-US" altLang="en-US" sz="20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 Box 2">
            <a:extLst>
              <a:ext uri="{FF2B5EF4-FFF2-40B4-BE49-F238E27FC236}">
                <a16:creationId xmlns:a16="http://schemas.microsoft.com/office/drawing/2014/main" id="{0B73F237-7B14-4D7B-A16A-844C9F6BFE9E}"/>
              </a:ext>
            </a:extLst>
          </p:cNvPr>
          <p:cNvSpPr txBox="1">
            <a:spLocks noChangeArrowheads="1"/>
          </p:cNvSpPr>
          <p:nvPr/>
        </p:nvSpPr>
        <p:spPr bwMode="auto">
          <a:xfrm>
            <a:off x="179277" y="263742"/>
            <a:ext cx="8778240" cy="109728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pic>
        <p:nvPicPr>
          <p:cNvPr id="3" name="Picture 2">
            <a:extLst>
              <a:ext uri="{FF2B5EF4-FFF2-40B4-BE49-F238E27FC236}">
                <a16:creationId xmlns:a16="http://schemas.microsoft.com/office/drawing/2014/main" id="{57ADACC3-BCF5-4C1B-94B6-4A866CE24FBF}"/>
              </a:ext>
            </a:extLst>
          </p:cNvPr>
          <p:cNvPicPr>
            <a:picLocks noChangeAspect="1"/>
          </p:cNvPicPr>
          <p:nvPr/>
        </p:nvPicPr>
        <p:blipFill>
          <a:blip r:embed="rId5"/>
          <a:stretch>
            <a:fillRect/>
          </a:stretch>
        </p:blipFill>
        <p:spPr>
          <a:xfrm>
            <a:off x="171618" y="3075958"/>
            <a:ext cx="4171782" cy="3566714"/>
          </a:xfrm>
          <a:prstGeom prst="rect">
            <a:avLst/>
          </a:prstGeom>
        </p:spPr>
      </p:pic>
    </p:spTree>
    <p:extLst>
      <p:ext uri="{BB962C8B-B14F-4D97-AF65-F5344CB8AC3E}">
        <p14:creationId xmlns:p14="http://schemas.microsoft.com/office/powerpoint/2010/main" val="3236120529"/>
      </p:ext>
    </p:extLst>
  </p:cSld>
  <p:clrMapOvr>
    <a:masterClrMapping/>
  </p:clrMapOvr>
  <p:transition spd="slow" advTm="37000">
    <p:fade/>
  </p:transition>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12616" y="1280160"/>
            <a:ext cx="8711560" cy="237744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900"/>
              </a:spcAft>
              <a:buClrTx/>
              <a:buSzPct val="65000"/>
              <a:tabLst/>
              <a:defRPr/>
            </a:pPr>
            <a:r>
              <a:rPr lang="en-US" altLang="en-US"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Videos 2020 Riots – gay, trans &amp; Muslim socialist Black Lives Matter terrorists: chant “f*** White people”, “Death to America”, burn Bibles &amp; churches, murder &amp; beat thousands of Whites only for their skin color, including children, the elderly &amp; other BLM members </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155371" y="6594258"/>
            <a:ext cx="3962400" cy="238540"/>
          </a:xfrm>
        </p:spPr>
        <p:txBody>
          <a:bodyPr tIns="0" bIns="0"/>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Rectangle 1">
            <a:extLst>
              <a:ext uri="{FF2B5EF4-FFF2-40B4-BE49-F238E27FC236}">
                <a16:creationId xmlns:a16="http://schemas.microsoft.com/office/drawing/2014/main" id="{EBD8D06D-A215-474A-8DCB-967DFAC0799E}"/>
              </a:ext>
            </a:extLst>
          </p:cNvPr>
          <p:cNvSpPr>
            <a:spLocks noChangeArrowheads="1"/>
          </p:cNvSpPr>
          <p:nvPr/>
        </p:nvSpPr>
        <p:spPr bwMode="auto">
          <a:xfrm>
            <a:off x="940480" y="3931920"/>
            <a:ext cx="7255831" cy="256032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9144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342900" lvl="0" indent="-342900" defTabSz="914400" eaLnBrk="0">
              <a:lnSpc>
                <a:spcPct val="100000"/>
              </a:lnSpc>
              <a:spcAft>
                <a:spcPts val="600"/>
              </a:spcAft>
              <a:buClrTx/>
              <a:buSzPct val="65000"/>
              <a:buFont typeface="Wingdings" panose="05000000000000000000" pitchFamily="2" charset="2"/>
              <a:buChar char="Ø"/>
              <a:tabLst/>
              <a:defRPr/>
            </a:pPr>
            <a:r>
              <a:rPr lang="en-US" altLang="en-US" sz="27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twitter.com/i/status/1302741208570236935</a:t>
            </a:r>
            <a:endParaRPr lang="en-US" altLang="en-US" sz="27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600"/>
              </a:spcAft>
              <a:buClrTx/>
              <a:buSzPct val="65000"/>
              <a:buFont typeface="Wingdings" panose="05000000000000000000" pitchFamily="2" charset="2"/>
              <a:buChar char="Ø"/>
              <a:tabLst/>
              <a:defRPr/>
            </a:pPr>
            <a:r>
              <a:rPr lang="en-US" altLang="en-US" sz="27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twitter.com/i/status/1299936239680983041</a:t>
            </a:r>
            <a:endParaRPr lang="en-US" altLang="en-US" sz="27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600"/>
              </a:spcAft>
              <a:buClrTx/>
              <a:buSzPct val="65000"/>
              <a:buFont typeface="Wingdings" panose="05000000000000000000" pitchFamily="2" charset="2"/>
              <a:buChar char="Ø"/>
              <a:tabLst/>
              <a:defRPr/>
            </a:pPr>
            <a:r>
              <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5"/>
              </a:rPr>
              <a:t>twitter.com/i/status/1299354720998490116</a:t>
            </a:r>
            <a:endPar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600"/>
              </a:spcAft>
              <a:buClrTx/>
              <a:buSzPct val="65000"/>
              <a:buFont typeface="Wingdings" panose="05000000000000000000" pitchFamily="2" charset="2"/>
              <a:buChar char="Ø"/>
              <a:tabLst/>
              <a:defRPr/>
            </a:pPr>
            <a:r>
              <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6"/>
              </a:rPr>
              <a:t>twitter.com/i/status/1302380735425400833</a:t>
            </a:r>
            <a:endPar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600"/>
              </a:spcAft>
              <a:buClrTx/>
              <a:buSzPct val="65000"/>
              <a:buFont typeface="Wingdings" panose="05000000000000000000" pitchFamily="2" charset="2"/>
              <a:buChar char="Ø"/>
              <a:tabLst/>
              <a:defRPr/>
            </a:pPr>
            <a:r>
              <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7"/>
              </a:rPr>
              <a:t>twitter.com/i/status/1302786369643843585</a:t>
            </a:r>
            <a:endParaRPr kumimoji="0" lang="en-US" altLang="en-US" sz="27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 Box 2">
            <a:extLst>
              <a:ext uri="{FF2B5EF4-FFF2-40B4-BE49-F238E27FC236}">
                <a16:creationId xmlns:a16="http://schemas.microsoft.com/office/drawing/2014/main" id="{0B73F237-7B14-4D7B-A16A-844C9F6BFE9E}"/>
              </a:ext>
            </a:extLst>
          </p:cNvPr>
          <p:cNvSpPr txBox="1">
            <a:spLocks noChangeArrowheads="1"/>
          </p:cNvSpPr>
          <p:nvPr/>
        </p:nvSpPr>
        <p:spPr bwMode="auto">
          <a:xfrm>
            <a:off x="179277" y="182880"/>
            <a:ext cx="8778240" cy="91440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3301357769"/>
      </p:ext>
    </p:extLst>
  </p:cSld>
  <p:clrMapOvr>
    <a:masterClrMapping/>
  </p:clrMapOvr>
  <p:transition spd="slow" advTm="37000">
    <p:fade/>
  </p:transition>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699302" y="2054260"/>
            <a:ext cx="3738188" cy="692497"/>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900"/>
              </a:spcAft>
              <a:buClrTx/>
              <a:buSzPct val="65000"/>
              <a:tabLst/>
              <a:defRPr/>
            </a:pPr>
            <a:r>
              <a:rPr lang="en-US" altLang="en-US" sz="3600" dirty="0">
                <a:solidFill>
                  <a:schemeClr val="tx1"/>
                </a:solidFill>
                <a:latin typeface="Calibri" panose="020F0502020204030204" pitchFamily="34" charset="0"/>
                <a:ea typeface="Times New Roman" panose="02020603050405020304" pitchFamily="18" charset="0"/>
                <a:cs typeface="Calibri" panose="020F0502020204030204" pitchFamily="34" charset="0"/>
              </a:rPr>
              <a:t>Videos 2020 Riots</a:t>
            </a:r>
            <a:endParaRPr kumimoji="0" lang="en-US" altLang="en-US" sz="36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155371" y="6594258"/>
            <a:ext cx="3962400" cy="238540"/>
          </a:xfrm>
        </p:spPr>
        <p:txBody>
          <a:bodyPr tIns="0" bIns="0"/>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Rectangle 1">
            <a:extLst>
              <a:ext uri="{FF2B5EF4-FFF2-40B4-BE49-F238E27FC236}">
                <a16:creationId xmlns:a16="http://schemas.microsoft.com/office/drawing/2014/main" id="{EBD8D06D-A215-474A-8DCB-967DFAC0799E}"/>
              </a:ext>
            </a:extLst>
          </p:cNvPr>
          <p:cNvSpPr>
            <a:spLocks noChangeArrowheads="1"/>
          </p:cNvSpPr>
          <p:nvPr/>
        </p:nvSpPr>
        <p:spPr bwMode="auto">
          <a:xfrm>
            <a:off x="432352" y="3096111"/>
            <a:ext cx="8272088" cy="295465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9144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342900" lvl="0" indent="-342900" defTabSz="914400" eaLnBrk="0">
              <a:lnSpc>
                <a:spcPct val="100000"/>
              </a:lnSpc>
              <a:spcAft>
                <a:spcPts val="1200"/>
              </a:spcAft>
              <a:buClrTx/>
              <a:buSzPct val="65000"/>
              <a:buFont typeface="Wingdings" panose="05000000000000000000" pitchFamily="2" charset="2"/>
              <a:buChar char="Ø"/>
              <a:tabLst/>
              <a:defRPr/>
            </a:pPr>
            <a:r>
              <a:rPr lang="en-US" altLang="en-US" sz="25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twitter.com/i/status/1302022474629079042</a:t>
            </a:r>
            <a:endParaRPr lang="en-US" altLang="en-US" sz="25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1200"/>
              </a:spcAft>
              <a:buClrTx/>
              <a:buSzPct val="65000"/>
              <a:buFont typeface="Wingdings" panose="05000000000000000000" pitchFamily="2" charset="2"/>
              <a:buChar char="Ø"/>
              <a:tabLst/>
              <a:defRPr/>
            </a:pPr>
            <a:r>
              <a:rPr lang="en-US" altLang="en-US" sz="25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twitter.com/i/status/1302021842157305856</a:t>
            </a:r>
            <a:endParaRPr lang="en-US" altLang="en-US" sz="25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1200"/>
              </a:spcAft>
              <a:buClrTx/>
              <a:buSzPct val="65000"/>
              <a:buFont typeface="Wingdings" panose="05000000000000000000" pitchFamily="2" charset="2"/>
              <a:buChar char="Ø"/>
              <a:tabLst/>
              <a:defRPr/>
            </a:pPr>
            <a:r>
              <a:rPr kumimoji="0" lang="en-US" altLang="en-US" sz="25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5"/>
              </a:rPr>
              <a:t>washingtonexaminer.com/news/graphic-video-of-portland-riots-prompts-fox-to-cut-away-from-white-house-briefing</a:t>
            </a:r>
            <a:endParaRPr kumimoji="0" lang="en-US" altLang="en-US" sz="25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342900" lvl="0" indent="-342900" defTabSz="914400" eaLnBrk="0">
              <a:lnSpc>
                <a:spcPct val="100000"/>
              </a:lnSpc>
              <a:spcAft>
                <a:spcPts val="1200"/>
              </a:spcAft>
              <a:buClrTx/>
              <a:buSzPct val="65000"/>
              <a:buFont typeface="Wingdings" panose="05000000000000000000" pitchFamily="2" charset="2"/>
              <a:buChar char="Ø"/>
              <a:tabLst/>
              <a:defRPr/>
            </a:pPr>
            <a:r>
              <a:rPr kumimoji="0" lang="en-US" altLang="en-US" sz="25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6"/>
              </a:rPr>
              <a:t>dailywire.com/news/watch-protesters-burn-bibles-in-portland-rip-protective-boarding-off-buildings</a:t>
            </a:r>
            <a:endParaRPr kumimoji="0" lang="en-US" altLang="en-US" sz="25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0" name="Text Box 2">
            <a:extLst>
              <a:ext uri="{FF2B5EF4-FFF2-40B4-BE49-F238E27FC236}">
                <a16:creationId xmlns:a16="http://schemas.microsoft.com/office/drawing/2014/main" id="{0B73F237-7B14-4D7B-A16A-844C9F6BFE9E}"/>
              </a:ext>
            </a:extLst>
          </p:cNvPr>
          <p:cNvSpPr txBox="1">
            <a:spLocks noChangeArrowheads="1"/>
          </p:cNvSpPr>
          <p:nvPr/>
        </p:nvSpPr>
        <p:spPr bwMode="auto">
          <a:xfrm>
            <a:off x="179276" y="790507"/>
            <a:ext cx="8778240"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2845129495"/>
      </p:ext>
    </p:extLst>
  </p:cSld>
  <p:clrMapOvr>
    <a:masterClrMapping/>
  </p:clrMapOvr>
  <p:transition spd="slow" advTm="37000">
    <p:fade/>
  </p:transition>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9277" y="1371600"/>
            <a:ext cx="8807970" cy="521208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600"/>
              </a:spcAft>
              <a:buClrTx/>
              <a:buSzPct val="65000"/>
              <a:tabLst/>
              <a:defRPr/>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These</a:t>
            </a: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same repeating mass </a:t>
            </a: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murdering, burning riots were started by Muslim immigrants into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ancient Black Africa. In Africa, the same as the US today, immigrant Muslims pretended to be friends of the Blacks.</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[573]</a:t>
            </a:r>
            <a:r>
              <a:rPr lang="en-US" altLang="zh-CN" sz="16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[1278]</a:t>
            </a:r>
            <a:endPar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90000"/>
              </a:lnSpc>
              <a:spcAft>
                <a:spcPts val="600"/>
              </a:spcAft>
              <a:buClrTx/>
              <a:buSzPct val="65000"/>
              <a:tabLst/>
              <a:defRPr/>
            </a:pP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Muslim immigrants long ago in Africa captured tens of millions of Black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slaves &amp; took over most of Africa, all </a:t>
            </a: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while pretending to save the Blacks</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The same as today in the US. Deceitful Muslims in Africa </a:t>
            </a: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distracted Black leaders by stirring up false rumors of civil wars &amp; plots to overthrow Black cities and kill all the people</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[573]</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In the end, Muslims divided &amp; conquered Black Africa, exactly what they accused others of. </a:t>
            </a:r>
            <a:r>
              <a:rPr 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[1278]</a:t>
            </a:r>
            <a:endParaRPr lang="en-US" altLang="en-US" sz="24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0C3EED83-0C03-40AD-AF24-C5DD9D3BC58A}"/>
              </a:ext>
            </a:extLst>
          </p:cNvPr>
          <p:cNvSpPr txBox="1">
            <a:spLocks noChangeArrowheads="1"/>
          </p:cNvSpPr>
          <p:nvPr/>
        </p:nvSpPr>
        <p:spPr bwMode="auto">
          <a:xfrm>
            <a:off x="179277" y="18288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3180889448"/>
      </p:ext>
    </p:extLst>
  </p:cSld>
  <p:clrMapOvr>
    <a:masterClrMapping/>
  </p:clrMapOvr>
  <p:transition spd="slow" advTm="36000">
    <p:fade/>
  </p:transition>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9277" y="1753605"/>
            <a:ext cx="8778240" cy="446603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900"/>
              </a:spcAft>
              <a:buSzPct val="60000"/>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While Black African kings </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in Africa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foolishly believed these treacherous Muslim lies,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[573]</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they became distracted by endless Black on Black civil wars, tribal wars and riots.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[1275]</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[1276]</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[1277]</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[1278]</a:t>
            </a:r>
            <a:r>
              <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prstClr val="white"/>
                </a:solidFill>
                <a:latin typeface="Calibri" panose="020F0502020204030204" pitchFamily="34" charset="0"/>
                <a:ea typeface="Times New Roman" panose="02020603050405020304" pitchFamily="18" charset="0"/>
                <a:cs typeface="Arial" panose="020B0604020202020204" pitchFamily="34" charset="0"/>
                <a:hlinkClick r:id="rId8">
                  <a:extLst>
                    <a:ext uri="{A12FA001-AC4F-418D-AE19-62706E023703}">
                      <ahyp:hlinkClr xmlns:ahyp="http://schemas.microsoft.com/office/drawing/2018/hyperlinkcolor" val="tx"/>
                    </a:ext>
                  </a:extLst>
                </a:hlinkClick>
              </a:rPr>
              <a:t>[1281]</a:t>
            </a:r>
            <a:r>
              <a:rPr lang="en-US" dirty="0">
                <a:solidFill>
                  <a:prstClr val="white"/>
                </a:solidFill>
                <a:latin typeface="Calibri" panose="020F0502020204030204" pitchFamily="34" charset="0"/>
                <a:ea typeface="Times New Roman" panose="02020603050405020304" pitchFamily="18" charset="0"/>
                <a:cs typeface="Arial" panose="020B0604020202020204" pitchFamily="34" charset="0"/>
              </a:rPr>
              <a:t> </a:t>
            </a:r>
            <a:endPar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4000"/>
              </a:lnSpc>
              <a:spcBef>
                <a:spcPts val="0"/>
              </a:spcBef>
              <a:spcAft>
                <a:spcPts val="900"/>
              </a:spcAft>
              <a:buSzPct val="60000"/>
              <a:tabLst/>
              <a:defRPr/>
            </a:pPr>
            <a:r>
              <a:rPr kumimoji="0" lang="en-US" alt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Muslims then took over most of Africa, raped &amp; enslaved nearly all Blacks and nearly emptied the entire continent of Africa of Blacks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by the late 1800s, as literally described by missionaries David Livingstone &amp; Mackay of Uganda.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[1275]</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[1276]</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[1277]</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[1278]</a:t>
            </a:r>
            <a:r>
              <a:rPr lang="en-US"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ea typeface="Times New Roman" panose="02020603050405020304" pitchFamily="18" charset="0"/>
                <a:cs typeface="Arial" panose="020B0604020202020204" pitchFamily="34" charset="0"/>
                <a:hlinkClick r:id="rId8">
                  <a:extLst>
                    <a:ext uri="{A12FA001-AC4F-418D-AE19-62706E023703}">
                      <ahyp:hlinkClr xmlns:ahyp="http://schemas.microsoft.com/office/drawing/2018/hyperlinkcolor" val="tx"/>
                    </a:ext>
                  </a:extLst>
                </a:hlinkClick>
              </a:rPr>
              <a:t>[1281]</a:t>
            </a:r>
            <a:r>
              <a:rPr lang="en-US" sz="1600" dirty="0">
                <a:solidFill>
                  <a:prstClr val="white"/>
                </a:solidFill>
                <a:latin typeface="Calibri" panose="020F0502020204030204" pitchFamily="34" charset="0"/>
                <a:ea typeface="Times New Roman" panose="02020603050405020304" pitchFamily="18" charset="0"/>
                <a:cs typeface="Arial" panose="020B0604020202020204" pitchFamily="34" charset="0"/>
              </a:rPr>
              <a:t> </a:t>
            </a:r>
            <a:endParaRPr lang="en-US" dirty="0">
              <a:solidFill>
                <a:prstClr val="white"/>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0C3EED83-0C03-40AD-AF24-C5DD9D3BC58A}"/>
              </a:ext>
            </a:extLst>
          </p:cNvPr>
          <p:cNvSpPr txBox="1">
            <a:spLocks noChangeArrowheads="1"/>
          </p:cNvSpPr>
          <p:nvPr/>
        </p:nvSpPr>
        <p:spPr bwMode="auto">
          <a:xfrm>
            <a:off x="179277" y="406891"/>
            <a:ext cx="8778240" cy="100584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3672345029"/>
      </p:ext>
    </p:extLst>
  </p:cSld>
  <p:clrMapOvr>
    <a:masterClrMapping/>
  </p:clrMapOvr>
  <p:transition spd="slow" advTm="31000">
    <p:fade/>
  </p:transition>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82880" y="1325880"/>
            <a:ext cx="8778240" cy="521208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Tx/>
              <a:buSzPct val="65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The liberal Black African Americans today must wake up and fight back or their self-inflicted, rampant Black on Black murdering, Black business riot burning, tens of millions of Black aborted babies and broken Black families will result in the same dire fate in the US as in 1800s Africa, where Muslims took over &amp; sold slaves to liberals &amp; democrats… and per David Livingstone, Africa became nearly empty of Black people.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[1275]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hlinkClick r:id="rId4">
                  <a:extLst>
                    <a:ext uri="{A12FA001-AC4F-418D-AE19-62706E023703}">
                      <ahyp:hlinkClr xmlns:ahyp="http://schemas.microsoft.com/office/drawing/2018/hyperlinkcolor" val="tx"/>
                    </a:ext>
                  </a:extLst>
                </a:hlinkClick>
              </a:rPr>
              <a:t>[1281]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Arial" panose="020B0604020202020204" pitchFamily="34" charset="0"/>
              </a:rPr>
              <a:t> </a:t>
            </a:r>
            <a:endPar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90000"/>
              </a:lnSpc>
              <a:spcBef>
                <a:spcPct val="0"/>
              </a:spcBef>
              <a:spcAft>
                <a:spcPts val="1200"/>
              </a:spcAft>
              <a:buClrTx/>
              <a:buSzPct val="65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The mass immigrating Marxist Muslims rioting in US &amp; EU today, who pretend to help save Blacks, will once again try to take over the millions of homes &amp; all land Blacks own. </a:t>
            </a:r>
            <a:r>
              <a:rPr kumimoji="0" lang="en-US" altLang="zh-CN" sz="1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[573]</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The same as they did in 1800s Africa.</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2068131228"/>
      </p:ext>
    </p:extLst>
  </p:cSld>
  <p:clrMapOvr>
    <a:masterClrMapping/>
  </p:clrMapOvr>
  <p:transition spd="slow" advTm="37000">
    <p:fade/>
  </p:transition>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8015" y="1463040"/>
            <a:ext cx="8807970" cy="512064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100000"/>
              </a:lnSpc>
              <a:spcBef>
                <a:spcPct val="0"/>
              </a:spcBef>
              <a:spcAft>
                <a:spcPts val="1200"/>
              </a:spcAft>
              <a:buClrTx/>
              <a:buSzPct val="65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Today these same groups (Muslims &amp; liberals), once again partner in US and EU cities and call themselves Marxists. </a:t>
            </a:r>
          </a:p>
          <a:p>
            <a:pPr marL="0" lvl="0" indent="0" defTabSz="914400" eaLnBrk="0">
              <a:lnSpc>
                <a:spcPct val="100000"/>
              </a:lnSpc>
              <a:spcAft>
                <a:spcPts val="1200"/>
              </a:spcAft>
              <a:buClrTx/>
              <a:buSzPct val="65000"/>
              <a:tabLst/>
              <a:defRPr/>
            </a:pPr>
            <a:r>
              <a:rPr kumimoji="0" lang="en-US" altLang="en-US" sz="2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Their stated Marxist goal is to cause civil war and riots from their lies, false accusations against Whites, broken families, pornography and homosexuality they intentionally spread, to collapse each nation, so they can take it over</a:t>
            </a:r>
            <a:r>
              <a:rPr kumimoji="0" lang="en-US" altLang="en-US"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[1272]</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[1273]</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[1283</a:t>
            </a:r>
            <a:r>
              <a:rPr lang="en-US"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a:t>
            </a:r>
            <a:r>
              <a:rPr lang="en-US" dirty="0">
                <a:solidFill>
                  <a:schemeClr val="tx1"/>
                </a:solidFill>
                <a:latin typeface="Calibri" panose="020F0502020204030204" pitchFamily="34" charset="0"/>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[1293]</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1300]</a:t>
            </a:r>
            <a:endParaRPr kumimoji="0" lang="en-US" altLang="en-US"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100000"/>
              </a:lnSpc>
              <a:spcBef>
                <a:spcPct val="0"/>
              </a:spcBef>
              <a:spcAft>
                <a:spcPts val="1200"/>
              </a:spcAft>
              <a:buClrTx/>
              <a:buSzPct val="65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Instead of slaves in chains, the Marxist Muslim goal today is mental enslavement of everyone, initially on drugs, gay sex, murder, abortion, witchcraft &amp; madness. So they can take over. They later murder all those gays &amp; liberals.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[1272]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[1273]</a:t>
            </a:r>
            <a:r>
              <a:rPr kumimoji="0" lang="en-US" altLang="en-US" sz="2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F0783AB6-26B3-4342-B061-930B00C0E725}"/>
              </a:ext>
            </a:extLst>
          </p:cNvPr>
          <p:cNvSpPr txBox="1">
            <a:spLocks noChangeArrowheads="1"/>
          </p:cNvSpPr>
          <p:nvPr/>
        </p:nvSpPr>
        <p:spPr bwMode="auto">
          <a:xfrm>
            <a:off x="182877" y="274320"/>
            <a:ext cx="8778240" cy="100584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Tx/>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Tree>
    <p:extLst>
      <p:ext uri="{BB962C8B-B14F-4D97-AF65-F5344CB8AC3E}">
        <p14:creationId xmlns:p14="http://schemas.microsoft.com/office/powerpoint/2010/main" val="463071890"/>
      </p:ext>
    </p:extLst>
  </p:cSld>
  <p:clrMapOvr>
    <a:masterClrMapping/>
  </p:clrMapOvr>
  <p:transition spd="slow" advTm="31000">
    <p:fade/>
  </p:transition>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304800" y="1570463"/>
            <a:ext cx="4770120" cy="486287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18288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200"/>
              </a:spcAft>
            </a:pPr>
            <a:r>
              <a:rPr lang="en-US" sz="2400" dirty="0">
                <a:solidFill>
                  <a:schemeClr val="tx1"/>
                </a:solidFill>
                <a:latin typeface="Calibri" panose="020F0502020204030204" pitchFamily="34" charset="0"/>
              </a:rPr>
              <a:t>(Modified photo Left) Islamic State Terrorist (ISIS) believed that he must mass murder Christians and Jews to please Allah (Satan) to enter heaven. </a:t>
            </a:r>
            <a:r>
              <a:rPr lang="en-US" sz="1600"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[522]</a:t>
            </a:r>
            <a:r>
              <a:rPr lang="en-US" sz="16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[561]</a:t>
            </a:r>
            <a:r>
              <a:rPr lang="en-US" sz="16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[562]</a:t>
            </a:r>
            <a:r>
              <a:rPr lang="en-US" sz="16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a:t>
            </a:r>
            <a:r>
              <a:rPr lang="en-US" sz="1600" dirty="0">
                <a:solidFill>
                  <a:schemeClr val="tx1"/>
                </a:solidFill>
                <a:latin typeface="Calibri" panose="020F0502020204030204" pitchFamily="34" charset="0"/>
                <a:hlinkClick r:id="rId7">
                  <a:extLst>
                    <a:ext uri="{A12FA001-AC4F-418D-AE19-62706E023703}">
                      <ahyp:hlinkClr xmlns:ahyp="http://schemas.microsoft.com/office/drawing/2018/hyperlinkcolor" val="tx"/>
                    </a:ext>
                  </a:extLst>
                </a:hlinkClick>
              </a:rPr>
              <a:t>566</a:t>
            </a:r>
            <a:r>
              <a:rPr lang="en-US" sz="1600"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a:t>
            </a:r>
            <a:r>
              <a:rPr lang="en-US" sz="16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8">
                  <a:extLst>
                    <a:ext uri="{A12FA001-AC4F-418D-AE19-62706E023703}">
                      <ahyp:hlinkClr xmlns:ahyp="http://schemas.microsoft.com/office/drawing/2018/hyperlinkcolor" val="tx"/>
                    </a:ext>
                  </a:extLst>
                </a:hlinkClick>
              </a:rPr>
              <a:t>[746]</a:t>
            </a:r>
            <a:r>
              <a:rPr lang="en-US" sz="2400" dirty="0">
                <a:solidFill>
                  <a:schemeClr val="tx1"/>
                </a:solidFill>
                <a:latin typeface="Calibri" panose="020F0502020204030204" pitchFamily="34" charset="0"/>
              </a:rPr>
              <a:t> </a:t>
            </a:r>
          </a:p>
          <a:p>
            <a:pPr marL="0" indent="0">
              <a:lnSpc>
                <a:spcPct val="100000"/>
              </a:lnSpc>
              <a:spcBef>
                <a:spcPts val="0"/>
              </a:spcBef>
              <a:spcAft>
                <a:spcPts val="1200"/>
              </a:spcAft>
            </a:pPr>
            <a:r>
              <a:rPr lang="en-US" sz="2400" dirty="0">
                <a:solidFill>
                  <a:schemeClr val="tx1"/>
                </a:solidFill>
                <a:latin typeface="Calibri" panose="020F0502020204030204" pitchFamily="34" charset="0"/>
              </a:rPr>
              <a:t>Conservative Christian President Donald Trump &amp; VP Pence helped the US military crush ISIS in the Mideast, that Hillary Clinton &amp; Muslim Barak Obama helped to fund and arm, as revealed by the US embassy bombing in Benghazi.</a:t>
            </a:r>
            <a:endParaRPr lang="en-US" sz="1600" dirty="0">
              <a:latin typeface="Calibri" panose="020F0502020204030204" pitchFamily="34" charset="0"/>
            </a:endParaRP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373150"/>
            <a:ext cx="8778240" cy="91440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pic>
        <p:nvPicPr>
          <p:cNvPr id="3" name="Picture 2">
            <a:extLst>
              <a:ext uri="{FF2B5EF4-FFF2-40B4-BE49-F238E27FC236}">
                <a16:creationId xmlns:a16="http://schemas.microsoft.com/office/drawing/2014/main" id="{DFC2D367-AC3B-4D80-9437-A4D0B4805CDD}"/>
              </a:ext>
            </a:extLst>
          </p:cNvPr>
          <p:cNvPicPr>
            <a:picLocks noChangeAspect="1"/>
          </p:cNvPicPr>
          <p:nvPr/>
        </p:nvPicPr>
        <p:blipFill>
          <a:blip r:embed="rId10"/>
          <a:stretch>
            <a:fillRect/>
          </a:stretch>
        </p:blipFill>
        <p:spPr>
          <a:xfrm>
            <a:off x="5440680" y="1447800"/>
            <a:ext cx="3581400" cy="5263573"/>
          </a:xfrm>
          <a:prstGeom prst="rect">
            <a:avLst/>
          </a:prstGeom>
        </p:spPr>
      </p:pic>
    </p:spTree>
    <p:extLst>
      <p:ext uri="{BB962C8B-B14F-4D97-AF65-F5344CB8AC3E}">
        <p14:creationId xmlns:p14="http://schemas.microsoft.com/office/powerpoint/2010/main" val="881794327"/>
      </p:ext>
    </p:extLst>
  </p:cSld>
  <p:clrMapOvr>
    <a:masterClrMapping/>
  </p:clrMapOvr>
  <p:transition spd="slow" advTm="37000">
    <p:fade/>
  </p:transition>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82880" y="1325880"/>
            <a:ext cx="8778240" cy="510505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900"/>
              </a:spcAft>
            </a:pPr>
            <a:r>
              <a:rPr lang="en-US" sz="2800" dirty="0">
                <a:solidFill>
                  <a:schemeClr val="tx1"/>
                </a:solidFill>
                <a:latin typeface="Calibri" panose="020F0502020204030204" pitchFamily="34" charset="0"/>
              </a:rPr>
              <a:t>Many former Muslims admit they were slaves to the Qur’an. </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a:t>
            </a:r>
            <a:r>
              <a:rPr lang="en-US" u="sng"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566</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a:t>
            </a:r>
            <a:r>
              <a:rPr lang="en-US" u="sng"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[572]</a:t>
            </a:r>
            <a:r>
              <a:rPr lang="en-US" u="sng"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[573]</a:t>
            </a:r>
            <a:r>
              <a:rPr lang="en-US" dirty="0">
                <a:solidFill>
                  <a:schemeClr val="tx1"/>
                </a:solidFill>
                <a:latin typeface="Calibri" panose="020F0502020204030204" pitchFamily="34" charset="0"/>
              </a:rPr>
              <a:t> </a:t>
            </a:r>
            <a:r>
              <a:rPr lang="en-US" sz="2800" dirty="0">
                <a:solidFill>
                  <a:schemeClr val="tx1"/>
                </a:solidFill>
                <a:latin typeface="Calibri" panose="020F0502020204030204" pitchFamily="34" charset="0"/>
              </a:rPr>
              <a:t>Muslims are slaves to this religion and are killed if they try to escape or speak against it. </a:t>
            </a:r>
            <a:r>
              <a:rPr lang="en-US" dirty="0">
                <a:solidFill>
                  <a:prstClr val="white"/>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[1272]</a:t>
            </a:r>
            <a:r>
              <a:rPr lang="en-US" dirty="0">
                <a:solidFill>
                  <a:prstClr val="white"/>
                </a:solidFill>
                <a:latin typeface="Calibri" panose="020F0502020204030204" pitchFamily="34" charset="0"/>
                <a:cs typeface="Calibri" panose="020F0502020204030204" pitchFamily="34" charset="0"/>
              </a:rPr>
              <a:t> (39:00)</a:t>
            </a:r>
            <a:endParaRPr lang="en-US" sz="2400" i="1" dirty="0">
              <a:solidFill>
                <a:schemeClr val="tx1"/>
              </a:solidFill>
              <a:latin typeface="Calibri" panose="020F0502020204030204" pitchFamily="34" charset="0"/>
            </a:endParaRPr>
          </a:p>
          <a:p>
            <a:pPr marL="617220" indent="-342900">
              <a:spcAft>
                <a:spcPts val="900"/>
              </a:spcAft>
              <a:buClr>
                <a:schemeClr val="tx1"/>
              </a:buClr>
              <a:buSzPct val="70000"/>
              <a:buFont typeface="Wingdings" panose="05000000000000000000" pitchFamily="2" charset="2"/>
              <a:buChar char="Ø"/>
            </a:pPr>
            <a:r>
              <a:rPr lang="en-US" sz="2600" dirty="0">
                <a:solidFill>
                  <a:schemeClr val="tx1"/>
                </a:solidFill>
                <a:latin typeface="Calibri" panose="020F0502020204030204" pitchFamily="34" charset="0"/>
              </a:rPr>
              <a:t>“I will cast terror into the hearts of those who disbelieve. </a:t>
            </a:r>
            <a:r>
              <a:rPr lang="en-US" sz="2600" u="sng" dirty="0">
                <a:solidFill>
                  <a:schemeClr val="tx1"/>
                </a:solidFill>
                <a:latin typeface="Calibri" panose="020F0502020204030204" pitchFamily="34" charset="0"/>
              </a:rPr>
              <a:t>Therefore strike off their heads and strike off every fingertip of them.</a:t>
            </a:r>
            <a:r>
              <a:rPr lang="en-US" sz="2600" dirty="0">
                <a:solidFill>
                  <a:schemeClr val="tx1"/>
                </a:solidFill>
                <a:latin typeface="Calibri" panose="020F0502020204030204" pitchFamily="34" charset="0"/>
              </a:rPr>
              <a:t>" </a:t>
            </a:r>
            <a:r>
              <a:rPr lang="en-US" dirty="0">
                <a:solidFill>
                  <a:schemeClr val="tx1"/>
                </a:solidFill>
                <a:latin typeface="Calibri" panose="020F0502020204030204" pitchFamily="34" charset="0"/>
              </a:rPr>
              <a:t>(Qur'an 8:12) </a:t>
            </a:r>
            <a:r>
              <a:rPr lang="en-US" u="sng" dirty="0">
                <a:solidFill>
                  <a:schemeClr val="tx1"/>
                </a:solidFill>
                <a:latin typeface="Calibri" panose="020F0502020204030204" pitchFamily="34" charset="0"/>
                <a:hlinkClick r:id="rId8">
                  <a:extLst>
                    <a:ext uri="{A12FA001-AC4F-418D-AE19-62706E023703}">
                      <ahyp:hlinkClr xmlns:ahyp="http://schemas.microsoft.com/office/drawing/2018/hyperlinkcolor" val="tx"/>
                    </a:ext>
                  </a:extLst>
                </a:hlinkClick>
              </a:rPr>
              <a:t>[522]</a:t>
            </a:r>
            <a:r>
              <a:rPr lang="en-US" u="sng" dirty="0">
                <a:solidFill>
                  <a:schemeClr val="tx1"/>
                </a:solidFill>
                <a:latin typeface="Calibri" panose="020F0502020204030204" pitchFamily="34" charset="0"/>
                <a:hlinkClick r:id="rId9">
                  <a:extLst>
                    <a:ext uri="{A12FA001-AC4F-418D-AE19-62706E023703}">
                      <ahyp:hlinkClr xmlns:ahyp="http://schemas.microsoft.com/office/drawing/2018/hyperlinkcolor" val="tx"/>
                    </a:ext>
                  </a:extLst>
                </a:hlinkClick>
              </a:rPr>
              <a:t>[561]</a:t>
            </a:r>
            <a:r>
              <a:rPr lang="en-US" u="sng" dirty="0">
                <a:solidFill>
                  <a:schemeClr val="tx1"/>
                </a:solidFill>
                <a:latin typeface="Calibri" panose="020F0502020204030204" pitchFamily="34" charset="0"/>
                <a:hlinkClick r:id="rId10">
                  <a:extLst>
                    <a:ext uri="{A12FA001-AC4F-418D-AE19-62706E023703}">
                      <ahyp:hlinkClr xmlns:ahyp="http://schemas.microsoft.com/office/drawing/2018/hyperlinkcolor" val="tx"/>
                    </a:ext>
                  </a:extLst>
                </a:hlinkClick>
              </a:rPr>
              <a:t>[562]</a:t>
            </a:r>
            <a:endParaRPr lang="en-US" dirty="0">
              <a:solidFill>
                <a:schemeClr val="tx1"/>
              </a:solidFill>
              <a:latin typeface="Calibri" panose="020F0502020204030204" pitchFamily="34" charset="0"/>
            </a:endParaRPr>
          </a:p>
          <a:p>
            <a:pPr marL="617220" indent="-342900">
              <a:spcAft>
                <a:spcPts val="900"/>
              </a:spcAft>
              <a:buClr>
                <a:schemeClr val="tx1"/>
              </a:buClr>
              <a:buSzPct val="70000"/>
              <a:buFont typeface="Wingdings" panose="05000000000000000000" pitchFamily="2" charset="2"/>
              <a:buChar char="Ø"/>
            </a:pPr>
            <a:r>
              <a:rPr lang="en-US" sz="2600" u="sng" dirty="0">
                <a:solidFill>
                  <a:schemeClr val="tx1"/>
                </a:solidFill>
                <a:latin typeface="Calibri" panose="020F0502020204030204" pitchFamily="34" charset="0"/>
              </a:rPr>
              <a:t>Muhammad said "If a nonbeliever does not submit to Islam he must be killed.</a:t>
            </a:r>
            <a:r>
              <a:rPr lang="en-US" sz="2600"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11">
                  <a:extLst>
                    <a:ext uri="{A12FA001-AC4F-418D-AE19-62706E023703}">
                      <ahyp:hlinkClr xmlns:ahyp="http://schemas.microsoft.com/office/drawing/2018/hyperlinkcolor" val="tx"/>
                    </a:ext>
                  </a:extLst>
                </a:hlinkClick>
              </a:rPr>
              <a:t>[565]</a:t>
            </a:r>
            <a:endParaRPr lang="en-US" dirty="0">
              <a:solidFill>
                <a:schemeClr val="tx1"/>
              </a:solidFill>
              <a:latin typeface="Calibri" panose="020F0502020204030204" pitchFamily="34" charset="0"/>
            </a:endParaRPr>
          </a:p>
          <a:p>
            <a:pPr marL="617220" indent="-342900">
              <a:spcAft>
                <a:spcPts val="900"/>
              </a:spcAft>
              <a:buClr>
                <a:schemeClr val="tx1"/>
              </a:buClr>
              <a:buSzPct val="70000"/>
              <a:buFont typeface="Wingdings" panose="05000000000000000000" pitchFamily="2" charset="2"/>
              <a:buChar char="Ø"/>
            </a:pPr>
            <a:r>
              <a:rPr lang="en-US" sz="2600" dirty="0">
                <a:solidFill>
                  <a:schemeClr val="tx1"/>
                </a:solidFill>
                <a:latin typeface="Calibri" panose="020F0502020204030204" pitchFamily="34" charset="0"/>
              </a:rPr>
              <a:t>"Warfare against Christians and Jews." </a:t>
            </a:r>
            <a:r>
              <a:rPr lang="en-US" dirty="0">
                <a:solidFill>
                  <a:schemeClr val="tx1"/>
                </a:solidFill>
                <a:latin typeface="Calibri" panose="020F0502020204030204" pitchFamily="34" charset="0"/>
              </a:rPr>
              <a:t>(Qur'an 9:29) </a:t>
            </a:r>
            <a:r>
              <a:rPr lang="en-US" u="sng" dirty="0">
                <a:solidFill>
                  <a:schemeClr val="tx1"/>
                </a:solidFill>
                <a:latin typeface="Calibri" panose="020F0502020204030204" pitchFamily="34" charset="0"/>
                <a:hlinkClick r:id="rId11">
                  <a:extLst>
                    <a:ext uri="{A12FA001-AC4F-418D-AE19-62706E023703}">
                      <ahyp:hlinkClr xmlns:ahyp="http://schemas.microsoft.com/office/drawing/2018/hyperlinkcolor" val="tx"/>
                    </a:ext>
                  </a:extLst>
                </a:hlinkClick>
              </a:rPr>
              <a:t>[565]</a:t>
            </a:r>
            <a:endParaRPr lang="en-US" dirty="0">
              <a:solidFill>
                <a:schemeClr val="tx1"/>
              </a:solidFill>
              <a:latin typeface="Calibri" panose="020F0502020204030204" pitchFamily="34" charset="0"/>
            </a:endParaRPr>
          </a:p>
          <a:p>
            <a:pPr marL="617220" lvl="0" indent="-342900">
              <a:spcAft>
                <a:spcPts val="900"/>
              </a:spcAft>
              <a:buClr>
                <a:prstClr val="white"/>
              </a:buClr>
              <a:buSzPct val="70000"/>
              <a:buFont typeface="Wingdings" panose="05000000000000000000" pitchFamily="2" charset="2"/>
              <a:buChar char="Ø"/>
              <a:tabLst/>
            </a:pPr>
            <a:r>
              <a:rPr lang="en-US" sz="2600" dirty="0">
                <a:solidFill>
                  <a:schemeClr val="tx1"/>
                </a:solidFill>
                <a:latin typeface="Calibri" panose="020F0502020204030204" pitchFamily="34" charset="0"/>
              </a:rPr>
              <a:t>"... </a:t>
            </a:r>
            <a:r>
              <a:rPr lang="en-US" sz="2600" u="sng" dirty="0">
                <a:solidFill>
                  <a:schemeClr val="tx1"/>
                </a:solidFill>
                <a:latin typeface="Calibri" panose="020F0502020204030204" pitchFamily="34" charset="0"/>
              </a:rPr>
              <a:t>slay the idolaters wherever you find them, and take them captives and besiege</a:t>
            </a:r>
            <a:r>
              <a:rPr lang="en-US" sz="2600" dirty="0">
                <a:solidFill>
                  <a:schemeClr val="tx1"/>
                </a:solidFill>
                <a:latin typeface="Calibri" panose="020F0502020204030204" pitchFamily="34" charset="0"/>
              </a:rPr>
              <a:t> them and lie in wait for them in every ambush." </a:t>
            </a:r>
            <a:r>
              <a:rPr lang="en-US" dirty="0">
                <a:solidFill>
                  <a:schemeClr val="tx1"/>
                </a:solidFill>
                <a:latin typeface="Calibri" panose="020F0502020204030204" pitchFamily="34" charset="0"/>
              </a:rPr>
              <a:t>(Qur'an 9:5) </a:t>
            </a:r>
            <a:r>
              <a:rPr lang="en-US" dirty="0">
                <a:solidFill>
                  <a:schemeClr val="tx1"/>
                </a:solidFill>
                <a:latin typeface="Calibri" panose="020F0502020204030204" pitchFamily="34" charset="0"/>
                <a:hlinkClick r:id="rId8">
                  <a:extLst>
                    <a:ext uri="{A12FA001-AC4F-418D-AE19-62706E023703}">
                      <ahyp:hlinkClr xmlns:ahyp="http://schemas.microsoft.com/office/drawing/2018/hyperlinkcolor" val="tx"/>
                    </a:ext>
                  </a:extLst>
                </a:hlinkClick>
              </a:rPr>
              <a:t>[522]</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9">
                  <a:extLst>
                    <a:ext uri="{A12FA001-AC4F-418D-AE19-62706E023703}">
                      <ahyp:hlinkClr xmlns:ahyp="http://schemas.microsoft.com/office/drawing/2018/hyperlinkcolor" val="tx"/>
                    </a:ext>
                  </a:extLst>
                </a:hlinkClick>
              </a:rPr>
              <a:t>[561]</a:t>
            </a:r>
            <a:r>
              <a:rPr lang="en-US" dirty="0">
                <a:solidFill>
                  <a:schemeClr val="tx1"/>
                </a:solidFill>
                <a:latin typeface="Calibri" panose="020F0502020204030204" pitchFamily="34" charset="0"/>
              </a:rPr>
              <a:t> [562]</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3443118991"/>
      </p:ext>
    </p:extLst>
  </p:cSld>
  <p:clrMapOvr>
    <a:masterClrMapping/>
  </p:clrMapOvr>
  <p:transition spd="slow" advTm="37000">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19175" y="1066800"/>
            <a:ext cx="7105650" cy="4969694"/>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600"/>
              </a:spcAft>
              <a:buSzPct val="65000"/>
              <a:tabLst/>
              <a:defRPr/>
            </a:pP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But the … unbelieving, the vile, the murderers, the </a:t>
            </a:r>
            <a:r>
              <a:rPr lang="en-US" sz="4200" b="1" kern="15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sexually immoral</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those who practice magic arts, the idolaters and all liars—they </a:t>
            </a:r>
            <a:r>
              <a:rPr kumimoji="0" lang="en-US" sz="42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be consigned to the fiery lake of burning sulfur. This is the second death</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4000" b="1" i="0" u="none" strike="noStrike" kern="150" cap="none" spc="0" normalizeH="0" baseline="0" noProof="0" dirty="0">
                <a:ln w="12700" cmpd="sng">
                  <a:solidFill>
                    <a:sysClr val="windowText" lastClr="000000"/>
                  </a:solidFill>
                  <a:prstDash val="solid"/>
                </a:ln>
                <a:solidFill>
                  <a:srgbClr val="FFFFFF"/>
                </a:solidFill>
                <a:effectLst>
                  <a:glow rad="889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p>
          <a:p>
            <a:pPr marL="0" lvl="0" indent="0">
              <a:lnSpc>
                <a:spcPct val="96000"/>
              </a:lnSpc>
              <a:spcBef>
                <a:spcPts val="0"/>
              </a:spcBef>
              <a:spcAft>
                <a:spcPts val="600"/>
              </a:spcAft>
              <a:buSzPct val="65000"/>
              <a:tabLst/>
              <a:defRPr/>
            </a:pP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21:8 </a:t>
            </a:r>
            <a:r>
              <a:rPr kumimoji="0" lang="en-US" sz="14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2200" b="0" i="0" u="none" strike="noStrike" kern="150" cap="none" spc="0" normalizeH="0" baseline="0" noProof="0" dirty="0">
              <a:ln w="9525">
                <a:solidFill>
                  <a:srgbClr val="000000"/>
                </a:solidFill>
                <a:prstDash val="solid"/>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23695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82880" y="1447800"/>
            <a:ext cx="8778240" cy="502920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8288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274320" indent="-274320">
              <a:lnSpc>
                <a:spcPct val="100000"/>
              </a:lnSpc>
              <a:spcAft>
                <a:spcPts val="1200"/>
              </a:spcAft>
              <a:buClr>
                <a:schemeClr val="tx1"/>
              </a:buClr>
              <a:buSzPct val="70000"/>
              <a:buFont typeface="Wingdings" panose="05000000000000000000" pitchFamily="2" charset="2"/>
              <a:buChar char="Ø"/>
            </a:pPr>
            <a:r>
              <a:rPr lang="en-US" sz="2800" u="sng" dirty="0">
                <a:solidFill>
                  <a:schemeClr val="tx1"/>
                </a:solidFill>
                <a:latin typeface="Calibri" panose="020F0502020204030204" pitchFamily="34" charset="0"/>
              </a:rPr>
              <a:t>Muhammad said "Those who don't convert to Islam should be killed... tied to a tree and hands, legs cut off.</a:t>
            </a:r>
            <a:r>
              <a:rPr lang="en-US" sz="2800"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[565]</a:t>
            </a:r>
            <a:endParaRPr lang="en-US" dirty="0">
              <a:solidFill>
                <a:schemeClr val="tx1"/>
              </a:solidFill>
              <a:latin typeface="Calibri" panose="020F0502020204030204" pitchFamily="34" charset="0"/>
            </a:endParaRPr>
          </a:p>
          <a:p>
            <a:pPr marL="274320" indent="-274320">
              <a:lnSpc>
                <a:spcPct val="100000"/>
              </a:lnSpc>
              <a:spcAft>
                <a:spcPts val="1200"/>
              </a:spcAft>
              <a:buClr>
                <a:schemeClr val="tx1"/>
              </a:buClr>
              <a:buSzPct val="70000"/>
              <a:buFont typeface="Wingdings" panose="05000000000000000000" pitchFamily="2" charset="2"/>
              <a:buChar char="Ø"/>
            </a:pPr>
            <a:r>
              <a:rPr lang="en-US" sz="2800" dirty="0">
                <a:solidFill>
                  <a:schemeClr val="tx1"/>
                </a:solidFill>
                <a:latin typeface="Calibri" panose="020F0502020204030204" pitchFamily="34" charset="0"/>
              </a:rPr>
              <a:t>"... the messenger of Allah said: I have been commanded to fight against people till they testify that 'there is no god but Allah...' " (Sahih Muslim 1:33, Sunni Hadith Text). </a:t>
            </a:r>
            <a:r>
              <a:rPr lang="en-US" u="sng"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[522]</a:t>
            </a:r>
            <a:r>
              <a:rPr lang="en-US"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a:t>
            </a:r>
            <a:r>
              <a:rPr lang="en-US" u="sng"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566</a:t>
            </a:r>
            <a:r>
              <a:rPr lang="en-US" u="sng"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a:t>
            </a:r>
            <a:endParaRPr lang="en-US" dirty="0">
              <a:solidFill>
                <a:schemeClr val="tx1"/>
              </a:solidFill>
              <a:latin typeface="Calibri" panose="020F0502020204030204" pitchFamily="34" charset="0"/>
            </a:endParaRPr>
          </a:p>
          <a:p>
            <a:pPr marL="274320" indent="-274320">
              <a:lnSpc>
                <a:spcPct val="100000"/>
              </a:lnSpc>
              <a:spcAft>
                <a:spcPts val="1200"/>
              </a:spcAft>
              <a:buClr>
                <a:schemeClr val="tx1"/>
              </a:buClr>
              <a:buSzPct val="70000"/>
              <a:buFont typeface="Wingdings" panose="05000000000000000000" pitchFamily="2" charset="2"/>
              <a:buChar char="Ø"/>
            </a:pPr>
            <a:r>
              <a:rPr lang="en-US" sz="2800" dirty="0">
                <a:solidFill>
                  <a:schemeClr val="tx1"/>
                </a:solidFill>
                <a:latin typeface="Calibri" panose="020F0502020204030204" pitchFamily="34" charset="0"/>
              </a:rPr>
              <a:t>"Whoso fighteth in the way of Allah, be he slain or be he victorious, on him we shall bestow a vast reward" (Qur'an 4:76). (</a:t>
            </a:r>
            <a:r>
              <a:rPr lang="en-US" sz="2800" u="sng" dirty="0">
                <a:solidFill>
                  <a:schemeClr val="tx1"/>
                </a:solidFill>
                <a:latin typeface="Calibri" panose="020F0502020204030204" pitchFamily="34" charset="0"/>
              </a:rPr>
              <a:t>This is the main theological basis for suicide bombings</a:t>
            </a:r>
            <a:r>
              <a:rPr lang="en-US" sz="2800"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[522]</a:t>
            </a:r>
            <a:endParaRPr lang="en-US" dirty="0">
              <a:solidFill>
                <a:schemeClr val="tx1"/>
              </a:solidFill>
              <a:latin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228600"/>
            <a:ext cx="8778240"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3795750613"/>
      </p:ext>
    </p:extLst>
  </p:cSld>
  <p:clrMapOvr>
    <a:masterClrMapping/>
  </p:clrMapOvr>
  <p:transition spd="slow" advTm="37000">
    <p:fade/>
  </p:transition>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55745" y="1300586"/>
            <a:ext cx="8823960" cy="5347618"/>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900"/>
              </a:spcAft>
              <a:tabLst/>
            </a:pPr>
            <a:r>
              <a:rPr lang="en-US" sz="2800" dirty="0">
                <a:solidFill>
                  <a:schemeClr val="tx1"/>
                </a:solidFill>
                <a:latin typeface="Calibri" panose="020F0502020204030204" pitchFamily="34" charset="0"/>
              </a:rPr>
              <a:t>Muslims throughout history killed 60 million Christians, 120 million Africans &amp; 80 million Hindus. </a:t>
            </a:r>
            <a:r>
              <a:rPr lang="en-US" u="sng" dirty="0">
                <a:solidFill>
                  <a:prstClr val="white"/>
                </a:solidFill>
                <a:latin typeface="Calibri" panose="020F0502020204030204" pitchFamily="34" charset="0"/>
                <a:hlinkClick r:id="rId3">
                  <a:extLst>
                    <a:ext uri="{A12FA001-AC4F-418D-AE19-62706E023703}">
                      <ahyp:hlinkClr xmlns:ahyp="http://schemas.microsoft.com/office/drawing/2018/hyperlinkcolor" val="tx"/>
                    </a:ext>
                  </a:extLst>
                </a:hlinkClick>
              </a:rPr>
              <a:t>[</a:t>
            </a:r>
            <a:r>
              <a:rPr lang="en-US" u="sng" dirty="0">
                <a:solidFill>
                  <a:prstClr val="white"/>
                </a:solidFill>
                <a:latin typeface="Calibri" panose="020F0502020204030204" pitchFamily="34" charset="0"/>
                <a:hlinkClick r:id="rId4">
                  <a:extLst>
                    <a:ext uri="{A12FA001-AC4F-418D-AE19-62706E023703}">
                      <ahyp:hlinkClr xmlns:ahyp="http://schemas.microsoft.com/office/drawing/2018/hyperlinkcolor" val="tx"/>
                    </a:ext>
                  </a:extLst>
                </a:hlinkClick>
              </a:rPr>
              <a:t>566</a:t>
            </a:r>
            <a:r>
              <a:rPr lang="en-US" u="sng" dirty="0">
                <a:solidFill>
                  <a:prstClr val="white"/>
                </a:solidFill>
                <a:latin typeface="Calibri" panose="020F0502020204030204" pitchFamily="34" charset="0"/>
                <a:hlinkClick r:id="rId3">
                  <a:extLst>
                    <a:ext uri="{A12FA001-AC4F-418D-AE19-62706E023703}">
                      <ahyp:hlinkClr xmlns:ahyp="http://schemas.microsoft.com/office/drawing/2018/hyperlinkcolor" val="tx"/>
                    </a:ext>
                  </a:extLst>
                </a:hlinkClick>
              </a:rPr>
              <a:t>]</a:t>
            </a:r>
            <a:r>
              <a:rPr lang="en-US" dirty="0">
                <a:solidFill>
                  <a:prstClr val="white"/>
                </a:solidFill>
                <a:latin typeface="Calibri" panose="020F0502020204030204" pitchFamily="34" charset="0"/>
              </a:rPr>
              <a:t> </a:t>
            </a:r>
            <a:r>
              <a:rPr lang="en-US" dirty="0">
                <a:solidFill>
                  <a:schemeClr val="tx1"/>
                </a:solidFill>
                <a:latin typeface="Calibri" panose="020F0502020204030204" pitchFamily="34" charset="0"/>
              </a:rPr>
              <a:t> </a:t>
            </a:r>
          </a:p>
          <a:p>
            <a:pPr marL="0" indent="0">
              <a:lnSpc>
                <a:spcPct val="100000"/>
              </a:lnSpc>
              <a:spcAft>
                <a:spcPts val="900"/>
              </a:spcAft>
            </a:pPr>
            <a:r>
              <a:rPr lang="en-US" sz="2800" dirty="0">
                <a:solidFill>
                  <a:schemeClr val="tx1"/>
                </a:solidFill>
                <a:latin typeface="Calibri" panose="020F0502020204030204" pitchFamily="34" charset="0"/>
              </a:rPr>
              <a:t>Mohammad personally committed an act of violence every six weeks the last nine years of his life. </a:t>
            </a:r>
            <a:r>
              <a:rPr lang="en-US" u="sng"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[566]</a:t>
            </a:r>
            <a:r>
              <a:rPr lang="en-US" dirty="0">
                <a:solidFill>
                  <a:schemeClr val="tx1"/>
                </a:solidFill>
                <a:latin typeface="Calibri" panose="020F0502020204030204" pitchFamily="34" charset="0"/>
              </a:rPr>
              <a:t> </a:t>
            </a:r>
          </a:p>
          <a:p>
            <a:pPr marL="0" indent="0">
              <a:lnSpc>
                <a:spcPct val="100000"/>
              </a:lnSpc>
              <a:spcAft>
                <a:spcPts val="900"/>
              </a:spcAft>
            </a:pPr>
            <a:r>
              <a:rPr lang="en-US" sz="2800" dirty="0">
                <a:solidFill>
                  <a:schemeClr val="tx1"/>
                </a:solidFill>
                <a:latin typeface="Calibri" panose="020F0502020204030204" pitchFamily="34" charset="0"/>
              </a:rPr>
              <a:t>The Satanic Qur'an teaches that those who die killing Christians and Jews will go to heaven.</a:t>
            </a:r>
            <a:r>
              <a:rPr lang="en-US"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[522]</a:t>
            </a:r>
            <a:r>
              <a:rPr lang="en-US" u="sng" dirty="0">
                <a:solidFill>
                  <a:schemeClr val="tx1"/>
                </a:solidFill>
                <a:latin typeface="Calibri" panose="020F0502020204030204" pitchFamily="34" charset="0"/>
              </a:rPr>
              <a:t> </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[566]</a:t>
            </a:r>
            <a:r>
              <a:rPr lang="en-US" dirty="0">
                <a:solidFill>
                  <a:schemeClr val="tx1"/>
                </a:solidFill>
                <a:latin typeface="Calibri" panose="020F0502020204030204" pitchFamily="34" charset="0"/>
              </a:rPr>
              <a:t> </a:t>
            </a:r>
          </a:p>
          <a:p>
            <a:pPr marL="0" indent="0">
              <a:lnSpc>
                <a:spcPct val="100000"/>
              </a:lnSpc>
              <a:spcAft>
                <a:spcPts val="900"/>
              </a:spcAft>
            </a:pPr>
            <a:r>
              <a:rPr lang="en-US" sz="2800" dirty="0">
                <a:solidFill>
                  <a:schemeClr val="tx1"/>
                </a:solidFill>
                <a:latin typeface="Calibri" panose="020F0502020204030204" pitchFamily="34" charset="0"/>
              </a:rPr>
              <a:t>In fact, the Qur'an teaches that ALL Muslims will go to hell unless they kill Jews or Christians. Only Muslims who spill blood for the false god Allah can be intercessors &amp; save seventy family members from hell &amp; take them to heaven without judgment. </a:t>
            </a:r>
            <a:r>
              <a:rPr lang="en-US" u="sng" dirty="0">
                <a:solidFill>
                  <a:schemeClr val="tx1"/>
                </a:solidFill>
                <a:latin typeface="Calibri" panose="020F0502020204030204" pitchFamily="34" charset="0"/>
                <a:hlinkClick r:id="rId6">
                  <a:extLst>
                    <a:ext uri="{A12FA001-AC4F-418D-AE19-62706E023703}">
                      <ahyp:hlinkClr xmlns:ahyp="http://schemas.microsoft.com/office/drawing/2018/hyperlinkcolor" val="tx"/>
                    </a:ext>
                  </a:extLst>
                </a:hlinkClick>
              </a:rPr>
              <a:t>[573]</a:t>
            </a:r>
            <a:endParaRPr lang="en-US" i="0" u="none" strike="noStrike" dirty="0">
              <a:solidFill>
                <a:schemeClr val="tx1"/>
              </a:solidFill>
              <a:effectLst/>
              <a:latin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4132643771"/>
      </p:ext>
    </p:extLst>
  </p:cSld>
  <p:clrMapOvr>
    <a:masterClrMapping/>
  </p:clrMapOvr>
  <p:transition spd="slow" advTm="37000">
    <p:fade/>
  </p:transition>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320040" y="1737360"/>
            <a:ext cx="8503920" cy="465512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900"/>
              </a:spcAft>
            </a:pPr>
            <a:r>
              <a:rPr lang="en-US" sz="2800" dirty="0">
                <a:solidFill>
                  <a:schemeClr val="tx1"/>
                </a:solidFill>
                <a:latin typeface="Calibri" panose="020F0502020204030204" pitchFamily="34" charset="0"/>
              </a:rPr>
              <a:t>This is why one out of every 16 verses in Qur'an is about carrying out war. This is why Muslims around the world are driven in a rage to kill.</a:t>
            </a:r>
            <a:r>
              <a:rPr lang="en-US" sz="2600"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[561]</a:t>
            </a:r>
            <a:r>
              <a:rPr lang="en-US"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[562]</a:t>
            </a:r>
            <a:endParaRPr lang="en-US" dirty="0">
              <a:solidFill>
                <a:schemeClr val="tx1"/>
              </a:solidFill>
              <a:latin typeface="Calibri" panose="020F0502020204030204" pitchFamily="34" charset="0"/>
            </a:endParaRPr>
          </a:p>
          <a:p>
            <a:pPr marL="274320" indent="-274320">
              <a:lnSpc>
                <a:spcPct val="100000"/>
              </a:lnSpc>
              <a:spcAft>
                <a:spcPts val="900"/>
              </a:spcAft>
              <a:buClr>
                <a:schemeClr val="tx1"/>
              </a:buClr>
              <a:buSzPct val="80000"/>
              <a:buFont typeface="Wingdings" panose="05000000000000000000" pitchFamily="2" charset="2"/>
              <a:buChar char="Ø"/>
            </a:pPr>
            <a:r>
              <a:rPr lang="en-US" sz="2700" dirty="0">
                <a:solidFill>
                  <a:schemeClr val="tx1"/>
                </a:solidFill>
                <a:latin typeface="Calibri" panose="020F0502020204030204" pitchFamily="34" charset="0"/>
              </a:rPr>
              <a:t>What a contrast from Jesus who taught that peace and love for your neighbor was the greatest commandment. </a:t>
            </a:r>
          </a:p>
          <a:p>
            <a:pPr marL="274320" indent="-274320">
              <a:lnSpc>
                <a:spcPct val="100000"/>
              </a:lnSpc>
              <a:spcAft>
                <a:spcPts val="900"/>
              </a:spcAft>
              <a:buClr>
                <a:schemeClr val="tx1"/>
              </a:buClr>
              <a:buSzPct val="80000"/>
              <a:buFont typeface="Wingdings" panose="05000000000000000000" pitchFamily="2" charset="2"/>
              <a:buChar char="Ø"/>
            </a:pPr>
            <a:r>
              <a:rPr lang="en-US" sz="2700" dirty="0">
                <a:solidFill>
                  <a:schemeClr val="tx1"/>
                </a:solidFill>
                <a:latin typeface="Calibri" panose="020F0502020204030204" pitchFamily="34" charset="0"/>
              </a:rPr>
              <a:t>Jesus never defiled himself. While Jesus hung from the cross dying, he forgave those who murdered him. </a:t>
            </a:r>
          </a:p>
          <a:p>
            <a:pPr marL="274320" indent="-274320">
              <a:lnSpc>
                <a:spcPct val="100000"/>
              </a:lnSpc>
              <a:spcAft>
                <a:spcPts val="900"/>
              </a:spcAft>
              <a:buClr>
                <a:schemeClr val="tx1"/>
              </a:buClr>
              <a:buSzPct val="80000"/>
              <a:buFont typeface="Wingdings" panose="05000000000000000000" pitchFamily="2" charset="2"/>
              <a:buChar char="Ø"/>
            </a:pPr>
            <a:r>
              <a:rPr lang="en-US" sz="2700" u="sng" dirty="0">
                <a:solidFill>
                  <a:schemeClr val="tx1"/>
                </a:solidFill>
                <a:latin typeface="Calibri" panose="020F0502020204030204" pitchFamily="34" charset="0"/>
              </a:rPr>
              <a:t>Jesus said the greatest gift you can give is to sacrifice your life for your friends, as he did on the cross. Jesus taught that those </a:t>
            </a:r>
            <a:r>
              <a:rPr lang="en-US" sz="2800" u="sng" dirty="0">
                <a:solidFill>
                  <a:schemeClr val="tx1"/>
                </a:solidFill>
                <a:latin typeface="Calibri" panose="020F0502020204030204" pitchFamily="34" charset="0"/>
              </a:rPr>
              <a:t>who lived by the sword, die by the sword</a:t>
            </a:r>
            <a:r>
              <a:rPr lang="en-US" sz="2800" dirty="0">
                <a:solidFill>
                  <a:schemeClr val="tx1"/>
                </a:solidFill>
                <a:latin typeface="Calibri" panose="020F0502020204030204" pitchFamily="34" charset="0"/>
              </a:rPr>
              <a:t>.</a:t>
            </a:r>
            <a:endParaRPr lang="en-US" sz="2800" b="0" i="0" dirty="0">
              <a:solidFill>
                <a:schemeClr val="tx1"/>
              </a:solidFill>
              <a:effectLst/>
              <a:latin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386492"/>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736803725"/>
      </p:ext>
    </p:extLst>
  </p:cSld>
  <p:clrMapOvr>
    <a:masterClrMapping/>
  </p:clrMapOvr>
  <p:transition spd="slow" advTm="37000">
    <p:fade/>
  </p:transition>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61496" y="1600200"/>
            <a:ext cx="8621008" cy="455509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19050" marR="0">
              <a:lnSpc>
                <a:spcPct val="100000"/>
              </a:lnSpc>
              <a:spcBef>
                <a:spcPts val="0"/>
              </a:spcBef>
              <a:spcAft>
                <a:spcPts val="1200"/>
              </a:spcAft>
            </a:pPr>
            <a:r>
              <a:rPr lang="en-US" sz="2800" kern="150" dirty="0">
                <a:solidFill>
                  <a:schemeClr val="tx1"/>
                </a:solidFill>
                <a:latin typeface="Calibri" panose="020F0502020204030204" pitchFamily="34" charset="0"/>
                <a:ea typeface="SimSun" panose="02010600030101010101" pitchFamily="2" charset="-122"/>
                <a:cs typeface="Mangal" panose="02040503050203030202" pitchFamily="18" charset="0"/>
              </a:rPr>
              <a:t>Only Jesus literally word for word fulfilled every Old Testament prophesy (with accuracy verified by the Dead Sea Scrolls). The resurrection of Jesus was witnessed by thousands of believers and nonbelievers who experienced two large earthquakes. One occurred when Jesus died, a second occurred when Jesus rose from the dead. </a:t>
            </a:r>
          </a:p>
          <a:p>
            <a:pPr marL="19050" marR="0">
              <a:lnSpc>
                <a:spcPct val="100000"/>
              </a:lnSpc>
              <a:spcBef>
                <a:spcPts val="0"/>
              </a:spcBef>
              <a:spcAft>
                <a:spcPts val="1200"/>
              </a:spcAft>
            </a:pPr>
            <a:r>
              <a:rPr lang="en-US" sz="2800" kern="150" dirty="0">
                <a:solidFill>
                  <a:schemeClr val="tx1"/>
                </a:solidFill>
                <a:latin typeface="Calibri" panose="020F0502020204030204" pitchFamily="34" charset="0"/>
                <a:ea typeface="SimSun" panose="02010600030101010101" pitchFamily="2" charset="-122"/>
                <a:cs typeface="Mangal" panose="02040503050203030202" pitchFamily="18" charset="0"/>
              </a:rPr>
              <a:t>Everyone in the entire area observed the Sun that went completely dark for three hours. The veil of the temple was split. The Roman centurion who crucified Jesus admitted this truly was the son of God.</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38100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383476337"/>
      </p:ext>
    </p:extLst>
  </p:cSld>
  <p:clrMapOvr>
    <a:masterClrMapping/>
  </p:clrMapOvr>
  <p:transition spd="slow" advTm="37000">
    <p:fade/>
  </p:transition>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43840" y="1981200"/>
            <a:ext cx="8656320" cy="443198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600"/>
              </a:spcAft>
            </a:pP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When Jesus rose from the dead, angels were witnessed by many. Jesus walked with his disciples, ate with them, disappeared and reappeared in front of their eyes. Jesus allowed them to touch his deadly wounds. The graves of the dead were opened, and many former saints rose from the dead and went to Jerusalem where many people saw them. Hundreds of people later witnessed Jesus ascend into heaven and two angels spoke to the crowd.</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568712"/>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556407815"/>
      </p:ext>
    </p:extLst>
  </p:cSld>
  <p:clrMapOvr>
    <a:masterClrMapping/>
  </p:clrMapOvr>
  <p:transition spd="slow" advTm="37000">
    <p:fade/>
  </p:transition>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72090" y="1358658"/>
            <a:ext cx="4226312" cy="4300729"/>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18288">
              <a:spcAft>
                <a:spcPts val="900"/>
              </a:spcAft>
            </a:pPr>
            <a:r>
              <a:rPr lang="en-US" sz="2600" dirty="0">
                <a:solidFill>
                  <a:schemeClr val="tx1"/>
                </a:solidFill>
                <a:latin typeface="Calibri" panose="020F0502020204030204" pitchFamily="34" charset="0"/>
              </a:rPr>
              <a:t>Many others throughout history also claimed to see Jesus. This includes many former Muslims today, including former leading terrorists determined to kill Christians. </a:t>
            </a:r>
            <a:r>
              <a:rPr lang="en-US" sz="2000"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[571]</a:t>
            </a:r>
            <a:r>
              <a:rPr lang="en-US" sz="2000" dirty="0">
                <a:solidFill>
                  <a:schemeClr val="tx1"/>
                </a:solidFill>
                <a:latin typeface="Calibri" panose="020F0502020204030204" pitchFamily="34" charset="0"/>
              </a:rPr>
              <a:t> </a:t>
            </a:r>
          </a:p>
          <a:p>
            <a:pPr marL="18288">
              <a:spcAft>
                <a:spcPts val="900"/>
              </a:spcAft>
            </a:pPr>
            <a:r>
              <a:rPr lang="en-US" sz="2600" dirty="0">
                <a:solidFill>
                  <a:schemeClr val="tx1"/>
                </a:solidFill>
                <a:latin typeface="Calibri" panose="020F0502020204030204" pitchFamily="34" charset="0"/>
              </a:rPr>
              <a:t>After this experience they became loving peaceful Christians, despite death threats from other Muslims.</a:t>
            </a:r>
            <a:endParaRPr lang="en-US" sz="2600" dirty="0">
              <a:latin typeface="Calibri" panose="020F0502020204030204" pitchFamily="34"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pic>
        <p:nvPicPr>
          <p:cNvPr id="2" name="Picture 1">
            <a:extLst>
              <a:ext uri="{FF2B5EF4-FFF2-40B4-BE49-F238E27FC236}">
                <a16:creationId xmlns:a16="http://schemas.microsoft.com/office/drawing/2014/main" id="{68286ECF-5D6E-41BD-83C1-3A12C308E9F9}"/>
              </a:ext>
            </a:extLst>
          </p:cNvPr>
          <p:cNvPicPr>
            <a:picLocks noChangeAspect="1"/>
          </p:cNvPicPr>
          <p:nvPr/>
        </p:nvPicPr>
        <p:blipFill>
          <a:blip r:embed="rId5"/>
          <a:stretch>
            <a:fillRect/>
          </a:stretch>
        </p:blipFill>
        <p:spPr>
          <a:xfrm>
            <a:off x="4766338" y="1256992"/>
            <a:ext cx="4083270" cy="4526363"/>
          </a:xfrm>
          <a:prstGeom prst="rect">
            <a:avLst/>
          </a:prstGeom>
        </p:spPr>
      </p:pic>
      <p:pic>
        <p:nvPicPr>
          <p:cNvPr id="7" name="Picture 6">
            <a:extLst>
              <a:ext uri="{FF2B5EF4-FFF2-40B4-BE49-F238E27FC236}">
                <a16:creationId xmlns:a16="http://schemas.microsoft.com/office/drawing/2014/main" id="{58E841A2-D4E0-4112-BF6D-BC6C01B8BB5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892540" y="5659387"/>
            <a:ext cx="137160" cy="137160"/>
          </a:xfrm>
          <a:prstGeom prst="rect">
            <a:avLst/>
          </a:prstGeom>
        </p:spPr>
      </p:pic>
      <p:sp>
        <p:nvSpPr>
          <p:cNvPr id="8" name="Rectangle 1">
            <a:extLst>
              <a:ext uri="{FF2B5EF4-FFF2-40B4-BE49-F238E27FC236}">
                <a16:creationId xmlns:a16="http://schemas.microsoft.com/office/drawing/2014/main" id="{F42DB78F-EB7C-4480-B1DC-181B1B51C17F}"/>
              </a:ext>
            </a:extLst>
          </p:cNvPr>
          <p:cNvSpPr>
            <a:spLocks noChangeArrowheads="1"/>
          </p:cNvSpPr>
          <p:nvPr/>
        </p:nvSpPr>
        <p:spPr bwMode="auto">
          <a:xfrm>
            <a:off x="294392" y="5920766"/>
            <a:ext cx="8555216" cy="674031"/>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600"/>
              </a:spcAft>
            </a:pPr>
            <a:r>
              <a:rPr lang="en-US" sz="2100" dirty="0">
                <a:solidFill>
                  <a:schemeClr val="tx1"/>
                </a:solidFill>
                <a:latin typeface="Calibri" panose="020F0502020204030204" pitchFamily="34" charset="0"/>
              </a:rPr>
              <a:t>“Jesus' ascension to heaven depicted by John Singleton Copley, 1775.” </a:t>
            </a:r>
            <a:r>
              <a:rPr lang="en-US" u="sng" dirty="0">
                <a:solidFill>
                  <a:schemeClr val="tx1"/>
                </a:solidFill>
                <a:latin typeface="Calibri" panose="020F0502020204030204" pitchFamily="34" charset="0"/>
                <a:hlinkClick r:id="rId7">
                  <a:extLst>
                    <a:ext uri="{A12FA001-AC4F-418D-AE19-62706E023703}">
                      <ahyp:hlinkClr xmlns:ahyp="http://schemas.microsoft.com/office/drawing/2018/hyperlinkcolor" val="tx"/>
                    </a:ext>
                  </a:extLst>
                </a:hlinkClick>
              </a:rPr>
              <a:t>[695]</a:t>
            </a:r>
            <a:r>
              <a:rPr lang="en-US" dirty="0">
                <a:solidFill>
                  <a:schemeClr val="tx1"/>
                </a:solidFill>
                <a:latin typeface="Calibri" panose="020F0502020204030204" pitchFamily="34" charset="0"/>
              </a:rPr>
              <a:t> </a:t>
            </a:r>
            <a:r>
              <a:rPr lang="en-US" sz="2100" dirty="0">
                <a:solidFill>
                  <a:schemeClr val="tx1"/>
                </a:solidFill>
                <a:latin typeface="Calibri" panose="020F0502020204030204" pitchFamily="34" charset="0"/>
              </a:rPr>
              <a:t>Today from eyewitnesses, we know that angels typically don't have wings. </a:t>
            </a:r>
          </a:p>
        </p:txBody>
      </p:sp>
    </p:spTree>
    <p:extLst>
      <p:ext uri="{BB962C8B-B14F-4D97-AF65-F5344CB8AC3E}">
        <p14:creationId xmlns:p14="http://schemas.microsoft.com/office/powerpoint/2010/main" val="4089512655"/>
      </p:ext>
    </p:extLst>
  </p:cSld>
  <p:clrMapOvr>
    <a:masterClrMapping/>
  </p:clrMapOvr>
  <p:transition spd="slow" advTm="37000">
    <p:fade/>
  </p:transition>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0578" y="1488520"/>
            <a:ext cx="8778240" cy="498598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tabLst/>
            </a:pP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In contrast, Mohammad admitted he was tricked into following Satan for a short time to promote three </a:t>
            </a:r>
            <a:r>
              <a:rPr lang="en-US" sz="2800" kern="150" dirty="0">
                <a:solidFill>
                  <a:prstClr val="white"/>
                </a:solidFill>
                <a:latin typeface="Calibri" panose="020F0502020204030204" pitchFamily="34" charset="0"/>
                <a:ea typeface="SimSun" panose="02010600030101010101" pitchFamily="2" charset="-122"/>
                <a:cs typeface="Mangal" panose="02040503050203030202" pitchFamily="18" charset="0"/>
              </a:rPr>
              <a:t>fake</a:t>
            </a: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 pagan bird gods, admitted he attempted suicide several times and admitted that a demon three times terrorized him and tried to physically crush him until he agreed to write down the Satanic Qur'an. </a:t>
            </a:r>
            <a:r>
              <a:rPr lang="en-US" u="sng" dirty="0">
                <a:solidFill>
                  <a:prstClr val="white"/>
                </a:solidFill>
                <a:latin typeface="Calibri" panose="020F0502020204030204" pitchFamily="34" charset="0"/>
                <a:hlinkClick r:id="rId3">
                  <a:extLst>
                    <a:ext uri="{A12FA001-AC4F-418D-AE19-62706E023703}">
                      <ahyp:hlinkClr xmlns:ahyp="http://schemas.microsoft.com/office/drawing/2018/hyperlinkcolor" val="tx"/>
                    </a:ext>
                  </a:extLst>
                </a:hlinkClick>
              </a:rPr>
              <a:t>[566]</a:t>
            </a:r>
            <a:r>
              <a:rPr lang="en-US" sz="2800" kern="150" dirty="0">
                <a:solidFill>
                  <a:prstClr val="white"/>
                </a:solidFill>
                <a:latin typeface="Calibri" panose="020F0502020204030204" pitchFamily="34" charset="0"/>
                <a:ea typeface="SimSun" panose="02010600030101010101" pitchFamily="2" charset="-122"/>
                <a:cs typeface="Mangal" panose="02040503050203030202" pitchFamily="18" charset="0"/>
              </a:rPr>
              <a:t> </a:t>
            </a:r>
            <a:endParaRPr lang="en-US" sz="32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0" lvl="0" indent="0">
              <a:lnSpc>
                <a:spcPct val="100000"/>
              </a:lnSpc>
              <a:spcBef>
                <a:spcPts val="0"/>
              </a:spcBef>
              <a:spcAft>
                <a:spcPts val="1200"/>
              </a:spcAft>
              <a:tabLst/>
            </a:pP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Muhammad also admittedly died of a ruptured heart aorta, as a result of a meal poisoned by his wife a few years earlier. Because Muhammad had murdered his wife’s former husband, father &amp; her uncle.</a:t>
            </a:r>
            <a:r>
              <a:rPr lang="en-US" sz="3200" kern="150" dirty="0">
                <a:solidFill>
                  <a:schemeClr val="tx1"/>
                </a:solidFill>
                <a:latin typeface="Calibri" panose="020F0502020204030204" pitchFamily="34" charset="0"/>
                <a:ea typeface="SimSun" panose="02010600030101010101" pitchFamily="2" charset="-122"/>
                <a:cs typeface="Mangal" panose="02040503050203030202" pitchFamily="18" charset="0"/>
              </a:rPr>
              <a:t> </a:t>
            </a:r>
            <a:r>
              <a:rPr lang="en-US" u="sng" dirty="0">
                <a:solidFill>
                  <a:prstClr val="white"/>
                </a:solidFill>
                <a:latin typeface="Calibri" panose="020F0502020204030204" pitchFamily="34" charset="0"/>
                <a:hlinkClick r:id="rId3">
                  <a:extLst>
                    <a:ext uri="{A12FA001-AC4F-418D-AE19-62706E023703}">
                      <ahyp:hlinkClr xmlns:ahyp="http://schemas.microsoft.com/office/drawing/2018/hyperlinkcolor" val="tx"/>
                    </a:ext>
                  </a:extLst>
                </a:hlinkClick>
              </a:rPr>
              <a:t>[566]</a:t>
            </a:r>
            <a:endParaRPr lang="en-US" sz="28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317641"/>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240969576"/>
      </p:ext>
    </p:extLst>
  </p:cSld>
  <p:clrMapOvr>
    <a:masterClrMapping/>
  </p:clrMapOvr>
  <p:transition spd="slow" advTm="37000">
    <p:fade/>
  </p:transition>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43840" y="1675461"/>
            <a:ext cx="8656320" cy="471821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274320" indent="-274320">
              <a:lnSpc>
                <a:spcPct val="100000"/>
              </a:lnSpc>
              <a:spcBef>
                <a:spcPts val="0"/>
              </a:spcBef>
              <a:spcAft>
                <a:spcPts val="1800"/>
              </a:spcAft>
              <a:buClr>
                <a:schemeClr val="tx1"/>
              </a:buClr>
              <a:buSzPct val="70000"/>
              <a:buFont typeface="Wingdings" panose="05000000000000000000" pitchFamily="2" charset="2"/>
              <a:buChar char="Ø"/>
            </a:pP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This poison later ruptured his heart “severed his life artery (aorta).” This </a:t>
            </a:r>
            <a:r>
              <a:rPr lang="en-US" sz="3000" kern="150" dirty="0">
                <a:solidFill>
                  <a:prstClr val="white"/>
                </a:solidFill>
                <a:latin typeface="Calibri" panose="020F0502020204030204" pitchFamily="34" charset="0"/>
                <a:ea typeface="SimSun" panose="02010600030101010101" pitchFamily="2" charset="-122"/>
                <a:cs typeface="Mangal" panose="02040503050203030202" pitchFamily="18" charset="0"/>
              </a:rPr>
              <a:t>was the exact </a:t>
            </a: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method of death Mohammad predicted for himself … if he were a false prophet. This is the only prophesy Mohammad fulfilled. </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[566]</a:t>
            </a:r>
            <a:r>
              <a:rPr lang="en-US" u="sng" dirty="0">
                <a:solidFill>
                  <a:schemeClr val="tx1"/>
                </a:solidFill>
                <a:latin typeface="Calibri" panose="020F0502020204030204" pitchFamily="34" charset="0"/>
              </a:rPr>
              <a:t> (Qur'an Ch. 10:15 &amp; Ch. 69:44-47, Zahid Buhari Vol. 3 Book 47:786 &amp; Vol. 5 Book 59:713)</a:t>
            </a:r>
            <a:endPar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0">
              <a:spcBef>
                <a:spcPts val="0"/>
              </a:spcBef>
              <a:spcAft>
                <a:spcPts val="600"/>
              </a:spcAft>
            </a:pPr>
            <a:r>
              <a:rPr lang="en-US" sz="3000" kern="150" dirty="0">
                <a:solidFill>
                  <a:schemeClr val="tx1"/>
                </a:solidFill>
                <a:latin typeface="Calibri" panose="020F0502020204030204" pitchFamily="34" charset="0"/>
                <a:ea typeface="SimSun" panose="02010600030101010101" pitchFamily="2" charset="-122"/>
                <a:cs typeface="Mangal" panose="02040503050203030202" pitchFamily="18" charset="0"/>
              </a:rPr>
              <a:t>Mass murderer and rapist Mohammad also never rose to Heaven per the Qur’an or any ancient Islamic document. This was a story invented in recent times, to try to copy Jesus. </a:t>
            </a:r>
            <a:r>
              <a:rPr lang="en-US" u="sng" dirty="0">
                <a:solidFill>
                  <a:schemeClr val="tx1"/>
                </a:solidFill>
                <a:latin typeface="Calibri" panose="020F0502020204030204" pitchFamily="34" charset="0"/>
                <a:hlinkClick r:id="rId3">
                  <a:extLst>
                    <a:ext uri="{A12FA001-AC4F-418D-AE19-62706E023703}">
                      <ahyp:hlinkClr xmlns:ahyp="http://schemas.microsoft.com/office/drawing/2018/hyperlinkcolor" val="tx"/>
                    </a:ext>
                  </a:extLst>
                </a:hlinkClick>
              </a:rPr>
              <a:t>[566]</a:t>
            </a:r>
            <a:r>
              <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rPr>
              <a:t>  </a:t>
            </a: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45720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911768695"/>
      </p:ext>
    </p:extLst>
  </p:cSld>
  <p:clrMapOvr>
    <a:masterClrMapping/>
  </p:clrMapOvr>
  <p:transition spd="slow" advTm="37000">
    <p:fade/>
  </p:transition>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18192" y="1280160"/>
            <a:ext cx="8742928" cy="5265929"/>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indent="0">
              <a:spcBef>
                <a:spcPts val="0"/>
              </a:spcBef>
              <a:spcAft>
                <a:spcPts val="600"/>
              </a:spcAft>
              <a:buClr>
                <a:schemeClr val="tx1"/>
              </a:buClr>
              <a:buSzPct val="80000"/>
            </a:pPr>
            <a:r>
              <a:rPr lang="en-US" sz="2800" b="1" u="sng" kern="150" dirty="0">
                <a:solidFill>
                  <a:schemeClr val="tx1"/>
                </a:solidFill>
                <a:latin typeface="Calibri" panose="020F0502020204030204" pitchFamily="34" charset="0"/>
                <a:ea typeface="SimSun" panose="02010600030101010101" pitchFamily="2" charset="-122"/>
                <a:cs typeface="Mangal" panose="02040503050203030202" pitchFamily="18" charset="0"/>
              </a:rPr>
              <a:t>Muslims Become Christians after Seeing Visions of Jesus</a:t>
            </a:r>
            <a:endParaRPr lang="en-US" sz="20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65760" lvl="0" indent="-365760">
              <a:spcBef>
                <a:spcPts val="0"/>
              </a:spcBef>
              <a:spcAft>
                <a:spcPts val="865"/>
              </a:spcAft>
              <a:buClr>
                <a:prstClr val="white"/>
              </a:buClr>
              <a:buSzPct val="80000"/>
              <a:buFont typeface="Wingdings" panose="05000000000000000000" pitchFamily="2" charset="2"/>
              <a:buChar char="Ø"/>
              <a:tabLst/>
            </a:pPr>
            <a:r>
              <a:rPr lang="en-US" sz="2600" kern="150" dirty="0">
                <a:solidFill>
                  <a:schemeClr val="tx1"/>
                </a:solidFill>
                <a:latin typeface="Calibri" panose="020F0502020204030204" pitchFamily="34" charset="0"/>
                <a:ea typeface="SimSun" panose="02010600030101010101" pitchFamily="2" charset="-122"/>
                <a:cs typeface="Mangal" panose="02040503050203030202" pitchFamily="18" charset="0"/>
              </a:rPr>
              <a:t>Many Muslims are learning the truth today. Despite virtually no Christian church or missionaries in many Muslim nations; many Muslims are today becoming Christians after seeing daytime visions and dreams of Jesus who talks to them. </a:t>
            </a:r>
            <a:r>
              <a:rPr lang="en-US" kern="150" dirty="0">
                <a:solidFill>
                  <a:prstClr val="white"/>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[571]</a:t>
            </a:r>
            <a:endParaRPr lang="en-US" sz="26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65760" marR="0" indent="-365760">
              <a:spcBef>
                <a:spcPts val="0"/>
              </a:spcBef>
              <a:spcAft>
                <a:spcPts val="865"/>
              </a:spcAft>
              <a:buClr>
                <a:schemeClr val="tx1"/>
              </a:buClr>
              <a:buSzPct val="80000"/>
              <a:buFont typeface="Wingdings" panose="05000000000000000000" pitchFamily="2" charset="2"/>
              <a:buChar char="Ø"/>
            </a:pPr>
            <a:r>
              <a:rPr lang="en-US" sz="2600" kern="150" dirty="0">
                <a:solidFill>
                  <a:schemeClr val="tx1"/>
                </a:solidFill>
                <a:latin typeface="Calibri" panose="020F0502020204030204" pitchFamily="34" charset="0"/>
                <a:ea typeface="SimSun" panose="02010600030101010101" pitchFamily="2" charset="-122"/>
                <a:cs typeface="Mangal" panose="02040503050203030202" pitchFamily="18" charset="0"/>
              </a:rPr>
              <a:t>One former Muslim woman living in a Muslim nation stated that: "In the Church if you ask how many people... came to Christ, 80% will say they saw him in a dream." </a:t>
            </a:r>
            <a:r>
              <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[571]</a:t>
            </a:r>
            <a:endPar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65760" lvl="0" indent="-365760">
              <a:spcBef>
                <a:spcPts val="0"/>
              </a:spcBef>
              <a:spcAft>
                <a:spcPts val="865"/>
              </a:spcAft>
              <a:buClr>
                <a:prstClr val="white"/>
              </a:buClr>
              <a:buSzPct val="80000"/>
              <a:buFont typeface="Wingdings" panose="05000000000000000000" pitchFamily="2" charset="2"/>
              <a:buChar char="Ø"/>
              <a:tabLst/>
            </a:pPr>
            <a:r>
              <a:rPr lang="en-US" sz="2600" kern="150" dirty="0">
                <a:solidFill>
                  <a:schemeClr val="tx1"/>
                </a:solidFill>
                <a:latin typeface="Calibri" panose="020F0502020204030204" pitchFamily="34" charset="0"/>
                <a:ea typeface="SimSun" panose="02010600030101010101" pitchFamily="2" charset="-122"/>
                <a:cs typeface="Mangal" panose="02040503050203030202" pitchFamily="18" charset="0"/>
              </a:rPr>
              <a:t>"Many veteran missionaries say these dreams and visions combined with satellite television are reaching Muslims in unprecedented numbers. They say more Muslims are coming to Jesus Christ than at any other time in the 1,400 year history of Islam."</a:t>
            </a:r>
            <a:r>
              <a:rPr lang="en-US" sz="2500" kern="150" dirty="0">
                <a:solidFill>
                  <a:schemeClr val="tx1"/>
                </a:solidFill>
                <a:latin typeface="Calibri" panose="020F0502020204030204" pitchFamily="34" charset="0"/>
                <a:ea typeface="SimSun" panose="02010600030101010101" pitchFamily="2" charset="-122"/>
                <a:cs typeface="Mangal" panose="02040503050203030202" pitchFamily="18" charset="0"/>
              </a:rPr>
              <a:t> </a:t>
            </a:r>
            <a:r>
              <a:rPr lang="en-US" kern="150" dirty="0">
                <a:solidFill>
                  <a:prstClr val="white"/>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[571]</a:t>
            </a:r>
            <a:endParaRPr lang="en-US" kern="150" dirty="0">
              <a:solidFill>
                <a:prstClr val="white"/>
              </a:solidFill>
              <a:latin typeface="Calibri" panose="020F0502020204030204" pitchFamily="34" charset="0"/>
              <a:ea typeface="SimSun" panose="02010600030101010101" pitchFamily="2" charset="-122"/>
              <a:cs typeface="Mangal" panose="02040503050203030202" pitchFamily="18"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470313046"/>
      </p:ext>
    </p:extLst>
  </p:cSld>
  <p:clrMapOvr>
    <a:masterClrMapping/>
  </p:clrMapOvr>
  <p:transition spd="slow" advTm="37000">
    <p:fade/>
  </p:transition>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18192" y="1280160"/>
            <a:ext cx="8742928" cy="525714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800"/>
              </a:spcAft>
              <a:buClr>
                <a:prstClr val="white"/>
              </a:buClr>
              <a:buSzPct val="80000"/>
              <a:tabLst/>
            </a:pPr>
            <a:r>
              <a:rPr lang="en-US" sz="2600" dirty="0">
                <a:solidFill>
                  <a:prstClr val="white"/>
                </a:solidFill>
                <a:latin typeface="Calibri" panose="020F0502020204030204" pitchFamily="34" charset="0"/>
                <a:ea typeface="SimSun" panose="02010600030101010101" pitchFamily="2" charset="-122"/>
                <a:cs typeface="Mangal" panose="02040503050203030202" pitchFamily="18" charset="0"/>
              </a:rPr>
              <a:t>“We’ve been seeing this for 15 years now, where Muslims are no longer Muslims but are Jesus followers,” Doyle said. “It’s someone who is a Christian, someone who is willing to die for Jesus. It all started with them with a dream,” Doyle said. “</a:t>
            </a:r>
            <a:r>
              <a:rPr lang="en-US" sz="2600" u="sng" dirty="0">
                <a:solidFill>
                  <a:prstClr val="white"/>
                </a:solidFill>
                <a:latin typeface="Calibri" panose="020F0502020204030204" pitchFamily="34" charset="0"/>
                <a:ea typeface="SimSun" panose="02010600030101010101" pitchFamily="2" charset="-122"/>
                <a:cs typeface="Mangal" panose="02040503050203030202" pitchFamily="18" charset="0"/>
              </a:rPr>
              <a:t>They had a Jesus dream, and some of them had many Jesus dreams. They would seek out Christians after a while because the dreams would get so intense that they wanted an answer.</a:t>
            </a:r>
            <a:r>
              <a:rPr lang="en-US" sz="2600" dirty="0">
                <a:solidFill>
                  <a:prstClr val="white"/>
                </a:solidFill>
                <a:latin typeface="Calibri" panose="020F0502020204030204" pitchFamily="34" charset="0"/>
                <a:ea typeface="SimSun" panose="02010600030101010101" pitchFamily="2" charset="-122"/>
                <a:cs typeface="Mangal" panose="02040503050203030202" pitchFamily="18" charset="0"/>
              </a:rPr>
              <a:t>”</a:t>
            </a:r>
            <a:r>
              <a:rPr lang="en-US" sz="2500" dirty="0">
                <a:solidFill>
                  <a:prstClr val="white"/>
                </a:solidFill>
                <a:latin typeface="Calibri" panose="020F0502020204030204" pitchFamily="34" charset="0"/>
                <a:ea typeface="SimSun" panose="02010600030101010101" pitchFamily="2" charset="-122"/>
                <a:cs typeface="Mangal" panose="02040503050203030202" pitchFamily="18" charset="0"/>
              </a:rPr>
              <a:t> </a:t>
            </a:r>
            <a:r>
              <a:rPr lang="en-US" kern="150" dirty="0">
                <a:solidFill>
                  <a:prstClr val="white"/>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[571]</a:t>
            </a:r>
            <a:endParaRPr lang="en-US" sz="2500" b="1"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19050" marR="0" algn="ctr">
              <a:spcBef>
                <a:spcPts val="0"/>
              </a:spcBef>
              <a:spcAft>
                <a:spcPts val="0"/>
              </a:spcAft>
            </a:pPr>
            <a:r>
              <a:rPr lang="en-US" sz="2800" b="1" kern="150" dirty="0">
                <a:solidFill>
                  <a:schemeClr val="tx1"/>
                </a:solidFill>
                <a:latin typeface="Calibri" panose="020F0502020204030204" pitchFamily="34" charset="0"/>
                <a:ea typeface="SimSun" panose="02010600030101010101" pitchFamily="2" charset="-122"/>
                <a:cs typeface="Mangal" panose="02040503050203030202" pitchFamily="18" charset="0"/>
              </a:rPr>
              <a:t>Videos - Muslims Become Christians </a:t>
            </a:r>
          </a:p>
          <a:p>
            <a:pPr marL="19050" marR="0" algn="ctr">
              <a:spcBef>
                <a:spcPts val="0"/>
              </a:spcBef>
              <a:spcAft>
                <a:spcPts val="290"/>
              </a:spcAft>
            </a:pPr>
            <a:r>
              <a:rPr lang="en-US" sz="2800" b="1" kern="150" dirty="0">
                <a:solidFill>
                  <a:schemeClr val="tx1"/>
                </a:solidFill>
                <a:latin typeface="Calibri" panose="020F0502020204030204" pitchFamily="34" charset="0"/>
                <a:ea typeface="SimSun" panose="02010600030101010101" pitchFamily="2" charset="-122"/>
                <a:cs typeface="Mangal" panose="02040503050203030202" pitchFamily="18" charset="0"/>
              </a:rPr>
              <a:t>after Seeing Visions of Jesus</a:t>
            </a:r>
            <a:endParaRPr lang="en-US" sz="20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42900" marR="0" lvl="0" indent="-342900">
              <a:spcBef>
                <a:spcPts val="0"/>
              </a:spcBef>
              <a:spcAft>
                <a:spcPts val="290"/>
              </a:spcAft>
              <a:buClr>
                <a:schemeClr val="tx1"/>
              </a:buClr>
              <a:buSzPct val="70000"/>
              <a:buFont typeface="+mj-lt"/>
              <a:buAutoNum type="arabicPeriod"/>
            </a:pPr>
            <a:r>
              <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www.wnd.com/2013/02/visions-of-jesus-appearing-to-muslims/</a:t>
            </a:r>
            <a:endPar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42900" marR="0" lvl="0" indent="-342900">
              <a:spcBef>
                <a:spcPts val="0"/>
              </a:spcBef>
              <a:spcAft>
                <a:spcPts val="290"/>
              </a:spcAft>
              <a:buClr>
                <a:schemeClr val="tx1"/>
              </a:buClr>
              <a:buSzPct val="70000"/>
              <a:buFont typeface="+mj-lt"/>
              <a:buAutoNum type="arabicPeriod"/>
            </a:pPr>
            <a:r>
              <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www.youtube.com/watch?v=gccio1vE41M</a:t>
            </a:r>
            <a:endPar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42900" marR="0" lvl="0" indent="-342900">
              <a:spcBef>
                <a:spcPts val="0"/>
              </a:spcBef>
              <a:spcAft>
                <a:spcPts val="290"/>
              </a:spcAft>
              <a:buClr>
                <a:schemeClr val="tx1"/>
              </a:buClr>
              <a:buSzPct val="70000"/>
              <a:buFont typeface="+mj-lt"/>
              <a:buAutoNum type="arabicPeriod"/>
            </a:pPr>
            <a:r>
              <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5">
                  <a:extLst>
                    <a:ext uri="{A12FA001-AC4F-418D-AE19-62706E023703}">
                      <ahyp:hlinkClr xmlns:ahyp="http://schemas.microsoft.com/office/drawing/2018/hyperlinkcolor" val="tx"/>
                    </a:ext>
                  </a:extLst>
                </a:hlinkClick>
              </a:rPr>
              <a:t>www.youtube.com/watch?v=E_q5ZIM-FDI</a:t>
            </a:r>
            <a:endPar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a:p>
            <a:pPr marL="342900" marR="0" lvl="0" indent="-342900">
              <a:spcBef>
                <a:spcPts val="0"/>
              </a:spcBef>
              <a:spcAft>
                <a:spcPts val="1730"/>
              </a:spcAft>
              <a:buClr>
                <a:schemeClr val="tx1"/>
              </a:buClr>
              <a:buSzPct val="70000"/>
              <a:buFont typeface="+mj-lt"/>
              <a:buAutoNum type="arabicPeriod"/>
            </a:pPr>
            <a:r>
              <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6">
                  <a:extLst>
                    <a:ext uri="{A12FA001-AC4F-418D-AE19-62706E023703}">
                      <ahyp:hlinkClr xmlns:ahyp="http://schemas.microsoft.com/office/drawing/2018/hyperlinkcolor" val="tx"/>
                    </a:ext>
                  </a:extLst>
                </a:hlinkClick>
              </a:rPr>
              <a:t>www.cbn.com/tv/1403094459001</a:t>
            </a:r>
            <a:endParaRPr lang="en-US" sz="2400"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p:txBody>
      </p:sp>
      <p:sp>
        <p:nvSpPr>
          <p:cNvPr id="4" name="Date Placeholder 2">
            <a:extLst>
              <a:ext uri="{FF2B5EF4-FFF2-40B4-BE49-F238E27FC236}">
                <a16:creationId xmlns:a16="http://schemas.microsoft.com/office/drawing/2014/main" id="{D7771519-9070-487F-BE01-4EB5130BC71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1F5D0E64-AF4E-4E79-BC74-D5FC5066B4F2}"/>
              </a:ext>
            </a:extLst>
          </p:cNvPr>
          <p:cNvSpPr txBox="1">
            <a:spLocks noChangeArrowheads="1"/>
          </p:cNvSpPr>
          <p:nvPr/>
        </p:nvSpPr>
        <p:spPr bwMode="auto">
          <a:xfrm>
            <a:off x="182880" y="182880"/>
            <a:ext cx="8778240"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Muslims Raped, Fined, Fired, Jailed &amp; Killed Millions of Innocent Christians</a:t>
            </a:r>
            <a:endPar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899092718"/>
      </p:ext>
    </p:extLst>
  </p:cSld>
  <p:clrMapOvr>
    <a:masterClrMapping/>
  </p:clrMapOvr>
  <p:transition spd="slow" advTm="37000">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1066800"/>
            <a:ext cx="7391400" cy="4928144"/>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ts val="0"/>
              </a:spcBef>
              <a:spcAft>
                <a:spcPts val="600"/>
              </a:spcAft>
              <a:buClr>
                <a:srgbClr val="000000"/>
              </a:buClr>
              <a:buSzPct val="65000"/>
              <a:buFont typeface="Times New Roman" panose="02020603050405020304" pitchFamily="18" charset="0"/>
              <a:buNone/>
              <a:tabLst/>
              <a:defRPr/>
            </a:pPr>
            <a:r>
              <a:rPr kumimoji="0" lang="en-US" sz="3600" i="0" u="none" strike="noStrike" kern="150" normalizeH="0" baseline="0" noProof="0" dirty="0">
                <a:solidFill>
                  <a:schemeClr val="tx1"/>
                </a:solidFill>
                <a:uLnTx/>
                <a:uFillTx/>
                <a:latin typeface="Papyrus" panose="03070502060502030205" pitchFamily="66" charset="0"/>
                <a:ea typeface="SimSun" panose="02010600030101010101" pitchFamily="2" charset="-122"/>
                <a:cs typeface="Calibri" panose="020F0502020204030204" pitchFamily="34" charset="0"/>
              </a:rPr>
              <a:t> </a:t>
            </a:r>
            <a:r>
              <a:rPr kumimoji="0" lang="en-US" sz="4400" i="0" u="none" strike="noStrike" kern="150" normalizeH="0" baseline="0" noProof="0" dirty="0">
                <a:solidFill>
                  <a:schemeClr val="tx1"/>
                </a:solidFill>
                <a:uLnTx/>
                <a:uFillTx/>
                <a:latin typeface="Papyrus" panose="03070502060502030205" pitchFamily="66" charset="0"/>
                <a:ea typeface="SimSun" panose="02010600030101010101" pitchFamily="2" charset="-122"/>
                <a:cs typeface="Calibri" panose="020F0502020204030204" pitchFamily="34" charset="0"/>
              </a:rPr>
              <a:t>“</a:t>
            </a:r>
            <a:r>
              <a:rPr kumimoji="0" lang="en-US" sz="42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And death and hell were cast into the lake of fire. This is the second death. </a:t>
            </a:r>
            <a:endParaRPr lang="en-US" sz="4200" b="1" kern="15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endParaRPr>
          </a:p>
          <a:p>
            <a:pPr marL="0" marR="0" lvl="0" indent="0" algn="l" defTabSz="457200" rtl="0" eaLnBrk="1" fontAlgn="base" latinLnBrk="0" hangingPunct="0">
              <a:lnSpc>
                <a:spcPct val="105000"/>
              </a:lnSpc>
              <a:spcBef>
                <a:spcPts val="0"/>
              </a:spcBef>
              <a:spcAft>
                <a:spcPts val="0"/>
              </a:spcAft>
              <a:buClr>
                <a:srgbClr val="000000"/>
              </a:buClr>
              <a:buSzPct val="65000"/>
              <a:buFont typeface="Times New Roman" panose="02020603050405020304" pitchFamily="18" charset="0"/>
              <a:buNone/>
              <a:tabLst/>
              <a:defRPr/>
            </a:pPr>
            <a:r>
              <a:rPr kumimoji="0" lang="en-US" sz="42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And whosoever was not found written in the book of life was cast into the lake of fire</a:t>
            </a:r>
            <a:r>
              <a:rPr kumimoji="0" lang="en-US" sz="4400" i="0" u="none" strike="noStrike" kern="150" normalizeH="0" baseline="0" noProof="0" dirty="0">
                <a:solidFill>
                  <a:schemeClr val="tx1"/>
                </a:solidFill>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3600" i="0" u="none" strike="noStrike" kern="150" normalizeH="0" baseline="0" noProof="0" dirty="0">
                <a:solidFill>
                  <a:schemeClr val="tx1"/>
                </a:solidFill>
                <a:uLnTx/>
                <a:uFillTx/>
                <a:latin typeface="Papyrus" panose="03070502060502030205" pitchFamily="66" charset="0"/>
                <a:ea typeface="Times New Roman" panose="02020603050405020304" pitchFamily="18" charset="0"/>
                <a:cs typeface="Times New Roman" panose="02020603050405020304" pitchFamily="18" charset="0"/>
              </a:rPr>
              <a:t> </a:t>
            </a:r>
          </a:p>
          <a:p>
            <a:pPr marL="0" marR="0" lvl="0" indent="0" algn="l" defTabSz="457200" rtl="0" eaLnBrk="1" fontAlgn="base" latinLnBrk="0" hangingPunct="0">
              <a:lnSpc>
                <a:spcPct val="102000"/>
              </a:lnSpc>
              <a:spcBef>
                <a:spcPts val="0"/>
              </a:spcBef>
              <a:spcAft>
                <a:spcPts val="0"/>
              </a:spcAft>
              <a:buClr>
                <a:srgbClr val="000000"/>
              </a:buClr>
              <a:buSzPct val="65000"/>
              <a:buFont typeface="Times New Roman" panose="02020603050405020304" pitchFamily="18" charset="0"/>
              <a:buNone/>
              <a:tabLst/>
              <a:defRPr/>
            </a:pPr>
            <a:r>
              <a:rPr kumimoji="0" lang="en-US" b="0" i="0" u="none" strike="noStrike" kern="150" cap="none" spc="0" normalizeH="0" baseline="0" noProof="0" dirty="0">
                <a:ln w="12700">
                  <a:solidFill>
                    <a:srgbClr val="000000">
                      <a:lumMod val="75000"/>
                    </a:srgbClr>
                  </a:solidFill>
                  <a:prstDash val="solid"/>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20:12-15</a:t>
            </a:r>
            <a:endParaRPr kumimoji="0" lang="en-US" sz="2200" b="0" i="0" u="none" strike="noStrike" kern="150" cap="none" spc="0" normalizeH="0" baseline="0" noProof="0" dirty="0">
              <a:ln>
                <a:noFill/>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75959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E57DF56C-502D-42D7-B086-0A33D1E70154}"/>
              </a:ext>
            </a:extLst>
          </p:cNvPr>
          <p:cNvSpPr txBox="1"/>
          <p:nvPr/>
        </p:nvSpPr>
        <p:spPr bwMode="auto">
          <a:xfrm>
            <a:off x="103121" y="1129494"/>
            <a:ext cx="3626315" cy="1523494"/>
          </a:xfrm>
          <a:prstGeom prst="rect">
            <a:avLst/>
          </a:prstGeom>
          <a:noFill/>
          <a:ln w="25400">
            <a:noFill/>
            <a:round/>
            <a:headEnd/>
            <a:tailEnd/>
          </a:ln>
          <a:effectLst/>
          <a:scene3d>
            <a:camera prst="orthographicFront"/>
            <a:lightRig rig="threePt" dir="t"/>
          </a:scene3d>
          <a:sp3d>
            <a:bevelT w="114300" h="114300"/>
          </a:sp3d>
        </p:spPr>
        <p:txBody>
          <a:bodyPr wrap="square" lIns="45720" tIns="45720" rIns="45720" bIns="45720" rtlCol="0" anchor="ctr" anchorCtr="1">
            <a:spAutoFit/>
          </a:bodyPr>
          <a:lstStyle/>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7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L</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eft: Obama White House shines gay rainbow colors to hail victory in Obama appointed supreme court member’s legalized same-sex marriage ruling (2015). </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3"/>
              </a:rPr>
              <a:t>[926]</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endParaRPr kumimoji="0" lang="en-US" sz="18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30" name="TextBox 29">
            <a:extLst>
              <a:ext uri="{FF2B5EF4-FFF2-40B4-BE49-F238E27FC236}">
                <a16:creationId xmlns:a16="http://schemas.microsoft.com/office/drawing/2014/main" id="{942667E2-E307-43E3-AD73-D1296E47F9C2}"/>
              </a:ext>
            </a:extLst>
          </p:cNvPr>
          <p:cNvSpPr txBox="1"/>
          <p:nvPr/>
        </p:nvSpPr>
        <p:spPr bwMode="auto">
          <a:xfrm>
            <a:off x="2224377" y="4012945"/>
            <a:ext cx="4697431" cy="1868204"/>
          </a:xfrm>
          <a:prstGeom prst="rect">
            <a:avLst/>
          </a:prstGeom>
          <a:noFill/>
          <a:ln w="25400">
            <a:solidFill>
              <a:schemeClr val="tx1"/>
            </a:solidFill>
            <a:round/>
            <a:headEnd/>
            <a:tailEnd/>
          </a:ln>
          <a:effectLst/>
          <a:scene3d>
            <a:camera prst="orthographicFront"/>
            <a:lightRig rig="threePt" dir="t"/>
          </a:scene3d>
          <a:sp3d>
            <a:bevelT w="114300" h="114300"/>
          </a:sp3d>
        </p:spPr>
        <p:txBody>
          <a:bodyPr wrap="square" lIns="45720" tIns="18288" rIns="45720" bIns="18288" rtlCol="0" anchor="ctr" anchorCtr="1">
            <a:spAutoFit/>
          </a:bodyPr>
          <a:lstStyle/>
          <a:p>
            <a:pPr lvl="0">
              <a:lnSpc>
                <a:spcPct val="85000"/>
              </a:lnSpc>
              <a:spcBef>
                <a:spcPts val="0"/>
              </a:spcBef>
              <a:spcAft>
                <a:spcPts val="0"/>
              </a:spcAft>
              <a:buClr>
                <a:srgbClr val="FFC000"/>
              </a:buClr>
              <a:buSzPct val="70000"/>
            </a:pP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Bottom right: Gay Muslim socialist </a:t>
            </a:r>
            <a:r>
              <a:rPr lang="en-US" sz="16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4">
                  <a:extLst>
                    <a:ext uri="{A12FA001-AC4F-418D-AE19-62706E023703}">
                      <ahyp:hlinkClr xmlns:ahyp="http://schemas.microsoft.com/office/drawing/2018/hyperlinkcolor" val="tx"/>
                    </a:ext>
                  </a:extLst>
                </a:hlinkClick>
              </a:rPr>
              <a:t>[925]</a:t>
            </a:r>
            <a:r>
              <a:rPr lang="en-US" sz="16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[1097]</a:t>
            </a:r>
            <a:r>
              <a:rPr lang="en-US" sz="1600" dirty="0">
                <a:solidFill>
                  <a:prstClr val="white"/>
                </a:solidFill>
                <a:latin typeface="Times New Roman" panose="02020603050405020304" pitchFamily="18" charset="0"/>
                <a:cs typeface="Times New Roman" panose="02020603050405020304" pitchFamily="18" charset="0"/>
              </a:rPr>
              <a:t> </a:t>
            </a:r>
            <a:r>
              <a:rPr lang="en-US" sz="16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6"/>
              </a:rPr>
              <a:t>[1211]</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lang="en-US" sz="1600" kern="150" dirty="0">
                <a:solidFill>
                  <a:srgbClr val="FFC000"/>
                </a:solidFill>
                <a:latin typeface="Times New Roman" panose="02020603050405020304" pitchFamily="18" charset="0"/>
                <a:ea typeface="SimSun" panose="02010600030101010101" pitchFamily="2" charset="-122"/>
                <a:cs typeface="Times New Roman" panose="02020603050405020304" pitchFamily="18" charset="0"/>
                <a:hlinkClick r:id="rId7"/>
              </a:rPr>
              <a:t>[1213]</a:t>
            </a:r>
            <a:r>
              <a:rPr lang="en-US" sz="1600" kern="150" dirty="0">
                <a:solidFill>
                  <a:srgbClr val="FFC000"/>
                </a:solidFill>
                <a:latin typeface="Times New Roman" panose="02020603050405020304" pitchFamily="18" charset="0"/>
                <a:ea typeface="SimSun" panose="02010600030101010101" pitchFamily="2" charset="-122"/>
                <a:cs typeface="Times New Roman" panose="02020603050405020304" pitchFamily="18" charset="0"/>
              </a:rPr>
              <a:t> </a:t>
            </a:r>
            <a:r>
              <a:rPr lang="en-US" sz="1600" kern="150" dirty="0">
                <a:solidFill>
                  <a:srgbClr val="FFC000"/>
                </a:solidFill>
                <a:latin typeface="Times New Roman" panose="02020603050405020304" pitchFamily="18" charset="0"/>
                <a:ea typeface="SimSun" panose="02010600030101010101" pitchFamily="2" charset="-122"/>
                <a:cs typeface="Times New Roman" panose="02020603050405020304" pitchFamily="18" charset="0"/>
                <a:hlinkClick r:id="rId8"/>
              </a:rPr>
              <a:t>[1216]</a:t>
            </a:r>
            <a:r>
              <a:rPr lang="en-US" sz="16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r>
              <a:rPr lang="en-US" sz="16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9"/>
              </a:rPr>
              <a:t>[1220]</a:t>
            </a:r>
            <a:r>
              <a:rPr lang="en-US" sz="20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10"/>
              </a:rPr>
              <a:t>Barack Obama</a:t>
            </a:r>
            <a:r>
              <a:rPr kumimoji="0" lang="en-US" sz="2000" b="1" i="0" u="none" strike="noStrike" kern="150" normalizeH="0" baseline="0" noProof="0" dirty="0">
                <a:ln w="9525">
                  <a:noFill/>
                  <a:prstDash val="solid"/>
                </a:ln>
                <a:solidFill>
                  <a:srgbClr val="000099"/>
                </a:solidFill>
                <a:effectLst>
                  <a:outerShdw blurRad="12700" dist="38100" dir="2700000" algn="tl" rotWithShape="0">
                    <a:schemeClr val="accent5">
                      <a:lumMod val="60000"/>
                      <a:lumOff val="40000"/>
                    </a:schemeClr>
                  </a:outerShdw>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in 2005 photo with </a:t>
            </a:r>
            <a:r>
              <a:rPr lang="en-US" sz="2000" kern="150" noProof="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terrorist</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Muslim </a:t>
            </a:r>
            <a:r>
              <a:rPr lang="en-US" sz="20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partner Louis Farrakhan, the </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murder and anarchist riot inciting, “</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rPr>
              <a:t>Death to America</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in Iran chanting, anti-Jew, </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2"/>
              </a:rPr>
              <a:t>anti-White violent racist</a:t>
            </a:r>
            <a:r>
              <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and militant US Nation of Islam leader. </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[925]</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endParaRPr kumimoji="0" lang="en-US" sz="20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3" name="Picture 2">
            <a:extLst>
              <a:ext uri="{FF2B5EF4-FFF2-40B4-BE49-F238E27FC236}">
                <a16:creationId xmlns:a16="http://schemas.microsoft.com/office/drawing/2014/main" id="{000C6C63-15A7-4036-BB52-80475FA629C6}"/>
              </a:ext>
            </a:extLst>
          </p:cNvPr>
          <p:cNvPicPr>
            <a:picLocks noChangeAspect="1"/>
          </p:cNvPicPr>
          <p:nvPr/>
        </p:nvPicPr>
        <p:blipFill rotWithShape="1">
          <a:blip r:embed="rId13">
            <a:extLst>
              <a:ext uri="{28A0092B-C50C-407E-A947-70E740481C1C}">
                <a14:useLocalDpi xmlns:a14="http://schemas.microsoft.com/office/drawing/2010/main" val="0"/>
              </a:ext>
            </a:extLst>
          </a:blip>
          <a:srcRect t="3999" b="21000"/>
          <a:stretch/>
        </p:blipFill>
        <p:spPr>
          <a:xfrm>
            <a:off x="216666" y="4201760"/>
            <a:ext cx="1841666" cy="164592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16" name="TextBox 15">
            <a:extLst>
              <a:ext uri="{FF2B5EF4-FFF2-40B4-BE49-F238E27FC236}">
                <a16:creationId xmlns:a16="http://schemas.microsoft.com/office/drawing/2014/main" id="{C2523863-FF84-43C9-A485-858594E2A559}"/>
              </a:ext>
            </a:extLst>
          </p:cNvPr>
          <p:cNvSpPr txBox="1"/>
          <p:nvPr/>
        </p:nvSpPr>
        <p:spPr bwMode="auto">
          <a:xfrm>
            <a:off x="126928" y="5928589"/>
            <a:ext cx="6221380" cy="827278"/>
          </a:xfrm>
          <a:prstGeom prst="rect">
            <a:avLst/>
          </a:prstGeom>
          <a:noFill/>
          <a:ln w="25400">
            <a:noFill/>
            <a:round/>
            <a:headEnd/>
            <a:tailEnd/>
          </a:ln>
          <a:effectLst/>
          <a:scene3d>
            <a:camera prst="orthographicFront"/>
            <a:lightRig rig="threePt" dir="t"/>
          </a:scene3d>
          <a:sp3d>
            <a:bevelT w="114300" h="114300"/>
          </a:sp3d>
        </p:spPr>
        <p:txBody>
          <a:bodyPr wrap="square" lIns="0" tIns="0" rIns="0" bIns="0" rtlCol="0" anchor="ctr" anchorCtr="1">
            <a:spAutoFit/>
          </a:bodyPr>
          <a:lstStyle/>
          <a:p>
            <a:pPr lvl="0">
              <a:lnSpc>
                <a:spcPct val="84000"/>
              </a:lnSpc>
              <a:spcBef>
                <a:spcPts val="0"/>
              </a:spcBef>
              <a:spcAft>
                <a:spcPts val="0"/>
              </a:spcAft>
              <a:defRPr/>
            </a:pPr>
            <a:r>
              <a:rPr lang="en-US" sz="2400" b="1" kern="150" dirty="0">
                <a:ln w="6350">
                  <a:noFill/>
                  <a:prstDash val="solid"/>
                </a:ln>
                <a:solidFill>
                  <a:srgbClr val="000099"/>
                </a:solidFill>
                <a:effectLst>
                  <a:outerShdw blurRad="12700" dist="38100" dir="2700000" algn="tl" rotWithShape="0">
                    <a:schemeClr val="accent5">
                      <a:lumMod val="60000"/>
                      <a:lumOff val="40000"/>
                    </a:schemeClr>
                  </a:outerShdw>
                </a:effectLst>
                <a:latin typeface="Times New Roman" panose="02020603050405020304" pitchFamily="18" charset="0"/>
                <a:ea typeface="SimSun" panose="02010600030101010101" pitchFamily="2" charset="-122"/>
                <a:cs typeface="Times New Roman" panose="02020603050405020304" pitchFamily="18" charset="0"/>
              </a:rPr>
              <a:t>Hillary Clinton</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Times New Roman" panose="02020603050405020304" pitchFamily="18" charset="0"/>
                <a:ea typeface="SimSun" panose="02010600030101010101" pitchFamily="2" charset="-122"/>
                <a:cs typeface="Times New Roman" panose="02020603050405020304" pitchFamily="18" charset="0"/>
              </a:rPr>
              <a:t>:</a:t>
            </a:r>
            <a:r>
              <a:rPr lang="en-US"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14"/>
              </a:rPr>
              <a:t>Rape</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15"/>
              </a:rPr>
              <a:t>enabler</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16"/>
              </a:rPr>
              <a:t>rampant lesbian,</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lang="en-US" sz="1600" dirty="0">
                <a:solidFill>
                  <a:schemeClr val="tx1"/>
                </a:solidFill>
                <a:latin typeface="Calibri" panose="020F0502020204030204" pitchFamily="34" charset="0"/>
                <a:cs typeface="Calibri" panose="020F0502020204030204" pitchFamily="34" charset="0"/>
                <a:hlinkClick r:id="rId17"/>
              </a:rPr>
              <a:t>[1236]</a:t>
            </a:r>
            <a:r>
              <a:rPr kumimoji="0" lang="en-US" sz="24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radical socialist,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18"/>
              </a:rPr>
              <a:t>Saul Alinsky mobster</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19"/>
              </a:rPr>
              <a:t>abortion baby mass murderer</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and </a:t>
            </a:r>
            <a:r>
              <a:rPr lang="en-US" sz="20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18">
                  <a:extLst>
                    <a:ext uri="{A12FA001-AC4F-418D-AE19-62706E023703}">
                      <ahyp:hlinkClr xmlns:ahyp="http://schemas.microsoft.com/office/drawing/2018/hyperlinkcolor" val="tx"/>
                    </a:ext>
                  </a:extLst>
                </a:hlinkClick>
              </a:rPr>
              <a:t>Satanic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20"/>
              </a:rPr>
              <a:t>voodoo</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21"/>
              </a:rPr>
              <a:t>occult leader</a:t>
            </a:r>
            <a:r>
              <a:rPr lang="en-US" sz="20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a:t>
            </a:r>
            <a:r>
              <a:rPr kumimoji="0" lang="en-US" sz="20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400" b="0" i="0" u="none" strike="noStrike" kern="150" cap="none" spc="0" normalizeH="0" baseline="0" noProof="0" dirty="0">
                <a:ln>
                  <a:noFill/>
                </a:ln>
                <a:solidFill>
                  <a:prstClr val="white"/>
                </a:solidFill>
                <a:effectLst/>
                <a:uLnTx/>
                <a:uFillTx/>
                <a:ea typeface="SimSun" panose="02010600030101010101" pitchFamily="2" charset="-122"/>
                <a:cs typeface="Arial" panose="020B0604020202020204" pitchFamily="34" charset="0"/>
                <a:hlinkClick r:id="rId20"/>
              </a:rPr>
              <a:t>[949]</a:t>
            </a:r>
            <a:r>
              <a:rPr kumimoji="0" lang="en-US" sz="1400" b="0" i="0" u="none" strike="noStrike" kern="150" cap="none" spc="0" normalizeH="0" baseline="0" noProof="0" dirty="0">
                <a:ln>
                  <a:noFill/>
                </a:ln>
                <a:solidFill>
                  <a:prstClr val="white"/>
                </a:solidFill>
                <a:effectLst/>
                <a:uLnTx/>
                <a:uFillTx/>
                <a:ea typeface="SimSun" panose="02010600030101010101" pitchFamily="2" charset="-122"/>
                <a:cs typeface="Arial" panose="020B0604020202020204" pitchFamily="34" charset="0"/>
              </a:rPr>
              <a:t> </a:t>
            </a:r>
            <a:r>
              <a:rPr lang="en-US" sz="1400" dirty="0">
                <a:solidFill>
                  <a:schemeClr val="tx1"/>
                </a:solidFill>
                <a:latin typeface="Calibri" panose="020F0502020204030204" pitchFamily="34" charset="0"/>
                <a:cs typeface="Calibri" panose="020F0502020204030204" pitchFamily="34" charset="0"/>
                <a:hlinkClick r:id="rId22"/>
              </a:rPr>
              <a:t>[1140]</a:t>
            </a:r>
            <a:endParaRPr kumimoji="0" lang="en-US" sz="2400" b="1" i="0" u="none" strike="noStrike" kern="150" cap="none" spc="0" normalizeH="0" baseline="0" noProof="0" dirty="0">
              <a:ln w="12700">
                <a:solidFill>
                  <a:srgbClr val="4472C4"/>
                </a:solidFill>
                <a:prstDash val="solid"/>
              </a:ln>
              <a:pattFill prst="ltDnDiag">
                <a:fgClr>
                  <a:srgbClr val="4472C4">
                    <a:lumMod val="60000"/>
                    <a:lumOff val="40000"/>
                  </a:srgbClr>
                </a:fgClr>
                <a:bgClr>
                  <a:prstClr val="black"/>
                </a:bgClr>
              </a:patt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id="{1EEEB40E-AD3A-4FAD-81B1-D16C52EE36A3}"/>
              </a:ext>
            </a:extLst>
          </p:cNvPr>
          <p:cNvSpPr txBox="1"/>
          <p:nvPr/>
        </p:nvSpPr>
        <p:spPr bwMode="auto">
          <a:xfrm>
            <a:off x="3761736" y="1109848"/>
            <a:ext cx="3566160" cy="2874120"/>
          </a:xfrm>
          <a:prstGeom prst="rect">
            <a:avLst/>
          </a:prstGeom>
          <a:noFill/>
          <a:ln w="25400">
            <a:solidFill>
              <a:schemeClr val="tx1"/>
            </a:solidFill>
            <a:round/>
            <a:headEnd/>
            <a:tailEnd/>
          </a:ln>
          <a:effectLst/>
          <a:scene3d>
            <a:camera prst="orthographicFront"/>
            <a:lightRig rig="threePt" dir="t"/>
          </a:scene3d>
          <a:sp3d>
            <a:bevelT w="114300" h="114300"/>
          </a:sp3d>
        </p:spPr>
        <p:txBody>
          <a:bodyPr wrap="square" lIns="0" tIns="45720" rIns="0" bIns="45720" rtlCol="0" anchor="ctr" anchorCtr="1">
            <a:spAutoFit/>
          </a:bodyPr>
          <a:lstStyle/>
          <a:p>
            <a:pPr lvl="0">
              <a:spcBef>
                <a:spcPts val="0"/>
              </a:spcBef>
              <a:spcAft>
                <a:spcPts val="0"/>
              </a:spcAft>
              <a:defRPr/>
            </a:pP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Top right: Former President </a:t>
            </a:r>
            <a:r>
              <a:rPr lang="en-US" sz="2200" kern="150" dirty="0">
                <a:ln>
                  <a:solidFill>
                    <a:srgbClr val="0033CC"/>
                  </a:solidFill>
                </a:ln>
                <a:solidFill>
                  <a:prstClr val="white"/>
                </a:solidFill>
                <a:latin typeface="Times New Roman" panose="02020603050405020304" pitchFamily="18" charset="0"/>
                <a:ea typeface="SimSun" panose="02010600030101010101" pitchFamily="2" charset="-122"/>
                <a:cs typeface="Times New Roman" panose="02020603050405020304" pitchFamily="18" charset="0"/>
              </a:rPr>
              <a:t>Barack </a:t>
            </a:r>
            <a:r>
              <a:rPr lang="en-US" sz="2200" kern="150" dirty="0">
                <a:ln>
                  <a:solidFill>
                    <a:srgbClr val="0033CC"/>
                  </a:solidFill>
                </a:ln>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23"/>
              </a:rPr>
              <a:t>Obama</a:t>
            </a:r>
            <a:r>
              <a:rPr lang="en-US" sz="2200" kern="150" dirty="0">
                <a:ln>
                  <a:solidFill>
                    <a:srgbClr val="0033CC"/>
                  </a:solidFill>
                </a:ln>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24"/>
              </a:rPr>
              <a:t>Christian oppressing</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25"/>
              </a:rPr>
              <a:t>legalized</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26"/>
              </a:rPr>
              <a:t>drug pushing</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gay</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6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hlinkClick r:id="rId27"/>
              </a:rPr>
              <a:t>[1214]</a:t>
            </a:r>
            <a:r>
              <a:rPr kumimoji="0" lang="en-US" sz="2200" i="0" u="none" strike="noStrike" kern="150" normalizeH="0" baseline="0" noProof="0" dirty="0">
                <a:solidFill>
                  <a:schemeClr val="tx1"/>
                </a:solidFill>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28"/>
              </a:rPr>
              <a:t>transvestite forcing</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partner of Chicago anarchist Bill Ayers,</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in his </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29"/>
              </a:rPr>
              <a:t>Muslim</a:t>
            </a:r>
            <a:r>
              <a:rPr kumimoji="0" lang="en-US" sz="2200" b="0" i="0" u="none" strike="noStrike" kern="150" cap="none" spc="0" normalizeH="0" baseline="0" noProof="0" dirty="0">
                <a:ln>
                  <a:solidFill>
                    <a:srgbClr val="0033CC"/>
                  </a:solid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dress at his Muslim brother’s wedding (in 1990’s) </a:t>
            </a:r>
          </a:p>
          <a:p>
            <a:pPr lvl="0">
              <a:lnSpc>
                <a:spcPct val="95000"/>
              </a:lnSpc>
              <a:spcBef>
                <a:spcPts val="0"/>
              </a:spcBef>
              <a:spcAft>
                <a:spcPts val="600"/>
              </a:spcAft>
              <a:defRPr/>
            </a:pP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30"/>
              </a:rPr>
              <a:t>[923]</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6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[1097]</a:t>
            </a:r>
            <a:r>
              <a:rPr lang="en-US" sz="16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1" action="ppaction://hlinkfile">
                  <a:extLst>
                    <a:ext uri="{A12FA001-AC4F-418D-AE19-62706E023703}">
                      <ahyp:hlinkClr xmlns:ahyp="http://schemas.microsoft.com/office/drawing/2018/hyperlinkcolor" val="tx"/>
                    </a:ext>
                  </a:extLst>
                </a:hlinkClick>
              </a:rPr>
              <a:t>[1300]</a:t>
            </a:r>
            <a:endParaRPr kumimoji="0" lang="en-US" sz="18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24" name="Text Box 2">
            <a:extLst>
              <a:ext uri="{FF2B5EF4-FFF2-40B4-BE49-F238E27FC236}">
                <a16:creationId xmlns:a16="http://schemas.microsoft.com/office/drawing/2014/main" id="{64F32B85-08CD-40BF-8057-B141BF57D44F}"/>
              </a:ext>
            </a:extLst>
          </p:cNvPr>
          <p:cNvSpPr txBox="1">
            <a:spLocks noChangeArrowheads="1"/>
          </p:cNvSpPr>
          <p:nvPr/>
        </p:nvSpPr>
        <p:spPr bwMode="auto">
          <a:xfrm>
            <a:off x="182880" y="91440"/>
            <a:ext cx="8778240" cy="914400"/>
          </a:xfrm>
          <a:prstGeom prst="rect">
            <a:avLst/>
          </a:prstGeom>
          <a:blipFill dpi="0" rotWithShape="0">
            <a:blip r:embed="rId3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pic>
        <p:nvPicPr>
          <p:cNvPr id="31" name="Picture 30">
            <a:extLst>
              <a:ext uri="{FF2B5EF4-FFF2-40B4-BE49-F238E27FC236}">
                <a16:creationId xmlns:a16="http://schemas.microsoft.com/office/drawing/2014/main" id="{760750B1-DE38-4846-ADD7-DF7FEB647B04}"/>
              </a:ext>
            </a:extLst>
          </p:cNvPr>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225943" y="4229495"/>
            <a:ext cx="137160" cy="137160"/>
          </a:xfrm>
          <a:prstGeom prst="rect">
            <a:avLst/>
          </a:prstGeom>
        </p:spPr>
      </p:pic>
      <p:pic>
        <p:nvPicPr>
          <p:cNvPr id="2" name="Picture 1">
            <a:extLst>
              <a:ext uri="{FF2B5EF4-FFF2-40B4-BE49-F238E27FC236}">
                <a16:creationId xmlns:a16="http://schemas.microsoft.com/office/drawing/2014/main" id="{FDCE1194-9F43-41D9-902B-C5B98F8D6F03}"/>
              </a:ext>
            </a:extLst>
          </p:cNvPr>
          <p:cNvPicPr>
            <a:picLocks noChangeAspect="1"/>
          </p:cNvPicPr>
          <p:nvPr/>
        </p:nvPicPr>
        <p:blipFill>
          <a:blip r:embed="rId34"/>
          <a:stretch>
            <a:fillRect/>
          </a:stretch>
        </p:blipFill>
        <p:spPr>
          <a:xfrm>
            <a:off x="7422632" y="1097280"/>
            <a:ext cx="1618247" cy="3504484"/>
          </a:xfrm>
          <a:prstGeom prst="rect">
            <a:avLst/>
          </a:prstGeom>
        </p:spPr>
      </p:pic>
      <p:pic>
        <p:nvPicPr>
          <p:cNvPr id="5" name="Picture 4">
            <a:extLst>
              <a:ext uri="{FF2B5EF4-FFF2-40B4-BE49-F238E27FC236}">
                <a16:creationId xmlns:a16="http://schemas.microsoft.com/office/drawing/2014/main" id="{3D244761-AD23-4F61-8AB6-2BEC4E983697}"/>
              </a:ext>
            </a:extLst>
          </p:cNvPr>
          <p:cNvPicPr>
            <a:picLocks noChangeAspect="1"/>
          </p:cNvPicPr>
          <p:nvPr/>
        </p:nvPicPr>
        <p:blipFill rotWithShape="1">
          <a:blip r:embed="rId35"/>
          <a:srcRect b="688"/>
          <a:stretch/>
        </p:blipFill>
        <p:spPr>
          <a:xfrm>
            <a:off x="6919623" y="4601764"/>
            <a:ext cx="2121256" cy="2084832"/>
          </a:xfrm>
          <a:prstGeom prst="rect">
            <a:avLst/>
          </a:prstGeom>
        </p:spPr>
      </p:pic>
      <p:pic>
        <p:nvPicPr>
          <p:cNvPr id="6" name="Picture 5">
            <a:extLst>
              <a:ext uri="{FF2B5EF4-FFF2-40B4-BE49-F238E27FC236}">
                <a16:creationId xmlns:a16="http://schemas.microsoft.com/office/drawing/2014/main" id="{DA313BE2-0DF8-40C5-A1FA-3BF0910B7BFD}"/>
              </a:ext>
            </a:extLst>
          </p:cNvPr>
          <p:cNvPicPr>
            <a:picLocks noChangeAspect="1"/>
          </p:cNvPicPr>
          <p:nvPr/>
        </p:nvPicPr>
        <p:blipFill rotWithShape="1">
          <a:blip r:embed="rId36"/>
          <a:srcRect t="4117" b="3672"/>
          <a:stretch/>
        </p:blipFill>
        <p:spPr>
          <a:xfrm>
            <a:off x="259365" y="2651876"/>
            <a:ext cx="3398520" cy="1280160"/>
          </a:xfrm>
          <a:prstGeom prst="rect">
            <a:avLst/>
          </a:prstGeom>
        </p:spPr>
      </p:pic>
    </p:spTree>
    <p:extLst>
      <p:ext uri="{BB962C8B-B14F-4D97-AF65-F5344CB8AC3E}">
        <p14:creationId xmlns:p14="http://schemas.microsoft.com/office/powerpoint/2010/main" val="32248943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70000">
        <p15:prstTrans prst="pageCurlDouble"/>
      </p:transition>
    </mc:Choice>
    <mc:Fallback xmlns="">
      <p:transition spd="slow" advTm="7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2000" tmFilter="0, 0; .2, .5; .8, .5; 1, 0"/>
                                        <p:tgtEl>
                                          <p:spTgt spid="8"/>
                                        </p:tgtEl>
                                      </p:cBhvr>
                                    </p:animEffect>
                                    <p:animScale>
                                      <p:cBhvr>
                                        <p:cTn id="7" dur="1000" autoRev="1" fill="hold"/>
                                        <p:tgtEl>
                                          <p:spTgt spid="8"/>
                                        </p:tgtEl>
                                      </p:cBhvr>
                                      <p:by x="105000" y="105000"/>
                                    </p:animScale>
                                  </p:childTnLst>
                                </p:cTn>
                              </p:par>
                            </p:childTnLst>
                          </p:cTn>
                        </p:par>
                        <p:par>
                          <p:cTn id="8" fill="hold">
                            <p:stCondLst>
                              <p:cond delay="10000"/>
                            </p:stCondLst>
                            <p:childTnLst>
                              <p:par>
                                <p:cTn id="9" presetID="26" presetClass="emph" presetSubtype="0" fill="hold" grpId="0" nodeType="afterEffect">
                                  <p:stCondLst>
                                    <p:cond delay="16000"/>
                                  </p:stCondLst>
                                  <p:childTnLst>
                                    <p:animEffect transition="out" filter="fade">
                                      <p:cBhvr>
                                        <p:cTn id="10" dur="2000" tmFilter="0, 0; .2, .5; .8, .5; 1, 0"/>
                                        <p:tgtEl>
                                          <p:spTgt spid="30"/>
                                        </p:tgtEl>
                                      </p:cBhvr>
                                    </p:animEffect>
                                    <p:animScale>
                                      <p:cBhvr>
                                        <p:cTn id="11" dur="1000" autoRev="1" fill="hold"/>
                                        <p:tgtEl>
                                          <p:spTgt spid="30"/>
                                        </p:tgtEl>
                                      </p:cBhvr>
                                      <p:by x="105000" y="105000"/>
                                    </p:animScale>
                                  </p:childTnLst>
                                </p:cTn>
                              </p:par>
                            </p:childTnLst>
                          </p:cTn>
                        </p:par>
                        <p:par>
                          <p:cTn id="12" fill="hold">
                            <p:stCondLst>
                              <p:cond delay="28000"/>
                            </p:stCondLst>
                            <p:childTnLst>
                              <p:par>
                                <p:cTn id="13" presetID="26" presetClass="emph" presetSubtype="0" fill="hold" grpId="0" nodeType="afterEffect">
                                  <p:stCondLst>
                                    <p:cond delay="17000"/>
                                  </p:stCondLst>
                                  <p:childTnLst>
                                    <p:animEffect transition="out" filter="fade">
                                      <p:cBhvr>
                                        <p:cTn id="14" dur="2000" tmFilter="0, 0; .2, .5; .8, .5; 1, 0"/>
                                        <p:tgtEl>
                                          <p:spTgt spid="16"/>
                                        </p:tgtEl>
                                      </p:cBhvr>
                                    </p:animEffect>
                                    <p:animScale>
                                      <p:cBhvr>
                                        <p:cTn id="15" dur="100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16" grpId="0"/>
      <p:bldP spid="8" grpId="0" animBg="1"/>
    </p:bldLst>
  </p:timing>
</p:sld>
</file>

<file path=ppt/slides/slide49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7548" y="6394268"/>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274320"/>
            <a:ext cx="8778240" cy="109728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82876" y="1610274"/>
            <a:ext cx="8778240" cy="4902817"/>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82880" tIns="182880" rIns="91440" bIns="91440" rtlCol="0" anchor="ctr" anchorCtr="1">
            <a:spAutoFit/>
          </a:bodyPr>
          <a:lstStyle/>
          <a:p>
            <a:pPr marR="0" lvl="0" algn="l" defTabSz="457200" rtl="0" eaLnBrk="1" fontAlgn="base" latinLnBrk="0" hangingPunct="0">
              <a:lnSpc>
                <a:spcPct val="108000"/>
              </a:lnSpc>
              <a:spcBef>
                <a:spcPts val="0"/>
              </a:spcBef>
              <a:spcAft>
                <a:spcPts val="1200"/>
              </a:spcAft>
              <a:buClr>
                <a:srgbClr val="FFC000"/>
              </a:buClr>
              <a:buSzPct val="70000"/>
              <a:tabLst/>
              <a:defRPr/>
            </a:pPr>
            <a:r>
              <a:rPr kumimoji="0" lang="en-US" sz="3400" b="1" i="0" u="none" strike="noStrike" kern="150" cap="none" spc="0" normalizeH="0" baseline="0" noProof="0" dirty="0">
                <a:ln w="6600">
                  <a:solidFill>
                    <a:srgbClr val="ED7D31"/>
                  </a:solidFill>
                  <a:prstDash val="solid"/>
                </a:ln>
                <a:solidFill>
                  <a:srgbClr val="FFFFFF"/>
                </a:solidFill>
                <a:effectLst>
                  <a:outerShdw dir="2700000"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Obama’s biological father was a: communist, raging angry wife beater, drunkard, admitted murderer and a Muslim multi-wife polygamist.  </a:t>
            </a:r>
            <a:r>
              <a:rPr kumimoji="0" lang="en-US" sz="20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[1211</a:t>
            </a:r>
            <a:r>
              <a:rPr kumimoji="0" lang="en-US" sz="20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6"/>
              </a:rPr>
              <a:t>]</a:t>
            </a:r>
            <a:r>
              <a:rPr kumimoji="0" lang="en-US" sz="20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(time 17, 36)</a:t>
            </a:r>
            <a:endPar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365760" lvl="0" indent="-365760">
              <a:lnSpc>
                <a:spcPct val="108000"/>
              </a:lnSpc>
              <a:spcBef>
                <a:spcPts val="0"/>
              </a:spcBef>
              <a:spcAft>
                <a:spcPts val="1200"/>
              </a:spcAft>
              <a:buClr>
                <a:srgbClr val="FFC000"/>
              </a:buClr>
              <a:buSzPct val="70000"/>
              <a:buFont typeface="Wingdings" panose="05000000000000000000" pitchFamily="2" charset="2"/>
              <a:buChar char="Ø"/>
            </a:pP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But years later when Obama’s father saw the evils of communism and fought against it… Obama’s radical hard-core communist terrorist mother left Obama’s father… for communism. </a:t>
            </a:r>
            <a:r>
              <a:rPr lang="en-US" sz="20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6"/>
              </a:rPr>
              <a:t>[1211</a:t>
            </a:r>
            <a:r>
              <a:rPr lang="en-US" sz="20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6"/>
              </a:rPr>
              <a:t>]</a:t>
            </a:r>
            <a:r>
              <a:rPr lang="en-US" sz="2000" kern="150" dirty="0">
                <a:solidFill>
                  <a:schemeClr val="tx1"/>
                </a:solidFill>
                <a:latin typeface="Calibri" panose="020F0502020204030204" pitchFamily="34" charset="0"/>
                <a:ea typeface="SimSun" panose="02010600030101010101" pitchFamily="2" charset="-122"/>
                <a:cs typeface="Calibri" panose="020F0502020204030204" pitchFamily="34" charset="0"/>
              </a:rPr>
              <a:t> (time 17, 36)</a:t>
            </a:r>
            <a:endParaRPr lang="en-US" sz="2000" b="1"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1" y="670255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601016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9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7548" y="6394268"/>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182880"/>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228596" y="1190978"/>
            <a:ext cx="8732520" cy="5481885"/>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82880" tIns="137160" rIns="91440" bIns="45720" rtlCol="0" anchor="ctr" anchorCtr="1">
            <a:spAutoFit/>
          </a:bodyPr>
          <a:lstStyle/>
          <a:p>
            <a:pPr marR="0" lvl="0" algn="l" defTabSz="457200" rtl="0" eaLnBrk="1" fontAlgn="base" latinLnBrk="0" hangingPunct="0">
              <a:spcBef>
                <a:spcPts val="0"/>
              </a:spcBef>
              <a:spcAft>
                <a:spcPts val="900"/>
              </a:spcAft>
              <a:buClr>
                <a:srgbClr val="FFC000"/>
              </a:buClr>
              <a:buSzPct val="70000"/>
              <a:tabLst/>
              <a:defRPr/>
            </a:pPr>
            <a:r>
              <a:rPr kumimoji="0" lang="en-US" sz="3200" b="1" i="0" u="none" strike="noStrike" kern="150" cap="none" spc="0" normalizeH="0" baseline="0" noProof="0" dirty="0">
                <a:ln w="6600">
                  <a:solidFill>
                    <a:srgbClr val="ED7D31"/>
                  </a:solidFill>
                  <a:prstDash val="solid"/>
                </a:ln>
                <a:solidFill>
                  <a:srgbClr val="FFFFFF"/>
                </a:solidFill>
                <a:effectLst>
                  <a:outerShdw dir="2700000"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Obama’s evil angry communist mother next chose a radical openly gay, transgender nanny (who put on public drag shows) to raise young Obama, in his home alone, unsupervised. </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[1212]</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[1218]</a:t>
            </a:r>
            <a:r>
              <a:rPr kumimoji="0" lang="en-US" b="1" i="0" u="none" strike="noStrike" kern="15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8"/>
              </a:rPr>
              <a:t>[1268]</a:t>
            </a:r>
            <a:endParaRPr kumimoji="0" lang="en-US" b="1" i="0" u="none" strike="noStrike" kern="15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3000"/>
              </a:lnSpc>
              <a:spcBef>
                <a:spcPts val="0"/>
              </a:spcBef>
              <a:spcAft>
                <a:spcPts val="900"/>
              </a:spcAft>
              <a:buClr>
                <a:srgbClr val="FFC000"/>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Child gay molestation and rape patterns that I escaped from and researched for 3 decades, indicate that this is where Obama was first molested and indoctrinated by this gay transvestite adult, who admitted that Barack was fascinated to watch him put</a:t>
            </a: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on</a:t>
            </a:r>
            <a:r>
              <a:rPr kumimoji="0" lang="en-US" sz="2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his lipstick.</a:t>
            </a:r>
            <a:r>
              <a:rPr kumimoji="0" lang="en-US" sz="2800" b="1" i="0" u="none" strike="noStrike" kern="15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[1268]</a:t>
            </a:r>
            <a:endParaRPr kumimoji="0" lang="en-US" sz="30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spcBef>
                <a:spcPts val="0"/>
              </a:spcBef>
              <a:spcAft>
                <a:spcPts val="900"/>
              </a:spcAft>
              <a:buClr>
                <a:srgbClr val="FFC000"/>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Obama’s heavy drug use later caused him to forget the molestations &amp; rapes by several gay adults, the same as </a:t>
            </a: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happened to</a:t>
            </a:r>
            <a:r>
              <a:rPr kumimoji="0" lang="en-US" sz="2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my brother. But I saw the truth.</a:t>
            </a: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1" y="670255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222306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49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80" y="27432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82880" y="1398668"/>
            <a:ext cx="8778240" cy="5249386"/>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82880" tIns="137160" rIns="91440" bIns="91440" rtlCol="0" anchor="ctr" anchorCtr="1">
            <a:spAutoFit/>
          </a:bodyPr>
          <a:lstStyle/>
          <a:p>
            <a:pPr lvl="0">
              <a:lnSpc>
                <a:spcPct val="94000"/>
              </a:lnSpc>
              <a:spcBef>
                <a:spcPts val="0"/>
              </a:spcBef>
              <a:spcAft>
                <a:spcPts val="900"/>
              </a:spcAft>
              <a:buClr>
                <a:srgbClr val="FFC000"/>
              </a:buClr>
              <a:buSzPct val="70000"/>
            </a:pPr>
            <a:r>
              <a:rPr kumimoji="0" lang="en-US" sz="30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Obama’s </a:t>
            </a:r>
            <a:r>
              <a:rPr lang="en-US" sz="3000" b="1" kern="150" dirty="0">
                <a:ln w="66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evil</a:t>
            </a:r>
            <a:r>
              <a:rPr kumimoji="0" lang="en-US" sz="30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communist grandfather chose Obama’s next childhood mentor, Frank Davis: a suspected child rapist, pornographer and communist newspaper publisher, on the FBI’s watch list. </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5"/>
              </a:rPr>
              <a:t>[1211] (time 1 hr.)</a:t>
            </a:r>
            <a:r>
              <a:rPr lang="en-US" sz="25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6"/>
              </a:rPr>
              <a:t>[1213]</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endParaRPr lang="en-US" sz="14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0" lvl="1" indent="0">
              <a:lnSpc>
                <a:spcPct val="94000"/>
              </a:lnSpc>
              <a:spcBef>
                <a:spcPts val="0"/>
              </a:spcBef>
              <a:spcAft>
                <a:spcPts val="900"/>
              </a:spcAft>
              <a:buClr>
                <a:srgbClr val="FFC000"/>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000" kern="150" dirty="0">
                <a:solidFill>
                  <a:srgbClr val="FFC000"/>
                </a:solidFill>
                <a:latin typeface="Calibri" panose="020F0502020204030204" pitchFamily="34" charset="0"/>
                <a:ea typeface="SimSun" panose="02010600030101010101" pitchFamily="2" charset="-122"/>
                <a:cs typeface="Calibri" panose="020F0502020204030204" pitchFamily="34" charset="0"/>
              </a:rPr>
              <a:t>Obama’s next mentor, Chicago’s Bill Ayers, helped to fund Obama’s schooling and state political campaign. </a:t>
            </a:r>
          </a:p>
          <a:p>
            <a:pPr marL="274320" lvl="1" indent="-274320">
              <a:lnSpc>
                <a:spcPct val="94000"/>
              </a:lnSpc>
              <a:spcBef>
                <a:spcPts val="0"/>
              </a:spcBef>
              <a:spcAft>
                <a:spcPts val="900"/>
              </a:spcAft>
              <a:buClr>
                <a:srgbClr val="FFC000"/>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9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Ayers was an admitted Weather Underground terrorist who tried to blow up the Pentagon, a NYC police station and US capital building in the 1970s. </a:t>
            </a:r>
          </a:p>
          <a:p>
            <a:pPr marL="274320" lvl="1" indent="-274320">
              <a:lnSpc>
                <a:spcPct val="94000"/>
              </a:lnSpc>
              <a:spcBef>
                <a:spcPts val="0"/>
              </a:spcBef>
              <a:spcAft>
                <a:spcPts val="900"/>
              </a:spcAft>
              <a:buClr>
                <a:srgbClr val="FFC000"/>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Ayers later partnered with Obama, as co-directors for the liberal Woods Fund organization. </a:t>
            </a:r>
            <a:r>
              <a:rPr lang="en-US" sz="1600" dirty="0">
                <a:solidFill>
                  <a:schemeClr val="tx1"/>
                </a:solidFill>
                <a:latin typeface="Calibri" panose="020F0502020204030204" pitchFamily="34" charset="0"/>
                <a:cs typeface="Calibri" panose="020F0502020204030204" pitchFamily="34" charset="0"/>
                <a:hlinkClick r:id="rId7"/>
              </a:rPr>
              <a:t>[1140]</a:t>
            </a:r>
            <a:r>
              <a:rPr lang="en-US" sz="1600" dirty="0">
                <a:solidFill>
                  <a:schemeClr val="tx1"/>
                </a:solidFill>
                <a:latin typeface="Calibri" panose="020F0502020204030204" pitchFamily="34" charset="0"/>
                <a:cs typeface="Calibri" panose="020F0502020204030204" pitchFamily="34" charset="0"/>
              </a:rPr>
              <a:t> </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5"/>
              </a:rPr>
              <a:t>[1211] (time 1 hr.)</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p>
        </p:txBody>
      </p:sp>
    </p:spTree>
    <p:extLst>
      <p:ext uri="{BB962C8B-B14F-4D97-AF65-F5344CB8AC3E}">
        <p14:creationId xmlns:p14="http://schemas.microsoft.com/office/powerpoint/2010/main" val="17165187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4750"/>
                                  </p:stCondLst>
                                  <p:childTnLst>
                                    <p:animEffect transition="out" filter="fade">
                                      <p:cBhvr>
                                        <p:cTn id="6" dur="2000" tmFilter="0, 0; .2, .5; .8, .5; 1, 0"/>
                                        <p:tgtEl>
                                          <p:spTgt spid="3">
                                            <p:txEl>
                                              <p:pRg st="0" end="0"/>
                                            </p:txEl>
                                          </p:spTgt>
                                        </p:tgtEl>
                                      </p:cBhvr>
                                    </p:animEffect>
                                    <p:animScale>
                                      <p:cBhvr>
                                        <p:cTn id="7" dur="1000" autoRev="1" fill="hold"/>
                                        <p:tgtEl>
                                          <p:spTgt spid="3">
                                            <p:txEl>
                                              <p:pRg st="0" end="0"/>
                                            </p:txEl>
                                          </p:spTgt>
                                        </p:tgtEl>
                                      </p:cBhvr>
                                      <p:by x="105000" y="105000"/>
                                    </p:animScale>
                                  </p:childTnLst>
                                </p:cTn>
                              </p:par>
                            </p:childTnLst>
                          </p:cTn>
                        </p:par>
                        <p:par>
                          <p:cTn id="8" fill="hold">
                            <p:stCondLst>
                              <p:cond delay="6750"/>
                            </p:stCondLst>
                            <p:childTnLst>
                              <p:par>
                                <p:cTn id="9" presetID="26" presetClass="emph" presetSubtype="0" fill="hold" nodeType="afterEffect">
                                  <p:stCondLst>
                                    <p:cond delay="6000"/>
                                  </p:stCondLst>
                                  <p:childTnLst>
                                    <p:animEffect transition="out" filter="fade">
                                      <p:cBhvr>
                                        <p:cTn id="10" dur="2000" tmFilter="0, 0; .2, .5; .8, .5; 1, 0"/>
                                        <p:tgtEl>
                                          <p:spTgt spid="3">
                                            <p:txEl>
                                              <p:pRg st="2" end="2"/>
                                            </p:txEl>
                                          </p:spTgt>
                                        </p:tgtEl>
                                      </p:cBhvr>
                                    </p:animEffect>
                                    <p:animScale>
                                      <p:cBhvr>
                                        <p:cTn id="11" dur="1000" autoRev="1" fill="hold"/>
                                        <p:tgtEl>
                                          <p:spTgt spid="3">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5181601"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7548" y="6394268"/>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18288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274316" y="1351404"/>
            <a:ext cx="8595360" cy="5212080"/>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91440" rIns="45720" bIns="45720" rtlCol="0" anchor="ctr" anchorCtr="1">
            <a:spAutoFit/>
          </a:bodyPr>
          <a:lstStyle/>
          <a:p>
            <a:pPr marL="274320" lvl="0" indent="-274320">
              <a:lnSpc>
                <a:spcPct val="100000"/>
              </a:lnSpc>
              <a:spcBef>
                <a:spcPts val="0"/>
              </a:spcBef>
              <a:spcAft>
                <a:spcPts val="600"/>
              </a:spcAft>
              <a:buClr>
                <a:srgbClr val="FFC000"/>
              </a:buClr>
              <a:buSzPct val="70000"/>
              <a:buFont typeface="Wingdings" panose="05000000000000000000" pitchFamily="2" charset="2"/>
              <a:buChar char="Ø"/>
            </a:pP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Obama was later a member of a radical college Marxist group.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6"/>
              </a:rPr>
              <a:t>[1211]</a:t>
            </a:r>
            <a:endPar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100000"/>
              </a:lnSpc>
              <a:spcBef>
                <a:spcPts val="0"/>
              </a:spcBef>
              <a:spcAft>
                <a:spcPts val="600"/>
              </a:spcAft>
              <a:buClr>
                <a:srgbClr val="FFC000"/>
              </a:buClr>
              <a:buSzPct val="70000"/>
              <a:buFont typeface="Wingdings" panose="05000000000000000000" pitchFamily="2" charset="2"/>
              <a:buChar char="Ø"/>
            </a:pP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Obama’s college mentor and lifelong friend, Columbia law professor Edward Said, was a radical PLO representative and a leader of the anti-Israel movement.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6"/>
              </a:rPr>
              <a:t>[1211] (time 1 hr.)</a:t>
            </a: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100000"/>
              </a:lnSpc>
              <a:spcBef>
                <a:spcPts val="0"/>
              </a:spcBef>
              <a:spcAft>
                <a:spcPts val="600"/>
              </a:spcAft>
              <a:buClr>
                <a:srgbClr val="FFC000"/>
              </a:buClr>
              <a:buSzPct val="70000"/>
              <a:buFont typeface="Wingdings" panose="05000000000000000000" pitchFamily="2" charset="2"/>
              <a:buChar char="Ø"/>
            </a:pPr>
            <a:r>
              <a:rPr lang="en-US" sz="3200" b="1" kern="150" dirty="0">
                <a:ln w="6600">
                  <a:solidFill>
                    <a:schemeClr val="accent2"/>
                  </a:solidFill>
                  <a:prstDash val="solid"/>
                </a:ln>
                <a:solidFill>
                  <a:srgbClr val="FFFFFF"/>
                </a:solidFill>
                <a:effectLst>
                  <a:outerShdw algn="tl" rotWithShape="0">
                    <a:schemeClr val="accent2"/>
                  </a:outerShdw>
                </a:effectLst>
                <a:latin typeface="Calibri" panose="020F0502020204030204" pitchFamily="34" charset="0"/>
                <a:ea typeface="SimSun" panose="02010600030101010101" pitchFamily="2" charset="-122"/>
                <a:cs typeface="Calibri" panose="020F0502020204030204" pitchFamily="34" charset="0"/>
              </a:rPr>
              <a:t>Obama also partially admitted his off campus secret bisexual “gayness” relationship with another professor, his openly gay Occidental College professor Lawrence Goldyn.</a:t>
            </a:r>
            <a:r>
              <a:rPr lang="en-US" sz="2800" b="1" kern="150" dirty="0">
                <a:ln w="6600">
                  <a:solidFill>
                    <a:schemeClr val="accent2"/>
                  </a:solidFill>
                  <a:prstDash val="solid"/>
                </a:ln>
                <a:solidFill>
                  <a:srgbClr val="FFFFFF"/>
                </a:solidFill>
                <a:effectLst>
                  <a:outerShdw algn="tl" rotWithShape="0">
                    <a:schemeClr val="accent2"/>
                  </a:outerShdw>
                </a:effectLst>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7"/>
              </a:rPr>
              <a:t>[1214]</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8" action="ppaction://hlinkfile"/>
              </a:rPr>
              <a:t>[1217]</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9"/>
              </a:rPr>
              <a:t>[1218]</a:t>
            </a:r>
            <a:endPar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0703291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9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5181601"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7548" y="6394268"/>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195143"/>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82876" y="1240577"/>
            <a:ext cx="8778240" cy="5474127"/>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91440" rIns="45720" bIns="45720" rtlCol="0" anchor="ctr" anchorCtr="1">
            <a:spAutoFit/>
          </a:bodyPr>
          <a:lstStyle/>
          <a:p>
            <a:pPr lvl="0">
              <a:lnSpc>
                <a:spcPct val="90000"/>
              </a:lnSpc>
              <a:spcBef>
                <a:spcPts val="0"/>
              </a:spcBef>
              <a:spcAft>
                <a:spcPts val="600"/>
              </a:spcAft>
              <a:buClr>
                <a:srgbClr val="FFC000"/>
              </a:buClr>
              <a:buSzPct val="70000"/>
            </a:pP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From the accounts of others, Obama (who hid his college records), rarely attended college classes, yet received top degrees. The same pattern as many liberal evolution leaders, who never attended any college, yet </a:t>
            </a:r>
            <a:r>
              <a:rPr lang="en-US" sz="3200" kern="150" dirty="0">
                <a:solidFill>
                  <a:schemeClr val="accent4"/>
                </a:solidFill>
                <a:latin typeface="Calibri" panose="020F0502020204030204" pitchFamily="34" charset="0"/>
                <a:ea typeface="SimSun" panose="02010600030101010101" pitchFamily="2"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received many top Ph.D. degrees</a:t>
            </a: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p>
          <a:p>
            <a:pPr lvl="0">
              <a:lnSpc>
                <a:spcPct val="90000"/>
              </a:lnSpc>
              <a:spcBef>
                <a:spcPts val="0"/>
              </a:spcBef>
              <a:spcAft>
                <a:spcPts val="600"/>
              </a:spcAft>
              <a:buClr>
                <a:srgbClr val="FFC000"/>
              </a:buClr>
              <a:buSzPct val="70000"/>
            </a:pP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This was because Obama had a gay relationship with his evil college mentor, Harvard ultra radical socialist professor Roberto Unger. </a:t>
            </a:r>
            <a:r>
              <a:rPr kumimoji="0" lang="en-US" sz="1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[1211] (time 1 hr.)</a:t>
            </a:r>
            <a:endPar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8000"/>
              </a:lnSpc>
              <a:spcBef>
                <a:spcPts val="0"/>
              </a:spcBef>
              <a:spcAft>
                <a:spcPts val="0"/>
              </a:spcAft>
              <a:buClr>
                <a:srgbClr val="FFC000"/>
              </a:buClr>
              <a:buSzPct val="70000"/>
              <a:buFont typeface="Wingdings" panose="05000000000000000000" pitchFamily="2" charset="2"/>
              <a:buChar char="Ø"/>
            </a:pPr>
            <a:r>
              <a:rPr lang="en-US" sz="30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They often privately and illegally hung-out as gay college student and professor couple off campus. </a:t>
            </a:r>
          </a:p>
          <a:p>
            <a:pPr marL="274320" lvl="0" indent="-274320">
              <a:lnSpc>
                <a:spcPct val="80000"/>
              </a:lnSpc>
              <a:spcBef>
                <a:spcPts val="0"/>
              </a:spcBef>
              <a:spcAft>
                <a:spcPts val="0"/>
              </a:spcAft>
              <a:buClr>
                <a:srgbClr val="FFC000"/>
              </a:buClr>
              <a:buSzPct val="70000"/>
              <a:buFont typeface="Wingdings" panose="05000000000000000000" pitchFamily="2" charset="2"/>
              <a:buChar char="Ø"/>
            </a:pPr>
            <a:r>
              <a:rPr lang="en-US" sz="30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Their secret gay relationship lasted many years until Obama became president.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7"/>
              </a:rPr>
              <a:t>[1211] (time 1 hour)</a:t>
            </a:r>
            <a:endParaRPr lang="en-US" sz="36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7364914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49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9144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1" y="670255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37156" y="1097280"/>
            <a:ext cx="8915400" cy="5577840"/>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91440" tIns="91440" rIns="45720" bIns="0" rtlCol="0" anchor="ctr" anchorCtr="1">
            <a:spAutoFit/>
          </a:bodyPr>
          <a:lstStyle/>
          <a:p>
            <a:pPr>
              <a:lnSpc>
                <a:spcPct val="88000"/>
              </a:lnSpc>
              <a:spcBef>
                <a:spcPts val="0"/>
              </a:spcBef>
              <a:spcAft>
                <a:spcPts val="600"/>
              </a:spcAft>
              <a:buClr>
                <a:srgbClr val="FFC000"/>
              </a:buClr>
              <a:buSzPct val="70000"/>
            </a:pPr>
            <a:r>
              <a:rPr kumimoji="0" lang="en-US" sz="32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“A prominent member of Chicago's homosexual community claims Barack Obama's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5"/>
              </a:rPr>
              <a:t>[1300]</a:t>
            </a:r>
            <a:endPar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a:p>
            <a:pPr lvl="0">
              <a:lnSpc>
                <a:spcPct val="88000"/>
              </a:lnSpc>
              <a:spcBef>
                <a:spcPts val="0"/>
              </a:spcBef>
              <a:spcAft>
                <a:spcPts val="600"/>
              </a:spcAft>
              <a:buClr>
                <a:srgbClr val="FFC000"/>
              </a:buClr>
              <a:buSzPct val="70000"/>
            </a:pPr>
            <a:r>
              <a:rPr kumimoji="0" lang="en-US" sz="32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participation in the ‘gay’ bar and bathhouse scene was so well known that many who were aware of his lifestyle were shocked when he ran for president and finally won the White House.”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[1097]</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“DuJan, founder and editor of the Hillary Clinton-supporting website HillBuzz.org, told WND he has first-hand information from two different sources that ‘Obama was personally involved in the gay bar scene.’“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[1097]</a:t>
            </a:r>
            <a:endPar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8000"/>
              </a:lnSpc>
              <a:spcBef>
                <a:spcPts val="0"/>
              </a:spcBef>
              <a:spcAft>
                <a:spcPts val="600"/>
              </a:spcAft>
              <a:buClr>
                <a:srgbClr val="FFC000"/>
              </a:buClr>
              <a:buSzPct val="70000"/>
              <a:buFont typeface="Wingdings" panose="05000000000000000000" pitchFamily="2" charset="2"/>
              <a:buChar char="Ø"/>
            </a:pP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“Investigative journalist Wayne Madsen, who worked with the National Security Agency from 1984 to 1988 as a Navy intelligence analyst, confirmed DuJan's claims.”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[1097]</a:t>
            </a:r>
            <a:endPar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9721940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9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4870837" y="667703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9827" y="4569919"/>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80" y="274320"/>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76189" y="1280160"/>
            <a:ext cx="8708667" cy="5394960"/>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91440" rIns="91440" bIns="45720" rtlCol="0" anchor="ctr" anchorCtr="1">
            <a:spAutoFit/>
          </a:bodyPr>
          <a:lstStyle/>
          <a:p>
            <a:pPr lvl="0">
              <a:lnSpc>
                <a:spcPct val="100000"/>
              </a:lnSpc>
              <a:spcBef>
                <a:spcPts val="0"/>
              </a:spcBef>
              <a:spcAft>
                <a:spcPts val="0"/>
              </a:spcAft>
              <a:buClr>
                <a:srgbClr val="FFC000"/>
              </a:buClr>
              <a:buSzPct val="70000"/>
            </a:pPr>
            <a:r>
              <a:rPr kumimoji="0" lang="en-US" sz="3200" b="1" i="0" u="none" strike="noStrike" kern="150" normalizeH="0" baseline="0" noProof="0" dirty="0">
                <a:ln w="1270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Obama chose radical gay fake pastor Jeremiah Wright, an anarchist </a:t>
            </a:r>
            <a:r>
              <a:rPr lang="en-US" sz="3200" b="1" kern="150" dirty="0">
                <a:ln w="12700">
                  <a:solidFill>
                    <a:schemeClr val="accent2"/>
                  </a:solidFill>
                  <a:prstDash val="solid"/>
                </a:ln>
                <a:solidFill>
                  <a:srgbClr val="FFFFFF"/>
                </a:solidFill>
                <a:effectLst>
                  <a:outerShdw algn="tl" rotWithShape="0">
                    <a:schemeClr val="accent2"/>
                  </a:outerShdw>
                </a:effectLst>
                <a:latin typeface="Calibri" panose="020F0502020204030204" pitchFamily="34" charset="0"/>
                <a:ea typeface="SimSun" panose="02010600030101010101" pitchFamily="2" charset="-122"/>
                <a:cs typeface="Calibri" panose="020F0502020204030204" pitchFamily="34" charset="0"/>
              </a:rPr>
              <a:t>Muslim racist, </a:t>
            </a:r>
            <a:r>
              <a:rPr kumimoji="0" lang="en-US" sz="3200" b="1" i="0" u="none" strike="noStrike" kern="150" normalizeH="0" baseline="0" noProof="0" dirty="0">
                <a:ln w="1270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who curses God, Jews and Whites and in 2015 publicly supported the nationwide Antifa terrorist riots.</a:t>
            </a:r>
            <a:r>
              <a:rPr kumimoji="0" lang="en-US" sz="3200"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endParaRPr>
          </a:p>
          <a:p>
            <a:pPr lvl="0">
              <a:lnSpc>
                <a:spcPct val="100000"/>
              </a:lnSpc>
              <a:spcBef>
                <a:spcPts val="0"/>
              </a:spcBef>
              <a:spcAft>
                <a:spcPts val="1200"/>
              </a:spcAft>
              <a:buClr>
                <a:srgbClr val="FFC000"/>
              </a:buClr>
              <a:buSzPct val="70000"/>
            </a:pP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[1211] (at 1 hour)</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[1265]</a:t>
            </a:r>
            <a:endParaRPr kumimoji="0" lang="en-US"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endParaRPr>
          </a:p>
          <a:p>
            <a:pPr marL="365760" marR="0" lvl="0" indent="-365760" algn="l" defTabSz="457200" rtl="0" eaLnBrk="1" fontAlgn="base" latinLnBrk="0" hangingPunct="0">
              <a:lnSpc>
                <a:spcPct val="100000"/>
              </a:lnSpc>
              <a:spcBef>
                <a:spcPts val="0"/>
              </a:spcBef>
              <a:spcAft>
                <a:spcPts val="600"/>
              </a:spcAft>
              <a:buClr>
                <a:srgbClr val="FFC000"/>
              </a:buClr>
              <a:buSzPct val="70000"/>
              <a:buFont typeface="Wingdings" panose="05000000000000000000" pitchFamily="2" charset="2"/>
              <a:buChar char="Ø"/>
              <a:tabLst/>
              <a:defRPr/>
            </a:pPr>
            <a:r>
              <a:rPr kumimoji="0" lang="en-US" sz="3000" b="1" i="0" u="none" strike="noStrike" kern="150" normalizeH="0" baseline="0" noProof="0" dirty="0">
                <a:ln w="1270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In fact, Wright mocked Antifa for not being violent enough, compared to Wright in the 1960s.</a:t>
            </a:r>
            <a:r>
              <a:rPr kumimoji="0" lang="en-US" sz="3000"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[1265]</a:t>
            </a:r>
            <a:r>
              <a:rPr kumimoji="0" lang="en-US" sz="3000"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365760" lvl="0" indent="-365760">
              <a:lnSpc>
                <a:spcPct val="100000"/>
              </a:lnSpc>
              <a:spcBef>
                <a:spcPts val="0"/>
              </a:spcBef>
              <a:spcAft>
                <a:spcPts val="300"/>
              </a:spcAft>
              <a:buClr>
                <a:srgbClr val="FFC000"/>
              </a:buClr>
              <a:buSzPct val="70000"/>
              <a:buFont typeface="Wingdings" panose="05000000000000000000" pitchFamily="2" charset="2"/>
              <a:buChar char="Ø"/>
              <a:defRPr/>
            </a:pPr>
            <a:r>
              <a:rPr lang="en-US" sz="32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Marxist Jeremiah Wright traveled to Cuba in 1982 with his Marxist book author mentor James Cone to meet Castro &amp; Soviet officials.</a:t>
            </a:r>
            <a:r>
              <a:rPr lang="en-US"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8" action="ppaction://hlinkfile"/>
              </a:rPr>
              <a:t>[1293]</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9"/>
              </a:rPr>
              <a:t>[1300]</a:t>
            </a:r>
            <a:endParaRPr kumimoji="0" lang="en-US" b="1" i="0" u="none" strike="noStrike" kern="150" normalizeH="0" baseline="0" noProof="0" dirty="0">
              <a:ln w="19050">
                <a:solidFill>
                  <a:schemeClr val="accent2"/>
                </a:solidFill>
                <a:prstDash val="solid"/>
              </a:ln>
              <a:solidFill>
                <a:srgbClr val="FFFFFF"/>
              </a:solidFill>
              <a:effectLst>
                <a:outerShdw algn="tl" rotWithShape="0">
                  <a:schemeClr val="accent2"/>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4365717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9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00F165FF-4345-4EA2-86BF-35F108788072}"/>
              </a:ext>
            </a:extLst>
          </p:cNvPr>
          <p:cNvSpPr txBox="1"/>
          <p:nvPr/>
        </p:nvSpPr>
        <p:spPr bwMode="auto">
          <a:xfrm>
            <a:off x="6477000" y="5374292"/>
            <a:ext cx="2237547" cy="406265"/>
          </a:xfrm>
          <a:prstGeom prst="rect">
            <a:avLst/>
          </a:prstGeom>
          <a:noFill/>
          <a:ln w="25400">
            <a:noFill/>
            <a:round/>
            <a:headEnd/>
            <a:tailEnd/>
          </a:ln>
          <a:effectLst/>
          <a:scene3d>
            <a:camera prst="orthographicFront"/>
            <a:lightRig rig="threePt" dir="t"/>
          </a:scene3d>
          <a:sp3d>
            <a:bevelT w="114300" h="114300"/>
          </a:sp3d>
        </p:spPr>
        <p:txBody>
          <a:bodyPr wrap="square" lIns="91440" tIns="91440" rIns="91440" bIns="91440" rtlCol="0" anchor="ctr" anchorCtr="1">
            <a:spAutoFit/>
          </a:bodyPr>
          <a:lstStyle/>
          <a:p>
            <a:pPr marL="0" marR="0" algn="ctr">
              <a:lnSpc>
                <a:spcPct val="90000"/>
              </a:lnSpc>
              <a:spcBef>
                <a:spcPts val="0"/>
              </a:spcBef>
              <a:spcAft>
                <a:spcPts val="0"/>
              </a:spcAft>
            </a:pPr>
            <a:r>
              <a:rPr lang="en-US" sz="1600"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hlinkClick r:id="rId4"/>
              </a:rPr>
              <a:t>Modified from [1267]</a:t>
            </a:r>
            <a:endParaRPr lang="en-US" sz="1600"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6" name="Picture 5" descr="A group of people standing in a room&#10;&#10;Description automatically generated">
            <a:extLst>
              <a:ext uri="{FF2B5EF4-FFF2-40B4-BE49-F238E27FC236}">
                <a16:creationId xmlns:a16="http://schemas.microsoft.com/office/drawing/2014/main" id="{BC0FD5F3-5937-4559-83FB-C94C49DA6255}"/>
              </a:ext>
            </a:extLst>
          </p:cNvPr>
          <p:cNvPicPr>
            <a:picLocks noChangeAspect="1"/>
          </p:cNvPicPr>
          <p:nvPr/>
        </p:nvPicPr>
        <p:blipFill rotWithShape="1">
          <a:blip r:embed="rId5">
            <a:extLst>
              <a:ext uri="{28A0092B-C50C-407E-A947-70E740481C1C}">
                <a14:useLocalDpi xmlns:a14="http://schemas.microsoft.com/office/drawing/2010/main" val="0"/>
              </a:ext>
            </a:extLst>
          </a:blip>
          <a:srcRect l="23654" t="11087" r="28599" b="43029"/>
          <a:stretch/>
        </p:blipFill>
        <p:spPr>
          <a:xfrm>
            <a:off x="197748" y="2348694"/>
            <a:ext cx="4672290" cy="3017520"/>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4870837" y="667703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32719" y="5535742"/>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80" y="743262"/>
            <a:ext cx="8778240" cy="109728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12" name="TextBox 11">
            <a:extLst>
              <a:ext uri="{FF2B5EF4-FFF2-40B4-BE49-F238E27FC236}">
                <a16:creationId xmlns:a16="http://schemas.microsoft.com/office/drawing/2014/main" id="{158CB33C-1256-4EA1-BC60-DAF428198F9D}"/>
              </a:ext>
            </a:extLst>
          </p:cNvPr>
          <p:cNvSpPr txBox="1"/>
          <p:nvPr/>
        </p:nvSpPr>
        <p:spPr bwMode="auto">
          <a:xfrm>
            <a:off x="242725" y="5424050"/>
            <a:ext cx="808893" cy="406265"/>
          </a:xfrm>
          <a:prstGeom prst="rect">
            <a:avLst/>
          </a:prstGeom>
          <a:noFill/>
          <a:ln w="25400">
            <a:noFill/>
            <a:round/>
            <a:headEnd/>
            <a:tailEnd/>
          </a:ln>
          <a:effectLst/>
          <a:scene3d>
            <a:camera prst="orthographicFront"/>
            <a:lightRig rig="threePt" dir="t"/>
          </a:scene3d>
          <a:sp3d>
            <a:bevelT w="114300" h="114300"/>
          </a:sp3d>
        </p:spPr>
        <p:txBody>
          <a:bodyPr wrap="square" lIns="91440" tIns="91440" rIns="91440" bIns="91440" rtlCol="0" anchor="ctr" anchorCtr="1">
            <a:spAutoFit/>
          </a:bodyPr>
          <a:lstStyle/>
          <a:p>
            <a:pPr marL="0" marR="0" algn="ctr">
              <a:lnSpc>
                <a:spcPct val="90000"/>
              </a:lnSpc>
              <a:spcBef>
                <a:spcPts val="0"/>
              </a:spcBef>
              <a:spcAft>
                <a:spcPts val="0"/>
              </a:spcAft>
            </a:pP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8">
                  <a:extLst>
                    <a:ext uri="{A12FA001-AC4F-418D-AE19-62706E023703}">
                      <ahyp:hlinkClr xmlns:ahyp="http://schemas.microsoft.com/office/drawing/2018/hyperlinkcolor" val="tx"/>
                    </a:ext>
                  </a:extLst>
                </a:hlinkClick>
              </a:rPr>
              <a:t>[1266]</a:t>
            </a:r>
            <a:endPar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17" name="Picture 16" descr="A group of people posing for the camera&#10;&#10;Description automatically generated">
            <a:extLst>
              <a:ext uri="{FF2B5EF4-FFF2-40B4-BE49-F238E27FC236}">
                <a16:creationId xmlns:a16="http://schemas.microsoft.com/office/drawing/2014/main" id="{03C0689D-4A1F-4398-B52A-A5891B16F5E6}"/>
              </a:ext>
            </a:extLst>
          </p:cNvPr>
          <p:cNvPicPr>
            <a:picLocks noChangeAspect="1"/>
          </p:cNvPicPr>
          <p:nvPr/>
        </p:nvPicPr>
        <p:blipFill rotWithShape="1">
          <a:blip r:embed="rId9">
            <a:extLst>
              <a:ext uri="{28A0092B-C50C-407E-A947-70E740481C1C}">
                <a14:useLocalDpi xmlns:a14="http://schemas.microsoft.com/office/drawing/2010/main" val="0"/>
              </a:ext>
            </a:extLst>
          </a:blip>
          <a:srcRect t="-1" b="8335"/>
          <a:stretch/>
        </p:blipFill>
        <p:spPr>
          <a:xfrm>
            <a:off x="4998127" y="2368888"/>
            <a:ext cx="3971260" cy="292608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pic>
        <p:nvPicPr>
          <p:cNvPr id="13" name="Picture 12">
            <a:extLst>
              <a:ext uri="{FF2B5EF4-FFF2-40B4-BE49-F238E27FC236}">
                <a16:creationId xmlns:a16="http://schemas.microsoft.com/office/drawing/2014/main" id="{D5AAF44C-47F6-449A-B2C7-EB8881E61DA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63367" y="5489801"/>
            <a:ext cx="182880" cy="182880"/>
          </a:xfrm>
          <a:prstGeom prst="rect">
            <a:avLst/>
          </a:prstGeom>
        </p:spPr>
      </p:pic>
    </p:spTree>
    <p:extLst>
      <p:ext uri="{BB962C8B-B14F-4D97-AF65-F5344CB8AC3E}">
        <p14:creationId xmlns:p14="http://schemas.microsoft.com/office/powerpoint/2010/main" val="3841227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9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79359" y="22860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52400" y="1238356"/>
            <a:ext cx="8778240" cy="5490734"/>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137160" rIns="91440" bIns="45720" rtlCol="0" anchor="ctr" anchorCtr="1">
            <a:spAutoFit/>
          </a:bodyPr>
          <a:lstStyle/>
          <a:p>
            <a:pPr lvl="0">
              <a:spcBef>
                <a:spcPts val="0"/>
              </a:spcBef>
              <a:spcAft>
                <a:spcPts val="600"/>
              </a:spcAft>
              <a:buClr>
                <a:srgbClr val="FFC000"/>
              </a:buClr>
              <a:buSzPct val="70000"/>
            </a:pPr>
            <a:r>
              <a:rPr lang="en-US" sz="30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“Ten years ago, the New York Times reported on a growing underground subculture in the black community known as </a:t>
            </a:r>
            <a:r>
              <a:rPr kumimoji="0" lang="en-US" sz="32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Down Low, comprised largely of men who secretly engage in homosexual activity while living ‘straight</a:t>
            </a:r>
            <a:r>
              <a:rPr lang="en-US" sz="3200" b="1" kern="150" dirty="0">
                <a:ln w="66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a:t>
            </a:r>
            <a:r>
              <a:rPr kumimoji="0" lang="en-US" sz="32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lives in public</a:t>
            </a:r>
            <a:r>
              <a:rPr kumimoji="0" lang="en-US" sz="3000" b="1" i="0" u="none" strike="noStrike" kern="150" cap="none" spc="0" normalizeH="0" baseline="0" noProof="0" dirty="0">
                <a:ln w="66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[1220]</a:t>
            </a:r>
            <a:endPar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marL="274320" lvl="0" indent="-274320">
              <a:spcBef>
                <a:spcPts val="0"/>
              </a:spcBef>
              <a:spcAft>
                <a:spcPts val="600"/>
              </a:spcAft>
              <a:buClr>
                <a:srgbClr val="FFC000"/>
              </a:buClr>
              <a:buSzPct val="70000"/>
              <a:buFont typeface="Wingdings" panose="05000000000000000000" pitchFamily="2" charset="2"/>
              <a:buChar char="Ø"/>
            </a:pPr>
            <a:r>
              <a:rPr lang="en-US" sz="3000" b="1" kern="150" dirty="0">
                <a:ln w="6600">
                  <a:solidFill>
                    <a:schemeClr val="accent2"/>
                  </a:solidFill>
                  <a:prstDash val="solid"/>
                </a:ln>
                <a:solidFill>
                  <a:srgbClr val="FFFFFF"/>
                </a:solidFill>
                <a:effectLst>
                  <a:outerShdw algn="tl" rotWithShape="0">
                    <a:schemeClr val="accent2"/>
                  </a:outerShdw>
                </a:effectLst>
                <a:latin typeface="Calibri" panose="020F0502020204030204" pitchFamily="34" charset="0"/>
                <a:ea typeface="SimSun" panose="02010600030101010101" pitchFamily="2" charset="-122"/>
                <a:cs typeface="Calibri" panose="020F0502020204030204" pitchFamily="34" charset="0"/>
              </a:rPr>
              <a:t>“Rev. Jeremiah Wright was (the fixer) running a (gay) ‘matchmaking service’ for members of his Trinity United Church of Christ known as the Down Low Club, which included Barack Obama.” </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
              </a:rPr>
              <a:t>[1220]</a:t>
            </a:r>
            <a:r>
              <a:rPr lang="en-US" sz="3000" b="1" kern="150" dirty="0">
                <a:ln w="6600">
                  <a:solidFill>
                    <a:schemeClr val="accent2"/>
                  </a:solidFill>
                  <a:prstDash val="solid"/>
                </a:ln>
                <a:solidFill>
                  <a:srgbClr val="FFFFFF"/>
                </a:solidFill>
                <a:effectLst>
                  <a:outerShdw algn="tl" rotWithShape="0">
                    <a:schemeClr val="accent2"/>
                  </a:outerShdw>
                </a:effectLst>
                <a:latin typeface="Calibri" panose="020F0502020204030204" pitchFamily="34" charset="0"/>
                <a:ea typeface="SimSun" panose="02010600030101010101" pitchFamily="2" charset="-122"/>
                <a:cs typeface="Calibri" panose="020F0502020204030204" pitchFamily="34" charset="0"/>
              </a:rPr>
              <a:t> </a:t>
            </a:r>
          </a:p>
          <a:p>
            <a:pPr marL="274320" lvl="0" indent="-274320">
              <a:spcBef>
                <a:spcPts val="0"/>
              </a:spcBef>
              <a:spcAft>
                <a:spcPts val="600"/>
              </a:spcAft>
              <a:buClr>
                <a:srgbClr val="FFC000"/>
              </a:buClr>
              <a:buSzPct val="70000"/>
              <a:buFont typeface="Wingdings" panose="05000000000000000000" pitchFamily="2" charset="2"/>
              <a:buChar char="Ø"/>
            </a:pP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”That’s the terminology. At Trinity, you’re urged to ‘get with the program,’" explained a male beneficiary of the Down Low Club.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[1220]</a:t>
            </a:r>
            <a:endPar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0" y="6702551"/>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397923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2000"/>
                                  </p:stCondLst>
                                  <p:childTnLst>
                                    <p:animEffect transition="out" filter="fade">
                                      <p:cBhvr>
                                        <p:cTn id="6" dur="1750" tmFilter="0, 0; .2, .5; .8, .5; 1, 0"/>
                                        <p:tgtEl>
                                          <p:spTgt spid="3">
                                            <p:txEl>
                                              <p:pRg st="1" end="1"/>
                                            </p:txEl>
                                          </p:spTgt>
                                        </p:tgtEl>
                                      </p:cBhvr>
                                    </p:animEffect>
                                    <p:animScale>
                                      <p:cBhvr>
                                        <p:cTn id="7" dur="875" autoRev="1" fill="hold"/>
                                        <p:tgtEl>
                                          <p:spTgt spid="3">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sp>
        <p:nvSpPr>
          <p:cNvPr id="10" name="Text Box 1">
            <a:hlinkClick r:id="rId3" action="ppaction://hlinksldjump"/>
          </p:cNvPr>
          <p:cNvSpPr txBox="1">
            <a:spLocks noChangeArrowheads="1"/>
          </p:cNvSpPr>
          <p:nvPr/>
        </p:nvSpPr>
        <p:spPr bwMode="auto">
          <a:xfrm>
            <a:off x="2103120" y="4158033"/>
            <a:ext cx="6858000" cy="1033041"/>
          </a:xfrm>
          <a:prstGeom prst="rect">
            <a:avLst/>
          </a:prstGeom>
          <a:blipFill dpi="0" rotWithShape="0">
            <a:blip r:embed="rId4"/>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274320" tIns="0" rIns="27432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150"/>
              </a:spcAft>
            </a:pPr>
            <a:r>
              <a:rPr lang="en-US" sz="2600" b="1" dirty="0">
                <a:solidFill>
                  <a:schemeClr val="tx2">
                    <a:lumMod val="25000"/>
                  </a:schemeClr>
                </a:solidFill>
                <a:latin typeface="Times New Roman" panose="02020603050405020304" pitchFamily="18" charset="0"/>
                <a:cs typeface="Times New Roman" panose="02020603050405020304" pitchFamily="18" charset="0"/>
              </a:rPr>
              <a:t>Transgenderism: Top Medical Researchers &amp; Bible Agree, It’s Harmful &amp; Preventable</a:t>
            </a:r>
            <a:endParaRPr lang="en-US" altLang="en-US" sz="2600" b="1"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8" name="Text Box 2"/>
          <p:cNvSpPr txBox="1">
            <a:spLocks noChangeArrowheads="1"/>
          </p:cNvSpPr>
          <p:nvPr/>
        </p:nvSpPr>
        <p:spPr bwMode="auto">
          <a:xfrm>
            <a:off x="685800" y="228600"/>
            <a:ext cx="7772400" cy="68580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3" name="Text Box 1">
            <a:hlinkClick r:id="rId6" action="ppaction://hlinksldjump"/>
          </p:cNvPr>
          <p:cNvSpPr txBox="1">
            <a:spLocks noChangeArrowheads="1"/>
          </p:cNvSpPr>
          <p:nvPr/>
        </p:nvSpPr>
        <p:spPr bwMode="auto">
          <a:xfrm>
            <a:off x="2103120" y="2742569"/>
            <a:ext cx="6858000" cy="1005840"/>
          </a:xfrm>
          <a:prstGeom prst="rect">
            <a:avLst/>
          </a:prstGeom>
          <a:blipFill dpi="0" rotWithShape="0">
            <a:blip r:embed="rId4"/>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91440" algn="ctr">
              <a:lnSpc>
                <a:spcPct val="90000"/>
              </a:lnSpc>
            </a:pPr>
            <a:r>
              <a:rPr lang="en-US" sz="2600" b="1" dirty="0">
                <a:solidFill>
                  <a:schemeClr val="tx2">
                    <a:lumMod val="25000"/>
                  </a:schemeClr>
                </a:solidFill>
                <a:latin typeface="Times New Roman" panose="02020603050405020304" pitchFamily="18" charset="0"/>
                <a:cs typeface="Times New Roman" panose="02020603050405020304" pitchFamily="18" charset="0"/>
              </a:rPr>
              <a:t>Critics Falsely Claim Homosexuals Quit Homosexuality, But All Later Return</a:t>
            </a:r>
            <a:endParaRPr lang="en-US" sz="2600"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2" name="Text Box 1">
            <a:hlinkClick r:id="rId7" action="ppaction://hlinksldjump"/>
            <a:extLst>
              <a:ext uri="{FF2B5EF4-FFF2-40B4-BE49-F238E27FC236}">
                <a16:creationId xmlns:a16="http://schemas.microsoft.com/office/drawing/2014/main" id="{20E18854-3641-4FBB-BDCB-A77094D10B5F}"/>
              </a:ext>
            </a:extLst>
          </p:cNvPr>
          <p:cNvSpPr txBox="1">
            <a:spLocks noChangeArrowheads="1"/>
          </p:cNvSpPr>
          <p:nvPr/>
        </p:nvSpPr>
        <p:spPr bwMode="auto">
          <a:xfrm>
            <a:off x="2103120" y="1313505"/>
            <a:ext cx="6858000" cy="1005840"/>
          </a:xfrm>
          <a:prstGeom prst="rect">
            <a:avLst/>
          </a:prstGeom>
          <a:blipFill dpi="0" rotWithShape="0">
            <a:blip r:embed="rId4"/>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144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150"/>
              </a:spcAft>
            </a:pPr>
            <a:r>
              <a:rPr lang="en-US" sz="2600" b="1" dirty="0">
                <a:solidFill>
                  <a:schemeClr val="tx2">
                    <a:lumMod val="25000"/>
                  </a:schemeClr>
                </a:solidFill>
                <a:latin typeface="Times New Roman" panose="02020603050405020304" pitchFamily="18" charset="0"/>
                <a:cs typeface="Times New Roman" panose="02020603050405020304" pitchFamily="18" charset="0"/>
              </a:rPr>
              <a:t>Cleansing Gay Sin: Confirmed by Bible, Science &amp; Long-Term Former Homosexuals</a:t>
            </a:r>
            <a:endParaRPr lang="en-US" altLang="en-US" sz="2600" b="1" dirty="0">
              <a:solidFill>
                <a:schemeClr val="tx2">
                  <a:lumMod val="25000"/>
                </a:schemeClr>
              </a:solidFill>
              <a:latin typeface="Times New Roman" panose="02020603050405020304" pitchFamily="18" charset="0"/>
              <a:cs typeface="Times New Roman" panose="02020603050405020304" pitchFamily="18" charset="0"/>
            </a:endParaRPr>
          </a:p>
        </p:txBody>
      </p:sp>
      <p:sp>
        <p:nvSpPr>
          <p:cNvPr id="15" name="Date Placeholder 2">
            <a:extLst>
              <a:ext uri="{FF2B5EF4-FFF2-40B4-BE49-F238E27FC236}">
                <a16:creationId xmlns:a16="http://schemas.microsoft.com/office/drawing/2014/main" id="{5854670F-B17D-4DE8-94B4-1233DBBBE808}"/>
              </a:ext>
            </a:extLst>
          </p:cNvPr>
          <p:cNvSpPr>
            <a:spLocks noGrp="1"/>
          </p:cNvSpPr>
          <p:nvPr>
            <p:ph type="dt" sz="half" idx="10"/>
          </p:nvPr>
        </p:nvSpPr>
        <p:spPr>
          <a:xfrm>
            <a:off x="5334000" y="6675120"/>
            <a:ext cx="37185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17" name="Text Box 1">
            <a:hlinkClick r:id="rId8" action="ppaction://hlinksldjump"/>
            <a:extLst>
              <a:ext uri="{FF2B5EF4-FFF2-40B4-BE49-F238E27FC236}">
                <a16:creationId xmlns:a16="http://schemas.microsoft.com/office/drawing/2014/main" id="{B5CCA777-8790-447E-A4DC-E3B69138A527}"/>
              </a:ext>
            </a:extLst>
          </p:cNvPr>
          <p:cNvSpPr txBox="1">
            <a:spLocks noChangeArrowheads="1"/>
          </p:cNvSpPr>
          <p:nvPr/>
        </p:nvSpPr>
        <p:spPr bwMode="auto">
          <a:xfrm>
            <a:off x="2109403" y="5554977"/>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137160" tIns="91440" rIns="13716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pPr>
            <a:r>
              <a:rPr lang="en-US" sz="2500" b="1" dirty="0">
                <a:solidFill>
                  <a:schemeClr val="tx2">
                    <a:lumMod val="25000"/>
                  </a:schemeClr>
                </a:solidFill>
                <a:latin typeface="Times New Roman" panose="02020603050405020304" pitchFamily="18" charset="0"/>
                <a:cs typeface="Times New Roman" panose="02020603050405020304" pitchFamily="18" charset="0"/>
              </a:rPr>
              <a:t>Homosexuality Was Passed Down Through Each Generation from Sodom, By Random Straight &amp; Gay Rape, Not From Gay Ancestors</a:t>
            </a:r>
          </a:p>
        </p:txBody>
      </p:sp>
      <p:pic>
        <p:nvPicPr>
          <p:cNvPr id="2" name="Picture 1">
            <a:extLst>
              <a:ext uri="{FF2B5EF4-FFF2-40B4-BE49-F238E27FC236}">
                <a16:creationId xmlns:a16="http://schemas.microsoft.com/office/drawing/2014/main" id="{BC627108-F5FE-4870-B220-70EFEA730BAD}"/>
              </a:ext>
            </a:extLst>
          </p:cNvPr>
          <p:cNvPicPr>
            <a:picLocks noChangeAspect="1"/>
          </p:cNvPicPr>
          <p:nvPr/>
        </p:nvPicPr>
        <p:blipFill>
          <a:blip r:embed="rId9"/>
          <a:stretch>
            <a:fillRect/>
          </a:stretch>
        </p:blipFill>
        <p:spPr>
          <a:xfrm>
            <a:off x="185890" y="1149027"/>
            <a:ext cx="1787397" cy="5617533"/>
          </a:xfrm>
          <a:prstGeom prst="rect">
            <a:avLst/>
          </a:prstGeom>
        </p:spPr>
      </p:pic>
    </p:spTree>
    <p:extLst>
      <p:ext uri="{BB962C8B-B14F-4D97-AF65-F5344CB8AC3E}">
        <p14:creationId xmlns:p14="http://schemas.microsoft.com/office/powerpoint/2010/main" val="1660397179"/>
      </p:ext>
    </p:extLst>
  </p:cSld>
  <p:clrMapOvr>
    <a:masterClrMapping/>
  </p:clrMapOvr>
  <mc:AlternateContent xmlns:mc="http://schemas.openxmlformats.org/markup-compatibility/2006" xmlns:p14="http://schemas.microsoft.com/office/powerpoint/2010/main">
    <mc:Choice Requires="p14">
      <p:transition spd="slow" p14:dur="1250" advTm="27000">
        <p:fade/>
      </p:transition>
    </mc:Choice>
    <mc:Fallback xmlns="">
      <p:transition spd="slow"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60020" y="1737360"/>
            <a:ext cx="8823960" cy="496417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3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If we don’t tell gays the truth boldly, God said their judgement will be on our head. </a:t>
            </a:r>
          </a:p>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16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Ez. 3:18-21</a:t>
            </a:r>
            <a:r>
              <a:rPr kumimoji="0" lang="en-US" sz="16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Ez. 33:4-5 NIV</a:t>
            </a:r>
            <a:r>
              <a:rPr kumimoji="0" lang="en-US" sz="16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3000"/>
              </a:lnSpc>
              <a:spcBef>
                <a:spcPct val="0"/>
              </a:spcBef>
              <a:spcAft>
                <a:spcPts val="900"/>
              </a:spcAft>
              <a:buClr>
                <a:srgbClr val="0000FF"/>
              </a:buClr>
              <a:buSzPct val="70000"/>
              <a:buFont typeface="Times New Roman" panose="02020603050405020304" pitchFamily="18" charset="0"/>
              <a:buNone/>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Gays accuse Christians of murdering and fearing gays through homophobia. </a:t>
            </a:r>
          </a:p>
          <a:p>
            <a:pPr marL="0" marR="0" lvl="0" indent="0" algn="l" defTabSz="457200" rtl="0" eaLnBrk="1" fontAlgn="base" latinLnBrk="0" hangingPunct="0">
              <a:lnSpc>
                <a:spcPct val="103000"/>
              </a:lnSpc>
              <a:spcBef>
                <a:spcPct val="0"/>
              </a:spcBef>
              <a:spcAft>
                <a:spcPts val="900"/>
              </a:spcAft>
              <a:buClr>
                <a:srgbClr val="0000FF"/>
              </a:buClr>
              <a:buSzPct val="70000"/>
              <a:buFont typeface="Times New Roman" panose="02020603050405020304" pitchFamily="18" charset="0"/>
              <a:buNone/>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But lying liberals state the opposite of truth. </a:t>
            </a:r>
          </a:p>
          <a:p>
            <a:pPr marL="0" marR="0" lvl="0" indent="0" algn="l" defTabSz="457200" rtl="0" eaLnBrk="1" fontAlgn="base" latinLnBrk="0" hangingPunct="0">
              <a:lnSpc>
                <a:spcPct val="103000"/>
              </a:lnSpc>
              <a:spcBef>
                <a:spcPct val="0"/>
              </a:spcBef>
              <a:spcAft>
                <a:spcPts val="900"/>
              </a:spcAft>
              <a:buClr>
                <a:srgbClr val="0000FF"/>
              </a:buClr>
              <a:buSzPct val="70000"/>
              <a:buFont typeface="Times New Roman" panose="02020603050405020304" pitchFamily="18" charset="0"/>
              <a:buNone/>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Christians want to boldly free gays, cleanse gays from sin and enable them to go to Heaven… with us! </a:t>
            </a:r>
            <a:r>
              <a:rPr lang="en-US" sz="3200" b="1" kern="15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B</a:t>
            </a: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ecause God loves them. </a:t>
            </a: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411480"/>
            <a:ext cx="896112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 typeface="Times New Roman" panose="02020603050405020304" pitchFamily="18" charset="0"/>
              <a:buNone/>
              <a:tabLst/>
              <a:defRPr/>
            </a:pPr>
            <a:r>
              <a:rPr kumimoji="0" lang="en-US" sz="29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29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34B1EF91-40CD-4973-88DC-5E7D1C434ACE}"/>
              </a:ext>
            </a:extLst>
          </p:cNvPr>
          <p:cNvSpPr>
            <a:spLocks noGrp="1"/>
          </p:cNvSpPr>
          <p:nvPr>
            <p:ph type="dt" sz="half" idx="10"/>
          </p:nvPr>
        </p:nvSpPr>
        <p:spPr>
          <a:xfrm>
            <a:off x="4846320" y="6675120"/>
            <a:ext cx="4206240" cy="18288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891742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2000" tmFilter="0, 0; .2, .5; .8, .5; 1, 0"/>
                                        <p:tgtEl>
                                          <p:spTgt spid="7"/>
                                        </p:tgtEl>
                                      </p:cBhvr>
                                    </p:animEffect>
                                    <p:animScale>
                                      <p:cBhvr>
                                        <p:cTn id="7" dur="100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0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155448"/>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14296" y="1258369"/>
            <a:ext cx="8915400" cy="5444183"/>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91440" rIns="45720" bIns="0" rtlCol="0" anchor="ctr" anchorCtr="1">
            <a:spAutoFit/>
          </a:bodyPr>
          <a:lstStyle/>
          <a:p>
            <a:pPr lvl="0">
              <a:lnSpc>
                <a:spcPct val="95000"/>
              </a:lnSpc>
              <a:spcBef>
                <a:spcPts val="0"/>
              </a:spcBef>
              <a:spcAft>
                <a:spcPts val="900"/>
              </a:spcAft>
              <a:buClr>
                <a:srgbClr val="FFC000"/>
              </a:buClr>
              <a:buSzPct val="70000"/>
            </a:pP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it’s OK to go ahead and have sex with men, just as long as you ‘get with the program’ and marry a woman...“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[1220]</a:t>
            </a:r>
            <a:endPar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lvl="0">
              <a:lnSpc>
                <a:spcPct val="95000"/>
              </a:lnSpc>
              <a:spcBef>
                <a:spcPts val="0"/>
              </a:spcBef>
              <a:spcAft>
                <a:spcPts val="900"/>
              </a:spcAft>
              <a:buClr>
                <a:srgbClr val="FFC000"/>
              </a:buClr>
              <a:buSzPct val="70000"/>
            </a:pPr>
            <a:r>
              <a:rPr lang="en-US" sz="295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The wife.. is "your </a:t>
            </a:r>
            <a:r>
              <a:rPr lang="en-US" sz="295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a:t>
            </a:r>
            <a:r>
              <a:rPr lang="en-US" sz="2950" b="1" kern="150" dirty="0">
                <a:ln w="12700">
                  <a:solidFill>
                    <a:schemeClr val="accent2"/>
                  </a:solidFill>
                  <a:prstDash val="solid"/>
                </a:ln>
                <a:solidFill>
                  <a:srgbClr val="FFFFFF"/>
                </a:solidFill>
                <a:latin typeface="Calibri" panose="020F0502020204030204" pitchFamily="34" charset="0"/>
                <a:ea typeface="SimSun" panose="02010600030101010101" pitchFamily="2"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beard,’ your cover – so you can look like you’re living a straight life, even though you're not</a:t>
            </a:r>
            <a:r>
              <a:rPr lang="en-US" sz="295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[1220]</a:t>
            </a:r>
            <a:endPar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lvl="0">
              <a:lnSpc>
                <a:spcPct val="95000"/>
              </a:lnSpc>
              <a:spcBef>
                <a:spcPts val="0"/>
              </a:spcBef>
              <a:spcAft>
                <a:spcPts val="900"/>
              </a:spcAft>
              <a:buClr>
                <a:srgbClr val="FFC000"/>
              </a:buClr>
              <a:buSzPct val="70000"/>
            </a:pP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“I’m still scared to discuss any of this,” Carolyn said.</a:t>
            </a:r>
          </a:p>
          <a:p>
            <a:pPr lvl="0">
              <a:lnSpc>
                <a:spcPct val="95000"/>
              </a:lnSpc>
              <a:spcBef>
                <a:spcPts val="0"/>
              </a:spcBef>
              <a:spcAft>
                <a:spcPts val="900"/>
              </a:spcAft>
              <a:buClr>
                <a:srgbClr val="FFC000"/>
              </a:buClr>
              <a:buSzPct val="70000"/>
            </a:pPr>
            <a:r>
              <a:rPr lang="en-US" sz="290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rPr>
              <a:t>"At Trinity, if you even hint at talking about Obama being gay, you are reminded of our … choir director“... and another gay who each died of multiple gunshots.</a:t>
            </a:r>
            <a:r>
              <a:rPr lang="en-US" sz="2900" b="1" kern="150" dirty="0">
                <a:ln w="1905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[1220]</a:t>
            </a:r>
            <a:endPar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a:p>
            <a:pPr lvl="0">
              <a:lnSpc>
                <a:spcPct val="95000"/>
              </a:lnSpc>
              <a:spcBef>
                <a:spcPts val="0"/>
              </a:spcBef>
              <a:spcAft>
                <a:spcPts val="900"/>
              </a:spcAft>
              <a:buClr>
                <a:srgbClr val="FFC000"/>
              </a:buClr>
              <a:buSzPct val="70000"/>
            </a:pPr>
            <a:r>
              <a:rPr lang="en-US" sz="2950" b="1" kern="150" dirty="0">
                <a:ln w="12700">
                  <a:solidFill>
                    <a:schemeClr val="accent2"/>
                  </a:solidFill>
                  <a:prstDash val="solid"/>
                </a:ln>
                <a:solidFill>
                  <a:srgbClr val="FFFFFF"/>
                </a:solidFill>
                <a:latin typeface="Calibri" panose="020F0502020204030204" pitchFamily="34" charset="0"/>
                <a:ea typeface="SimSun" panose="02010600030101010101" pitchFamily="2"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Similar “fixer” gays</a:t>
            </a:r>
            <a:r>
              <a:rPr lang="en-US" sz="295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rPr>
              <a:t> </a:t>
            </a:r>
            <a:r>
              <a:rPr lang="en-US" sz="295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hlinkClick r:id="rId9" action="ppaction://hlinksldjump"/>
              </a:rPr>
              <a:t>did this for Hitler &amp; other top </a:t>
            </a:r>
            <a:r>
              <a:rPr lang="en-US" sz="2950" b="1" kern="150" dirty="0">
                <a:ln w="12700">
                  <a:solidFill>
                    <a:schemeClr val="accent2"/>
                  </a:solidFill>
                  <a:prstDash val="solid"/>
                </a:ln>
                <a:solidFill>
                  <a:srgbClr val="FFFFFF"/>
                </a:solidFill>
                <a:latin typeface="Calibri" panose="020F0502020204030204" pitchFamily="34" charset="0"/>
                <a:ea typeface="SimSun" panose="02010600030101010101" pitchFamily="2"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Nazis. They found “beard wives”, to hide </a:t>
            </a:r>
            <a:r>
              <a:rPr lang="en-US" sz="2950" b="1" kern="150" dirty="0">
                <a:ln w="12700">
                  <a:solidFill>
                    <a:schemeClr val="accent2"/>
                  </a:solidFill>
                  <a:prstDash val="solid"/>
                </a:ln>
                <a:solidFill>
                  <a:schemeClr val="accent2">
                    <a:lumMod val="40000"/>
                    <a:lumOff val="60000"/>
                  </a:schemeClr>
                </a:solidFill>
                <a:latin typeface="Calibri" panose="020F0502020204030204" pitchFamily="34" charset="0"/>
                <a:ea typeface="SimSun" panose="02010600030101010101" pitchFamily="2" charset="-122"/>
                <a:cs typeface="Calibri" panose="020F0502020204030204" pitchFamily="34" charset="0"/>
                <a:hlinkClick r:id="rId10" action="ppaction://hlinksldjump"/>
              </a:rPr>
              <a:t>their homosexuality</a:t>
            </a:r>
            <a:r>
              <a:rPr lang="en-US" sz="2950" kern="150" dirty="0">
                <a:ln w="12700">
                  <a:solidFill>
                    <a:schemeClr val="tx1"/>
                  </a:solidFill>
                </a:ln>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sz="2950" b="1" kern="150" dirty="0">
                <a:ln w="12700">
                  <a:solidFill>
                    <a:schemeClr val="accent2"/>
                  </a:solidFill>
                  <a:prstDash val="solid"/>
                </a:ln>
                <a:solidFill>
                  <a:srgbClr val="FFFFFF"/>
                </a:solidFill>
                <a:latin typeface="Calibri" panose="020F0502020204030204" pitchFamily="34" charset="0"/>
                <a:ea typeface="SimSun" panose="02010600030101010101" pitchFamily="2" charset="-122"/>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Those who revealed this or opposed them were killed</a:t>
            </a:r>
            <a:r>
              <a:rPr lang="en-US" sz="2950" kern="150" dirty="0">
                <a:ln w="12700">
                  <a:solidFill>
                    <a:schemeClr val="tx1"/>
                  </a:solidFill>
                </a:ln>
                <a:solidFill>
                  <a:srgbClr val="FFC000"/>
                </a:solidFill>
                <a:latin typeface="Calibri" panose="020F0502020204030204" pitchFamily="34" charset="0"/>
                <a:ea typeface="SimSun" panose="02010600030101010101" pitchFamily="2" charset="-122"/>
                <a:cs typeface="Calibri" panose="020F0502020204030204" pitchFamily="34" charset="0"/>
              </a:rPr>
              <a:t>.</a:t>
            </a:r>
            <a:endParaRPr lang="en-US" sz="2950" kern="150" dirty="0">
              <a:ln w="12700">
                <a:solidFill>
                  <a:schemeClr val="tx1"/>
                </a:solidFill>
              </a:ln>
              <a:solidFill>
                <a:prstClr val="white"/>
              </a:solidFill>
              <a:latin typeface="Calibri" panose="020F0502020204030204" pitchFamily="34" charset="0"/>
              <a:ea typeface="SimSun" panose="02010600030101010101" pitchFamily="2" charset="-122"/>
              <a:cs typeface="Calibri" panose="020F0502020204030204" pitchFamily="34" charset="0"/>
            </a:endParaRP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1" y="670255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231662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70"/>
                                  </p:stCondLst>
                                  <p:childTnLst>
                                    <p:animEffect transition="out" filter="fade">
                                      <p:cBhvr>
                                        <p:cTn id="6" dur="1750" tmFilter="0, 0; .2, .5; .8, .5; 1, 0"/>
                                        <p:tgtEl>
                                          <p:spTgt spid="3">
                                            <p:txEl>
                                              <p:pRg st="1" end="1"/>
                                            </p:txEl>
                                          </p:spTgt>
                                        </p:tgtEl>
                                      </p:cBhvr>
                                    </p:animEffect>
                                    <p:animScale>
                                      <p:cBhvr>
                                        <p:cTn id="7" dur="875" autoRev="1" fill="hold"/>
                                        <p:tgtEl>
                                          <p:spTgt spid="3">
                                            <p:txEl>
                                              <p:pRg st="1" end="1"/>
                                            </p:txEl>
                                          </p:spTgt>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nodeType="clickEffect">
                                  <p:stCondLst>
                                    <p:cond delay="100"/>
                                  </p:stCondLst>
                                  <p:childTnLst>
                                    <p:animEffect transition="out" filter="fade">
                                      <p:cBhvr>
                                        <p:cTn id="11" dur="1750" tmFilter="0, 0; .2, .5; .8, .5; 1, 0"/>
                                        <p:tgtEl>
                                          <p:spTgt spid="3">
                                            <p:txEl>
                                              <p:pRg st="3" end="3"/>
                                            </p:txEl>
                                          </p:spTgt>
                                        </p:tgtEl>
                                      </p:cBhvr>
                                    </p:animEffect>
                                    <p:animScale>
                                      <p:cBhvr>
                                        <p:cTn id="12" dur="875" autoRev="1" fill="hold"/>
                                        <p:tgtEl>
                                          <p:spTgt spid="3">
                                            <p:txEl>
                                              <p:pRg st="3" end="3"/>
                                            </p:txEl>
                                          </p:spTgt>
                                        </p:tgtEl>
                                      </p:cBhvr>
                                      <p:by x="105000" y="105000"/>
                                    </p:animScale>
                                  </p:childTnLst>
                                </p:cTn>
                              </p:par>
                            </p:childTnLst>
                          </p:cTn>
                        </p:par>
                      </p:childTnLst>
                    </p:cTn>
                  </p:par>
                  <p:par>
                    <p:cTn id="13" fill="hold">
                      <p:stCondLst>
                        <p:cond delay="indefinite"/>
                      </p:stCondLst>
                      <p:childTnLst>
                        <p:par>
                          <p:cTn id="14" fill="hold">
                            <p:stCondLst>
                              <p:cond delay="0"/>
                            </p:stCondLst>
                            <p:childTnLst>
                              <p:par>
                                <p:cTn id="15" presetID="26" presetClass="emph" presetSubtype="0" fill="hold" nodeType="clickEffect">
                                  <p:stCondLst>
                                    <p:cond delay="70"/>
                                  </p:stCondLst>
                                  <p:childTnLst>
                                    <p:animEffect transition="out" filter="fade">
                                      <p:cBhvr>
                                        <p:cTn id="16" dur="1750" tmFilter="0, 0; .2, .5; .8, .5; 1, 0"/>
                                        <p:tgtEl>
                                          <p:spTgt spid="3">
                                            <p:txEl>
                                              <p:pRg st="4" end="4"/>
                                            </p:txEl>
                                          </p:spTgt>
                                        </p:tgtEl>
                                      </p:cBhvr>
                                    </p:animEffect>
                                    <p:animScale>
                                      <p:cBhvr>
                                        <p:cTn id="17" dur="875" autoRev="1" fill="hold"/>
                                        <p:tgtEl>
                                          <p:spTgt spid="3">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27548" y="6394268"/>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76" y="91440"/>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3" name="TextBox 2">
            <a:extLst>
              <a:ext uri="{FF2B5EF4-FFF2-40B4-BE49-F238E27FC236}">
                <a16:creationId xmlns:a16="http://schemas.microsoft.com/office/drawing/2014/main" id="{AB311262-20A0-42AD-B841-6B826095DD9B}"/>
              </a:ext>
            </a:extLst>
          </p:cNvPr>
          <p:cNvSpPr txBox="1"/>
          <p:nvPr/>
        </p:nvSpPr>
        <p:spPr bwMode="auto">
          <a:xfrm>
            <a:off x="137156" y="1031696"/>
            <a:ext cx="8869680" cy="5663473"/>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82880" tIns="91440" rIns="0" bIns="0" rtlCol="0" anchor="ctr" anchorCtr="1">
            <a:spAutoFit/>
          </a:bodyPr>
          <a:lstStyle/>
          <a:p>
            <a:pPr lvl="0">
              <a:lnSpc>
                <a:spcPct val="87000"/>
              </a:lnSpc>
              <a:spcBef>
                <a:spcPts val="0"/>
              </a:spcBef>
              <a:spcAft>
                <a:spcPts val="800"/>
              </a:spcAft>
              <a:buClr>
                <a:srgbClr val="FFC000"/>
              </a:buClr>
              <a:buSzPct val="70000"/>
            </a:pPr>
            <a:r>
              <a:rPr kumimoji="0" lang="en-US" sz="32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Experts believe Obama was raped as a child by his gay mentors </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[1097]</a:t>
            </a:r>
            <a:r>
              <a:rPr kumimoji="0" lang="en-US" sz="2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[1213]</a:t>
            </a:r>
            <a:r>
              <a:rPr kumimoji="0" lang="en-US" sz="18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because of: Obama’s obsession with forcing homosexuality on all others, his gay rights activism from the 1980s,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8"/>
              </a:rPr>
              <a:t>[1218</a:t>
            </a:r>
            <a:r>
              <a:rPr lang="en-US" sz="20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8"/>
              </a:rPr>
              <a:t>]</a:t>
            </a: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his partial admitted bisexual “gayness”,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9"/>
              </a:rPr>
              <a:t>[1216]</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0" action="ppaction://hlinkfile"/>
              </a:rPr>
              <a:t>[1217]</a:t>
            </a:r>
            <a:r>
              <a:rPr lang="en-US" sz="29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testimonies from college friends (with photos of Obama siting affectionately on his gay partners’ laps), plus close friends &amp; mentors who were nearly always gay, plus testimonies from many gays from Obama’s: Chicago gay bathhouse fitness club, gay low down church,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[1097]</a:t>
            </a:r>
            <a:r>
              <a:rPr lang="en-US" sz="28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7"/>
              </a:rPr>
              <a:t>[1213]</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sz="3200" kern="150" dirty="0">
                <a:solidFill>
                  <a:srgbClr val="FFC000"/>
                </a:solidFill>
                <a:latin typeface="Calibri" panose="020F0502020204030204" pitchFamily="34" charset="0"/>
                <a:ea typeface="SimSun" panose="02010600030101010101" pitchFamily="2" charset="-122"/>
                <a:cs typeface="Calibri" panose="020F0502020204030204" pitchFamily="34" charset="0"/>
              </a:rPr>
              <a:t>plus 2 poems written by young Obama describing his gay rape by old men, plus a child rape poem written by his mentor Frank Davis.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[1097]</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8"/>
              </a:rPr>
              <a:t>[1218]</a:t>
            </a:r>
            <a:endParaRPr lang="en-US" sz="2900" kern="150" dirty="0">
              <a:solidFill>
                <a:srgbClr val="FFC000"/>
              </a:solidFill>
              <a:latin typeface="Calibri" panose="020F0502020204030204" pitchFamily="34" charset="0"/>
              <a:ea typeface="SimSun" panose="02010600030101010101" pitchFamily="2" charset="-122"/>
              <a:cs typeface="Calibri" panose="020F0502020204030204" pitchFamily="34" charset="0"/>
            </a:endParaRPr>
          </a:p>
        </p:txBody>
      </p:sp>
      <p:sp>
        <p:nvSpPr>
          <p:cNvPr id="9" name="Date Placeholder 2">
            <a:extLst>
              <a:ext uri="{FF2B5EF4-FFF2-40B4-BE49-F238E27FC236}">
                <a16:creationId xmlns:a16="http://schemas.microsoft.com/office/drawing/2014/main" id="{B6B60DBD-19B1-446E-88A0-E18FD1619715}"/>
              </a:ext>
            </a:extLst>
          </p:cNvPr>
          <p:cNvSpPr txBox="1">
            <a:spLocks/>
          </p:cNvSpPr>
          <p:nvPr/>
        </p:nvSpPr>
        <p:spPr>
          <a:xfrm>
            <a:off x="5181601" y="6702552"/>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781016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0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B311262-20A0-42AD-B841-6B826095DD9B}"/>
              </a:ext>
            </a:extLst>
          </p:cNvPr>
          <p:cNvSpPr txBox="1"/>
          <p:nvPr/>
        </p:nvSpPr>
        <p:spPr bwMode="auto">
          <a:xfrm>
            <a:off x="182880" y="1220537"/>
            <a:ext cx="8778240" cy="5422767"/>
          </a:xfrm>
          <a:prstGeom prst="rect">
            <a:avLst/>
          </a:prstGeom>
          <a:solidFill>
            <a:schemeClr val="bg1"/>
          </a:solidFill>
          <a:ln w="25400">
            <a:noFill/>
            <a:round/>
            <a:headEnd/>
            <a:tailEnd/>
          </a:ln>
          <a:effectLst/>
          <a:scene3d>
            <a:camera prst="orthographicFront"/>
            <a:lightRig rig="threePt" dir="t"/>
          </a:scene3d>
          <a:sp3d>
            <a:bevelT w="114300" h="114300"/>
          </a:sp3d>
        </p:spPr>
        <p:txBody>
          <a:bodyPr wrap="square" lIns="137160" tIns="137160" rIns="91440" bIns="137160" rtlCol="0" anchor="ctr" anchorCtr="1">
            <a:spAutoFit/>
          </a:bodyPr>
          <a:lstStyle/>
          <a:p>
            <a:pPr lvl="0">
              <a:lnSpc>
                <a:spcPct val="92000"/>
              </a:lnSpc>
              <a:spcBef>
                <a:spcPts val="0"/>
              </a:spcBef>
              <a:spcAft>
                <a:spcPts val="900"/>
              </a:spcAft>
              <a:buClr>
                <a:srgbClr val="FFC000"/>
              </a:buClr>
              <a:buSzPct val="70000"/>
            </a:pPr>
            <a:r>
              <a:rPr kumimoji="0" lang="en-US" sz="31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Obama publicly supported </a:t>
            </a:r>
            <a:r>
              <a:rPr lang="en-US" sz="31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&amp;</a:t>
            </a:r>
            <a:r>
              <a:rPr kumimoji="0" lang="en-US" sz="31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secretly funded many anarchist &amp; terrorist groups including: ISIS, Gay Pride groups, Occupy Wall Street, Antifa, Muslim Brotherhood, Iran, BLM &amp; CAIR. </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4"/>
              </a:rPr>
              <a:t>[1211] (time 1:10, 1:17)</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5"/>
              </a:rPr>
              <a:t>[1264]</a:t>
            </a:r>
            <a:endParaRPr kumimoji="0" lang="en-US" sz="3600" b="1" i="0" u="none" strike="noStrike" kern="150" cap="none" spc="0" normalizeH="0" baseline="0" noProof="0" dirty="0">
              <a:ln w="1905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2000"/>
              </a:lnSpc>
              <a:spcBef>
                <a:spcPts val="0"/>
              </a:spcBef>
              <a:spcAft>
                <a:spcPts val="900"/>
              </a:spcAft>
              <a:buClr>
                <a:srgbClr val="FFC000"/>
              </a:buClr>
              <a:buSzPct val="70000"/>
              <a:buFont typeface="Wingdings" panose="05000000000000000000" pitchFamily="2" charset="2"/>
              <a:buChar char="Ø"/>
            </a:pP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Those opposing these groups or exposing Obama’s funding, </a:t>
            </a:r>
            <a:r>
              <a:rPr lang="en-US" sz="30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they </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attack, fire, jail, kill or give </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hlinkClick r:id="rId6" action="ppaction://hlinksldjump"/>
              </a:rPr>
              <a:t>death threats</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including General Flynn &amp; </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hlinkClick r:id="rId7" action="ppaction://hlinksldjump"/>
              </a:rPr>
              <a:t>myself</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8" action="ppaction://hlinkfile"/>
              </a:rPr>
              <a:t>[1250]</a:t>
            </a:r>
            <a:r>
              <a:rPr kumimoji="0" lang="en-US" sz="14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hlinkClick r:id="rId5"/>
              </a:rPr>
              <a:t>[1264]</a:t>
            </a:r>
            <a:r>
              <a:rPr kumimoji="0" lang="en-US" sz="14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9"/>
              </a:rPr>
              <a:t>[1265]</a:t>
            </a:r>
            <a:r>
              <a:rPr kumimoji="0" lang="en-US" sz="1400" b="0" i="0" u="none" strike="noStrike" kern="150" cap="none" spc="0" normalizeH="0" baseline="0" noProof="0" dirty="0">
                <a:ln>
                  <a:noFill/>
                </a:ln>
                <a:solidFill>
                  <a:srgbClr val="FFC000"/>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2000"/>
              </a:lnSpc>
              <a:spcBef>
                <a:spcPts val="0"/>
              </a:spcBef>
              <a:spcAft>
                <a:spcPts val="900"/>
              </a:spcAft>
              <a:buClr>
                <a:srgbClr val="FFC000"/>
              </a:buClr>
              <a:buSzPct val="70000"/>
              <a:buFont typeface="Wingdings" panose="05000000000000000000" pitchFamily="2" charset="2"/>
              <a:buChar char="Ø"/>
            </a:pP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hlinkClick r:id="rId10" action="ppaction://hlinksldjump"/>
              </a:rPr>
              <a:t>The same tactics were used by past </a:t>
            </a:r>
            <a:r>
              <a:rPr lang="en-US" sz="30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hlinkClick r:id="rId10" action="ppaction://hlinksldjump"/>
              </a:rPr>
              <a:t>communist dictators &amp; </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hlinkClick r:id="rId10" action="ppaction://hlinksldjump"/>
              </a:rPr>
              <a:t>anarchist Brownshirt gay socialist Nazis</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a:t>
            </a:r>
          </a:p>
          <a:p>
            <a:pPr marL="274320" lvl="0" indent="-274320">
              <a:lnSpc>
                <a:spcPct val="92000"/>
              </a:lnSpc>
              <a:spcBef>
                <a:spcPts val="0"/>
              </a:spcBef>
              <a:spcAft>
                <a:spcPts val="900"/>
              </a:spcAft>
              <a:buClr>
                <a:srgbClr val="FFC000"/>
              </a:buClr>
              <a:buSzPct val="70000"/>
              <a:buFont typeface="Wingdings" panose="05000000000000000000" pitchFamily="2" charset="2"/>
              <a:buChar char="Ø"/>
            </a:pPr>
            <a:r>
              <a:rPr lang="en-US" sz="3000" b="1" kern="150" dirty="0">
                <a:ln w="12700">
                  <a:solidFill>
                    <a:srgbClr val="ED7D31"/>
                  </a:solidFill>
                  <a:prstDash val="solid"/>
                </a:ln>
                <a:solidFill>
                  <a:srgbClr val="FFFFFF"/>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But communism &amp; socialism fail when conservative Christian patriots fight back with the truth as I do.  </a:t>
            </a:r>
            <a:r>
              <a:rPr kumimoji="0" lang="en-US" sz="3000"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b="1" i="0" u="none" strike="noStrike" kern="150" cap="none" spc="0" normalizeH="0" baseline="0" noProof="0" dirty="0">
              <a:ln w="12700">
                <a:solidFill>
                  <a:srgbClr val="ED7D31"/>
                </a:solidFill>
                <a:prstDash val="solid"/>
              </a:ln>
              <a:solidFill>
                <a:srgbClr val="FFFFFF"/>
              </a:solidFill>
              <a:effectLst>
                <a:outerShdw algn="tl" rotWithShape="0">
                  <a:srgbClr val="ED7D31"/>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5181601"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80" y="137160"/>
            <a:ext cx="8778240" cy="91440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6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24908403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8" y="5883965"/>
            <a:ext cx="8778240" cy="821635"/>
          </a:xfrm>
          <a:prstGeom prst="rect">
            <a:avLst/>
          </a:prstGeom>
          <a:noFill/>
          <a:ln w="25400">
            <a:no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5000"/>
              </a:lnSpc>
              <a:spcAft>
                <a:spcPts val="0"/>
              </a:spcAft>
              <a:buClr>
                <a:prstClr val="white"/>
              </a:buClr>
              <a:buSzPct val="55000"/>
              <a:tabLst/>
              <a:defRPr/>
            </a:pPr>
            <a:r>
              <a:rPr lang="en-US" sz="2600" b="1" dirty="0">
                <a:solidFill>
                  <a:schemeClr val="accent2"/>
                </a:solidFill>
                <a:latin typeface="Calibri" panose="020F0502020204030204" pitchFamily="34" charset="0"/>
                <a:cs typeface="Calibri" panose="020F0502020204030204" pitchFamily="34" charset="0"/>
              </a:rPr>
              <a:t>The origins of President Obama &amp; his mentors can be traced directly back to Karl Marx. </a:t>
            </a:r>
            <a:r>
              <a:rPr lang="en-US" dirty="0">
                <a:solidFill>
                  <a:schemeClr val="accent2"/>
                </a:solidFill>
                <a:latin typeface="Calibri" panose="020F0502020204030204" pitchFamily="34" charset="0"/>
                <a:cs typeface="Calibri" panose="020F0502020204030204" pitchFamily="34" charset="0"/>
              </a:rPr>
              <a:t>Modified graph used with permission. </a:t>
            </a:r>
            <a:r>
              <a:rPr lang="en-US" dirty="0">
                <a:solidFill>
                  <a:schemeClr val="accent2"/>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endParaRPr kumimoji="0" lang="en-US" sz="2000" i="0" u="none" strike="noStrike" kern="1200" normalizeH="0" baseline="0" noProof="0" dirty="0">
              <a:solidFill>
                <a:schemeClr val="accent2"/>
              </a:solidFill>
              <a:uLnTx/>
              <a:uFillTx/>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5240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pic>
        <p:nvPicPr>
          <p:cNvPr id="4" name="Picture 3">
            <a:extLst>
              <a:ext uri="{FF2B5EF4-FFF2-40B4-BE49-F238E27FC236}">
                <a16:creationId xmlns:a16="http://schemas.microsoft.com/office/drawing/2014/main" id="{8CC3386A-57FD-4F14-8673-83AE39443B51}"/>
              </a:ext>
            </a:extLst>
          </p:cNvPr>
          <p:cNvPicPr>
            <a:picLocks noChangeAspect="1"/>
          </p:cNvPicPr>
          <p:nvPr/>
        </p:nvPicPr>
        <p:blipFill rotWithShape="1">
          <a:blip r:embed="rId5"/>
          <a:srcRect t="3174" b="-298"/>
          <a:stretch/>
        </p:blipFill>
        <p:spPr>
          <a:xfrm>
            <a:off x="909635" y="1220525"/>
            <a:ext cx="7324725" cy="466344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32941413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0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5746836" y="1149987"/>
            <a:ext cx="3260004" cy="5627759"/>
          </a:xfrm>
          <a:prstGeom prst="rect">
            <a:avLst/>
          </a:prstGeom>
          <a:gradFill flip="none" rotWithShape="1">
            <a:gsLst>
              <a:gs pos="0">
                <a:schemeClr val="tx1"/>
              </a:gs>
              <a:gs pos="0">
                <a:srgbClr val="53CF31"/>
              </a:gs>
              <a:gs pos="100000">
                <a:srgbClr val="00823B"/>
              </a:gs>
            </a:gsLst>
            <a:lin ang="16200000" scaled="1"/>
            <a:tileRect/>
          </a:gradFill>
          <a:ln w="25400">
            <a:solidFill>
              <a:schemeClr val="bg1"/>
            </a:solidFill>
          </a:ln>
          <a:effectLst/>
          <a:scene3d>
            <a:camera prst="orthographicFront"/>
            <a:lightRig rig="threePt" dir="t"/>
          </a:scene3d>
          <a:sp3d>
            <a:bevelT w="165100" prst="coolSlant"/>
          </a:sp3d>
        </p:spPr>
        <p:txBody>
          <a:bodyPr wrap="square" lIns="9144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000"/>
              </a:spcAft>
              <a:buClr>
                <a:prstClr val="white"/>
              </a:buClr>
              <a:buSzPct val="65000"/>
              <a:tabLst/>
              <a:defRPr/>
            </a:pP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Nearly all past Obama </a:t>
            </a: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rPr>
              <a:t>administration leaders</a:t>
            </a: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resembled Van Jones</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the secretly bisexual, angry gay rights spokesman from San Francisco. </a:t>
            </a:r>
            <a:r>
              <a:rPr lang="en-US" sz="2000" dirty="0">
                <a:solidFill>
                  <a:prstClr val="black"/>
                </a:solidFill>
                <a:latin typeface="Calibri" panose="020F0502020204030204" pitchFamily="34" charset="0"/>
                <a:cs typeface="Calibri" panose="020F0502020204030204" pitchFamily="34" charset="0"/>
              </a:rPr>
              <a:t>Jones</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was </a:t>
            </a:r>
            <a:r>
              <a:rPr kumimoji="0" lang="en-US" sz="22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a </a:t>
            </a:r>
            <a:r>
              <a:rPr kumimoji="0" lang="en-US" sz="2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leading admitted radical communist and anti-police anarchist.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[1210]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[1215]</a:t>
            </a:r>
            <a:r>
              <a:rPr lang="en-US" sz="1400" dirty="0">
                <a:solidFill>
                  <a:prstClr val="black"/>
                </a:solidFill>
                <a:latin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cs typeface="Calibri" panose="020F0502020204030204" pitchFamily="34" charset="0"/>
            </a:endParaRPr>
          </a:p>
          <a:p>
            <a:pPr marL="0" lvl="0" indent="0">
              <a:lnSpc>
                <a:spcPct val="96000"/>
              </a:lnSpc>
              <a:spcAft>
                <a:spcPts val="1000"/>
              </a:spcAft>
              <a:buClr>
                <a:prstClr val="white"/>
              </a:buClr>
              <a:buSzPct val="65000"/>
              <a:tabLst/>
              <a:defRPr/>
            </a:pPr>
            <a:r>
              <a:rPr lang="en-US" sz="2000" dirty="0">
                <a:solidFill>
                  <a:prstClr val="black"/>
                </a:solidFill>
                <a:latin typeface="Calibri" panose="020F0502020204030204" pitchFamily="34" charset="0"/>
                <a:cs typeface="Calibri" panose="020F0502020204030204" pitchFamily="34" charset="0"/>
              </a:rPr>
              <a:t>Leaders Obama surrounded himself with, including Hillary, were suit &amp; dress wearing terrorists. They were gay bachelors or secret gays with fake </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6" action="ppaction://hlinksldjump"/>
              </a:rPr>
              <a:t>beard</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7" action="ppaction://hlinksldjump"/>
              </a:rPr>
              <a:t>spouses</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8" action="ppaction://hlinksldjump"/>
              </a:rPr>
              <a:t>the</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8" action="ppaction://hlinksldjump"/>
              </a:rPr>
              <a:t>same as past secretly</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9" action="ppaction://hlinksldjump"/>
              </a:rPr>
              <a:t>gay, anarchist socialist Nazis</a:t>
            </a:r>
            <a:r>
              <a:rPr lang="en-US" sz="2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endParaRPr kumimoji="0" lang="en-US" sz="22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A1F4A7AB-7DB6-4B0D-9916-D43AA28BC104}"/>
              </a:ext>
            </a:extLst>
          </p:cNvPr>
          <p:cNvSpPr txBox="1">
            <a:spLocks/>
          </p:cNvSpPr>
          <p:nvPr/>
        </p:nvSpPr>
        <p:spPr>
          <a:xfrm>
            <a:off x="1044300" y="6578301"/>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C2D3E3C3-4E9B-4EBE-93A2-4A9C4467AF8F}"/>
              </a:ext>
            </a:extLst>
          </p:cNvPr>
          <p:cNvPicPr>
            <a:picLocks noChangeAspect="1"/>
          </p:cNvPicPr>
          <p:nvPr/>
        </p:nvPicPr>
        <p:blipFill rotWithShape="1">
          <a:blip r:embed="rId10"/>
          <a:srcRect l="1295" r="1536" b="4109"/>
          <a:stretch/>
        </p:blipFill>
        <p:spPr>
          <a:xfrm>
            <a:off x="137160" y="1660557"/>
            <a:ext cx="5486400" cy="4480560"/>
          </a:xfrm>
          <a:prstGeom prst="rect">
            <a:avLst/>
          </a:prstGeom>
          <a:ln w="28575">
            <a:solidFill>
              <a:srgbClr val="4ABB2B"/>
            </a:solidFill>
          </a:ln>
        </p:spPr>
      </p:pic>
      <p:pic>
        <p:nvPicPr>
          <p:cNvPr id="7" name="Picture 6">
            <a:extLst>
              <a:ext uri="{FF2B5EF4-FFF2-40B4-BE49-F238E27FC236}">
                <a16:creationId xmlns:a16="http://schemas.microsoft.com/office/drawing/2014/main" id="{6543A92D-4267-4E8A-83CE-B59238BDA78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31955" y="6351135"/>
            <a:ext cx="182880" cy="182880"/>
          </a:xfrm>
          <a:prstGeom prst="rect">
            <a:avLst/>
          </a:prstGeom>
        </p:spPr>
      </p:pic>
      <p:sp>
        <p:nvSpPr>
          <p:cNvPr id="8" name="Text Box 2">
            <a:extLst>
              <a:ext uri="{FF2B5EF4-FFF2-40B4-BE49-F238E27FC236}">
                <a16:creationId xmlns:a16="http://schemas.microsoft.com/office/drawing/2014/main" id="{48D81287-6443-4BCD-9000-1DBD65C4DC79}"/>
              </a:ext>
            </a:extLst>
          </p:cNvPr>
          <p:cNvSpPr txBox="1">
            <a:spLocks noChangeArrowheads="1"/>
          </p:cNvSpPr>
          <p:nvPr/>
        </p:nvSpPr>
        <p:spPr bwMode="auto">
          <a:xfrm>
            <a:off x="182880" y="157729"/>
            <a:ext cx="877824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TextBox 4">
            <a:extLst>
              <a:ext uri="{FF2B5EF4-FFF2-40B4-BE49-F238E27FC236}">
                <a16:creationId xmlns:a16="http://schemas.microsoft.com/office/drawing/2014/main" id="{FDC11FF7-7F72-492B-BC9C-5FFF87539C23}"/>
              </a:ext>
            </a:extLst>
          </p:cNvPr>
          <p:cNvSpPr txBox="1"/>
          <p:nvPr/>
        </p:nvSpPr>
        <p:spPr bwMode="auto">
          <a:xfrm>
            <a:off x="111930" y="6251455"/>
            <a:ext cx="673100" cy="378565"/>
          </a:xfrm>
          <a:prstGeom prst="rect">
            <a:avLst/>
          </a:prstGeom>
          <a:noFill/>
          <a:ln w="25400">
            <a:noFill/>
            <a:round/>
            <a:headEnd/>
            <a:tailEnd/>
          </a:ln>
          <a:effectLst/>
          <a:scene3d>
            <a:camera prst="orthographicFront"/>
            <a:lightRig rig="threePt" dir="t"/>
          </a:scene3d>
          <a:sp3d>
            <a:bevelT w="114300" h="114300"/>
          </a:sp3d>
        </p:spPr>
        <p:txBody>
          <a:bodyPr wrap="square" lIns="91440" tIns="91440" rIns="91440" bIns="91440" rtlCol="0" anchor="ctr" anchorCtr="1">
            <a:spAutoFit/>
          </a:bodyPr>
          <a:lstStyle/>
          <a:p>
            <a:pPr marL="0" marR="0" algn="ctr">
              <a:lnSpc>
                <a:spcPct val="90000"/>
              </a:lnSpc>
              <a:spcBef>
                <a:spcPts val="0"/>
              </a:spcBef>
              <a:spcAft>
                <a:spcPts val="0"/>
              </a:spcAft>
            </a:pPr>
            <a:r>
              <a:rPr kumimoji="0" lang="en-US" sz="14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[1210]</a:t>
            </a:r>
            <a:endParaRPr lang="en-US" sz="28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3924048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3000">
        <p15:prstTrans prst="pageCurlDouble"/>
      </p:transition>
    </mc:Choice>
    <mc:Fallback xmlns="">
      <p:transition spd="slow" advTm="5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0000"/>
                                  </p:stCondLst>
                                  <p:childTnLst>
                                    <p:animEffect transition="out" filter="fade">
                                      <p:cBhvr>
                                        <p:cTn id="6" dur="2000" tmFilter="0, 0; .2, .5; .8, .5; 1, 0"/>
                                        <p:tgtEl>
                                          <p:spTgt spid="6"/>
                                        </p:tgtEl>
                                      </p:cBhvr>
                                    </p:animEffect>
                                    <p:animScale>
                                      <p:cBhvr>
                                        <p:cTn id="7" dur="100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7254" y="1524000"/>
            <a:ext cx="8778240" cy="4970591"/>
          </a:xfrm>
          <a:prstGeom prst="rect">
            <a:avLst/>
          </a:prstGeom>
          <a:gradFill flip="none" rotWithShape="1">
            <a:gsLst>
              <a:gs pos="0">
                <a:srgbClr val="000099"/>
              </a:gs>
              <a:gs pos="48000">
                <a:srgbClr val="0000CC"/>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100000"/>
              </a:lnSpc>
              <a:spcBef>
                <a:spcPts val="0"/>
              </a:spcBef>
              <a:spcAft>
                <a:spcPts val="1200"/>
              </a:spcAft>
              <a:buClr>
                <a:srgbClr val="000000">
                  <a:lumMod val="95000"/>
                  <a:lumOff val="5000"/>
                </a:srgbClr>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6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Hillary Clinton mentor Saul Alinsky’s book “Rules for Radicals” is the Bible for liberals. </a:t>
            </a:r>
          </a:p>
          <a:p>
            <a:pPr marL="0" lvl="1" indent="0">
              <a:lnSpc>
                <a:spcPct val="100000"/>
              </a:lnSpc>
              <a:spcBef>
                <a:spcPts val="0"/>
              </a:spcBef>
              <a:spcAft>
                <a:spcPts val="1200"/>
              </a:spcAft>
              <a:buClr>
                <a:srgbClr val="000000">
                  <a:lumMod val="95000"/>
                  <a:lumOff val="5000"/>
                </a:srgbClr>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6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This book shows Alinsky’s admiration for the true leader of the evil democrat party today. </a:t>
            </a:r>
          </a:p>
          <a:p>
            <a:pPr marL="274320" lvl="1" indent="-274320">
              <a:lnSpc>
                <a:spcPct val="100000"/>
              </a:lnSpc>
              <a:spcBef>
                <a:spcPts val="0"/>
              </a:spcBef>
              <a:spcAft>
                <a:spcPts val="1200"/>
              </a:spcAft>
              <a:buClr>
                <a:schemeClr val="tx1"/>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2800" dirty="0">
                <a:solidFill>
                  <a:schemeClr val="tx1"/>
                </a:solidFill>
                <a:latin typeface="Calibri" panose="020F0502020204030204" pitchFamily="34" charset="0"/>
                <a:cs typeface="Calibri" panose="020F0502020204030204" pitchFamily="34" charset="0"/>
              </a:rPr>
              <a:t>"Lest we forget … an … acknowledgment to the very first radical: from all our legends, mythology, and history … the first radical known to man who rebelled against the establishment and did it so effectively that he at least won his own kingdom – </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Lucifer</a:t>
            </a:r>
            <a:r>
              <a:rPr lang="en-US" sz="2800" dirty="0">
                <a:solidFill>
                  <a:schemeClr val="tx1"/>
                </a:solidFill>
                <a:latin typeface="Calibri" panose="020F0502020204030204" pitchFamily="34" charset="0"/>
                <a:cs typeface="Calibri" panose="020F0502020204030204" pitchFamily="34" charset="0"/>
              </a:rPr>
              <a:t>” </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(in a lake of fire)</a:t>
            </a:r>
            <a:r>
              <a:rPr lang="en-US" sz="2800" dirty="0">
                <a:solidFill>
                  <a:schemeClr val="tx1"/>
                </a:solidFill>
                <a:latin typeface="Calibri" panose="020F0502020204030204" pitchFamily="34" charset="0"/>
                <a:cs typeface="Calibri" panose="020F0502020204030204" pitchFamily="34" charset="0"/>
              </a:rPr>
              <a:t>. </a:t>
            </a:r>
            <a:r>
              <a:rPr lang="en-US" dirty="0">
                <a:latin typeface="Calibri" panose="020F0502020204030204" pitchFamily="34" charset="0"/>
                <a:cs typeface="Calibri" panose="020F0502020204030204" pitchFamily="34" charset="0"/>
                <a:hlinkClick r:id="rId3"/>
              </a:rPr>
              <a:t>[1141]</a:t>
            </a:r>
            <a:endParaRPr lang="en-US" dirty="0">
              <a:latin typeface="Calibri" panose="020F0502020204030204" pitchFamily="34" charset="0"/>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267694"/>
            <a:ext cx="8778240" cy="1012902"/>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D3B282B3-E047-48EB-8CED-5C12E15B9F9B}"/>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512193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par>
                                <p:cTn id="8" presetID="26" presetClass="emph" presetSubtype="0" fill="hold" nodeType="withEffect">
                                  <p:stCondLst>
                                    <p:cond delay="1500"/>
                                  </p:stCondLst>
                                  <p:childTnLst>
                                    <p:animEffect transition="out" filter="fade">
                                      <p:cBhvr>
                                        <p:cTn id="9" dur="2000" tmFilter="0, 0; .2, .5; .8, .5; 1, 0"/>
                                        <p:tgtEl>
                                          <p:spTgt spid="6">
                                            <p:txEl>
                                              <p:pRg st="1" end="1"/>
                                            </p:txEl>
                                          </p:spTgt>
                                        </p:tgtEl>
                                      </p:cBhvr>
                                    </p:animEffect>
                                    <p:animScale>
                                      <p:cBhvr>
                                        <p:cTn id="10"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43840" y="1645920"/>
            <a:ext cx="8656320" cy="4910703"/>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108000"/>
              </a:lnSpc>
              <a:spcBef>
                <a:spcPts val="0"/>
              </a:spcBef>
              <a:spcAft>
                <a:spcPts val="300"/>
              </a:spcAft>
              <a:buClr>
                <a:schemeClr val="tx1"/>
              </a:buClr>
              <a:buSzPct val="5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6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Hillary mentor Saul Alinsky was trained by murdering Chicago mafia leader Al Capone. </a:t>
            </a:r>
          </a:p>
          <a:p>
            <a:pPr marL="0" marR="0" lvl="1" indent="0" algn="l" defTabSz="457200" rtl="0" eaLnBrk="1" fontAlgn="base" latinLnBrk="0" hangingPunct="0">
              <a:lnSpc>
                <a:spcPct val="92000"/>
              </a:lnSpc>
              <a:spcBef>
                <a:spcPts val="0"/>
              </a:spcBef>
              <a:spcAft>
                <a:spcPts val="1200"/>
              </a:spcAft>
              <a:buClr>
                <a:schemeClr val="tx1"/>
              </a:buClr>
              <a:buSzPct val="5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[1062]</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4"/>
              </a:rPr>
              <a:t>[1139]</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5"/>
              </a:rPr>
              <a:t>[1140]</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6"/>
              </a:rPr>
              <a:t>[1141]</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7"/>
              </a:rPr>
              <a:t>[1211] (Dinesh D’Souza time 1 hr.)</a:t>
            </a:r>
            <a:r>
              <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endParaRPr lang="en-US" sz="3400" dirty="0">
              <a:solidFill>
                <a:schemeClr val="tx1"/>
              </a:solidFill>
              <a:latin typeface="Calibri" panose="020F0502020204030204" pitchFamily="34" charset="0"/>
              <a:cs typeface="Calibri" panose="020F0502020204030204" pitchFamily="34" charset="0"/>
            </a:endParaRPr>
          </a:p>
          <a:p>
            <a:pPr marL="274320" marR="0" lvl="1" indent="-274320" algn="l" defTabSz="457200" rtl="0" eaLnBrk="1" fontAlgn="base" latinLnBrk="0" hangingPunct="0">
              <a:lnSpc>
                <a:spcPct val="93000"/>
              </a:lnSpc>
              <a:spcBef>
                <a:spcPts val="0"/>
              </a:spcBef>
              <a:spcAft>
                <a:spcPts val="900"/>
              </a:spcAft>
              <a:buClr>
                <a:schemeClr val="tx1"/>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“In Alinsky’s Marxist paradigm, wealth and power are neither earned nor created. They must be taken.”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[1140]</a:t>
            </a:r>
            <a:endPar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1" indent="-274320" algn="l" defTabSz="457200" rtl="0" eaLnBrk="1" fontAlgn="base" latinLnBrk="0" hangingPunct="0">
              <a:lnSpc>
                <a:spcPct val="93000"/>
              </a:lnSpc>
              <a:spcBef>
                <a:spcPts val="0"/>
              </a:spcBef>
              <a:spcAft>
                <a:spcPts val="900"/>
              </a:spcAft>
              <a:buClr>
                <a:schemeClr val="tx1"/>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“The radical may resort to the sword.”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[1140]</a:t>
            </a:r>
            <a:endPar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1" indent="-274320" algn="l" defTabSz="457200" rtl="0" eaLnBrk="1" fontAlgn="base" latinLnBrk="0" hangingPunct="0">
              <a:lnSpc>
                <a:spcPct val="93000"/>
              </a:lnSpc>
              <a:spcBef>
                <a:spcPts val="0"/>
              </a:spcBef>
              <a:spcAft>
                <a:spcPts val="900"/>
              </a:spcAft>
              <a:buClr>
                <a:schemeClr val="tx1"/>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Satanic mob trained, “’Alinsky(‘s) coursework is now common in … universities and colleges across America’ and recommended reading by the (Marxist) NEA teacher’s union that called him ‘an inspiration’”.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[1140</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a:t>
            </a:r>
            <a:endParaRPr lang="en-US" sz="34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365760"/>
            <a:ext cx="8778240" cy="100584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4A1F1D80-EC0F-46EC-BFB2-C9A44419186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993255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508760"/>
            <a:ext cx="8854440" cy="5028492"/>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96000"/>
              </a:lnSpc>
              <a:spcBef>
                <a:spcPts val="0"/>
              </a:spcBef>
              <a:spcAft>
                <a:spcPts val="900"/>
              </a:spcAft>
              <a:buClr>
                <a:srgbClr val="000000">
                  <a:lumMod val="95000"/>
                  <a:lumOff val="5000"/>
                </a:srgbClr>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“If you read (Saul Alinsky’s) Rules for Radicals, you will understand the NEA …”</a:t>
            </a:r>
            <a:endParaRPr lang="en-US" sz="3200" b="1" dirty="0">
              <a:ln w="1905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endParaRPr>
          </a:p>
          <a:p>
            <a:pPr marL="0" lvl="1" indent="0">
              <a:lnSpc>
                <a:spcPct val="96000"/>
              </a:lnSpc>
              <a:spcBef>
                <a:spcPts val="0"/>
              </a:spcBef>
              <a:spcAft>
                <a:spcPts val="900"/>
              </a:spcAft>
              <a:buClr>
                <a:srgbClr val="000000">
                  <a:lumMod val="95000"/>
                  <a:lumOff val="5000"/>
                </a:srgbClr>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“Because the whole organization was modeled on that kind of behavior which was really begun when the NEA used (Satanist) Saul Alinsky as a consultant to train their own staff.”</a:t>
            </a:r>
            <a:r>
              <a:rPr lang="en-US" sz="3200" b="1" dirty="0">
                <a:ln w="1905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3"/>
              </a:rPr>
              <a:t>[1140]</a:t>
            </a:r>
            <a:endParaRPr lang="en-US" sz="1600" dirty="0">
              <a:solidFill>
                <a:schemeClr val="tx1"/>
              </a:solidFill>
              <a:latin typeface="Calibri" panose="020F0502020204030204" pitchFamily="34" charset="0"/>
              <a:cs typeface="Calibri" panose="020F0502020204030204" pitchFamily="34" charset="0"/>
            </a:endParaRPr>
          </a:p>
          <a:p>
            <a:pPr marL="457200" marR="0" lvl="1" indent="-457200" algn="l" defTabSz="457200" rtl="0" eaLnBrk="1" fontAlgn="base" latinLnBrk="0" hangingPunct="0">
              <a:lnSpc>
                <a:spcPct val="96000"/>
              </a:lnSpc>
              <a:spcBef>
                <a:spcPts val="0"/>
              </a:spcBef>
              <a:spcAft>
                <a:spcPts val="900"/>
              </a:spcAft>
              <a:buClr>
                <a:schemeClr val="tx1"/>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“’To understand the (radical) NEA — to understand the (teachers’) union — read Saul Alinsky,’ said Lloyd, former president of the Kansas NEA, a chapter in Massachusetts, and director of the NEA’s Uniserv.”</a:t>
            </a:r>
            <a:r>
              <a:rPr kumimoji="0" lang="en-US" sz="30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[1140]</a:t>
            </a:r>
            <a:r>
              <a:rPr kumimoji="0" lang="en-US" sz="30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0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27432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199D5099-1521-44AA-B785-504EEC624FE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38625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9427" y="1434792"/>
            <a:ext cx="8716902" cy="5238998"/>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88900">
              <a:srgbClr val="0000FF"/>
            </a:glow>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96000"/>
              </a:lnSpc>
              <a:spcBef>
                <a:spcPts val="0"/>
              </a:spcBef>
              <a:spcAft>
                <a:spcPts val="60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Saul Alinsky </a:t>
            </a:r>
            <a:r>
              <a:rPr kumimoji="0" lang="en-US" sz="30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had more deadly plans than mafia leader Al Capone. Alinsky planned to overthrow the entire USA, to form a Marxist communist dictatorship from the outside. Alinsky offered his protégé Hillary Clinton a job to achieve their common goal. But she declined.  </a:t>
            </a:r>
          </a:p>
          <a:p>
            <a:pPr marL="0" lvl="0" indent="0">
              <a:lnSpc>
                <a:spcPct val="95000"/>
              </a:lnSpc>
              <a:spcBef>
                <a:spcPts val="0"/>
              </a:spcBef>
              <a:spcAft>
                <a:spcPts val="1200"/>
              </a:spcAft>
              <a:buSzPct val="70000"/>
              <a:tabLst/>
              <a:defRPr/>
            </a:pPr>
            <a:r>
              <a:rPr lang="en-US" sz="3000" b="1"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Gramsci Marxist </a:t>
            </a:r>
            <a:r>
              <a:rPr lang="en-US" dirty="0">
                <a:solidFill>
                  <a:prstClr val="whit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schemeClr val="tx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t>
            </a:r>
            <a:r>
              <a:rPr lang="en-US" dirty="0">
                <a:solidFill>
                  <a:schemeClr val="tx1"/>
                </a:solidFill>
                <a:latin typeface="Calibri" panose="020F0502020204030204" pitchFamily="34" charset="0"/>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[1293]</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[1</a:t>
            </a:r>
            <a:r>
              <a:rPr lang="en-US" kern="150" dirty="0">
                <a:solidFill>
                  <a:srgbClr val="FFFFFF"/>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300]</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3000" b="1"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a:t>
            </a:r>
            <a:r>
              <a:rPr kumimoji="0" lang="en-US" sz="3000" b="1" i="0" u="none" strike="noStrike" kern="1200" normalizeH="0" baseline="0" noProof="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ay Hillary wanted to stealthily overthrow the US from inside, as president. </a:t>
            </a:r>
            <a:endParaRPr kumimoji="0" lang="en-US" sz="3000" b="0" i="0" u="none" strike="noStrike" kern="1200" cap="none" spc="0" normalizeH="0" baseline="0" noProof="0" dirty="0">
              <a:ln>
                <a:noFill/>
              </a:ln>
              <a:solidFill>
                <a:schemeClr val="tx1"/>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1" indent="0" algn="l" defTabSz="457200" rtl="0" eaLnBrk="1" fontAlgn="base" latinLnBrk="0" hangingPunct="0">
              <a:lnSpc>
                <a:spcPct val="96000"/>
              </a:lnSpc>
              <a:spcBef>
                <a:spcPts val="0"/>
              </a:spcBef>
              <a:spcAft>
                <a:spcPts val="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200" b="1" i="0" u="none" strike="noStrike" kern="1200" cap="none" spc="0" normalizeH="0" baseline="0" noProof="0" dirty="0">
                <a:ln w="12700">
                  <a:solidFill>
                    <a:srgbClr val="000000"/>
                  </a:solidFill>
                  <a:prstDash val="solid"/>
                </a:ln>
                <a:solidFill>
                  <a:srgbClr val="FFFFFF"/>
                </a:solidFill>
                <a:effectLst>
                  <a:glow rad="88900">
                    <a:srgbClr val="000000"/>
                  </a:glow>
                  <a:outerShdw blurRad="127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She nearly succeeded &amp; partnered with President Obama, who had the same goal, to overthrow the USA, to form a gay socialist dictatorship.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6"/>
              </a:rPr>
              <a:t>[1062]</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7"/>
              </a:rPr>
              <a:t>[1139]</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8"/>
              </a:rPr>
              <a:t>[1140]</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9"/>
              </a:rPr>
              <a:t>[1141]</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10"/>
              </a:rPr>
              <a:t>[1211] (Dinesh D’Souza time 1 hr.)</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11"/>
              </a:rPr>
              <a:t>[1271]</a:t>
            </a:r>
            <a:endParaRPr kumimoji="0" lang="en-US" b="1" i="0" u="none" strike="noStrike" kern="15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228600"/>
            <a:ext cx="8778240" cy="100584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4A1F1D80-EC0F-46EC-BFB2-C9A44419186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932251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9427" y="1434792"/>
            <a:ext cx="8716902" cy="5161798"/>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92000"/>
              </a:lnSpc>
              <a:spcBef>
                <a:spcPts val="0"/>
              </a:spcBef>
              <a:spcAft>
                <a:spcPts val="60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“’Dear Saul,’ (Hillary) Clinton wrote in the 1971 letter. ‘When is that new book [Rules for Radicals] coming out … </a:t>
            </a:r>
          </a:p>
          <a:p>
            <a:pPr marL="0" marR="0" lvl="1" indent="0" algn="l" defTabSz="457200" rtl="0" eaLnBrk="1" fontAlgn="base" latinLnBrk="0" hangingPunct="0">
              <a:lnSpc>
                <a:spcPct val="92000"/>
              </a:lnSpc>
              <a:spcBef>
                <a:spcPts val="0"/>
              </a:spcBef>
              <a:spcAft>
                <a:spcPts val="60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4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 have just had my one-thousandth conversation about (Alinsky’s 1947 book) Reveille (for Radicals,) and need some new material to throw at people</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hlinkClick r:id="rId3"/>
              </a:rPr>
              <a:t>[1271]</a:t>
            </a:r>
            <a:endPar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endParaRPr>
          </a:p>
          <a:p>
            <a:pPr marL="0" marR="0" lvl="1" indent="0" algn="l" defTabSz="457200" rtl="0" eaLnBrk="1" fontAlgn="base" latinLnBrk="0" hangingPunct="0">
              <a:lnSpc>
                <a:spcPct val="92000"/>
              </a:lnSpc>
              <a:spcBef>
                <a:spcPts val="0"/>
              </a:spcBef>
              <a:spcAft>
                <a:spcPts val="60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“She thanked Alinsky for the advice he gave her about (radical </a:t>
            </a:r>
            <a:r>
              <a:rPr lang="en-US" sz="2800" dirty="0">
                <a:solidFill>
                  <a:schemeClr val="tx1"/>
                </a:solidFill>
                <a:latin typeface="Calibri" panose="020F0502020204030204" pitchFamily="34" charset="0"/>
                <a:cs typeface="Calibri" panose="020F0502020204030204" pitchFamily="34" charset="0"/>
              </a:rPr>
              <a:t>Marxist) </a:t>
            </a: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campus organizing... She also asked if they could meet the next time he was in California.”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[1271]</a:t>
            </a:r>
            <a:endPar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endParaRPr>
          </a:p>
          <a:p>
            <a:pPr marL="0" marR="0" lvl="1" indent="0" algn="l" defTabSz="457200" rtl="0" eaLnBrk="1" fontAlgn="base" latinLnBrk="0" hangingPunct="0">
              <a:lnSpc>
                <a:spcPct val="92000"/>
              </a:lnSpc>
              <a:spcBef>
                <a:spcPts val="0"/>
              </a:spcBef>
              <a:spcAft>
                <a:spcPts val="600"/>
              </a:spcAft>
              <a:buClr>
                <a:prstClr val="white"/>
              </a:buClr>
              <a:buSzPct val="5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Alinsky’s secretary fondly arranged the meeting in 1971 San Francisco, near where Clinton studied at Berkeley.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[1271]</a:t>
            </a:r>
            <a:r>
              <a:rPr kumimoji="0" lang="en-US" sz="24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4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22860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4A1F1D80-EC0F-46EC-BFB2-C9A44419186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574778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25730" y="1463040"/>
            <a:ext cx="8892540" cy="513999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1800"/>
              </a:spcAft>
              <a:buClr>
                <a:srgbClr val="0000FF"/>
              </a:buClr>
              <a:buSzPct val="70000"/>
              <a:buFont typeface="Times New Roman" panose="02020603050405020304" pitchFamily="18" charset="0"/>
              <a:buNone/>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Christians love gays, transgenders, atheists, communists, drug addicts, prostitutes, abortionists &amp; Muslims… but hate their sin. </a:t>
            </a:r>
          </a:p>
          <a:p>
            <a:pPr marL="0" marR="0" lvl="0" indent="0" algn="l" defTabSz="457200" rtl="0" eaLnBrk="1" fontAlgn="base" latinLnBrk="0" hangingPunct="0">
              <a:lnSpc>
                <a:spcPct val="93000"/>
              </a:lnSpc>
              <a:spcBef>
                <a:spcPct val="0"/>
              </a:spcBef>
              <a:spcAft>
                <a:spcPts val="1800"/>
              </a:spcAft>
              <a:buClr>
                <a:srgbClr val="0000FF"/>
              </a:buClr>
              <a:buSzPct val="70000"/>
              <a:buFont typeface="Times New Roman" panose="02020603050405020304" pitchFamily="18" charset="0"/>
              <a:buNone/>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Conservative Christians willingly lay down their lives, plus endure brutal persecution and jail, to free them from modern slavery to sin and eternal judgement.</a:t>
            </a:r>
            <a:r>
              <a:rPr kumimoji="0" lang="en-US" sz="3200" b="1" i="0" u="none" strike="noStrike" kern="150" cap="none" spc="0" normalizeH="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6262">
                      <a:prstClr val="white"/>
                    </a:gs>
                    <a:gs pos="56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p>
          <a:p>
            <a:pPr marL="0" marR="0" lvl="0" indent="0" algn="l" defTabSz="457200" rtl="0" eaLnBrk="1" fontAlgn="base" latinLnBrk="0" hangingPunct="0">
              <a:lnSpc>
                <a:spcPct val="93000"/>
              </a:lnSpc>
              <a:spcBef>
                <a:spcPct val="0"/>
              </a:spcBef>
              <a:spcAft>
                <a:spcPts val="1800"/>
              </a:spcAft>
              <a:buClr>
                <a:srgbClr val="0000FF"/>
              </a:buClr>
              <a:buSzPct val="70000"/>
              <a:buFont typeface="Times New Roman" panose="02020603050405020304" pitchFamily="18" charset="0"/>
              <a:buNone/>
              <a:tabLst/>
              <a:defRPr/>
            </a:pPr>
            <a:r>
              <a:rPr kumimoji="0" lang="en-US" sz="30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Abolitionist Christians did this throughout history. Jesus also did this for us, because every Christian is a sinner who also required forgiveness. </a:t>
            </a:r>
            <a:endPar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8" name="Text Box 1">
            <a:extLst>
              <a:ext uri="{FF2B5EF4-FFF2-40B4-BE49-F238E27FC236}">
                <a16:creationId xmlns:a16="http://schemas.microsoft.com/office/drawing/2014/main" id="{E4C16FB5-92EC-416F-A457-F36B1B8B37A1}"/>
              </a:ext>
            </a:extLst>
          </p:cNvPr>
          <p:cNvSpPr txBox="1">
            <a:spLocks noChangeArrowheads="1"/>
          </p:cNvSpPr>
          <p:nvPr/>
        </p:nvSpPr>
        <p:spPr bwMode="auto">
          <a:xfrm>
            <a:off x="91440" y="182880"/>
            <a:ext cx="896112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 typeface="Times New Roman" panose="02020603050405020304" pitchFamily="18" charset="0"/>
              <a:buNone/>
              <a:tabLst/>
              <a:defRPr/>
            </a:pPr>
            <a:r>
              <a:rPr kumimoji="0" lang="en-US" sz="29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kumimoji="0" lang="en-US" altLang="en-US" sz="2900" b="1" i="0" u="none" strike="noStrike" kern="1200" cap="none" spc="0" normalizeH="0" baseline="0" noProof="0" dirty="0">
              <a:ln>
                <a:noFill/>
              </a:ln>
              <a:solidFill>
                <a:srgbClr val="4C4C4C"/>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34B1EF91-40CD-4973-88DC-5E7D1C434ACE}"/>
              </a:ext>
            </a:extLst>
          </p:cNvPr>
          <p:cNvSpPr>
            <a:spLocks noGrp="1"/>
          </p:cNvSpPr>
          <p:nvPr>
            <p:ph type="dt" sz="half" idx="10"/>
          </p:nvPr>
        </p:nvSpPr>
        <p:spPr>
          <a:xfrm>
            <a:off x="4846320" y="6675120"/>
            <a:ext cx="4206240" cy="18288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0446130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8000"/>
                                  </p:stCondLst>
                                  <p:childTnLst>
                                    <p:animEffect transition="out" filter="fade">
                                      <p:cBhvr>
                                        <p:cTn id="6" dur="2000" tmFilter="0, 0; .2, .5; .8, .5; 1, 0"/>
                                        <p:tgtEl>
                                          <p:spTgt spid="7"/>
                                        </p:tgtEl>
                                      </p:cBhvr>
                                    </p:animEffect>
                                    <p:animScale>
                                      <p:cBhvr>
                                        <p:cTn id="7" dur="100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5045" y="1737360"/>
            <a:ext cx="8633909" cy="4846320"/>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27432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1" indent="-274320">
              <a:lnSpc>
                <a:spcPct val="92000"/>
              </a:lnSpc>
              <a:spcBef>
                <a:spcPts val="0"/>
              </a:spcBef>
              <a:spcAft>
                <a:spcPts val="300"/>
              </a:spcAft>
              <a:buClr>
                <a:schemeClr val="tx1"/>
              </a:buClr>
              <a:buSzPct val="5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4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Democrat</a:t>
            </a:r>
            <a:r>
              <a:rPr kumimoji="0" lang="en-US" sz="3400" b="0" i="0" u="none" strike="noStrike" kern="1200" cap="none" spc="0" normalizeH="0" baseline="0" noProof="0" dirty="0">
                <a:ln w="12700">
                  <a:solidFill>
                    <a:prstClr val="white"/>
                  </a:solid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Saul Alinsky was a </a:t>
            </a:r>
            <a:r>
              <a:rPr lang="en-US" sz="3000" dirty="0">
                <a:solidFill>
                  <a:schemeClr val="tx1"/>
                </a:solidFill>
                <a:latin typeface="Calibri" panose="020F0502020204030204" pitchFamily="34" charset="0"/>
                <a:cs typeface="Calibri" panose="020F0502020204030204" pitchFamily="34" charset="0"/>
              </a:rPr>
              <a:t>US inner city radical protest organizer, thief,</a:t>
            </a:r>
            <a:r>
              <a:rPr lang="en-US" sz="2800" dirty="0">
                <a:latin typeface="Calibri" panose="020F0502020204030204" pitchFamily="34" charset="0"/>
                <a:cs typeface="Calibri" panose="020F0502020204030204" pitchFamily="34" charset="0"/>
              </a:rPr>
              <a:t> </a:t>
            </a:r>
            <a:r>
              <a:rPr lang="en-US" sz="34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mobster, Satanist and personal mentor to Hillary Clinton. </a:t>
            </a:r>
            <a:endParaRPr lang="en-US" sz="16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endParaRPr>
          </a:p>
          <a:p>
            <a:pPr marL="274320" lvl="1" indent="0">
              <a:lnSpc>
                <a:spcPct val="92000"/>
              </a:lnSpc>
              <a:spcBef>
                <a:spcPts val="0"/>
              </a:spcBef>
              <a:spcAft>
                <a:spcPts val="1800"/>
              </a:spcAft>
              <a:buClr>
                <a:srgbClr val="000000">
                  <a:lumMod val="95000"/>
                  <a:lumOff val="5000"/>
                </a:srgbClr>
              </a:buClr>
              <a:buSzPct val="6000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1600" dirty="0">
                <a:solidFill>
                  <a:schemeClr val="tx1"/>
                </a:solidFill>
                <a:latin typeface="Calibri" panose="020F0502020204030204" pitchFamily="34" charset="0"/>
                <a:cs typeface="Calibri" panose="020F0502020204030204" pitchFamily="34" charset="0"/>
                <a:hlinkClick r:id="rId3"/>
              </a:rPr>
              <a:t>[1062]</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rPr>
              <a:t>[1125]</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5"/>
              </a:rPr>
              <a:t>[1139]</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6"/>
              </a:rPr>
              <a:t>[1140]</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7"/>
              </a:rPr>
              <a:t>[1141]</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hlinkClick r:id="rId8"/>
              </a:rPr>
              <a:t> [1211] (time 1 hr.)</a:t>
            </a:r>
            <a:r>
              <a:rPr lang="en-US" sz="1600" kern="150" dirty="0">
                <a:solidFill>
                  <a:srgbClr val="FFC000"/>
                </a:solidFill>
                <a:latin typeface="Calibri" panose="020F0502020204030204" pitchFamily="34" charset="0"/>
                <a:ea typeface="SimSun" panose="02010600030101010101" pitchFamily="2" charset="-122"/>
                <a:cs typeface="Calibri" panose="020F0502020204030204" pitchFamily="34" charset="0"/>
              </a:rPr>
              <a:t> </a:t>
            </a:r>
            <a:r>
              <a:rPr lang="en-US" sz="1600" dirty="0">
                <a:latin typeface="Calibri" panose="020F0502020204030204" pitchFamily="34" charset="0"/>
                <a:cs typeface="Calibri" panose="020F0502020204030204" pitchFamily="34" charset="0"/>
                <a:hlinkClick r:id="rId9"/>
              </a:rPr>
              <a:t>[1236]</a:t>
            </a:r>
            <a:r>
              <a:rPr lang="en-US" sz="1600" dirty="0">
                <a:latin typeface="Calibri" panose="020F0502020204030204" pitchFamily="34" charset="0"/>
                <a:cs typeface="Calibri" panose="020F0502020204030204" pitchFamily="34" charset="0"/>
              </a:rPr>
              <a:t> </a:t>
            </a:r>
            <a:endParaRPr lang="en-US" sz="1600" dirty="0">
              <a:solidFill>
                <a:schemeClr val="tx1"/>
              </a:solidFill>
              <a:latin typeface="Calibri" panose="020F0502020204030204" pitchFamily="34" charset="0"/>
              <a:cs typeface="Calibri" panose="020F0502020204030204" pitchFamily="34" charset="0"/>
            </a:endParaRPr>
          </a:p>
          <a:p>
            <a:pPr marL="274320" lvl="1" indent="-274320">
              <a:lnSpc>
                <a:spcPct val="100000"/>
              </a:lnSpc>
              <a:spcBef>
                <a:spcPts val="0"/>
              </a:spcBef>
              <a:spcAft>
                <a:spcPts val="1200"/>
              </a:spcAft>
              <a:buClr>
                <a:schemeClr val="tx1"/>
              </a:buClr>
              <a:buSzPct val="66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lang="en-US" sz="3000" dirty="0">
                <a:solidFill>
                  <a:schemeClr val="tx1"/>
                </a:solidFill>
                <a:latin typeface="Calibri" panose="020F0502020204030204" pitchFamily="34" charset="0"/>
                <a:cs typeface="Calibri" panose="020F0502020204030204" pitchFamily="34" charset="0"/>
              </a:rPr>
              <a:t>“(Alinsky’s) … suggested method was</a:t>
            </a:r>
            <a:r>
              <a:rPr lang="en-US" sz="3000" dirty="0">
                <a:ln w="12700">
                  <a:solidFill>
                    <a:schemeClr val="tx1"/>
                  </a:solidFill>
                </a:ln>
                <a:solidFill>
                  <a:schemeClr val="tx1"/>
                </a:solidFill>
                <a:latin typeface="Calibri" panose="020F0502020204030204" pitchFamily="34" charset="0"/>
                <a:cs typeface="Calibri" panose="020F0502020204030204" pitchFamily="34" charset="0"/>
              </a:rPr>
              <a:t> </a:t>
            </a:r>
            <a:r>
              <a:rPr lang="en-US" sz="34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to attack opponents personally… disorient them… throw them off their game, and consider breaking their necks</a:t>
            </a:r>
            <a:r>
              <a:rPr lang="en-US" sz="3000" dirty="0">
                <a:solidFill>
                  <a:schemeClr val="tx1"/>
                </a:solidFill>
                <a:latin typeface="Calibri" panose="020F0502020204030204" pitchFamily="34" charset="0"/>
                <a:cs typeface="Calibri" panose="020F0502020204030204" pitchFamily="34" charset="0"/>
              </a:rPr>
              <a:t>”, the same tactics as he trained young Hillary Clinton to use. </a:t>
            </a:r>
            <a:r>
              <a:rPr lang="en-US" sz="1600" b="1"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[1140]</a:t>
            </a:r>
            <a:endParaRPr lang="en-US" sz="2800" dirty="0">
              <a:latin typeface="Calibri" panose="020F0502020204030204" pitchFamily="34" charset="0"/>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80" y="365760"/>
            <a:ext cx="8778240" cy="109728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F286D724-1710-46FC-99EE-13DE52CFCEB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853227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6" y="1280160"/>
            <a:ext cx="8869680" cy="5394960"/>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Bef>
                <a:spcPts val="0"/>
              </a:spcBef>
              <a:spcAft>
                <a:spcPts val="0"/>
              </a:spcAft>
              <a:buSzPct val="70000"/>
              <a:tabLst/>
              <a:defRPr/>
            </a:pPr>
            <a:r>
              <a:rPr kumimoji="0" lang="en-US" sz="3000" b="0" i="0" u="none" strike="noStrike" kern="150" cap="none" spc="0" normalizeH="0" baseline="0" noProof="0" dirty="0">
                <a:ln>
                  <a:noFill/>
                </a:ln>
                <a:solidFill>
                  <a:schemeClr val="tx1"/>
                </a:solidFill>
                <a:effectLst>
                  <a:glow rad="88900">
                    <a:schemeClr val="bg1">
                      <a:lumMod val="95000"/>
                      <a:lumOff val="5000"/>
                    </a:schemeClr>
                  </a:glow>
                  <a:outerShdw blurRad="12700" dist="38100" dir="5400000" algn="ctr"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3200" b="0" i="0" u="none" strike="noStrike" kern="150" cap="none" spc="0" normalizeH="0" baseline="0" noProof="0" dirty="0">
                <a:ln>
                  <a:noFill/>
                </a:ln>
                <a:solidFill>
                  <a:schemeClr val="tx1"/>
                </a:solidFill>
                <a:effectLst>
                  <a:glow rad="88900">
                    <a:schemeClr val="bg1">
                      <a:lumMod val="95000"/>
                      <a:lumOff val="5000"/>
                    </a:schemeClr>
                  </a:glow>
                  <a:outerShdw blurRad="12700" dist="38100" dir="5400000" algn="ctr"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3400" b="1" i="0" u="none" strike="noStrike" kern="1200" cap="none" spc="0" normalizeH="0" baseline="0" noProof="0" dirty="0">
                <a:ln w="12700">
                  <a:solidFill>
                    <a:srgbClr val="000000"/>
                  </a:solidFill>
                  <a:prstDash val="solid"/>
                </a:ln>
                <a:solidFill>
                  <a:srgbClr val="FFFFFF"/>
                </a:solidFill>
                <a:effectLst>
                  <a:glow rad="88900">
                    <a:schemeClr val="bg1">
                      <a:lumMod val="95000"/>
                      <a:lumOff val="5000"/>
                    </a:schemeClr>
                  </a:glow>
                  <a:outerShdw blurRad="12700" dist="38100" dir="5400000" algn="ctr" rotWithShape="0">
                    <a:schemeClr val="bg1"/>
                  </a:outerShdw>
                </a:effectLst>
                <a:uLnTx/>
                <a:uFillTx/>
                <a:latin typeface="Calibri" panose="020F0502020204030204" pitchFamily="34" charset="0"/>
                <a:ea typeface="Microsoft YaHei" panose="020B0503020204020204" pitchFamily="34" charset="-122"/>
                <a:cs typeface="Calibri" panose="020F0502020204030204" pitchFamily="34" charset="0"/>
              </a:rPr>
              <a:t>over 80 persons, many of whom were material witnesses and had knowledge about </a:t>
            </a:r>
            <a:r>
              <a:rPr kumimoji="0" lang="en-US" sz="30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(the) </a:t>
            </a:r>
            <a:r>
              <a:rPr kumimoji="0" lang="en-US" sz="3400" b="1" i="0" u="none" strike="noStrike" kern="1200" cap="none" spc="0" normalizeH="0" baseline="0" noProof="0" dirty="0">
                <a:ln w="12700">
                  <a:solidFill>
                    <a:srgbClr val="000000"/>
                  </a:solidFill>
                  <a:prstDash val="solid"/>
                </a:ln>
                <a:solidFill>
                  <a:srgbClr val="FFFFFF"/>
                </a:solidFill>
                <a:effectLst>
                  <a:glow rad="88900">
                    <a:srgbClr val="000000"/>
                  </a:glow>
                  <a:outerShdw blurRad="127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Clintons</a:t>
            </a:r>
            <a:r>
              <a:rPr kumimoji="0" lang="en-US" sz="30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12700">
                  <a:solidFill>
                    <a:srgbClr val="000000"/>
                  </a:solidFill>
                  <a:prstDash val="solid"/>
                </a:ln>
                <a:solidFill>
                  <a:srgbClr val="FFFFFF"/>
                </a:solidFill>
                <a:effectLst>
                  <a:glow rad="88900">
                    <a:srgbClr val="000000"/>
                  </a:glow>
                  <a:outerShdw blurRad="127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crimes, were found dead </a:t>
            </a:r>
            <a:r>
              <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32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lvl="0" indent="0">
              <a:lnSpc>
                <a:spcPct val="97000"/>
              </a:lnSpc>
              <a:spcBef>
                <a:spcPts val="0"/>
              </a:spcBef>
              <a:spcAft>
                <a:spcPts val="600"/>
              </a:spcAft>
              <a:buSzPct val="70000"/>
              <a:tabLst/>
              <a:defRPr/>
            </a:pPr>
            <a:r>
              <a:rPr kumimoji="0" lang="en-US" sz="2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(Klaus Eberwein, Seth Rich, Jeffrey Epstein,) Vince Foster… deputy White House counsel… and Jim McDougal, who (each) had the goods on the Clintons in… (Clinton Foundation, Sex Slave Island, Russia Collusion,) Whitewater scandal (&amp; many others</a:t>
            </a:r>
            <a:r>
              <a:rPr kumimoji="0" lang="en-US" sz="2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&amp;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[1062]</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5" action="ppaction://hlinkfile">
                  <a:extLst>
                    <a:ext uri="{A12FA001-AC4F-418D-AE19-62706E023703}">
                      <ahyp:hlinkClr xmlns:ahyp="http://schemas.microsoft.com/office/drawing/2018/hyperlinkcolor" val="tx"/>
                    </a:ext>
                  </a:extLst>
                </a:hlinkClick>
              </a:rPr>
              <a:t>[1110]</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[1111]</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[1146]</a:t>
            </a:r>
            <a:r>
              <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[1236]</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[1238]</a:t>
            </a:r>
            <a:r>
              <a:rPr lang="en-US" dirty="0">
                <a:solidFill>
                  <a:schemeClr val="tx1"/>
                </a:solidFill>
                <a:latin typeface="Calibri" panose="020F0502020204030204" pitchFamily="34" charset="0"/>
                <a:cs typeface="Calibri" panose="020F0502020204030204" pitchFamily="34" charset="0"/>
              </a:rPr>
              <a:t> </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lvl="0" indent="0">
              <a:lnSpc>
                <a:spcPct val="97000"/>
              </a:lnSpc>
              <a:spcBef>
                <a:spcPts val="0"/>
              </a:spcBef>
              <a:spcAft>
                <a:spcPts val="600"/>
              </a:spcAft>
              <a:buSzPct val="70000"/>
              <a:tabLst/>
              <a:defRPr/>
            </a:pPr>
            <a:r>
              <a:rPr kumimoji="0" lang="en-US" sz="3400" b="1" i="0" u="none" strike="noStrike" kern="1200" cap="none" spc="0" normalizeH="0" baseline="0" noProof="0" dirty="0">
                <a:ln w="12700">
                  <a:solidFill>
                    <a:srgbClr val="000000"/>
                  </a:solidFill>
                  <a:prstDash val="solid"/>
                </a:ln>
                <a:solidFill>
                  <a:srgbClr val="FFFFFF"/>
                </a:solidFill>
                <a:effectLst>
                  <a:glow rad="88900">
                    <a:schemeClr val="bg1">
                      <a:lumMod val="95000"/>
                      <a:lumOff val="5000"/>
                    </a:schemeClr>
                  </a:glow>
                  <a:outerShdw blurRad="12700" dist="38100" dir="2700000" algn="tl" rotWithShape="0">
                    <a:schemeClr val="bg1"/>
                  </a:outerShdw>
                </a:effectLst>
                <a:uLnTx/>
                <a:uFillTx/>
                <a:latin typeface="Calibri" panose="020F0502020204030204" pitchFamily="34" charset="0"/>
                <a:ea typeface="Microsoft YaHei" panose="020B0503020204020204" pitchFamily="34" charset="-122"/>
                <a:cs typeface="Calibri" panose="020F0502020204030204" pitchFamily="34" charset="0"/>
              </a:rPr>
              <a:t>Mobs and Marxist dictators (Hitler, Mao, Stalin, Castro, etc.) always murdered witnesses to continue their evil regimes.</a:t>
            </a:r>
            <a:endParaRPr kumimoji="0" lang="en-US" b="1" i="0" u="none" strike="noStrike" kern="150" normalizeH="0" baseline="0" noProof="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 Box 2">
            <a:extLst>
              <a:ext uri="{FF2B5EF4-FFF2-40B4-BE49-F238E27FC236}">
                <a16:creationId xmlns:a16="http://schemas.microsoft.com/office/drawing/2014/main" id="{B3A96C8B-A64A-4EB8-AB1D-F48D13866FAF}"/>
              </a:ext>
            </a:extLst>
          </p:cNvPr>
          <p:cNvSpPr txBox="1">
            <a:spLocks noChangeArrowheads="1"/>
          </p:cNvSpPr>
          <p:nvPr/>
        </p:nvSpPr>
        <p:spPr bwMode="auto">
          <a:xfrm>
            <a:off x="182876" y="182880"/>
            <a:ext cx="8778240" cy="91440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91440" rIns="4572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3C63FA0B-531E-4AC3-9EB1-FFB16E23ECE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5994058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8189" y="1371600"/>
            <a:ext cx="8778239" cy="5212080"/>
          </a:xfrm>
          <a:prstGeom prst="rect">
            <a:avLst/>
          </a:prstGeom>
          <a:gradFill flip="none" rotWithShape="1">
            <a:gsLst>
              <a:gs pos="0">
                <a:srgbClr val="000099"/>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3000"/>
              </a:lnSpc>
              <a:spcBef>
                <a:spcPts val="0"/>
              </a:spcBef>
              <a:spcAft>
                <a:spcPts val="600"/>
              </a:spcAft>
              <a:buClr>
                <a:schemeClr val="tx1"/>
              </a:buClr>
              <a:buSzPct val="70000"/>
              <a:buFont typeface="Wingdings" panose="05000000000000000000" pitchFamily="2" charset="2"/>
              <a:buChar char="Ø"/>
              <a:tabLst/>
              <a:defRPr/>
            </a:pPr>
            <a:r>
              <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“McDougal, like Epstein, was found dead in his jail cell.” “They likely had a Mafia hit man do it...”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[1062]</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endPar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spcBef>
                <a:spcPts val="0"/>
              </a:spcBef>
              <a:spcAft>
                <a:spcPts val="600"/>
              </a:spcAft>
              <a:buClr>
                <a:schemeClr val="tx1"/>
              </a:buClr>
              <a:buSzPct val="70000"/>
              <a:buFont typeface="Wingdings" panose="05000000000000000000" pitchFamily="2" charset="2"/>
              <a:buChar char="Ø"/>
              <a:tabLst/>
              <a:defRPr/>
            </a:pP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W</a:t>
            </a:r>
            <a:r>
              <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hen he was about to testify in a plea deal, Epstein’s claimed suicide was ruled a murder by strangulation, with crushed neck bones, by the world’s leading jail autopsy M.E., present at Epstein’s autopsy. </a:t>
            </a:r>
            <a:r>
              <a:rPr kumimoji="0" lang="en-US" sz="14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r>
              <a:rPr kumimoji="0" lang="en-US" sz="14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[1062]</a:t>
            </a:r>
            <a:r>
              <a:rPr kumimoji="0" lang="en-US" sz="24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endParaRPr kumimoji="0" lang="en-US" sz="32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spcBef>
                <a:spcPts val="0"/>
              </a:spcBef>
              <a:spcAft>
                <a:spcPts val="600"/>
              </a:spcAft>
              <a:buClr>
                <a:schemeClr val="tx1"/>
              </a:buClr>
              <a:buSzPct val="70000"/>
              <a:buFont typeface="Wingdings" panose="05000000000000000000" pitchFamily="2" charset="2"/>
              <a:buChar char="Ø"/>
              <a:tabLst/>
              <a:defRPr/>
            </a:pPr>
            <a:r>
              <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Over 80 victims about to testify died by suspicious: robberies, where nothing was stolen, suicides with impossible </a:t>
            </a: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multiple bullets</a:t>
            </a:r>
            <a:r>
              <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to the head, from different directions, planes crashed into mountains on clear sunny days or barbell impacts to the head. </a:t>
            </a:r>
            <a:r>
              <a:rPr kumimoji="0" lang="en-US" sz="14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endParaRPr kumimoji="0" lang="en-US" sz="3000" b="1" i="0" u="none" strike="noStrike" kern="15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 Box 2">
            <a:extLst>
              <a:ext uri="{FF2B5EF4-FFF2-40B4-BE49-F238E27FC236}">
                <a16:creationId xmlns:a16="http://schemas.microsoft.com/office/drawing/2014/main" id="{B3A96C8B-A64A-4EB8-AB1D-F48D13866FAF}"/>
              </a:ext>
            </a:extLst>
          </p:cNvPr>
          <p:cNvSpPr txBox="1">
            <a:spLocks noChangeArrowheads="1"/>
          </p:cNvSpPr>
          <p:nvPr/>
        </p:nvSpPr>
        <p:spPr bwMode="auto">
          <a:xfrm>
            <a:off x="182878" y="18288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91440" rIns="4572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3C63FA0B-531E-4AC3-9EB1-FFB16E23ECE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6797566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7968" y="1280160"/>
            <a:ext cx="8848061" cy="5394960"/>
          </a:xfrm>
          <a:prstGeom prst="rect">
            <a:avLst/>
          </a:prstGeom>
          <a:gradFill flip="none" rotWithShape="1">
            <a:gsLst>
              <a:gs pos="0">
                <a:srgbClr val="000099"/>
              </a:gs>
              <a:gs pos="62000">
                <a:srgbClr val="000099"/>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Bef>
                <a:spcPts val="0"/>
              </a:spcBef>
              <a:spcAft>
                <a:spcPts val="600"/>
              </a:spcAft>
              <a:buSzPct val="7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Police &amp; FBI records show “The No. 1 user … of (sex save master Jeffrey) Epstein’s evil was of course former President Bill Clinton, who it is known traveled on Epstein’s private plane with underage (victim admitted raped &amp; enslaved) girls at least 23 times.” Lesbian Hillary visited this female sex slave island six times. </a:t>
            </a:r>
            <a:r>
              <a:rPr kumimoji="0" lang="en-US" sz="24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[Larry Klayman, former Justice Department prosecutor, founder of Judicial Watch &amp; Freedom Watch] </a:t>
            </a:r>
            <a:r>
              <a:rPr kumimoji="0" lang="en-US"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r>
              <a:rPr kumimoji="0" lang="en-US"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&amp; </a:t>
            </a:r>
            <a:r>
              <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[1112]</a:t>
            </a:r>
            <a:r>
              <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[1234]</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[1238]</a:t>
            </a:r>
            <a:r>
              <a:rPr 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7" action="ppaction://hlinkfile">
                  <a:extLst>
                    <a:ext uri="{A12FA001-AC4F-418D-AE19-62706E023703}">
                      <ahyp:hlinkClr xmlns:ahyp="http://schemas.microsoft.com/office/drawing/2018/hyperlinkcolor" val="tx"/>
                    </a:ext>
                  </a:extLst>
                </a:hlinkClick>
              </a:rPr>
              <a:t>[</a:t>
            </a:r>
            <a:r>
              <a:rPr lang="en-US" dirty="0">
                <a:solidFill>
                  <a:schemeClr val="tx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1299</a:t>
            </a:r>
            <a:r>
              <a:rPr lang="en-US" dirty="0">
                <a:solidFill>
                  <a:schemeClr val="tx1"/>
                </a:solidFill>
                <a:latin typeface="Calibri" panose="020F0502020204030204" pitchFamily="34" charset="0"/>
                <a:cs typeface="Calibri" panose="020F0502020204030204" pitchFamily="34" charset="0"/>
                <a:hlinkClick r:id="rId7" action="ppaction://hlinkfile">
                  <a:extLst>
                    <a:ext uri="{A12FA001-AC4F-418D-AE19-62706E023703}">
                      <ahyp:hlinkClr xmlns:ahyp="http://schemas.microsoft.com/office/drawing/2018/hyperlinkcolor" val="tx"/>
                    </a:ext>
                  </a:extLst>
                </a:hlinkClick>
              </a:rPr>
              <a:t>]</a:t>
            </a:r>
            <a:endParaRPr kumimoji="0" lang="en-US" sz="1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endParaRPr>
          </a:p>
          <a:p>
            <a:pPr marL="0" marR="0" lvl="0" indent="0" algn="l" defTabSz="457200" rtl="0" eaLnBrk="1" fontAlgn="base" latinLnBrk="0" hangingPunct="0">
              <a:lnSpc>
                <a:spcPct val="90000"/>
              </a:lnSpc>
              <a:spcBef>
                <a:spcPts val="0"/>
              </a:spcBef>
              <a:spcAft>
                <a:spcPts val="600"/>
              </a:spcAft>
              <a:buClr>
                <a:srgbClr val="000000"/>
              </a:buClr>
              <a:buSzPct val="70000"/>
              <a:buFont typeface="Times New Roman" panose="02020603050405020304" pitchFamily="18" charset="0"/>
              <a:buNone/>
              <a:tabLst/>
              <a:defRPr/>
            </a:pPr>
            <a:r>
              <a:rPr kumimoji="0" lang="en-US" sz="2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“During the Clinton years and thereafter, Bill and Hillary Clinton spearheaded over 40 scandals … from Chinagate, to Filegate, to Travelgate and IRSgate...” </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[1090]</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30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 Box 2">
            <a:extLst>
              <a:ext uri="{FF2B5EF4-FFF2-40B4-BE49-F238E27FC236}">
                <a16:creationId xmlns:a16="http://schemas.microsoft.com/office/drawing/2014/main" id="{0DCADDE7-6274-45D5-9714-6289047EF7F8}"/>
              </a:ext>
            </a:extLst>
          </p:cNvPr>
          <p:cNvSpPr txBox="1">
            <a:spLocks noChangeArrowheads="1"/>
          </p:cNvSpPr>
          <p:nvPr/>
        </p:nvSpPr>
        <p:spPr bwMode="auto">
          <a:xfrm>
            <a:off x="182878" y="182880"/>
            <a:ext cx="8778240" cy="91440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B751F570-A52A-4224-B697-8F93314B4550}"/>
              </a:ext>
            </a:extLst>
          </p:cNvPr>
          <p:cNvSpPr txBox="1">
            <a:spLocks/>
          </p:cNvSpPr>
          <p:nvPr/>
        </p:nvSpPr>
        <p:spPr>
          <a:xfrm>
            <a:off x="5206216"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7363095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7157" y="1188720"/>
            <a:ext cx="8869680" cy="5486400"/>
          </a:xfrm>
          <a:prstGeom prst="rect">
            <a:avLst/>
          </a:prstGeom>
          <a:gradFill flip="none" rotWithShape="1">
            <a:gsLst>
              <a:gs pos="77000">
                <a:srgbClr val="0000FF"/>
              </a:gs>
              <a:gs pos="0">
                <a:srgbClr val="0000FF"/>
              </a:gs>
              <a:gs pos="0">
                <a:srgbClr val="3333FF"/>
              </a:gs>
              <a:gs pos="100000">
                <a:srgbClr val="0000FF"/>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9144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4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Human Sex Trafficking Statistics</a:t>
            </a:r>
          </a:p>
          <a:p>
            <a:pPr marL="0" marR="0" lvl="0" indent="0" algn="l" defTabSz="457200" rtl="0" eaLnBrk="1" fontAlgn="base" latinLnBrk="0" hangingPunct="0">
              <a:lnSpc>
                <a:spcPct val="86000"/>
              </a:lnSpc>
              <a:spcBef>
                <a:spcPts val="0"/>
              </a:spcBef>
              <a:spcAft>
                <a:spcPts val="400"/>
              </a:spcAft>
              <a:buClr>
                <a:srgbClr val="FFFFFF"/>
              </a:buClr>
              <a:buSzPct val="60000"/>
              <a:buFont typeface="Times New Roman" panose="02020603050405020304" pitchFamily="18" charset="0"/>
              <a:buNone/>
              <a:tabLst/>
              <a:defRPr/>
            </a:pPr>
            <a:r>
              <a:rPr kumimoji="0" lang="en-US" sz="30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45.8 million people are enslaved in sex trafficking worldwide. More than any other time in history.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1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6000"/>
              </a:lnSpc>
              <a:spcBef>
                <a:spcPts val="0"/>
              </a:spcBef>
              <a:spcAft>
                <a:spcPts val="400"/>
              </a:spcAft>
              <a:buClr>
                <a:srgbClr val="FFFFFF"/>
              </a:buClr>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7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In the US, 37% of sex slaves are Hispanic, 28% Asian, 27% Black, 15% White, 19% are males who are gay raped</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86000"/>
              </a:lnSpc>
              <a:spcBef>
                <a:spcPts val="0"/>
              </a:spcBef>
              <a:spcAft>
                <a:spcPts val="400"/>
              </a:spcAft>
              <a:buClrTx/>
              <a:buSzPct val="6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Human trafficking is the world’s fastest growing criminal enterprise, $32 billion per year global industry. </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[1232]</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[1233]</a:t>
            </a:r>
            <a:endPar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6000"/>
              </a:lnSpc>
              <a:spcBef>
                <a:spcPts val="0"/>
              </a:spcBef>
              <a:spcAft>
                <a:spcPts val="400"/>
              </a:spcAft>
              <a:buClr>
                <a:srgbClr val="000000">
                  <a:lumMod val="10000"/>
                </a:srgbClr>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Human trafficking in the US rose by 25% in 2019.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6000"/>
              </a:lnSpc>
              <a:spcBef>
                <a:spcPts val="0"/>
              </a:spcBef>
              <a:spcAft>
                <a:spcPts val="400"/>
              </a:spcAft>
              <a:buClr>
                <a:srgbClr val="000000">
                  <a:lumMod val="10000"/>
                </a:srgbClr>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Over 23 thousand sex trafficking victims were identified in the US in 2019, typically ages 6 - 29, many were previously molested as children.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[1232]</a:t>
            </a:r>
            <a:r>
              <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6000"/>
              </a:lnSpc>
              <a:spcBef>
                <a:spcPts val="0"/>
              </a:spcBef>
              <a:spcAft>
                <a:spcPts val="400"/>
              </a:spcAft>
              <a:buClr>
                <a:srgbClr val="FFFFFF"/>
              </a:buClr>
              <a:buSzPct val="60000"/>
              <a:buFont typeface="Wingdings" panose="05000000000000000000" pitchFamily="2" charset="2"/>
              <a:buChar char="Ø"/>
              <a:tabLst/>
              <a:defRPr/>
            </a:pPr>
            <a:r>
              <a:rPr kumimoji="0" lang="en-US" sz="2700" b="1" i="0" u="none" strike="noStrike" kern="1200" cap="none" spc="0" normalizeH="0" baseline="0" noProof="0" dirty="0">
                <a:ln w="9525">
                  <a:solidFill>
                    <a:srgbClr val="000000"/>
                  </a:solidFill>
                  <a:prstDash val="solid"/>
                </a:ln>
                <a:solidFill>
                  <a:srgbClr val="FFFFFF"/>
                </a:solidFill>
                <a:effectLst>
                  <a:glow rad="88900">
                    <a:srgbClr val="000000">
                      <a:alpha val="60000"/>
                    </a:srgbClr>
                  </a:glow>
                  <a:outerShdw blurRad="127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63% of underage sex trafficking victims were advertised online, most on police shutdown</a:t>
            </a:r>
            <a:r>
              <a:rPr kumimoji="0" lang="en-US" sz="27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700" b="1" i="0" u="none" strike="noStrike" kern="1200" cap="none" spc="0" normalizeH="0" baseline="0" noProof="0" dirty="0">
                <a:ln w="9525">
                  <a:solidFill>
                    <a:srgbClr val="000000"/>
                  </a:solidFill>
                  <a:prstDash val="solid"/>
                </a:ln>
                <a:solidFill>
                  <a:srgbClr val="FFFFFF"/>
                </a:solidFill>
                <a:effectLst>
                  <a:glow rad="88900">
                    <a:srgbClr val="000000">
                      <a:alpha val="60000"/>
                    </a:srgbClr>
                  </a:glow>
                  <a:outerShdw blurRad="127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gay website Backpage</a:t>
            </a: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700" b="1" i="0" u="none" strike="noStrike" kern="1200" cap="none" spc="0" normalizeH="0" baseline="0" noProof="0" dirty="0">
                <a:ln w="9525">
                  <a:solidFill>
                    <a:srgbClr val="000000"/>
                  </a:solidFill>
                  <a:prstDash val="solid"/>
                </a:ln>
                <a:solidFill>
                  <a:srgbClr val="FFFFFF"/>
                </a:solidFill>
                <a:effectLst>
                  <a:glow rad="88900">
                    <a:srgbClr val="000000">
                      <a:alpha val="60000"/>
                    </a:srgbClr>
                  </a:glow>
                  <a:outerShdw blurRad="127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and a now closed section of liberal Craigslist</a:t>
            </a: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7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[1231]</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[1232]</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[1233]</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54C5469C-3D90-4135-B8CC-AA9E7629441D}"/>
              </a:ext>
            </a:extLst>
          </p:cNvPr>
          <p:cNvSpPr txBox="1">
            <a:spLocks noChangeArrowheads="1"/>
          </p:cNvSpPr>
          <p:nvPr/>
        </p:nvSpPr>
        <p:spPr bwMode="auto">
          <a:xfrm>
            <a:off x="182878" y="182880"/>
            <a:ext cx="8778240" cy="91440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7631999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2000">
        <p15:prstTrans prst="pageCurlDouble"/>
      </p:transition>
    </mc:Choice>
    <mc:Fallback xmlns="">
      <p:transition spd="slow" advTm="42000">
        <p:fade/>
      </p:transition>
    </mc:Fallback>
  </mc:AlternateContent>
</p:sld>
</file>

<file path=ppt/slides/slide5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215907" y="1640624"/>
            <a:ext cx="8711315" cy="4562788"/>
          </a:xfrm>
          <a:prstGeom prst="rect">
            <a:avLst/>
          </a:prstGeom>
          <a:gradFill flip="none" rotWithShape="1">
            <a:gsLst>
              <a:gs pos="0">
                <a:schemeClr val="accent6">
                  <a:lumMod val="67000"/>
                </a:schemeClr>
              </a:gs>
              <a:gs pos="56000">
                <a:srgbClr val="0000FF"/>
              </a:gs>
              <a:gs pos="0">
                <a:schemeClr val="accent2">
                  <a:lumMod val="60000"/>
                  <a:lumOff val="40000"/>
                </a:schemeClr>
              </a:gs>
              <a:gs pos="100000">
                <a:srgbClr val="0000FF"/>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182880" rIns="18288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18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400" b="1" i="0" u="none" strike="noStrike" kern="1200" cap="none" spc="0" normalizeH="0" baseline="0" noProof="0" dirty="0">
                <a:ln w="9525">
                  <a:solidFill>
                    <a:srgbClr val="000000"/>
                  </a:solidFill>
                  <a:prstDash val="solid"/>
                </a:ln>
                <a:solidFill>
                  <a:srgbClr val="FFFFFF"/>
                </a:solidFill>
                <a:effectLst>
                  <a:glow rad="76200">
                    <a:srgbClr val="000000">
                      <a:lumMod val="95000"/>
                      <a:lumOff val="5000"/>
                      <a:alpha val="60000"/>
                    </a:srgbClr>
                  </a:glow>
                  <a:outerShdw blurRad="762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Democrats, the slave masters of past Civil War era Black US slavery</a:t>
            </a:r>
            <a:r>
              <a:rPr kumimoji="0" lang="en-US" sz="3400" b="1" i="0" u="none" strike="noStrike" kern="1200" cap="none" spc="0" normalizeH="0" baseline="0" noProof="0" dirty="0">
                <a:ln w="9525">
                  <a:solidFill>
                    <a:srgbClr val="000000"/>
                  </a:solidFill>
                  <a:prstDash val="solid"/>
                </a:ln>
                <a:solidFill>
                  <a:srgbClr val="FFFFFF"/>
                </a:solidFill>
                <a:effectLst>
                  <a:glow rad="76200">
                    <a:srgbClr val="000000">
                      <a:lumMod val="95000"/>
                      <a:lumOff val="5000"/>
                      <a:alpha val="60000"/>
                    </a:srgbClr>
                  </a:glow>
                  <a:outerShdw blurRad="762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srgbClr val="000000"/>
                  </a:solidFill>
                  <a:prstDash val="solid"/>
                </a:ln>
                <a:solidFill>
                  <a:srgbClr val="FFFFFF"/>
                </a:solidFill>
                <a:effectLst>
                  <a:glow rad="76200">
                    <a:srgbClr val="000000">
                      <a:lumMod val="95000"/>
                      <a:lumOff val="5000"/>
                      <a:alpha val="60000"/>
                    </a:srgbClr>
                  </a:glow>
                  <a:outerShdw blurRad="762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are once again the slave masters today</a:t>
            </a:r>
            <a:r>
              <a:rPr kumimoji="0" lang="en-US" sz="3400" b="1" i="0" u="none" strike="noStrike" kern="1200" cap="none" spc="0" normalizeH="0" baseline="0" noProof="0" dirty="0">
                <a:ln w="9525">
                  <a:solidFill>
                    <a:srgbClr val="000000"/>
                  </a:solidFill>
                  <a:prstDash val="solid"/>
                </a:ln>
                <a:solidFill>
                  <a:srgbClr val="FFFFFF"/>
                </a:solidFill>
                <a:effectLst>
                  <a:glow rad="76200">
                    <a:srgbClr val="000000">
                      <a:lumMod val="95000"/>
                      <a:lumOff val="5000"/>
                      <a:alpha val="60000"/>
                    </a:srgbClr>
                  </a:glow>
                  <a:outerShdw blurRad="762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of young sex slave girls. </a:t>
            </a:r>
          </a:p>
          <a:p>
            <a:pPr marL="0" marR="0" lvl="0" indent="0" algn="l" defTabSz="457200" rtl="0" eaLnBrk="1" fontAlgn="base" latinLnBrk="0" hangingPunct="0">
              <a:lnSpc>
                <a:spcPct val="95000"/>
              </a:lnSpc>
              <a:spcBef>
                <a:spcPts val="0"/>
              </a:spcBef>
              <a:spcAft>
                <a:spcPts val="600"/>
              </a:spcAft>
              <a:buClr>
                <a:srgbClr val="000000"/>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This includes drag dressing while drug using Bill Clinton, and the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evil</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closest thing</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to Al Capone</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lesbian</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Hillary</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 Clinton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rPr>
              <a:t>[1236]</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who both frequently visited the indicted </a:t>
            </a:r>
            <a:r>
              <a:rPr kumimoji="0" lang="en-US" sz="3200" b="1" i="0" u="none" strike="noStrike" kern="1200" cap="none" spc="0" normalizeH="0" baseline="0" noProof="0" dirty="0">
                <a:ln w="9525">
                  <a:solidFill>
                    <a:srgbClr val="000000"/>
                  </a:solidFill>
                  <a:prstDash val="solid"/>
                </a:ln>
                <a:solidFill>
                  <a:srgbClr val="FFFFFF"/>
                </a:solidFill>
                <a:effectLst>
                  <a:glow rad="762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Jeffrey Epstein on his sex slave island</a:t>
            </a:r>
            <a:r>
              <a:rPr kumimoji="0" lang="en-US" sz="32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in the Virgin Islands, per police and FBI flight log records. </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3"/>
              </a:rPr>
              <a:t>[1090]</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4"/>
              </a:rPr>
              <a:t>[1112]</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rPr>
              <a:t>[1234]</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6"/>
              </a:rPr>
              <a:t>[1238]</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7" action="ppaction://hlinkfile"/>
              </a:rPr>
              <a:t>[1298]</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8"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9">
                  <a:extLst>
                    <a:ext uri="{A12FA001-AC4F-418D-AE19-62706E023703}">
                      <ahyp:hlinkClr xmlns:ahyp="http://schemas.microsoft.com/office/drawing/2018/hyperlinkcolor" val="tx"/>
                    </a:ext>
                  </a:extLst>
                </a:hlinkClick>
              </a:rPr>
              <a:t>1299</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8" action="ppaction://hlinkfile">
                  <a:extLst>
                    <a:ext uri="{A12FA001-AC4F-418D-AE19-62706E023703}">
                      <ahyp:hlinkClr xmlns:ahyp="http://schemas.microsoft.com/office/drawing/2018/hyperlinkcolor" val="tx"/>
                    </a:ext>
                  </a:extLst>
                </a:hlinkClick>
              </a:rPr>
              <a:t>]</a:t>
            </a:r>
            <a:endParaRPr kumimoji="0" lang="en-US" sz="1800" b="0" i="0" u="none" strike="noStrike" kern="150" cap="none" spc="0" normalizeH="0" baseline="0" noProof="0" dirty="0">
              <a:ln>
                <a:noFill/>
              </a:ln>
              <a:solidFill>
                <a:srgbClr val="FFFFFF"/>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39030" y="663055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1DBCCF4E-578B-4922-9F3B-2DD3B8497C41}"/>
              </a:ext>
            </a:extLst>
          </p:cNvPr>
          <p:cNvSpPr txBox="1">
            <a:spLocks/>
          </p:cNvSpPr>
          <p:nvPr/>
        </p:nvSpPr>
        <p:spPr>
          <a:xfrm>
            <a:off x="281611"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p>
        </p:txBody>
      </p:sp>
      <p:sp>
        <p:nvSpPr>
          <p:cNvPr id="7" name="Text Box 2">
            <a:extLst>
              <a:ext uri="{FF2B5EF4-FFF2-40B4-BE49-F238E27FC236}">
                <a16:creationId xmlns:a16="http://schemas.microsoft.com/office/drawing/2014/main" id="{74F548D0-DF18-4E47-B4F1-19D0DEC4A76E}"/>
              </a:ext>
            </a:extLst>
          </p:cNvPr>
          <p:cNvSpPr txBox="1">
            <a:spLocks noChangeArrowheads="1"/>
          </p:cNvSpPr>
          <p:nvPr/>
        </p:nvSpPr>
        <p:spPr bwMode="auto">
          <a:xfrm>
            <a:off x="182444" y="490370"/>
            <a:ext cx="8778240" cy="914400"/>
          </a:xfrm>
          <a:prstGeom prst="rect">
            <a:avLst/>
          </a:prstGeom>
          <a:blipFill dpi="0" rotWithShape="0">
            <a:blip r:embed="rId2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3336718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5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5297557" y="1342436"/>
            <a:ext cx="3685793" cy="2939266"/>
          </a:xfrm>
          <a:prstGeom prst="rect">
            <a:avLst/>
          </a:prstGeom>
          <a:gradFill flip="none" rotWithShape="1">
            <a:gsLst>
              <a:gs pos="0">
                <a:srgbClr val="3333FF"/>
              </a:gs>
              <a:gs pos="0">
                <a:schemeClr val="accent6">
                  <a:lumMod val="97000"/>
                  <a:lumOff val="3000"/>
                </a:schemeClr>
              </a:gs>
              <a:gs pos="100000">
                <a:srgbClr val="3333FF"/>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6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“Pictures of former President Bill Clinton getting a neck massage from Jeffrey Epstein’s sex slave victim... photos of Slick Willie enjoying a neck massage from 22-year-old massage therapist, Chauntae Davies.”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rPr>
              <a:t>[1298]</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39030" y="663055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10" name="Picture 9">
            <a:extLst>
              <a:ext uri="{FF2B5EF4-FFF2-40B4-BE49-F238E27FC236}">
                <a16:creationId xmlns:a16="http://schemas.microsoft.com/office/drawing/2014/main" id="{CEC828F0-99B2-43EF-8DC7-BE90D2F718B5}"/>
              </a:ext>
            </a:extLst>
          </p:cNvPr>
          <p:cNvPicPr>
            <a:picLocks noChangeAspect="1"/>
          </p:cNvPicPr>
          <p:nvPr/>
        </p:nvPicPr>
        <p:blipFill rotWithShape="1">
          <a:blip r:embed="rId5"/>
          <a:srcRect l="2241" t="939" r="57" b="5958"/>
          <a:stretch/>
        </p:blipFill>
        <p:spPr>
          <a:xfrm>
            <a:off x="3319427" y="1372920"/>
            <a:ext cx="1812261" cy="2878298"/>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11" name="Rectangle 1">
            <a:extLst>
              <a:ext uri="{FF2B5EF4-FFF2-40B4-BE49-F238E27FC236}">
                <a16:creationId xmlns:a16="http://schemas.microsoft.com/office/drawing/2014/main" id="{C77860AD-C360-452D-B00D-8C8EE4ABC142}"/>
              </a:ext>
            </a:extLst>
          </p:cNvPr>
          <p:cNvSpPr>
            <a:spLocks noChangeArrowheads="1"/>
          </p:cNvSpPr>
          <p:nvPr/>
        </p:nvSpPr>
        <p:spPr bwMode="auto">
          <a:xfrm>
            <a:off x="3401971" y="4407568"/>
            <a:ext cx="5510945" cy="2215991"/>
          </a:xfrm>
          <a:prstGeom prst="rect">
            <a:avLst/>
          </a:prstGeom>
          <a:gradFill flip="none" rotWithShape="1">
            <a:gsLst>
              <a:gs pos="0">
                <a:schemeClr val="accent6">
                  <a:lumMod val="67000"/>
                </a:schemeClr>
              </a:gs>
              <a:gs pos="0">
                <a:schemeClr val="accent6">
                  <a:lumMod val="97000"/>
                  <a:lumOff val="3000"/>
                </a:schemeClr>
              </a:gs>
              <a:gs pos="100000">
                <a:srgbClr val="3333FF"/>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9144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6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“Clinton was reportedly complaining of a stiff neck after falling asleep on Epstein’s private jet dubbed ‘Lolita Express’ during a ‘humanitarian’ trip to Africa in 2002. Clinton reportedly said to the massage therapist, ‘Would you mind giving it a crack?’”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rPr>
              <a:t>[1298]</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2" name="Text Box 2">
            <a:extLst>
              <a:ext uri="{FF2B5EF4-FFF2-40B4-BE49-F238E27FC236}">
                <a16:creationId xmlns:a16="http://schemas.microsoft.com/office/drawing/2014/main" id="{E344AE7D-90CD-48F0-8AE2-7FAE2DDB98C8}"/>
              </a:ext>
            </a:extLst>
          </p:cNvPr>
          <p:cNvSpPr txBox="1">
            <a:spLocks noChangeArrowheads="1"/>
          </p:cNvSpPr>
          <p:nvPr/>
        </p:nvSpPr>
        <p:spPr bwMode="auto">
          <a:xfrm>
            <a:off x="182880" y="153209"/>
            <a:ext cx="8778240"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pic>
        <p:nvPicPr>
          <p:cNvPr id="5" name="Picture 4">
            <a:extLst>
              <a:ext uri="{FF2B5EF4-FFF2-40B4-BE49-F238E27FC236}">
                <a16:creationId xmlns:a16="http://schemas.microsoft.com/office/drawing/2014/main" id="{053358DB-E704-4A75-B4F8-B93530C805A3}"/>
              </a:ext>
            </a:extLst>
          </p:cNvPr>
          <p:cNvPicPr>
            <a:picLocks noChangeAspect="1"/>
          </p:cNvPicPr>
          <p:nvPr/>
        </p:nvPicPr>
        <p:blipFill>
          <a:blip r:embed="rId7"/>
          <a:stretch>
            <a:fillRect/>
          </a:stretch>
        </p:blipFill>
        <p:spPr>
          <a:xfrm>
            <a:off x="137160" y="1288762"/>
            <a:ext cx="3037965" cy="5508398"/>
          </a:xfrm>
          <a:prstGeom prst="rect">
            <a:avLst/>
          </a:prstGeom>
        </p:spPr>
      </p:pic>
    </p:spTree>
    <p:extLst>
      <p:ext uri="{BB962C8B-B14F-4D97-AF65-F5344CB8AC3E}">
        <p14:creationId xmlns:p14="http://schemas.microsoft.com/office/powerpoint/2010/main" val="10882889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5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216339" y="1908689"/>
            <a:ext cx="8711314" cy="4577279"/>
          </a:xfrm>
          <a:prstGeom prst="rect">
            <a:avLst/>
          </a:prstGeom>
          <a:gradFill flip="none" rotWithShape="1">
            <a:gsLst>
              <a:gs pos="0">
                <a:schemeClr val="accent6">
                  <a:lumMod val="67000"/>
                </a:schemeClr>
              </a:gs>
              <a:gs pos="56600">
                <a:srgbClr val="0000FF"/>
              </a:gs>
              <a:gs pos="0">
                <a:srgbClr val="0000FF"/>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Unescorted girls are lured into this sex slavery with fake promises of: US visas, modeling jobs, Hollywood acting jobs, marriage proposals, traveling sales jobs, maid, hotel, restaurant or massage parlor jobs.</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4000"/>
              </a:lnSpc>
              <a:spcBef>
                <a:spcPts val="0"/>
              </a:spcBef>
              <a:spcAft>
                <a:spcPts val="12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[1231]</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[1232]</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[1233]</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[1237]</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file">
                  <a:extLst>
                    <a:ext uri="{A12FA001-AC4F-418D-AE19-62706E023703}">
                      <ahyp:hlinkClr xmlns:ahyp="http://schemas.microsoft.com/office/drawing/2018/hyperlinkcolor" val="tx"/>
                    </a:ext>
                  </a:extLst>
                </a:hlinkClick>
              </a:rPr>
              <a:t>[1298]</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1299]</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4000"/>
              </a:lnSpc>
              <a:spcBef>
                <a:spcPts val="0"/>
              </a:spcBef>
              <a:spcAft>
                <a:spcPts val="300"/>
              </a:spcAft>
              <a:buClr>
                <a:srgbClr val="000000">
                  <a:lumMod val="10000"/>
                </a:srgbClr>
              </a:buClr>
              <a:buSzPct val="7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Female accomplices, (often former rape victims) help groom and calm the girls, as was used by Bill &amp; Hillary </a:t>
            </a:r>
            <a:r>
              <a:rPr kumimoji="0" lang="en-US" sz="3200" b="1" i="0" u="none" strike="noStrike" kern="1200" cap="none" spc="0" normalizeH="0" baseline="0" noProof="0" dirty="0">
                <a:ln w="9525">
                  <a:solidFill>
                    <a:srgbClr val="000000"/>
                  </a:solidFill>
                  <a:prstDash val="solid"/>
                </a:ln>
                <a:solidFill>
                  <a:srgbClr val="FFFFFF"/>
                </a:solidFill>
                <a:effectLst>
                  <a:glow rad="88900">
                    <a:srgbClr val="000000">
                      <a:alpha val="60000"/>
                    </a:srgbClr>
                  </a:glow>
                  <a:outerShdw blurRad="88900" dist="38100" dir="2700000" algn="tl" rotWithShape="0">
                    <a:srgbClr val="000000"/>
                  </a:outerShdw>
                </a:effectLst>
                <a:uLnTx/>
                <a:uFillTx/>
                <a:latin typeface="Calibri" panose="020F0502020204030204" pitchFamily="34" charset="0"/>
                <a:ea typeface="Microsoft YaHei" panose="020B0503020204020204" pitchFamily="34" charset="-122"/>
                <a:cs typeface="Calibri" panose="020F0502020204030204" pitchFamily="34" charset="0"/>
              </a:rPr>
              <a:t>Clinton’s close friend and fellow serial rapist, the convicted Harvey Weinstein</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0" algn="l" defTabSz="457200" rtl="0" eaLnBrk="1" fontAlgn="base" latinLnBrk="0" hangingPunct="0">
              <a:lnSpc>
                <a:spcPct val="94000"/>
              </a:lnSpc>
              <a:spcBef>
                <a:spcPts val="0"/>
              </a:spcBef>
              <a:spcAft>
                <a:spcPts val="12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[1235]</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[1236]</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[1237]</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39030" y="663055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1DBCCF4E-578B-4922-9F3B-2DD3B8497C41}"/>
              </a:ext>
            </a:extLst>
          </p:cNvPr>
          <p:cNvSpPr txBox="1">
            <a:spLocks/>
          </p:cNvSpPr>
          <p:nvPr/>
        </p:nvSpPr>
        <p:spPr>
          <a:xfrm>
            <a:off x="281611"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p>
        </p:txBody>
      </p:sp>
      <p:sp>
        <p:nvSpPr>
          <p:cNvPr id="7" name="Text Box 2">
            <a:extLst>
              <a:ext uri="{FF2B5EF4-FFF2-40B4-BE49-F238E27FC236}">
                <a16:creationId xmlns:a16="http://schemas.microsoft.com/office/drawing/2014/main" id="{800BC3FF-7534-46CA-AD54-C938D81D996F}"/>
              </a:ext>
            </a:extLst>
          </p:cNvPr>
          <p:cNvSpPr txBox="1">
            <a:spLocks noChangeArrowheads="1"/>
          </p:cNvSpPr>
          <p:nvPr/>
        </p:nvSpPr>
        <p:spPr bwMode="auto">
          <a:xfrm>
            <a:off x="182876" y="609600"/>
            <a:ext cx="8778240" cy="91440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33846480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5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46269" y="1244530"/>
            <a:ext cx="8851462" cy="5399683"/>
          </a:xfrm>
          <a:prstGeom prst="rect">
            <a:avLst/>
          </a:prstGeom>
          <a:gradFill flip="none" rotWithShape="1">
            <a:gsLst>
              <a:gs pos="55000">
                <a:srgbClr val="0000FF"/>
              </a:gs>
              <a:gs pos="0">
                <a:srgbClr val="0000FF"/>
              </a:gs>
              <a:gs pos="0">
                <a:srgbClr val="0000FF"/>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3716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6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“(Another victim) … ‘Jane Doe’ is willing to testify against Ghislaine Maxwell.</a:t>
            </a:r>
          </a:p>
          <a:p>
            <a:pPr marL="0" marR="0" lvl="0" indent="0" algn="l" defTabSz="457200" rtl="0" eaLnBrk="1" fontAlgn="base" latinLnBrk="0" hangingPunct="0">
              <a:lnSpc>
                <a:spcPct val="100000"/>
              </a:lnSpc>
              <a:spcBef>
                <a:spcPts val="0"/>
              </a:spcBef>
              <a:spcAft>
                <a:spcPts val="9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An anonymous woman told Fox News that she was sexually assaulted dozens of times by Ghislaine Maxwell and Jeffrey Epstein beginning in 1991 when she was just 14 years old.”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[1299]</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100000"/>
              </a:lnSpc>
              <a:spcBef>
                <a:spcPts val="0"/>
              </a:spcBef>
              <a:spcAft>
                <a:spcPts val="9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glow rad="88900">
                    <a:srgbClr val="000000"/>
                  </a:glow>
                  <a:outerShdw blurRad="12700" dist="38100" dir="2700000" algn="tl" rotWithShape="0">
                    <a:srgbClr val="FFFFFF">
                      <a:lumMod val="5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The Jane Doe said Maxwell not only facilitated the sexual abuse, she was in the room and took part in it as well</a:t>
            </a: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[1299]</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100000"/>
              </a:lnSpc>
              <a:spcBef>
                <a:spcPts val="0"/>
              </a:spcBef>
              <a:spcAft>
                <a:spcPts val="6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srgbClr val="000000"/>
                  </a:solidFill>
                  <a:prstDash val="solid"/>
                </a:ln>
                <a:solidFill>
                  <a:srgbClr val="FFFFFF"/>
                </a:solidFill>
                <a:effectLst>
                  <a:glow rad="88900">
                    <a:srgbClr val="000000"/>
                  </a:glow>
                  <a:outerShdw blurRad="12700" dist="38100" dir="2700000" algn="tl" rotWithShape="0">
                    <a:srgbClr val="FFFFFF">
                      <a:lumMod val="5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The anonymous woman said she became pregnant with Jeffrey Epstein’s baby when she was 16 years old and ultimately forced to have an abortion</a:t>
            </a:r>
            <a:r>
              <a:rPr kumimoji="0" lang="en-US" sz="2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‘The fact that I had to kill my child really affected me and my family,’ said the Jane Doe.”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[1299]</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39030" y="663055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1DBCCF4E-578B-4922-9F3B-2DD3B8497C41}"/>
              </a:ext>
            </a:extLst>
          </p:cNvPr>
          <p:cNvSpPr txBox="1">
            <a:spLocks/>
          </p:cNvSpPr>
          <p:nvPr/>
        </p:nvSpPr>
        <p:spPr>
          <a:xfrm>
            <a:off x="281611"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p>
        </p:txBody>
      </p:sp>
      <p:sp>
        <p:nvSpPr>
          <p:cNvPr id="7" name="Text Box 2">
            <a:extLst>
              <a:ext uri="{FF2B5EF4-FFF2-40B4-BE49-F238E27FC236}">
                <a16:creationId xmlns:a16="http://schemas.microsoft.com/office/drawing/2014/main" id="{6EC547DF-2910-4945-ADB8-3383A780DC03}"/>
              </a:ext>
            </a:extLst>
          </p:cNvPr>
          <p:cNvSpPr txBox="1">
            <a:spLocks noChangeArrowheads="1"/>
          </p:cNvSpPr>
          <p:nvPr/>
        </p:nvSpPr>
        <p:spPr bwMode="auto">
          <a:xfrm>
            <a:off x="186032" y="228600"/>
            <a:ext cx="8778240" cy="9144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35655678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5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216342" y="1767894"/>
            <a:ext cx="8711315" cy="4662238"/>
          </a:xfrm>
          <a:prstGeom prst="rect">
            <a:avLst/>
          </a:prstGeom>
          <a:gradFill flip="none" rotWithShape="1">
            <a:gsLst>
              <a:gs pos="0">
                <a:schemeClr val="accent6">
                  <a:lumMod val="67000"/>
                </a:schemeClr>
              </a:gs>
              <a:gs pos="55800">
                <a:srgbClr val="0000FF"/>
              </a:gs>
              <a:gs pos="0">
                <a:srgbClr val="0000FF"/>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18288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12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srgbClr val="000000"/>
                  </a:solidFill>
                  <a:prstDash val="solid"/>
                </a:ln>
                <a:solidFill>
                  <a:srgbClr val="FFFFFF"/>
                </a:solidFill>
                <a:effectLst>
                  <a:glow rad="88900">
                    <a:srgbClr val="000000"/>
                  </a:glow>
                  <a:outerShdw blurRad="12700" dist="38100" dir="2700000" algn="tl" rotWithShape="0">
                    <a:srgbClr val="FFFFFF">
                      <a:lumMod val="5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The woman said Jeffrey Epstein and Ghislaine Maxwell gang raped her as punishment for getting pregnant and having an abortion</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1299</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endPar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6000"/>
              </a:lnSpc>
              <a:spcBef>
                <a:spcPts val="0"/>
              </a:spcBef>
              <a:spcAft>
                <a:spcPts val="12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srgbClr val="000000"/>
                  </a:solidFill>
                  <a:prstDash val="solid"/>
                </a:ln>
                <a:solidFill>
                  <a:srgbClr val="FFFFFF"/>
                </a:solidFill>
                <a:effectLst>
                  <a:glow rad="88900">
                    <a:srgbClr val="000000"/>
                  </a:glow>
                  <a:outerShdw blurRad="12700" dist="38100" dir="2700000" algn="tl" rotWithShape="0">
                    <a:srgbClr val="FFFFFF">
                      <a:lumMod val="5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She was dropped off naked on her grandparents front yard after she was gang raped and was told she would be killed</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1299]</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6000"/>
              </a:lnSpc>
              <a:spcBef>
                <a:spcPts val="0"/>
              </a:spcBef>
              <a:spcAft>
                <a:spcPts val="1200"/>
              </a:spcAft>
              <a:buClr>
                <a:srgbClr val="000000">
                  <a:lumMod val="10000"/>
                </a:srgbClr>
              </a:buClr>
              <a:buSzPct val="7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“The (Obama, Biden &amp; Clinton corrupted) FBI allowed these monsters to roam free for decades knowing they were sexually assaulting young women.”</a:t>
            </a:r>
            <a:r>
              <a:rPr kumimoji="0" lang="en-US" sz="2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[1299]</a:t>
            </a: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39030" y="663055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Date Placeholder 2">
            <a:extLst>
              <a:ext uri="{FF2B5EF4-FFF2-40B4-BE49-F238E27FC236}">
                <a16:creationId xmlns:a16="http://schemas.microsoft.com/office/drawing/2014/main" id="{1DBCCF4E-578B-4922-9F3B-2DD3B8497C41}"/>
              </a:ext>
            </a:extLst>
          </p:cNvPr>
          <p:cNvSpPr txBox="1">
            <a:spLocks/>
          </p:cNvSpPr>
          <p:nvPr/>
        </p:nvSpPr>
        <p:spPr>
          <a:xfrm>
            <a:off x="281611"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p>
        </p:txBody>
      </p:sp>
      <p:sp>
        <p:nvSpPr>
          <p:cNvPr id="7" name="Text Box 2">
            <a:extLst>
              <a:ext uri="{FF2B5EF4-FFF2-40B4-BE49-F238E27FC236}">
                <a16:creationId xmlns:a16="http://schemas.microsoft.com/office/drawing/2014/main" id="{F8E41CC5-C825-4A62-AF80-EB17DE90183C}"/>
              </a:ext>
            </a:extLst>
          </p:cNvPr>
          <p:cNvSpPr txBox="1">
            <a:spLocks noChangeArrowheads="1"/>
          </p:cNvSpPr>
          <p:nvPr/>
        </p:nvSpPr>
        <p:spPr bwMode="auto">
          <a:xfrm>
            <a:off x="182879" y="571335"/>
            <a:ext cx="8778240"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Tree>
    <p:extLst>
      <p:ext uri="{BB962C8B-B14F-4D97-AF65-F5344CB8AC3E}">
        <p14:creationId xmlns:p14="http://schemas.microsoft.com/office/powerpoint/2010/main" val="35467615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228599" y="2103120"/>
            <a:ext cx="8686800" cy="449353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black"/>
              </a:buClr>
              <a:buSzPct val="70000"/>
              <a:buFont typeface="Times New Roman" panose="02020603050405020304" pitchFamily="18" charset="0"/>
              <a:buNone/>
              <a:tabLst/>
              <a:defRPr/>
            </a:pPr>
            <a:r>
              <a:rPr kumimoji="0" lang="en-US" altLang="en-US" sz="3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God stated that </a:t>
            </a: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8131">
                      <a:prstClr val="white"/>
                    </a:gs>
                    <a:gs pos="58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lukewarm Christians will NOT enter Heaven, God will spew them out. </a:t>
            </a:r>
            <a:r>
              <a:rPr kumimoji="0" lang="en-US" altLang="en-US" sz="18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Rev. 3:14-16 NIV</a:t>
            </a:r>
            <a:endParaRPr kumimoji="0" lang="en-US" altLang="en-US" sz="34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365760" marR="0" lvl="0" indent="-365760" algn="l" defTabSz="457200" rtl="0" eaLnBrk="1" fontAlgn="base" latinLnBrk="0" hangingPunct="0">
              <a:lnSpc>
                <a:spcPct val="100000"/>
              </a:lnSpc>
              <a:spcBef>
                <a:spcPct val="0"/>
              </a:spcBef>
              <a:spcAft>
                <a:spcPts val="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The Bible states that </a:t>
            </a:r>
            <a:r>
              <a:rPr kumimoji="0" lang="en-US" alt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no one will enter Heaven, unless they follow Jesus, repent of their sins, and believe in the resurrection of the Son of God, Jesus from </a:t>
            </a:r>
            <a:r>
              <a:rPr kumimoji="0" lang="en-US" alt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the dead</a:t>
            </a:r>
            <a:r>
              <a:rPr kumimoji="0" lang="en-US" altLang="en-US" sz="32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John 4:16</a:t>
            </a:r>
            <a:r>
              <a:rPr kumimoji="0" lang="en-US" altLang="en-US"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lang="en-US" altLang="en-US"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kumimoji="0" lang="en-US" altLang="en-US" sz="18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 John 2:22</a:t>
            </a:r>
            <a:r>
              <a:rPr kumimoji="0" lang="en-US" altLang="en-US" sz="18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18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Acts 2:38</a:t>
            </a:r>
            <a:r>
              <a:rPr kumimoji="0" lang="en-US" altLang="en-US" sz="18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rPr>
              <a:t>, </a:t>
            </a:r>
          </a:p>
          <a:p>
            <a:pPr marL="365760" marR="0" lvl="0" indent="0" algn="l" defTabSz="457200" rtl="0" eaLnBrk="1" fontAlgn="base" latinLnBrk="0" hangingPunct="0">
              <a:lnSpc>
                <a:spcPct val="100000"/>
              </a:lnSpc>
              <a:spcBef>
                <a:spcPct val="0"/>
              </a:spcBef>
              <a:spcAft>
                <a:spcPts val="600"/>
              </a:spcAft>
              <a:buClr>
                <a:prstClr val="black"/>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1800" b="0" i="0" u="none" strike="noStrike" kern="1200" cap="none" spc="0" normalizeH="0" baseline="0" noProof="0" dirty="0">
                <a:ln>
                  <a:noFill/>
                </a:ln>
                <a:solidFill>
                  <a:schemeClr val="bg1"/>
                </a:solidFill>
                <a:effectLst/>
                <a:uLnTx/>
                <a:uFillTx/>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John 11:25 NIV</a:t>
            </a:r>
            <a:endParaRPr kumimoji="0" lang="en-US" altLang="en-US" sz="1800" b="1" i="0" u="none" strike="noStrike" kern="120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1">
            <a:extLst>
              <a:ext uri="{FF2B5EF4-FFF2-40B4-BE49-F238E27FC236}">
                <a16:creationId xmlns:a16="http://schemas.microsoft.com/office/drawing/2014/main" id="{CF2CE1FA-DFE6-4854-8C50-F4F86617CB92}"/>
              </a:ext>
            </a:extLst>
          </p:cNvPr>
          <p:cNvSpPr txBox="1">
            <a:spLocks noChangeArrowheads="1"/>
          </p:cNvSpPr>
          <p:nvPr/>
        </p:nvSpPr>
        <p:spPr bwMode="auto">
          <a:xfrm>
            <a:off x="91439" y="685800"/>
            <a:ext cx="8961120" cy="1097280"/>
          </a:xfrm>
          <a:prstGeom prst="rect">
            <a:avLst/>
          </a:prstGeom>
          <a:blipFill dpi="0" rotWithShape="0">
            <a:blip r:embed="rId9"/>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45720" rIns="0" bIns="4572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225E906E-0BAE-4C99-8BF6-08E38D4FA860}"/>
              </a:ext>
            </a:extLst>
          </p:cNvPr>
          <p:cNvSpPr>
            <a:spLocks noGrp="1"/>
          </p:cNvSpPr>
          <p:nvPr>
            <p:ph type="dt" sz="half" idx="10"/>
          </p:nvPr>
        </p:nvSpPr>
        <p:spPr>
          <a:xfrm>
            <a:off x="4846320" y="667512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62945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2000">
        <p15:prstTrans prst="pageCurlDouble"/>
      </p:transition>
    </mc:Choice>
    <mc:Fallback xmlns="">
      <p:transition spd="slow" advTm="22000">
        <p:fade/>
      </p:transition>
    </mc:Fallback>
  </mc:AlternateContent>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5807E214-E5B8-44E3-8033-46609ADFFA9E}"/>
              </a:ext>
            </a:extLst>
          </p:cNvPr>
          <p:cNvSpPr txBox="1"/>
          <p:nvPr/>
        </p:nvSpPr>
        <p:spPr bwMode="auto">
          <a:xfrm>
            <a:off x="2743200" y="1280089"/>
            <a:ext cx="6217920" cy="5313249"/>
          </a:xfrm>
          <a:prstGeom prst="rect">
            <a:avLst/>
          </a:prstGeom>
          <a:gradFill>
            <a:gsLst>
              <a:gs pos="0">
                <a:srgbClr val="000099"/>
              </a:gs>
              <a:gs pos="62000">
                <a:srgbClr val="000099"/>
              </a:gs>
              <a:gs pos="100000">
                <a:schemeClr val="bg1">
                  <a:lumMod val="95000"/>
                  <a:lumOff val="5000"/>
                </a:schemeClr>
              </a:gs>
            </a:gsLst>
            <a:lin ang="16200000" scaled="0"/>
          </a:gradFill>
          <a:ln w="25400">
            <a:noFill/>
            <a:round/>
            <a:headEnd/>
            <a:tailEnd/>
          </a:ln>
          <a:effectLst/>
          <a:scene3d>
            <a:camera prst="orthographicFront"/>
            <a:lightRig rig="threePt" dir="t"/>
          </a:scene3d>
          <a:sp3d>
            <a:bevelT w="114300" h="114300"/>
          </a:sp3d>
        </p:spPr>
        <p:txBody>
          <a:bodyPr wrap="square" lIns="36576" tIns="45720" rIns="0" bIns="45720" rtlCol="0" anchor="ctr" anchorCtr="1">
            <a:spAutoFit/>
          </a:bodyPr>
          <a:lstStyle/>
          <a:p>
            <a:pPr lvl="0">
              <a:lnSpc>
                <a:spcPct val="90000"/>
              </a:lnSpc>
              <a:spcBef>
                <a:spcPts val="0"/>
              </a:spcBef>
              <a:spcAft>
                <a:spcPts val="200"/>
              </a:spcAft>
              <a:defRPr/>
            </a:pPr>
            <a:r>
              <a:rPr lang="en-US" sz="3200" b="1" kern="150" dirty="0">
                <a:ln>
                  <a:solidFill>
                    <a:srgbClr val="0033CC"/>
                  </a:solidFill>
                </a:ln>
                <a:solidFill>
                  <a:prstClr val="white"/>
                </a:solidFill>
                <a:latin typeface="Calibri" panose="020F0502020204030204" pitchFamily="34" charset="0"/>
                <a:ea typeface="SimSun" panose="02010600030101010101" pitchFamily="2" charset="-122"/>
                <a:cs typeface="Calibri" panose="020F0502020204030204" pitchFamily="34" charset="0"/>
              </a:rPr>
              <a:t>Extreme racism and violence occurs in cities run by racist liberals.</a:t>
            </a:r>
            <a:r>
              <a:rPr lang="en-US" sz="3200" b="1"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3" action="ppaction://hlinkfile"/>
              </a:rPr>
              <a:t>[1279]</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ction="ppaction://hlinkfile"/>
              </a:rPr>
              <a:t>[1280]</a:t>
            </a:r>
            <a:endPar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a:p>
            <a:pPr lvl="0">
              <a:lnSpc>
                <a:spcPct val="90000"/>
              </a:lnSpc>
              <a:spcBef>
                <a:spcPts val="0"/>
              </a:spcBef>
              <a:spcAft>
                <a:spcPts val="200"/>
              </a:spcAft>
              <a:defRPr/>
            </a:pPr>
            <a:r>
              <a:rPr lang="en-US" sz="3200" b="1" kern="150" dirty="0">
                <a:ln>
                  <a:solidFill>
                    <a:srgbClr val="0033CC"/>
                  </a:solidFill>
                </a:ln>
                <a:solidFill>
                  <a:prstClr val="white"/>
                </a:solidFill>
                <a:latin typeface="Calibri" panose="020F0502020204030204" pitchFamily="34" charset="0"/>
                <a:ea typeface="SimSun" panose="02010600030101010101" pitchFamily="2" charset="-122"/>
                <a:cs typeface="Calibri" panose="020F0502020204030204" pitchFamily="34" charset="0"/>
              </a:rPr>
              <a:t>For example Keith Ellison the: </a:t>
            </a:r>
          </a:p>
          <a:p>
            <a:pPr marL="274320" lvl="0" indent="-274320">
              <a:lnSpc>
                <a:spcPct val="80000"/>
              </a:lnSpc>
              <a:spcBef>
                <a:spcPts val="0"/>
              </a:spcBef>
              <a:spcAft>
                <a:spcPts val="200"/>
              </a:spcAft>
              <a:buClr>
                <a:srgbClr val="000099"/>
              </a:buClr>
              <a:buSzPct val="60000"/>
              <a:buFont typeface="Wingdings" panose="05000000000000000000" pitchFamily="2" charset="2"/>
              <a:buChar char="Ø"/>
              <a:defRPr/>
            </a:pPr>
            <a:r>
              <a:rPr lang="en-US" sz="2800" b="1" kern="150" dirty="0">
                <a:ln>
                  <a:solidFill>
                    <a:srgbClr val="0033CC"/>
                  </a:solidFill>
                </a:ln>
                <a:solidFill>
                  <a:prstClr val="white"/>
                </a:solidFill>
                <a:latin typeface="Calibri" panose="020F0502020204030204" pitchFamily="34" charset="0"/>
                <a:ea typeface="SimSun" panose="02010600030101010101" pitchFamily="2" charset="-122"/>
                <a:cs typeface="Calibri" panose="020F0502020204030204" pitchFamily="34" charset="0"/>
              </a:rPr>
              <a:t>Antifa Muslim Brotherhood supporter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[924]</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[1252]</a:t>
            </a:r>
            <a:r>
              <a:rPr lang="en-US" sz="24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90000"/>
              </a:lnSpc>
              <a:spcBef>
                <a:spcPts val="0"/>
              </a:spcBef>
              <a:spcAft>
                <a:spcPts val="400"/>
              </a:spcAft>
              <a:buClr>
                <a:schemeClr val="tx1"/>
              </a:buClr>
              <a:buSzPct val="70000"/>
              <a:buFont typeface="Wingdings" panose="05000000000000000000" pitchFamily="2" charset="2"/>
              <a:buChar char="Ø"/>
              <a:defRPr/>
            </a:pP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Socialist funded by George Soros</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7"/>
              </a:rPr>
              <a:t>[1253]</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90000"/>
              </a:lnSpc>
              <a:spcBef>
                <a:spcPts val="0"/>
              </a:spcBef>
              <a:spcAft>
                <a:spcPts val="400"/>
              </a:spcAft>
              <a:buClr>
                <a:schemeClr val="tx1"/>
              </a:buClr>
              <a:buSzPct val="70000"/>
              <a:buFont typeface="Wingdings" panose="05000000000000000000" pitchFamily="2" charset="2"/>
              <a:buChar char="Ø"/>
              <a:defRPr/>
            </a:pP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Violent sexual abuser of women</a:t>
            </a: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90000"/>
              </a:lnSpc>
              <a:spcBef>
                <a:spcPts val="0"/>
              </a:spcBef>
              <a:spcAft>
                <a:spcPts val="400"/>
              </a:spcAft>
              <a:buClr>
                <a:schemeClr val="tx1"/>
              </a:buClr>
              <a:buSzPct val="70000"/>
              <a:buFont typeface="Wingdings" panose="05000000000000000000" pitchFamily="2" charset="2"/>
              <a:buChar char="Ø"/>
              <a:defRPr/>
            </a:pP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Pro-gay Muslim</a:t>
            </a:r>
          </a:p>
          <a:p>
            <a:pPr marL="274320" lvl="0" indent="-274320">
              <a:lnSpc>
                <a:spcPct val="90000"/>
              </a:lnSpc>
              <a:spcBef>
                <a:spcPts val="0"/>
              </a:spcBef>
              <a:spcAft>
                <a:spcPts val="400"/>
              </a:spcAft>
              <a:buClr>
                <a:schemeClr val="tx1"/>
              </a:buClr>
              <a:buSzPct val="70000"/>
              <a:buFont typeface="Wingdings" panose="05000000000000000000" pitchFamily="2" charset="2"/>
              <a:buChar char="Ø"/>
              <a:defRPr/>
            </a:pP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Former </a:t>
            </a:r>
            <a:r>
              <a:rPr kumimoji="0" lang="en-US" sz="2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#2 leader at</a:t>
            </a: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national democrat DNC</a:t>
            </a:r>
          </a:p>
          <a:p>
            <a:pPr marL="274320" lvl="0" indent="-274320">
              <a:lnSpc>
                <a:spcPct val="90000"/>
              </a:lnSpc>
              <a:spcBef>
                <a:spcPts val="0"/>
              </a:spcBef>
              <a:spcAft>
                <a:spcPts val="400"/>
              </a:spcAft>
              <a:buClr>
                <a:schemeClr val="tx1"/>
              </a:buClr>
              <a:buSzPct val="70000"/>
              <a:buFont typeface="Wingdings" panose="05000000000000000000" pitchFamily="2" charset="2"/>
              <a:buChar char="Ø"/>
              <a:defRPr/>
            </a:pP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Follower of murder promoting Louis Farrakhan,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9"/>
              </a:rPr>
              <a:t>1261</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0"/>
              </a:rPr>
              <a:t>1262</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who tried</a:t>
            </a:r>
            <a:r>
              <a:rPr kumimoji="0" lang="en-US" sz="2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to overthrow the </a:t>
            </a:r>
            <a:r>
              <a:rPr lang="en-US" sz="2600" kern="150" dirty="0">
                <a:solidFill>
                  <a:prstClr val="white"/>
                </a:solidFill>
                <a:latin typeface="Calibri" panose="020F0502020204030204" pitchFamily="34" charset="0"/>
                <a:ea typeface="SimSun" panose="02010600030101010101" pitchFamily="2" charset="-122"/>
                <a:cs typeface="Calibri" panose="020F0502020204030204" pitchFamily="34" charset="0"/>
              </a:rPr>
              <a:t>US</a:t>
            </a:r>
            <a:r>
              <a:rPr kumimoji="0" lang="en-US" sz="2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government in 2017 nationwide terrorist Antifa riots.</a:t>
            </a: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[924]</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1"/>
              </a:rPr>
              <a:t>[1254]</a:t>
            </a:r>
            <a:endPar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24" name="Text Box 2">
            <a:extLst>
              <a:ext uri="{FF2B5EF4-FFF2-40B4-BE49-F238E27FC236}">
                <a16:creationId xmlns:a16="http://schemas.microsoft.com/office/drawing/2014/main" id="{64F32B85-08CD-40BF-8057-B141BF57D44F}"/>
              </a:ext>
            </a:extLst>
          </p:cNvPr>
          <p:cNvSpPr txBox="1">
            <a:spLocks noChangeArrowheads="1"/>
          </p:cNvSpPr>
          <p:nvPr/>
        </p:nvSpPr>
        <p:spPr bwMode="auto">
          <a:xfrm>
            <a:off x="177017" y="196236"/>
            <a:ext cx="877824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8" name="Date Placeholder 2">
            <a:extLst>
              <a:ext uri="{FF2B5EF4-FFF2-40B4-BE49-F238E27FC236}">
                <a16:creationId xmlns:a16="http://schemas.microsoft.com/office/drawing/2014/main" id="{A802C598-9B4C-4331-BF7D-B5392183BBB1}"/>
              </a:ext>
            </a:extLst>
          </p:cNvPr>
          <p:cNvSpPr txBox="1">
            <a:spLocks/>
          </p:cNvSpPr>
          <p:nvPr/>
        </p:nvSpPr>
        <p:spPr>
          <a:xfrm>
            <a:off x="125044" y="6602444"/>
            <a:ext cx="2631166" cy="292708"/>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3" name="Picture 2">
            <a:extLst>
              <a:ext uri="{FF2B5EF4-FFF2-40B4-BE49-F238E27FC236}">
                <a16:creationId xmlns:a16="http://schemas.microsoft.com/office/drawing/2014/main" id="{646B543B-E219-4470-8757-74CC40D7F704}"/>
              </a:ext>
            </a:extLst>
          </p:cNvPr>
          <p:cNvPicPr>
            <a:picLocks noChangeAspect="1"/>
          </p:cNvPicPr>
          <p:nvPr/>
        </p:nvPicPr>
        <p:blipFill>
          <a:blip r:embed="rId13"/>
          <a:stretch>
            <a:fillRect/>
          </a:stretch>
        </p:blipFill>
        <p:spPr>
          <a:xfrm>
            <a:off x="134337" y="2101658"/>
            <a:ext cx="2505673" cy="3670110"/>
          </a:xfrm>
          <a:prstGeom prst="rect">
            <a:avLst/>
          </a:prstGeom>
        </p:spPr>
      </p:pic>
    </p:spTree>
    <p:extLst>
      <p:ext uri="{BB962C8B-B14F-4D97-AF65-F5344CB8AC3E}">
        <p14:creationId xmlns:p14="http://schemas.microsoft.com/office/powerpoint/2010/main" val="37662836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2">
            <a:extLst>
              <a:ext uri="{FF2B5EF4-FFF2-40B4-BE49-F238E27FC236}">
                <a16:creationId xmlns:a16="http://schemas.microsoft.com/office/drawing/2014/main" id="{64F32B85-08CD-40BF-8057-B141BF57D44F}"/>
              </a:ext>
            </a:extLst>
          </p:cNvPr>
          <p:cNvSpPr txBox="1">
            <a:spLocks noChangeArrowheads="1"/>
          </p:cNvSpPr>
          <p:nvPr/>
        </p:nvSpPr>
        <p:spPr bwMode="auto">
          <a:xfrm>
            <a:off x="182880" y="13716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Gays &amp; Muslims Raped, Fined, Fired, Jailed &amp; Killed Millions of Innocent Christians</a:t>
            </a:r>
          </a:p>
        </p:txBody>
      </p:sp>
      <p:sp>
        <p:nvSpPr>
          <p:cNvPr id="35" name="TextBox 34">
            <a:extLst>
              <a:ext uri="{FF2B5EF4-FFF2-40B4-BE49-F238E27FC236}">
                <a16:creationId xmlns:a16="http://schemas.microsoft.com/office/drawing/2014/main" id="{DF8F398B-15A7-4678-AB4A-BA525933BA09}"/>
              </a:ext>
            </a:extLst>
          </p:cNvPr>
          <p:cNvSpPr txBox="1"/>
          <p:nvPr/>
        </p:nvSpPr>
        <p:spPr bwMode="auto">
          <a:xfrm>
            <a:off x="182880" y="1188720"/>
            <a:ext cx="8778240" cy="5453801"/>
          </a:xfrm>
          <a:prstGeom prst="rect">
            <a:avLst/>
          </a:prstGeom>
          <a:gradFill>
            <a:gsLst>
              <a:gs pos="0">
                <a:srgbClr val="000099"/>
              </a:gs>
              <a:gs pos="62000">
                <a:srgbClr val="000099"/>
              </a:gs>
              <a:gs pos="100000">
                <a:schemeClr val="bg1">
                  <a:lumMod val="95000"/>
                  <a:lumOff val="5000"/>
                </a:schemeClr>
              </a:gs>
            </a:gsLst>
            <a:lin ang="16200000" scaled="0"/>
          </a:gradFill>
          <a:ln w="25400">
            <a:noFill/>
            <a:round/>
            <a:headEnd/>
            <a:tailEnd/>
          </a:ln>
          <a:effectLst>
            <a:glow rad="127000">
              <a:srgbClr val="0000FF"/>
            </a:glow>
          </a:effectLst>
          <a:scene3d>
            <a:camera prst="orthographicFront"/>
            <a:lightRig rig="threePt" dir="t"/>
          </a:scene3d>
          <a:sp3d>
            <a:bevelT w="114300" h="114300"/>
          </a:sp3d>
        </p:spPr>
        <p:txBody>
          <a:bodyPr wrap="square" lIns="36576" tIns="45720" rIns="36576" bIns="45720" rtlCol="0" anchor="ctr" anchorCtr="1">
            <a:spAutoFit/>
          </a:bodyPr>
          <a:lstStyle/>
          <a:p>
            <a:pPr marL="0" marR="0" lvl="0" indent="0" algn="l" defTabSz="457200" rtl="0" eaLnBrk="1" fontAlgn="base" latinLnBrk="0" hangingPunct="0">
              <a:lnSpc>
                <a:spcPct val="90000"/>
              </a:lnSpc>
              <a:spcBef>
                <a:spcPts val="0"/>
              </a:spcBef>
              <a:spcAft>
                <a:spcPts val="400"/>
              </a:spcAft>
              <a:buClr>
                <a:prstClr val="white"/>
              </a:buClr>
              <a:buSzPct val="70000"/>
              <a:buFont typeface="Times New Roman" panose="02020603050405020304" pitchFamily="18" charset="0"/>
              <a:buNone/>
              <a:tabLst/>
              <a:defRPr/>
            </a:pPr>
            <a:r>
              <a:rPr kumimoji="0" lang="en-US" sz="2800" b="1" i="0" u="none" strike="noStrike" kern="150" cap="none" spc="0" normalizeH="0" baseline="0" noProof="0" dirty="0">
                <a:ln>
                  <a:solidFill>
                    <a:srgbClr val="0033CC"/>
                  </a:solidFill>
                </a:ln>
                <a:solidFill>
                  <a:prstClr val="white"/>
                </a:solidFill>
                <a:effectLst>
                  <a:glow rad="88900">
                    <a:schemeClr val="bg1">
                      <a:lumMod val="95000"/>
                      <a:lumOff val="5000"/>
                    </a:schemeClr>
                  </a:glow>
                  <a:outerShdw blurRad="12700" dist="38100" dir="5400000" algn="ctr" rotWithShape="0">
                    <a:schemeClr val="bg1">
                      <a:lumMod val="95000"/>
                      <a:lumOff val="5000"/>
                    </a:schemeClr>
                  </a:outerShdw>
                </a:effectLst>
                <a:uLnTx/>
                <a:uFillTx/>
                <a:latin typeface="Calibri" panose="020F0502020204030204" pitchFamily="34" charset="0"/>
                <a:ea typeface="SimSun" panose="02010600030101010101" pitchFamily="2" charset="-122"/>
                <a:cs typeface="Calibri" panose="020F0502020204030204" pitchFamily="34" charset="0"/>
              </a:rPr>
              <a:t>Liberals create cities of perpetual racism, rape and murder.</a:t>
            </a:r>
            <a:endParaRPr lang="en-US" sz="2800" kern="150" dirty="0">
              <a:solidFill>
                <a:prstClr val="white"/>
              </a:solidFill>
              <a:effectLst>
                <a:glow rad="88900">
                  <a:schemeClr val="bg1">
                    <a:lumMod val="95000"/>
                    <a:lumOff val="5000"/>
                  </a:schemeClr>
                </a:glow>
                <a:outerShdw blurRad="12700" dist="38100" dir="5400000" algn="ctr" rotWithShape="0">
                  <a:schemeClr val="bg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endParaRPr>
          </a:p>
          <a:p>
            <a:pPr lvl="0">
              <a:lnSpc>
                <a:spcPct val="90000"/>
              </a:lnSpc>
              <a:spcBef>
                <a:spcPts val="0"/>
              </a:spcBef>
              <a:spcAft>
                <a:spcPts val="400"/>
              </a:spcAft>
              <a:defRPr/>
            </a:pP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Ellison is the racist anti-White Minnesota Attorney </a:t>
            </a: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General of </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Minneapolis, with radical liberal racist partners: </a:t>
            </a:r>
          </a:p>
          <a:p>
            <a:pPr marL="457200" lvl="0" indent="-457200">
              <a:lnSpc>
                <a:spcPct val="90000"/>
              </a:lnSpc>
              <a:spcBef>
                <a:spcPts val="0"/>
              </a:spcBef>
              <a:spcAft>
                <a:spcPts val="200"/>
              </a:spcAft>
              <a:buClr>
                <a:schemeClr val="tx1"/>
              </a:buClr>
              <a:buSzPct val="70000"/>
              <a:buFont typeface="Wingdings" panose="05000000000000000000" pitchFamily="2" charset="2"/>
              <a:buChar char="Ø"/>
              <a:defRPr/>
            </a:pP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4" action="ppaction://hlinksldjump"/>
              </a:rPr>
              <a:t>Ilhan Omar, the Muslim terrorist supporting </a:t>
            </a:r>
          </a:p>
          <a:p>
            <a:pPr marL="457200" lvl="0">
              <a:lnSpc>
                <a:spcPct val="90000"/>
              </a:lnSpc>
              <a:spcBef>
                <a:spcPts val="0"/>
              </a:spcBef>
              <a:spcAft>
                <a:spcPts val="200"/>
              </a:spcAft>
              <a:buClr>
                <a:schemeClr val="tx1"/>
              </a:buClr>
              <a:buSzPct val="70000"/>
              <a:defRPr/>
            </a:pP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4" action="ppaction://hlinksldjump"/>
              </a:rPr>
              <a:t>socialist </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ction="ppaction://hlinksldjump"/>
              </a:rPr>
              <a:t>Minneapolis</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4" action="ppaction://hlinksldjump"/>
              </a:rPr>
              <a:t> congresswoman</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[1204]</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457200" lvl="0" indent="-457200">
              <a:lnSpc>
                <a:spcPct val="85000"/>
              </a:lnSpc>
              <a:spcBef>
                <a:spcPts val="0"/>
              </a:spcBef>
              <a:spcAft>
                <a:spcPts val="200"/>
              </a:spcAft>
              <a:buClr>
                <a:schemeClr val="tx1"/>
              </a:buClr>
              <a:buSzPct val="70000"/>
              <a:buFont typeface="Wingdings" panose="05000000000000000000" pitchFamily="2" charset="2"/>
              <a:buChar char="Ø"/>
              <a:defRPr/>
            </a:pP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Ellison’s Antifa son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[1256]</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[1255</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a:t>
            </a:r>
            <a:r>
              <a:rPr lang="en-US" sz="28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on the Minneapolis</a:t>
            </a:r>
          </a:p>
          <a:p>
            <a:pPr marL="457200" lvl="0">
              <a:lnSpc>
                <a:spcPct val="85000"/>
              </a:lnSpc>
              <a:spcBef>
                <a:spcPts val="0"/>
              </a:spcBef>
              <a:spcAft>
                <a:spcPts val="200"/>
              </a:spcAft>
              <a:buClr>
                <a:schemeClr val="tx1"/>
              </a:buClr>
              <a:buSzPct val="70000"/>
              <a:defRPr/>
            </a:pP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City Council, consisting of all radical liberals.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9"/>
              </a:rPr>
              <a:t>[1257]</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457200" lvl="0" indent="-457200">
              <a:lnSpc>
                <a:spcPct val="90000"/>
              </a:lnSpc>
              <a:spcBef>
                <a:spcPts val="0"/>
              </a:spcBef>
              <a:spcAft>
                <a:spcPts val="200"/>
              </a:spcAft>
              <a:buClr>
                <a:schemeClr val="tx1"/>
              </a:buClr>
              <a:buSzPct val="70000"/>
              <a:buFont typeface="Wingdings" panose="05000000000000000000" pitchFamily="2" charset="2"/>
              <a:buChar char="Ø"/>
              <a:defRPr/>
            </a:pP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Minneapolis radical liberal Mayor Frey.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0"/>
              </a:rPr>
              <a:t>[1258]</a:t>
            </a:r>
            <a:endPar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endParaRPr>
          </a:p>
          <a:p>
            <a:pPr marL="457200" lvl="0" indent="-457200">
              <a:lnSpc>
                <a:spcPct val="90000"/>
              </a:lnSpc>
              <a:spcBef>
                <a:spcPts val="0"/>
              </a:spcBef>
              <a:spcAft>
                <a:spcPts val="600"/>
              </a:spcAft>
              <a:buClr>
                <a:schemeClr val="tx1"/>
              </a:buClr>
              <a:buSzPct val="70000"/>
              <a:buFont typeface="Wingdings" panose="05000000000000000000" pitchFamily="2" charset="2"/>
              <a:buChar char="Ø"/>
              <a:defRPr/>
            </a:pPr>
            <a:r>
              <a:rPr kumimoji="0" lang="en-US" sz="2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African American Minneapolis police chief Medaria.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1"/>
              </a:rPr>
              <a:t>[1259]</a:t>
            </a:r>
            <a:r>
              <a:rPr kumimoji="0" lang="en-US" sz="24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p>
          <a:p>
            <a:pPr lvl="0">
              <a:lnSpc>
                <a:spcPct val="90000"/>
              </a:lnSpc>
              <a:spcBef>
                <a:spcPts val="0"/>
              </a:spcBef>
              <a:spcAft>
                <a:spcPts val="400"/>
              </a:spcAft>
              <a:buClr>
                <a:schemeClr val="tx1"/>
              </a:buClr>
              <a:buSzPct val="70000"/>
              <a:defRPr/>
            </a:pPr>
            <a:r>
              <a:rPr kumimoji="0" lang="en-US" sz="2800" b="1" i="0" u="none" strike="noStrike" kern="150" cap="none" spc="0" normalizeH="0" baseline="0" noProof="0" dirty="0">
                <a:ln>
                  <a:solidFill>
                    <a:srgbClr val="0033CC"/>
                  </a:solidFill>
                </a:ln>
                <a:solidFill>
                  <a:prstClr val="white"/>
                </a:solidFill>
                <a:effectLst>
                  <a:glow rad="88900">
                    <a:schemeClr val="bg1">
                      <a:lumMod val="95000"/>
                      <a:lumOff val="5000"/>
                    </a:schemeClr>
                  </a:glow>
                </a:effectLst>
                <a:uLnTx/>
                <a:uFillTx/>
                <a:latin typeface="Calibri" panose="020F0502020204030204" pitchFamily="34" charset="0"/>
                <a:ea typeface="SimSun" panose="02010600030101010101" pitchFamily="2" charset="-122"/>
                <a:cs typeface="Calibri" panose="020F0502020204030204" pitchFamily="34" charset="0"/>
              </a:rPr>
              <a:t>All these radical liberal Minnesota leaders led, funded or oversaw the George Floyd murdering Black, White &amp; Asian cops, </a:t>
            </a:r>
            <a:r>
              <a:rPr kumimoji="0" lang="en-US"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[1264] </a:t>
            </a:r>
            <a:r>
              <a:rPr kumimoji="0" lang="en-US" sz="2800" b="1" i="0" u="none" strike="noStrike" kern="150" cap="none" spc="0" normalizeH="0" baseline="0" noProof="0" dirty="0">
                <a:ln>
                  <a:solidFill>
                    <a:srgbClr val="0033CC"/>
                  </a:solidFill>
                </a:ln>
                <a:solidFill>
                  <a:prstClr val="white"/>
                </a:solidFill>
                <a:effectLst>
                  <a:glow rad="88900">
                    <a:schemeClr val="bg1">
                      <a:lumMod val="95000"/>
                      <a:lumOff val="5000"/>
                    </a:schemeClr>
                  </a:glow>
                </a:effectLst>
                <a:uLnTx/>
                <a:uFillTx/>
                <a:latin typeface="Calibri" panose="020F0502020204030204" pitchFamily="34" charset="0"/>
                <a:ea typeface="SimSun" panose="02010600030101010101" pitchFamily="2" charset="-122"/>
                <a:cs typeface="Calibri" panose="020F0502020204030204" pitchFamily="34" charset="0"/>
              </a:rPr>
              <a:t>who they blamed to </a:t>
            </a:r>
            <a:r>
              <a:rPr lang="en-US" sz="2800" b="1" kern="150" dirty="0">
                <a:ln>
                  <a:solidFill>
                    <a:srgbClr val="0033CC"/>
                  </a:solidFill>
                </a:ln>
                <a:solidFill>
                  <a:prstClr val="white"/>
                </a:solidFill>
                <a:effectLst>
                  <a:glow rad="88900">
                    <a:schemeClr val="bg1">
                      <a:lumMod val="95000"/>
                      <a:lumOff val="5000"/>
                    </a:schemeClr>
                  </a:glow>
                </a:effectLst>
                <a:latin typeface="Calibri" panose="020F0502020204030204" pitchFamily="34" charset="0"/>
                <a:ea typeface="SimSun" panose="02010600030101010101" pitchFamily="2" charset="-122"/>
                <a:cs typeface="Calibri" panose="020F0502020204030204" pitchFamily="34" charset="0"/>
              </a:rPr>
              <a:t>support</a:t>
            </a:r>
            <a:r>
              <a:rPr kumimoji="0" lang="en-US" sz="2800" b="1" i="0" u="none" strike="noStrike" kern="150" cap="none" spc="0" normalizeH="0" baseline="0" noProof="0" dirty="0">
                <a:ln>
                  <a:solidFill>
                    <a:srgbClr val="0033CC"/>
                  </a:solidFill>
                </a:ln>
                <a:solidFill>
                  <a:prstClr val="white"/>
                </a:solidFill>
                <a:effectLst>
                  <a:glow rad="88900">
                    <a:schemeClr val="bg1">
                      <a:lumMod val="95000"/>
                      <a:lumOff val="5000"/>
                    </a:schemeClr>
                  </a:glow>
                </a:effectLst>
                <a:uLnTx/>
                <a:uFillTx/>
                <a:latin typeface="Calibri" panose="020F0502020204030204" pitchFamily="34" charset="0"/>
                <a:ea typeface="SimSun" panose="02010600030101010101" pitchFamily="2" charset="-122"/>
                <a:cs typeface="Calibri" panose="020F0502020204030204" pitchFamily="34" charset="0"/>
              </a:rPr>
              <a:t> rampant innocent murdering and looting Antifa &amp; BLM 2020 riots</a:t>
            </a:r>
            <a:r>
              <a:rPr kumimoji="0" lang="en-US" sz="2800" b="1" i="0" u="none" strike="noStrike" kern="150" cap="none" spc="0" normalizeH="0" baseline="0" noProof="0" dirty="0">
                <a:ln>
                  <a:solidFill>
                    <a:srgbClr val="0033CC"/>
                  </a:solid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3200" b="1" i="0" u="none" strike="noStrike" kern="150" cap="none" spc="0" normalizeH="0" baseline="0" noProof="0" dirty="0">
                <a:ln>
                  <a:solidFill>
                    <a:srgbClr val="0033CC"/>
                  </a:solid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2"/>
              </a:rPr>
              <a:t>[1260]</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3"/>
              </a:rPr>
              <a:t>1263</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p>
        </p:txBody>
      </p:sp>
      <p:pic>
        <p:nvPicPr>
          <p:cNvPr id="8" name="Picture 7">
            <a:extLst>
              <a:ext uri="{FF2B5EF4-FFF2-40B4-BE49-F238E27FC236}">
                <a16:creationId xmlns:a16="http://schemas.microsoft.com/office/drawing/2014/main" id="{2D73BE9A-6EAF-4883-95BB-8DB8A66405AD}"/>
              </a:ext>
            </a:extLst>
          </p:cNvPr>
          <p:cNvPicPr>
            <a:picLocks noChangeAspect="1"/>
          </p:cNvPicPr>
          <p:nvPr/>
        </p:nvPicPr>
        <p:blipFill rotWithShape="1">
          <a:blip r:embed="rId14"/>
          <a:srcRect l="27059" t="6666" r="48681" b="33331"/>
          <a:stretch/>
        </p:blipFill>
        <p:spPr>
          <a:xfrm>
            <a:off x="7777204" y="2396558"/>
            <a:ext cx="1149096" cy="132588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pic>
        <p:nvPicPr>
          <p:cNvPr id="11" name="Picture 10">
            <a:extLst>
              <a:ext uri="{FF2B5EF4-FFF2-40B4-BE49-F238E27FC236}">
                <a16:creationId xmlns:a16="http://schemas.microsoft.com/office/drawing/2014/main" id="{62598682-8079-46B3-AF90-404EFF931E6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710830" y="3676718"/>
            <a:ext cx="137160" cy="137160"/>
          </a:xfrm>
          <a:prstGeom prst="rect">
            <a:avLst/>
          </a:prstGeom>
        </p:spPr>
      </p:pic>
      <p:sp>
        <p:nvSpPr>
          <p:cNvPr id="13" name="Date Placeholder 2">
            <a:extLst>
              <a:ext uri="{FF2B5EF4-FFF2-40B4-BE49-F238E27FC236}">
                <a16:creationId xmlns:a16="http://schemas.microsoft.com/office/drawing/2014/main" id="{898A2958-9068-4619-BC21-533727EA1737}"/>
              </a:ext>
            </a:extLst>
          </p:cNvPr>
          <p:cNvSpPr txBox="1">
            <a:spLocks/>
          </p:cNvSpPr>
          <p:nvPr/>
        </p:nvSpPr>
        <p:spPr>
          <a:xfrm>
            <a:off x="5206216"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9710058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82964"/>
            <a:ext cx="8869680" cy="5067926"/>
          </a:xfrm>
          <a:prstGeom prst="rect">
            <a:avLst/>
          </a:prstGeom>
          <a:gradFill flip="none" rotWithShape="1">
            <a:gsLst>
              <a:gs pos="0">
                <a:srgbClr val="000099"/>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70000"/>
              <a:tabLst/>
              <a:defRPr/>
            </a:pP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rPr>
              <a:t>Socialist gay liberal</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communist</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&amp; Muslim groups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are the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 action="ppaction://hlinksldjump"/>
              </a:rPr>
              <a:t>most violent</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5" action="ppaction://hlinkfile"/>
              </a:rPr>
              <a:t>[722]</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6"/>
              </a:rPr>
              <a:t>[1240]</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7"/>
              </a:rPr>
              <a:t>[1244]</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hlinkClick r:id="rId8"/>
              </a:rPr>
              <a:t>[1250]</a:t>
            </a:r>
            <a:r>
              <a:rPr kumimoji="0" lang="en-US" altLang="zh-CN" sz="1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hlinkClick r:id="rId9"/>
              </a:rPr>
              <a:t>[1270]</a:t>
            </a:r>
            <a:r>
              <a:rPr kumimoji="0" lang="en-US" altLang="zh-CN" sz="16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[1272]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[1273]</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[1283]</a:t>
            </a:r>
            <a:r>
              <a:rPr lang="en-US" sz="1600" dirty="0">
                <a:solidFill>
                  <a:prstClr val="white"/>
                </a:solidFill>
                <a:latin typeface="Calibri" panose="020F0502020204030204" pitchFamily="34" charset="0"/>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3">
                  <a:extLst>
                    <a:ext uri="{A12FA001-AC4F-418D-AE19-62706E023703}">
                      <ahyp:hlinkClr xmlns:ahyp="http://schemas.microsoft.com/office/drawing/2018/hyperlinkcolor" val="tx"/>
                    </a:ext>
                  </a:extLst>
                </a:hlinkClick>
              </a:rPr>
              <a:t>[1293]</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14">
                  <a:extLst>
                    <a:ext uri="{A12FA001-AC4F-418D-AE19-62706E023703}">
                      <ahyp:hlinkClr xmlns:ahyp="http://schemas.microsoft.com/office/drawing/2018/hyperlinkcolor" val="tx"/>
                    </a:ext>
                  </a:extLst>
                </a:hlinkClick>
              </a:rPr>
              <a:t>[1300]</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15"/>
              </a:rPr>
              <a:t>suppressive</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1600" u="sng" dirty="0">
                <a:solidFill>
                  <a:prstClr val="white"/>
                </a:solidFill>
                <a:latin typeface="Calibri" panose="020F0502020204030204" pitchFamily="34" charset="0"/>
                <a:cs typeface="Calibri" panose="020F0502020204030204" pitchFamily="34" charset="0"/>
                <a:hlinkClick r:id="rId16"/>
              </a:rPr>
              <a:t>[680</a:t>
            </a:r>
            <a:r>
              <a:rPr lang="en-US" sz="1600" dirty="0">
                <a:solidFill>
                  <a:prstClr val="white"/>
                </a:solidFill>
                <a:latin typeface="Calibri" panose="020F0502020204030204" pitchFamily="34" charset="0"/>
                <a:cs typeface="Calibri" panose="020F0502020204030204" pitchFamily="34" charset="0"/>
                <a:hlinkClick r:id="rId16"/>
              </a:rPr>
              <a:t>]</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7"/>
              </a:rPr>
              <a:t>[810]</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18"/>
              </a:rPr>
              <a:t>[1029]</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ea typeface="Microsoft YaHei" pitchFamily="1"/>
                <a:cs typeface="Calibri" panose="020F0502020204030204" pitchFamily="34" charset="0"/>
                <a:hlinkClick r:id="rId19"/>
              </a:rPr>
              <a:t>[1183]</a:t>
            </a:r>
            <a:r>
              <a:rPr lang="en-US" sz="1600" dirty="0">
                <a:solidFill>
                  <a:prstClr val="black"/>
                </a:solidFill>
                <a:latin typeface="Calibri" panose="020F0502020204030204" pitchFamily="34" charset="0"/>
                <a:ea typeface="Microsoft YaHei" pitchFamily="1"/>
                <a:cs typeface="Calibri" panose="020F0502020204030204" pitchFamily="34" charset="0"/>
              </a:rPr>
              <a:t> </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20"/>
              </a:rPr>
              <a:t>[1221]</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1"/>
              </a:rPr>
              <a:t>[1242]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2"/>
              </a:rPr>
              <a:t>[1246]</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3"/>
              </a:rPr>
              <a:t>[1247]</a:t>
            </a:r>
            <a:r>
              <a:rPr lang="en-US" sz="2800" dirty="0">
                <a:solidFill>
                  <a:prstClr val="white"/>
                </a:solidFill>
                <a:latin typeface="Calibri" panose="020F0502020204030204" pitchFamily="34" charset="0"/>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24" action="ppaction://hlinksldjump"/>
              </a:rPr>
              <a:t>racist</a:t>
            </a:r>
            <a:r>
              <a:rPr kumimoji="0" lang="en-US" altLang="zh-CN" sz="32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black"/>
                </a:solidFill>
                <a:latin typeface="Calibri" panose="020F0502020204030204" pitchFamily="34" charset="0"/>
                <a:ea typeface="Microsoft YaHei" pitchFamily="1"/>
                <a:cs typeface="Calibri" panose="020F0502020204030204" pitchFamily="34" charset="0"/>
                <a:hlinkClick r:id="rId25"/>
              </a:rPr>
              <a:t>[1207]</a:t>
            </a:r>
            <a:r>
              <a:rPr lang="en-US" sz="2800" dirty="0">
                <a:solidFill>
                  <a:prstClr val="black"/>
                </a:solidFill>
                <a:latin typeface="Calibri" panose="020F0502020204030204" pitchFamily="34" charset="0"/>
                <a:ea typeface="Microsoft YaHei" pitchFamily="1"/>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26"/>
              </a:rPr>
              <a:t>persecuting</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27"/>
              </a:rPr>
              <a:t>[1088]</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28"/>
              </a:rPr>
              <a:t>[1140]</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ea typeface="Microsoft YaHei" pitchFamily="1"/>
                <a:cs typeface="Calibri" panose="020F0502020204030204" pitchFamily="34" charset="0"/>
                <a:hlinkClick r:id="rId29"/>
              </a:rPr>
              <a:t>[1158]</a:t>
            </a:r>
            <a:r>
              <a:rPr lang="en-US" sz="1600" dirty="0">
                <a:solidFill>
                  <a:prstClr val="white"/>
                </a:solidFill>
                <a:latin typeface="Calibri" panose="020F0502020204030204" pitchFamily="34" charset="0"/>
                <a:ea typeface="Microsoft YaHei" pitchFamily="1"/>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0"/>
              </a:rPr>
              <a:t>[1248]</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1"/>
              </a:rPr>
              <a:t>[1249]</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2">
                  <a:extLst>
                    <a:ext uri="{A12FA001-AC4F-418D-AE19-62706E023703}">
                      <ahyp:hlinkClr xmlns:ahyp="http://schemas.microsoft.com/office/drawing/2018/hyperlinkcolor" val="tx"/>
                    </a:ext>
                  </a:extLst>
                </a:hlinkClick>
              </a:rPr>
              <a:t>[1313]</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3"/>
              </a:rPr>
              <a:t>hateful</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groups on Earth</a:t>
            </a:r>
            <a:r>
              <a:rPr kumimoji="0" lang="en-US" altLang="zh-CN" sz="32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4"/>
              </a:rPr>
              <a:t>[1087]</a:t>
            </a:r>
            <a:r>
              <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35"/>
              </a:rPr>
              <a:t>[1173]</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6"/>
              </a:rPr>
              <a:t>[1251]</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100000"/>
              </a:lnSpc>
              <a:spcAft>
                <a:spcPts val="1200"/>
              </a:spcAft>
              <a:buClr>
                <a:prstClr val="black"/>
              </a:buClr>
              <a:buSzPct val="70000"/>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Liberals copy the </a:t>
            </a:r>
            <a:r>
              <a:rPr lang="en-US" altLang="zh-CN"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book &amp; speech censorship used by communist Russia, China &amp; past Nazis</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37"/>
              </a:rPr>
              <a:t>[1150]</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38"/>
              </a:rPr>
              <a:t>[1153]</a:t>
            </a:r>
            <a:r>
              <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2">
                  <a:extLst>
                    <a:ext uri="{A12FA001-AC4F-418D-AE19-62706E023703}">
                      <ahyp:hlinkClr xmlns:ahyp="http://schemas.microsoft.com/office/drawing/2018/hyperlinkcolor" val="tx"/>
                    </a:ext>
                  </a:extLst>
                </a:hlinkClick>
              </a:rPr>
              <a:t>[1313]</a:t>
            </a:r>
            <a:endParaRPr kumimoji="0" lang="en-US" altLang="zh-CN" sz="16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endParaRPr>
          </a:p>
          <a:p>
            <a:pPr marL="274320" marR="0" lvl="0" indent="-274320" algn="l" defTabSz="457200" rtl="0" eaLnBrk="1" fontAlgn="base" latinLnBrk="0" hangingPunct="0">
              <a:lnSpc>
                <a:spcPct val="105000"/>
              </a:lnSpc>
              <a:spcBef>
                <a:spcPts val="0"/>
              </a:spcBef>
              <a:spcAft>
                <a:spcPts val="1200"/>
              </a:spcAft>
              <a:buClr>
                <a:prstClr val="white"/>
              </a:buClr>
              <a:buSzPct val="6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9"/>
              </a:rPr>
              <a:t>The truth was the opposite</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0" action="ppaction://hlinksldjump"/>
              </a:rPr>
              <a:t>of what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1"/>
              </a:rPr>
              <a:t>radical liberals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2"/>
              </a:rPr>
              <a:t>Muslims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and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3"/>
              </a:rPr>
              <a:t>socialist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4" action="ppaction://hlinksldjump"/>
              </a:rPr>
              <a:t>dictators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5"/>
              </a:rPr>
              <a:t>forced on everyone</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t>
            </a:r>
          </a:p>
        </p:txBody>
      </p:sp>
      <p:sp>
        <p:nvSpPr>
          <p:cNvPr id="7" name="Date Placeholder 2">
            <a:extLst>
              <a:ext uri="{FF2B5EF4-FFF2-40B4-BE49-F238E27FC236}">
                <a16:creationId xmlns:a16="http://schemas.microsoft.com/office/drawing/2014/main" id="{42308F2E-5C0B-4B57-B6CF-1FCECC9CB512}"/>
              </a:ext>
            </a:extLst>
          </p:cNvPr>
          <p:cNvSpPr txBox="1">
            <a:spLocks/>
          </p:cNvSpPr>
          <p:nvPr/>
        </p:nvSpPr>
        <p:spPr>
          <a:xfrm>
            <a:off x="281609"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28600"/>
            <a:ext cx="8778240" cy="1005840"/>
          </a:xfrm>
          <a:prstGeom prst="rect">
            <a:avLst/>
          </a:prstGeom>
          <a:blipFill dpi="0" rotWithShape="0">
            <a:blip r:embed="rId4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Bef>
                <a:spcPts val="0"/>
              </a:spcBef>
              <a:spcAft>
                <a:spcPts val="300"/>
              </a:spcAft>
              <a:tabLst/>
              <a:defRPr/>
            </a:pPr>
            <a:r>
              <a:rPr lang="en-US" sz="29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A1EE2BD1-295F-4A60-B173-DEF9E54B92A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6547232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71600"/>
            <a:ext cx="8869680" cy="5155257"/>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prstClr val="white"/>
              </a:buClr>
              <a:buSzPct val="60000"/>
              <a:tabLst/>
              <a:defRPr/>
            </a:pPr>
            <a:r>
              <a:rPr kumimoji="0" lang="en-US" altLang="zh-CN" sz="32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When socialist, communist &amp; Muslim dictators take control, their </a:t>
            </a:r>
            <a:r>
              <a:rPr kumimoji="0" lang="en-US" altLang="zh-CN" sz="32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3" action="ppaction://hlinkfile"/>
              </a:rPr>
              <a:t>goal is control of all: media, education, communication and laws</a:t>
            </a:r>
            <a:r>
              <a:rPr kumimoji="0" lang="en-US" altLang="zh-CN" sz="32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
              </a:rPr>
              <a:t>All opposition is silenced</a:t>
            </a:r>
            <a:r>
              <a:rPr kumimoji="0" lang="en-US" altLang="zh-CN" sz="32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a:t>
            </a:r>
          </a:p>
          <a:p>
            <a:pPr marL="0" lvl="0" indent="0">
              <a:lnSpc>
                <a:spcPct val="100000"/>
              </a:lnSpc>
              <a:spcBef>
                <a:spcPts val="0"/>
              </a:spcBef>
              <a:spcAft>
                <a:spcPts val="1200"/>
              </a:spcAft>
              <a:buClr>
                <a:prstClr val="white"/>
              </a:buClr>
              <a:buSzPct val="60000"/>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5"/>
              </a:rPr>
              <a:t>For example socialist</a:t>
            </a:r>
            <a:r>
              <a:rPr kumimoji="0" lang="en-US" altLang="zh-CN"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29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Black Lives Matter, Antifa, the Muslim Brotherhood and ISIS terrorists, are funded &amp; supported by the radical  socialist gay: </a:t>
            </a: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teachers unions, Hollywood, liberal </a:t>
            </a:r>
            <a:r>
              <a:rPr kumimoji="0" lang="en-US" altLang="zh-CN" sz="29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media, </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ACLU</a:t>
            </a:r>
            <a:r>
              <a:rPr lang="en-US" altLang="zh-CN" sz="1400" dirty="0">
                <a:ln w="9525">
                  <a:solidFill>
                    <a:prstClr val="black"/>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kumimoji="0" lang="en-US" altLang="zh-CN" sz="28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Google</a:t>
            </a:r>
            <a:r>
              <a:rPr kumimoji="0" lang="en-US" altLang="zh-CN" sz="1400" b="0" i="0" u="none" strike="noStrike" kern="1200" cap="none" spc="0" normalizeH="0" baseline="0" noProof="0" dirty="0">
                <a:ln w="9525">
                  <a:solidFill>
                    <a:prstClr val="black"/>
                  </a:solidFill>
                  <a:prstDash val="solid"/>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28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Twitter</a:t>
            </a:r>
            <a:r>
              <a:rPr kumimoji="0" lang="en-US" altLang="zh-CN" sz="1400" b="0" i="0" u="none" strike="noStrike" kern="1200" cap="none" spc="0" normalizeH="0" baseline="0" noProof="0" dirty="0">
                <a:ln w="9525">
                  <a:solidFill>
                    <a:prstClr val="black"/>
                  </a:solidFill>
                  <a:prstDash val="solid"/>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2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2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altLang="zh-CN" sz="3000" b="1" dirty="0">
                <a:ln w="9525">
                  <a:solidFill>
                    <a:prstClr val="black"/>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9">
                  <a:extLst>
                    <a:ext uri="{A12FA001-AC4F-418D-AE19-62706E023703}">
                      <ahyp:hlinkClr xmlns:ahyp="http://schemas.microsoft.com/office/drawing/2018/hyperlinkcolor" val="tx"/>
                    </a:ext>
                  </a:extLst>
                </a:hlinkClick>
              </a:rPr>
              <a:t>Facebook</a:t>
            </a:r>
            <a:r>
              <a:rPr lang="en-US" altLang="zh-CN" sz="1400" dirty="0">
                <a:ln w="9525">
                  <a:solidFill>
                    <a:prstClr val="black"/>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200" b="1" dirty="0">
                <a:ln w="9525">
                  <a:solidFill>
                    <a:prstClr val="black"/>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and </a:t>
            </a:r>
            <a:r>
              <a:rPr kumimoji="0" lang="en-US" altLang="zh-CN" sz="2900" i="0" u="none" strike="noStrike" kern="1200" normalizeH="0" baseline="0" noProof="0" dirty="0">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Apple, that </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ban all books, science research and speech that exposes their evil sins and disproves liberal junk science</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as </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I experienced</a:t>
            </a:r>
            <a:r>
              <a:rPr kumimoji="0" lang="en-US" altLang="zh-CN" sz="30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8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hlinkClick r:id="rId12">
                  <a:extLst>
                    <a:ext uri="{A12FA001-AC4F-418D-AE19-62706E023703}">
                      <ahyp:hlinkClr xmlns:ahyp="http://schemas.microsoft.com/office/drawing/2018/hyperlinkcolor" val="tx"/>
                    </a:ext>
                  </a:extLst>
                </a:hlinkClick>
              </a:rPr>
              <a:t>[993]</a:t>
            </a:r>
            <a:endParaRPr kumimoji="0" lang="en-US" altLang="zh-CN" sz="18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7" name="Date Placeholder 2">
            <a:extLst>
              <a:ext uri="{FF2B5EF4-FFF2-40B4-BE49-F238E27FC236}">
                <a16:creationId xmlns:a16="http://schemas.microsoft.com/office/drawing/2014/main" id="{42308F2E-5C0B-4B57-B6CF-1FCECC9CB512}"/>
              </a:ext>
            </a:extLst>
          </p:cNvPr>
          <p:cNvSpPr txBox="1">
            <a:spLocks/>
          </p:cNvSpPr>
          <p:nvPr/>
        </p:nvSpPr>
        <p:spPr>
          <a:xfrm>
            <a:off x="281609"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182880"/>
            <a:ext cx="8778240" cy="100584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Bef>
                <a:spcPts val="0"/>
              </a:spcBef>
              <a:spcAft>
                <a:spcPts val="300"/>
              </a:spcAft>
              <a:tabLst/>
              <a:defRPr/>
            </a:pPr>
            <a:r>
              <a:rPr lang="en-US" sz="29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A1EE2BD1-295F-4A60-B173-DEF9E54B92A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682785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63798"/>
            <a:ext cx="8869680" cy="5114221"/>
          </a:xfrm>
          <a:prstGeom prst="rect">
            <a:avLst/>
          </a:prstGeom>
          <a:gradFill flip="none" rotWithShape="1">
            <a:gsLst>
              <a:gs pos="0">
                <a:srgbClr val="0000FF"/>
              </a:gs>
              <a:gs pos="60000">
                <a:srgbClr val="0000FF"/>
              </a:gs>
              <a:gs pos="100000">
                <a:schemeClr val="bg1"/>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000"/>
              </a:spcAft>
              <a:buSzPct val="70000"/>
              <a:tabLst/>
              <a:defRPr/>
            </a:pP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For example, “A former Google insider who claims the company creates algorithms to hide its political bias delivered about 950 pages of documents to the Department of Justice’s antitrust division Friday.” </a:t>
            </a:r>
            <a:r>
              <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[1087]</a:t>
            </a:r>
            <a:endPar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0000"/>
              </a:lnSpc>
              <a:spcBef>
                <a:spcPts val="0"/>
              </a:spcBef>
              <a:spcAft>
                <a:spcPts val="1000"/>
              </a:spcAft>
              <a:buSzPct val="70000"/>
              <a:tabLst/>
              <a:defRPr/>
            </a:pP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“Project Veritas released a video interview with Vorhies … in which explained he has come forward because </a:t>
            </a:r>
            <a:r>
              <a:rPr lang="en-US" sz="3200" b="1" dirty="0">
                <a:ln w="12700">
                  <a:solidFill>
                    <a:srgbClr val="000000"/>
                  </a:solidFill>
                  <a:prstDash val="solid"/>
                </a:ln>
                <a:solidFill>
                  <a:srgbClr val="FFFFFF"/>
                </a:solidFill>
                <a:effectLst>
                  <a:glow rad="889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he ‘saw something dark and nefarious going on with the company and I realized that they were going to not only tamper with the elections, but use that tampering with the elections to essentially overthrow the United States</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[1087]</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74320"/>
            <a:ext cx="8778240" cy="109728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F1DEEF22-F995-4BD8-9C30-9FC5BEDE6C9D}"/>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5580354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9506" y="1463040"/>
            <a:ext cx="8778240" cy="5201424"/>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defRPr/>
            </a:pP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 documents provided by Vorhies included a ‘news black-list site for Google Now’ that Vorhies alleges is a </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‘blacklist’ that restricts certain websites from appearing on news feeds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[1087]</a:t>
            </a:r>
            <a:endPar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100000"/>
              </a:lnSpc>
              <a:spcBef>
                <a:spcPts val="0"/>
              </a:spcBef>
              <a:spcAft>
                <a:spcPts val="1200"/>
              </a:spcAft>
              <a:buSzPct val="70000"/>
              <a:tabLst/>
              <a:defRPr/>
            </a:pP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the distortion is so grotesque and the engineering is so repulsive, all we need to do is just expose what’s going on… when they see what Google has actually written…  </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this will actually be taught in universities of what totalitarian states can do with this type of capability. ‘It’s that bad,’ he said</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[1087]</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9506" y="274320"/>
            <a:ext cx="8778240" cy="102108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73EA59E1-7BF0-47A6-950E-99C3437AC0D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916756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1318" y="1463040"/>
            <a:ext cx="8869680" cy="5072158"/>
          </a:xfrm>
          <a:prstGeom prst="rect">
            <a:avLst/>
          </a:prstGeom>
          <a:gradFill flip="none" rotWithShape="1">
            <a:gsLst>
              <a:gs pos="0">
                <a:srgbClr val="0000FF"/>
              </a:gs>
              <a:gs pos="60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“Disclosing Google’s own words to the American public is something I am, must do, if I am to consider myself a good person. </a:t>
            </a:r>
            <a:r>
              <a:rPr lang="en-US" sz="30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The world that google is building is not a place I, or you or our children want to live in</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[1087]</a:t>
            </a:r>
            <a:endPar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0000"/>
              </a:lnSpc>
              <a:spcBef>
                <a:spcPts val="0"/>
              </a:spcBef>
              <a:spcAft>
                <a:spcPts val="1200"/>
              </a:spcAft>
              <a:buSzPct val="70000"/>
              <a:tabLst/>
              <a:defRPr/>
            </a:pPr>
            <a:r>
              <a:rPr lang="en-US" sz="2800" dirty="0">
                <a:solidFill>
                  <a:schemeClr val="tx1"/>
                </a:solidFill>
                <a:latin typeface="Calibri" panose="020F0502020204030204" pitchFamily="34" charset="0"/>
                <a:cs typeface="Calibri" panose="020F0502020204030204" pitchFamily="34" charset="0"/>
              </a:rPr>
              <a:t>“…</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30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the chairman of the U.S. Federal Trade Commission said a breakup of the tech giants could be the right remedy</a:t>
            </a:r>
            <a:r>
              <a:rPr lang="en-US" sz="2800" dirty="0">
                <a:solidFill>
                  <a:schemeClr val="tx1"/>
                </a:solidFill>
                <a:latin typeface="Calibri" panose="020F0502020204030204" pitchFamily="34" charset="0"/>
                <a:cs typeface="Calibri" panose="020F0502020204030204" pitchFamily="34" charset="0"/>
              </a:rPr>
              <a:t>.”</a:t>
            </a:r>
            <a:r>
              <a:rPr lang="en-US" sz="30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[1087]</a:t>
            </a:r>
            <a:endPar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0000"/>
              </a:lnSpc>
              <a:spcBef>
                <a:spcPts val="0"/>
              </a:spcBef>
              <a:spcAft>
                <a:spcPts val="1200"/>
              </a:spcAft>
              <a:buSzPct val="70000"/>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“Wacker posted an open letter … describing a company culture of </a:t>
            </a:r>
            <a:r>
              <a:rPr lang="en-US" sz="30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left-wing ‘outrage mobs’ who use the tech giant’s anonymous bias-reporting channels to shut down conservative social and political thought.</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sz="30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4"/>
              </a:rPr>
              <a:t>[1088]</a:t>
            </a:r>
            <a:endPar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304800"/>
            <a:ext cx="8778240" cy="9753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AA147D40-7FEB-4609-92B1-729F187D836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3704556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1600"/>
            <a:ext cx="8778240" cy="5254515"/>
          </a:xfrm>
          <a:prstGeom prst="rect">
            <a:avLst/>
          </a:prstGeom>
          <a:gradFill flip="none" rotWithShape="1">
            <a:gsLst>
              <a:gs pos="0">
                <a:srgbClr val="0000FF"/>
              </a:gs>
              <a:gs pos="59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Bef>
                <a:spcPts val="0"/>
              </a:spcBef>
              <a:spcAft>
                <a:spcPts val="900"/>
              </a:spcAft>
              <a:buSzPct val="70000"/>
              <a:tabLst/>
              <a:defRPr/>
            </a:pP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“Wacker warned ‘… </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these outrage mobs will hunt down any conservative, any Christian, and any independent free thinker at Google who does not bow down to their agenda</a:t>
            </a: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a:t>
            </a:r>
            <a:r>
              <a:rPr lang="en-US" altLang="zh-CN"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3"/>
              </a:rPr>
              <a:t>[1088]</a:t>
            </a:r>
            <a:endParaRPr lang="en-US" altLang="zh-CN" sz="32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5000"/>
              </a:lnSpc>
              <a:spcBef>
                <a:spcPts val="0"/>
              </a:spcBef>
              <a:spcAft>
                <a:spcPts val="900"/>
              </a:spcAft>
              <a:buClr>
                <a:schemeClr val="tx1"/>
              </a:buClr>
              <a:buSzPct val="70000"/>
              <a:buFont typeface="Wingdings" panose="05000000000000000000" pitchFamily="2" charset="2"/>
              <a:buChar char="Ø"/>
              <a:tabLst/>
              <a:defRPr/>
            </a:pP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Google then illegally fired him and other Christians. </a:t>
            </a:r>
          </a:p>
          <a:p>
            <a:pPr marL="274320" lvl="0" indent="-274320">
              <a:lnSpc>
                <a:spcPct val="95000"/>
              </a:lnSpc>
              <a:spcBef>
                <a:spcPts val="0"/>
              </a:spcBef>
              <a:spcAft>
                <a:spcPts val="900"/>
              </a:spcAft>
              <a:buClr>
                <a:schemeClr val="tx1"/>
              </a:buClr>
              <a:buSzPct val="70000"/>
              <a:buFont typeface="Wingdings" panose="05000000000000000000" pitchFamily="2" charset="2"/>
              <a:buChar char="Ø"/>
              <a:tabLst/>
              <a:defRPr/>
            </a:pP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Google, Facebook  other liberal tech leaders need to be sued, broken up &amp; jailed for discrimination,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[1087]</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[1088]</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[1221]</a:t>
            </a: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illegal spying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[1222]</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[1223]</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[1224]</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&amp; selling personal information of hundreds of millions of Americans, to customers proven to use it for harmful deadly purposes, including the communist Chinese government.</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182880"/>
            <a:ext cx="8778240" cy="100584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9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864072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751588"/>
            <a:ext cx="8778240" cy="4955203"/>
          </a:xfrm>
          <a:prstGeom prst="rect">
            <a:avLst/>
          </a:prstGeom>
          <a:gradFill flip="none" rotWithShape="1">
            <a:gsLst>
              <a:gs pos="0">
                <a:srgbClr val="0000FF"/>
              </a:gs>
              <a:gs pos="60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600"/>
              </a:spcAft>
              <a:buSzPct val="70000"/>
              <a:tabLst/>
              <a:defRPr/>
            </a:pPr>
            <a:r>
              <a:rPr lang="en-US" altLang="zh-CN" sz="3200" b="1" dirty="0">
                <a:ln w="9525">
                  <a:solidFill>
                    <a:schemeClr val="bg1"/>
                  </a:solidFill>
                  <a:prstDash val="solid"/>
                </a:ln>
                <a:solidFill>
                  <a:schemeClr val="tx1"/>
                </a:solidFill>
                <a:effectLst>
                  <a:glow rad="127000">
                    <a:schemeClr val="bg1"/>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rPr>
              <a:t>Google and Facebook both extensively illegally suppress conservative Christian: communication, webpages, ad revenue, conservative voter turnout, political ads and political candidates worldwide! </a:t>
            </a:r>
            <a:endParaRPr lang="en-US" altLang="zh-CN" sz="3200" b="1" dirty="0">
              <a:ln w="9525">
                <a:solidFill>
                  <a:schemeClr val="bg1"/>
                </a:solidFill>
                <a:prstDash val="solid"/>
              </a:ln>
              <a:solidFill>
                <a:schemeClr val="tx1"/>
              </a:solidFill>
              <a:effectLst>
                <a:glow rad="127000">
                  <a:schemeClr val="bg1"/>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100000"/>
              </a:lnSpc>
              <a:spcBef>
                <a:spcPts val="0"/>
              </a:spcBef>
              <a:spcAft>
                <a:spcPts val="600"/>
              </a:spcAft>
              <a:buClr>
                <a:schemeClr val="tx1"/>
              </a:buClr>
              <a:buSzPct val="70000"/>
              <a:tabLst/>
              <a:defRPr/>
            </a:pPr>
            <a:r>
              <a:rPr lang="en-US" altLang="zh-CN" sz="29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They attempted to put Christians out of power and out of business by illegally violating anti-religious discrimination laws, Clean Election laws, campaign contribution laws, corporate spying laws, public media carrier laws (not to censor private communication), plus not to distribute personally identifiable information (PII).</a:t>
            </a:r>
            <a:r>
              <a:rPr lang="en-US" altLang="zh-CN" sz="290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[1087]</a:t>
            </a:r>
            <a:r>
              <a:rPr lang="en-US" altLang="zh-CN" sz="14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[1088]</a:t>
            </a:r>
            <a:r>
              <a:rPr lang="en-US" altLang="zh-CN" sz="14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6"/>
              </a:rPr>
              <a:t>[1221]</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7"/>
              </a:rPr>
              <a:t>[1222]</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8"/>
              </a:rPr>
              <a:t>[1223]</a:t>
            </a:r>
            <a:r>
              <a:rPr lang="en-US" altLang="zh-CN" sz="14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endPar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381000"/>
            <a:ext cx="8778240" cy="109728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412843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8456" y="1280160"/>
            <a:ext cx="8778240" cy="5386218"/>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1200"/>
              </a:spcAft>
              <a:buClr>
                <a:schemeClr val="tx1"/>
              </a:buClr>
              <a:buSzPct val="6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After my eBooks went viral online with 6 million hits over 6 years, Google &amp; Apple </a:t>
            </a:r>
            <a:r>
              <a:rPr lang="en-US" sz="3200" b="1" u="sng"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unsuccessfully</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 attempted to suppress and block all my emails, my Christian eBook in their App stores, plus all my web links and my books on their search results.</a:t>
            </a:r>
          </a:p>
          <a:p>
            <a:pPr marL="0" lvl="0" indent="0">
              <a:lnSpc>
                <a:spcPct val="105000"/>
              </a:lnSpc>
              <a:spcBef>
                <a:spcPts val="0"/>
              </a:spcBef>
              <a:spcAft>
                <a:spcPts val="1200"/>
              </a:spcAft>
              <a:buClr>
                <a:schemeClr val="tx1"/>
              </a:buClr>
              <a:buSzPct val="60000"/>
              <a:tabLst/>
              <a:defRPr/>
            </a:pPr>
            <a:r>
              <a:rPr kumimoji="0" lang="en-US" altLang="zh-CN"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rPr>
              <a:t>Liberals also attempted to publicly promote revoking the college degrees</a:t>
            </a:r>
            <a:r>
              <a:rPr kumimoji="0" lang="en-US" altLang="zh-CN"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of all conservative Christians</a:t>
            </a:r>
            <a:r>
              <a:rPr kumimoji="0" lang="en-US" altLang="zh-CN" sz="30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a:t>
            </a:r>
          </a:p>
          <a:p>
            <a:pPr marL="0" lvl="0" indent="0">
              <a:lnSpc>
                <a:spcPct val="105000"/>
              </a:lnSpc>
              <a:spcBef>
                <a:spcPts val="0"/>
              </a:spcBef>
              <a:spcAft>
                <a:spcPts val="1200"/>
              </a:spcAft>
              <a:buClr>
                <a:schemeClr val="tx1"/>
              </a:buClr>
              <a:buSzPct val="60000"/>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Gay socialist persecution of conservative Christians &amp; Jews in </a:t>
            </a:r>
            <a:r>
              <a:rPr lang="en-US" altLang="zh-CN" sz="2800" dirty="0">
                <a:solidFill>
                  <a:prstClr val="white"/>
                </a:solidFill>
                <a:latin typeface="Calibri" panose="020F0502020204030204" pitchFamily="34" charset="0"/>
                <a:ea typeface="Times New Roman" panose="02020603050405020304" pitchFamily="18" charset="0"/>
                <a:cs typeface="Calibri" panose="020F0502020204030204" pitchFamily="34" charset="0"/>
              </a:rPr>
              <a:t>US &amp; EU </a:t>
            </a: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today, is the same as the gay socialist Nazi per-secution of conservative Christians and Jews before WWII.  </a:t>
            </a:r>
            <a:endParaRPr kumimoji="0" lang="en-US" altLang="zh-CN" sz="28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18288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5748770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914400"/>
            <a:ext cx="7543800" cy="5084982"/>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800"/>
              </a:spcAft>
              <a:buClr>
                <a:prstClr val="black"/>
              </a:buClr>
              <a:buSzPct val="70000"/>
              <a:tabLst/>
              <a:defRPr/>
            </a:pPr>
            <a:r>
              <a:rPr lang="en-US" sz="4300" b="1" kern="150" dirty="0">
                <a:ln w="12700" cmpd="sng">
                  <a:solidFill>
                    <a:srgbClr val="000000"/>
                  </a:solidFill>
                  <a:prstDash val="solid"/>
                </a:ln>
                <a:solidFill>
                  <a:srgbClr val="FFFFFF"/>
                </a:solidFill>
                <a:effectLst>
                  <a:glow rad="50800">
                    <a:srgbClr val="C00000">
                      <a:alpha val="80000"/>
                    </a:srgbClr>
                  </a:glow>
                  <a:outerShdw blurRad="127000" dist="50800" dir="5400000" algn="ctr" rotWithShape="0">
                    <a:srgbClr val="000000"/>
                  </a:outerShdw>
                </a:effectLst>
                <a:latin typeface="Papyrus" panose="03070502060502030205" pitchFamily="66" charset="0"/>
                <a:ea typeface="SimSun" panose="02010600030101010101" pitchFamily="2" charset="-122"/>
                <a:cs typeface="Arial" panose="020B0604020202020204" pitchFamily="34" charset="0"/>
              </a:rPr>
              <a:t>Jesus said to him, </a:t>
            </a:r>
            <a:r>
              <a:rPr lang="en-US" sz="4300" kern="150" dirty="0">
                <a:latin typeface="Papyrus" panose="03070502060502030205" pitchFamily="66" charset="0"/>
                <a:ea typeface="SimSun" panose="02010600030101010101" pitchFamily="2" charset="-122"/>
                <a:cs typeface="Arial" panose="020B0604020202020204" pitchFamily="34" charset="0"/>
              </a:rPr>
              <a:t>“</a:t>
            </a:r>
            <a:r>
              <a:rPr lang="en-US" sz="4300" b="1" kern="150" dirty="0">
                <a:ln w="12700" cmpd="sng">
                  <a:solidFill>
                    <a:srgbClr val="000000"/>
                  </a:solidFill>
                  <a:prstDash val="solid"/>
                </a:ln>
                <a:solidFill>
                  <a:srgbClr val="FFFFFF"/>
                </a:solidFill>
                <a:effectLst>
                  <a:glow rad="50800">
                    <a:srgbClr val="C00000">
                      <a:alpha val="80000"/>
                    </a:srgbClr>
                  </a:glow>
                  <a:outerShdw blurRad="127000" dist="50800" dir="5400000" algn="ctr" rotWithShape="0">
                    <a:srgbClr val="000000"/>
                  </a:outerShdw>
                </a:effectLst>
                <a:latin typeface="Papyrus" panose="03070502060502030205" pitchFamily="66" charset="0"/>
                <a:ea typeface="SimSun" panose="02010600030101010101" pitchFamily="2" charset="-122"/>
                <a:cs typeface="Arial" panose="020B0604020202020204" pitchFamily="34" charset="0"/>
              </a:rPr>
              <a:t>I am the way, and the truth, and the life; no one comes to the Father but through Me</a:t>
            </a:r>
            <a:r>
              <a:rPr lang="en-US" sz="4000" kern="150" dirty="0">
                <a:latin typeface="Papyrus" panose="03070502060502030205" pitchFamily="66" charset="0"/>
                <a:ea typeface="SimSun" panose="02010600030101010101" pitchFamily="2" charset="-122"/>
                <a:cs typeface="Arial" panose="020B0604020202020204" pitchFamily="34" charset="0"/>
              </a:rPr>
              <a:t>.” </a:t>
            </a: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John 4:16 </a:t>
            </a:r>
            <a:r>
              <a:rPr lang="en-US" altLang="en-US" sz="1200" dirty="0">
                <a:ln w="9525">
                  <a:solidFill>
                    <a:prstClr val="black"/>
                  </a:solidFill>
                  <a:prstDash val="solid"/>
                </a:ln>
                <a:solidFill>
                  <a:prstClr val="white"/>
                </a:solidFill>
                <a:latin typeface="Papyrus" panose="03070502060502030205" pitchFamily="66" charset="0"/>
                <a:cs typeface="Arial" panose="020B0604020202020204" pitchFamily="34" charset="0"/>
              </a:rPr>
              <a:t>NASB</a:t>
            </a: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 </a:t>
            </a:r>
            <a:endPar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endParaRPr>
          </a:p>
          <a:p>
            <a:pPr marL="0" lvl="0" indent="0">
              <a:lnSpc>
                <a:spcPct val="92000"/>
              </a:lnSpc>
              <a:spcBef>
                <a:spcPts val="0"/>
              </a:spcBef>
              <a:spcAft>
                <a:spcPts val="600"/>
              </a:spcAft>
              <a:buSzPct val="65000"/>
              <a:tabLst/>
              <a:defRPr/>
            </a:pP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“Who is the liar? It is whoever denies that Jesus is the Christ. Such a person is the antichrist—denying the Father and the Son.”</a:t>
            </a:r>
            <a:r>
              <a:rPr lang="en-US" sz="3600" b="1" kern="150" dirty="0">
                <a:ln w="12700" cmpd="sng">
                  <a:solidFill>
                    <a:sysClr val="windowText" lastClr="000000"/>
                  </a:solidFill>
                  <a:prstDash val="solid"/>
                </a:ln>
                <a:solidFill>
                  <a:srgbClr val="FFFFFF"/>
                </a:solidFill>
                <a:effectLst>
                  <a:glow rad="889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I John 2:22 </a:t>
            </a:r>
            <a:r>
              <a:rPr lang="en-US" altLang="en-US" sz="1400" dirty="0">
                <a:ln w="9525">
                  <a:solidFill>
                    <a:prstClr val="black"/>
                  </a:solidFill>
                  <a:prstDash val="solid"/>
                </a:ln>
                <a:solidFill>
                  <a:prstClr val="white"/>
                </a:solidFill>
                <a:latin typeface="Papyrus" panose="03070502060502030205" pitchFamily="66" charset="0"/>
                <a:cs typeface="Arial" panose="020B0604020202020204" pitchFamily="34" charset="0"/>
              </a:rPr>
              <a:t>NIV</a:t>
            </a: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 </a:t>
            </a:r>
          </a:p>
        </p:txBody>
      </p:sp>
    </p:spTree>
    <p:extLst>
      <p:ext uri="{BB962C8B-B14F-4D97-AF65-F5344CB8AC3E}">
        <p14:creationId xmlns:p14="http://schemas.microsoft.com/office/powerpoint/2010/main" val="103604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71600"/>
            <a:ext cx="8869680" cy="5163465"/>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600"/>
              </a:spcAft>
              <a:buSzPct val="7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Millions of Christians were illegally persecuted by democrats that include: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the gay mafia</a:t>
            </a:r>
            <a:r>
              <a:rPr lang="en-US" altLang="zh-CN" sz="27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4"/>
              </a:rPr>
              <a:t>occultist</a:t>
            </a:r>
            <a:r>
              <a:rPr kumimoji="0" lang="en-US" altLang="zh-CN"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5"/>
              </a:rPr>
              <a:t>former</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6"/>
              </a:rPr>
              <a:t>President</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7"/>
              </a:rPr>
              <a:t>Obama</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8"/>
              </a:rPr>
              <a:t>and</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9"/>
              </a:rPr>
              <a:t>Hillary</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0"/>
              </a:rPr>
              <a:t>Clinton</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1"/>
              </a:rPr>
              <a:t>sex slave island frequent flier Bill Clinton</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2"/>
              </a:rPr>
              <a:t>admittedly possessed Nancy Pelosi</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3"/>
              </a:rPr>
              <a:t>Hollywood</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4"/>
              </a:rPr>
              <a:t>serial</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rPr>
              <a:t>[1237]</a:t>
            </a:r>
            <a:r>
              <a:rPr kumimoji="0" lang="en-US" altLang="zh-CN"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6"/>
              </a:rPr>
              <a:t>boy raping</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7"/>
              </a:rPr>
              <a:t>actors</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who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8"/>
              </a:rPr>
              <a:t>bribe, beat up</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and</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jail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9"/>
              </a:rPr>
              <a:t>victims</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20" action="ppaction://hlinkfile"/>
              </a:rPr>
              <a:t>[1159]</a:t>
            </a:r>
            <a:r>
              <a:rPr kumimoji="0" lang="en-US" altLang="zh-CN"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plus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1"/>
              </a:rPr>
              <a:t>liberal judges</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2"/>
              </a:rPr>
              <a:t>Nazi collaborator Soros</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3"/>
              </a:rPr>
              <a:t>gay</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rgbClr val="FFFFFF"/>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4">
                  <a:extLst>
                    <a:ext uri="{A12FA001-AC4F-418D-AE19-62706E023703}">
                      <ahyp:hlinkClr xmlns:ahyp="http://schemas.microsoft.com/office/drawing/2018/hyperlinkcolor" val="tx"/>
                    </a:ext>
                  </a:extLst>
                </a:hlinkClick>
              </a:rPr>
              <a:t>Burning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4">
                  <a:extLst>
                    <a:ext uri="{A12FA001-AC4F-418D-AE19-62706E023703}">
                      <ahyp:hlinkClr xmlns:ahyp="http://schemas.microsoft.com/office/drawing/2018/hyperlinkcolor" val="tx"/>
                    </a:ext>
                  </a:extLst>
                </a:hlinkClick>
              </a:rPr>
              <a:t>Man</a:t>
            </a:r>
            <a:r>
              <a:rPr kumimoji="0" lang="en-US" altLang="zh-CN" sz="12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zh-CN" sz="14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5">
                  <a:extLst>
                    <a:ext uri="{A12FA001-AC4F-418D-AE19-62706E023703}">
                      <ahyp:hlinkClr xmlns:ahyp="http://schemas.microsoft.com/office/drawing/2018/hyperlinkcolor" val="tx"/>
                    </a:ext>
                  </a:extLst>
                </a:hlinkClick>
              </a:rPr>
              <a:t>Google</a:t>
            </a:r>
            <a:r>
              <a:rPr kumimoji="0" lang="en-US" altLang="zh-CN" sz="12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zh-CN" sz="30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zh-CN" sz="30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6"/>
              </a:rPr>
              <a:t>Apple</a:t>
            </a:r>
            <a:r>
              <a:rPr lang="en-US" altLang="zh-CN" sz="2800" dirty="0">
                <a:solidFill>
                  <a:schemeClr val="tx1"/>
                </a:solidFill>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7">
                  <a:extLst>
                    <a:ext uri="{A12FA001-AC4F-418D-AE19-62706E023703}">
                      <ahyp:hlinkClr xmlns:ahyp="http://schemas.microsoft.com/office/drawing/2018/hyperlinkcolor" val="tx"/>
                    </a:ext>
                  </a:extLst>
                </a:hlinkClick>
              </a:rPr>
              <a:t>Facebook</a:t>
            </a:r>
            <a:r>
              <a:rPr kumimoji="0" lang="en-US" altLang="zh-CN" sz="12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a:t>
            </a:r>
            <a:r>
              <a:rPr lang="en-US" altLang="zh-CN" sz="2800" dirty="0">
                <a:solidFill>
                  <a:schemeClr val="tx1"/>
                </a:solidFill>
                <a:ea typeface="Times New Roman" panose="02020603050405020304" pitchFamily="18" charset="0"/>
                <a:cs typeface="Arial" panose="020B0604020202020204" pitchFamily="34" charset="0"/>
              </a:rPr>
              <a:t>,</a:t>
            </a:r>
            <a:r>
              <a:rPr lang="en-US" altLang="zh-CN"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Twitter,</a:t>
            </a:r>
            <a:r>
              <a:rPr lang="en-US" altLang="zh-CN" sz="2800" b="1" dirty="0">
                <a:ln w="9525">
                  <a:solidFill>
                    <a:prstClr val="black"/>
                  </a:solidFill>
                  <a:prstDash val="solid"/>
                </a:ln>
                <a:solidFill>
                  <a:schemeClr val="tx1"/>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8">
                  <a:extLst>
                    <a:ext uri="{A12FA001-AC4F-418D-AE19-62706E023703}">
                      <ahyp:hlinkClr xmlns:ahyp="http://schemas.microsoft.com/office/drawing/2018/hyperlinkcolor" val="tx"/>
                    </a:ext>
                  </a:extLst>
                </a:hlinkClick>
              </a:rPr>
              <a:t>Pinterest</a:t>
            </a:r>
            <a:r>
              <a:rPr kumimoji="0" lang="en-US" altLang="zh-CN" sz="12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4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9">
                  <a:extLst>
                    <a:ext uri="{A12FA001-AC4F-418D-AE19-62706E023703}">
                      <ahyp:hlinkClr xmlns:ahyp="http://schemas.microsoft.com/office/drawing/2018/hyperlinkcolor" val="tx"/>
                    </a:ext>
                  </a:extLst>
                </a:hlinkClick>
              </a:rPr>
              <a:t>rampant</a:t>
            </a:r>
            <a:r>
              <a:rPr kumimoji="0" lang="en-US" altLang="zh-CN" sz="2700" b="0" i="0" u="none" strike="noStrike" kern="1200" cap="none" spc="0" normalizeH="0" baseline="0" noProof="0" dirty="0">
                <a:ln>
                  <a:noFill/>
                </a:ln>
                <a:solidFill>
                  <a:schemeClr val="tx1"/>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27">
                  <a:extLst>
                    <a:ext uri="{A12FA001-AC4F-418D-AE19-62706E023703}">
                      <ahyp:hlinkClr xmlns:ahyp="http://schemas.microsoft.com/office/drawing/2018/hyperlinkcolor" val="tx"/>
                    </a:ext>
                  </a:extLst>
                </a:hlinkClick>
              </a:rPr>
              <a:t>witches</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the ACLU, plus </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0"/>
              </a:rPr>
              <a:t>angry</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1"/>
              </a:rPr>
              <a:t>rioting</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2"/>
              </a:rPr>
              <a:t>liberals</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&amp; </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3"/>
              </a:rPr>
              <a:t>anarchists</a:t>
            </a:r>
            <a:r>
              <a:rPr kumimoji="0" lang="en-US" altLang="zh-CN"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who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8"/>
              </a:rPr>
              <a:t>fund,</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4"/>
              </a:rPr>
              <a:t> glamorize,</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and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5"/>
              </a:rPr>
              <a:t>pass illegal</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6"/>
              </a:rPr>
              <a:t>porn, drug &amp; gay rape forcing laws</a:t>
            </a:r>
            <a:r>
              <a:rPr kumimoji="0" lang="en-US" altLang="zh-CN"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p>
        </p:txBody>
      </p:sp>
      <p:sp>
        <p:nvSpPr>
          <p:cNvPr id="7" name="Date Placeholder 2">
            <a:extLst>
              <a:ext uri="{FF2B5EF4-FFF2-40B4-BE49-F238E27FC236}">
                <a16:creationId xmlns:a16="http://schemas.microsoft.com/office/drawing/2014/main" id="{42308F2E-5C0B-4B57-B6CF-1FCECC9CB512}"/>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
        <p:nvSpPr>
          <p:cNvPr id="8" name="Text Box 2">
            <a:extLst>
              <a:ext uri="{FF2B5EF4-FFF2-40B4-BE49-F238E27FC236}">
                <a16:creationId xmlns:a16="http://schemas.microsoft.com/office/drawing/2014/main" id="{62DB407B-3072-4805-A28F-FAA4D25835CB}"/>
              </a:ext>
            </a:extLst>
          </p:cNvPr>
          <p:cNvSpPr txBox="1">
            <a:spLocks noChangeArrowheads="1"/>
          </p:cNvSpPr>
          <p:nvPr/>
        </p:nvSpPr>
        <p:spPr bwMode="auto">
          <a:xfrm>
            <a:off x="182880" y="182880"/>
            <a:ext cx="8778240" cy="969488"/>
          </a:xfrm>
          <a:prstGeom prst="rect">
            <a:avLst/>
          </a:prstGeom>
          <a:blipFill dpi="0" rotWithShape="0">
            <a:blip r:embed="rId3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2A7D3276-1BCA-4544-919B-B70CA5F7C899}"/>
              </a:ext>
            </a:extLst>
          </p:cNvPr>
          <p:cNvSpPr txBox="1">
            <a:spLocks/>
          </p:cNvSpPr>
          <p:nvPr/>
        </p:nvSpPr>
        <p:spPr>
          <a:xfrm>
            <a:off x="4724400" y="6675120"/>
            <a:ext cx="4145658"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8123734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4000">
        <p15:prstTrans prst="pageCurlDouble"/>
      </p:transition>
    </mc:Choice>
    <mc:Fallback xmlns="">
      <p:transition spd="slow" advTm="4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0000"/>
                                  </p:stCondLst>
                                  <p:childTnLst>
                                    <p:animEffect transition="out" filter="fade">
                                      <p:cBhvr>
                                        <p:cTn id="6" dur="1500" tmFilter="0, 0; .2, .5; .8, .5; 1, 0"/>
                                        <p:tgtEl>
                                          <p:spTgt spid="7"/>
                                        </p:tgtEl>
                                      </p:cBhvr>
                                    </p:animEffect>
                                    <p:animScale>
                                      <p:cBhvr>
                                        <p:cTn id="7" dur="75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411" y="1828800"/>
            <a:ext cx="8687178" cy="4392613"/>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600"/>
              </a:spcAft>
              <a:buClr>
                <a:schemeClr val="tx1"/>
              </a:buClr>
              <a:buSzPct val="60000"/>
              <a:tabLst/>
              <a:defRPr/>
            </a:pP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These </a:t>
            </a:r>
            <a:r>
              <a:rPr lang="en-US" altLang="zh-CN" sz="3200" dirty="0">
                <a:solidFill>
                  <a:prstClr val="white"/>
                </a:solidFill>
                <a:latin typeface="Calibri" panose="020F0502020204030204" pitchFamily="34" charset="0"/>
                <a:ea typeface="Times New Roman" panose="02020603050405020304" pitchFamily="18" charset="0"/>
                <a:cs typeface="Calibri" panose="020F0502020204030204" pitchFamily="34" charset="0"/>
              </a:rPr>
              <a:t>socialists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rPr>
              <a:t>repeatedly tried to overthrow the US</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in 2015-2020 through murderous nationwide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riots</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gay rape &amp; abortion forcing laws, fraud impeachment,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5"/>
              </a:rPr>
              <a:t>plus 2020</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6"/>
              </a:rPr>
              <a:t>election</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prstClr val="white"/>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fraud</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8"/>
              </a:rPr>
              <a:t>at every level</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9"/>
              </a:rPr>
              <a:t>with trailer truck loads of fake ballots</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plus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10"/>
              </a:rPr>
              <a:t>Chinese funded</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11"/>
              </a:rPr>
              <a:t>Hugo Chavez invented Smartmatic </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12"/>
              </a:rPr>
              <a:t>Dominion</a:t>
            </a:r>
            <a:r>
              <a:rPr lang="en-US" altLang="zh-CN" sz="16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12"/>
              </a:rPr>
              <a:t>©</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12"/>
              </a:rPr>
              <a:t> voting software</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13"/>
              </a:rPr>
              <a:t>with all access USBs</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14"/>
              </a:rPr>
              <a:t>to illegally reprogram machines during vote counting</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a:t>
            </a:r>
            <a:endPar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202391" y="471587"/>
            <a:ext cx="8778240" cy="1005840"/>
          </a:xfrm>
          <a:prstGeom prst="rect">
            <a:avLst/>
          </a:prstGeom>
          <a:blipFill dpi="0" rotWithShape="0">
            <a:blip r:embed="rId1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9713112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0000">
        <p15:prstTrans prst="pageCurlDouble"/>
      </p:transition>
    </mc:Choice>
    <mc:Fallback xmlns="">
      <p:transition spd="slow" advTm="5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411" y="1417320"/>
            <a:ext cx="8687178" cy="5170646"/>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600"/>
              </a:spcAft>
              <a:buClr>
                <a:schemeClr val="tx1"/>
              </a:buClr>
              <a:buSzPct val="60000"/>
              <a:tabLst/>
              <a:defRPr/>
            </a:pP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These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socialists also stole the 2020 US election in </a:t>
            </a:r>
            <a:r>
              <a:rPr lang="en-US" altLang="zh-CN" sz="30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rPr>
              <a:t>every liberal and swing state by repeatedly </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4"/>
              </a:rPr>
              <a:t>rescanning the same boxes of fake ballots 10 times</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5"/>
              </a:rPr>
              <a:t>by disabling the required optical software signature verification for hundreds of thousands of mail in votes</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6"/>
              </a:rPr>
              <a:t>by paid ballot harvesters to stuff votes in unsecured neighborhood drop boxes, plus fractional votes (with 1.3 counted for each 1 vote cast for Biden, but 0.7 counted for each 1 Trump vote),</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plus </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vote switching</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&amp; </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8"/>
              </a:rPr>
              <a:t>vote dumps of hundreds</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of </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9"/>
              </a:rPr>
              <a:t>thousands of votes</a:t>
            </a:r>
            <a:r>
              <a:rPr lang="en-US" altLang="zh-CN" sz="30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10"/>
              </a:rPr>
              <a:t>&gt; 99% for Biden, all with 1/1/1900 or 1/1/2020 birthdate</a:t>
            </a:r>
            <a:r>
              <a:rPr lang="en-US" altLang="zh-CN" sz="30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s.</a:t>
            </a:r>
            <a:endPar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28600"/>
            <a:ext cx="8778240" cy="100584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4164213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0000">
        <p15:prstTrans prst="pageCurlDouble"/>
      </p:transition>
    </mc:Choice>
    <mc:Fallback xmlns="">
      <p:transition spd="slow" advTm="5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676400"/>
            <a:ext cx="8732709" cy="4678204"/>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schemeClr val="tx1"/>
              </a:buClr>
              <a:buSzPct val="60000"/>
              <a:tabLst/>
              <a:defRPr/>
            </a:pP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The Dominion</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a:t>
            </a: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 company is also run by a Trump enemy</a:t>
            </a: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 who stated that he had insured that Biden would win before the election and advertised in the Dominion voting machine manual several ways that the software could be easily and willingly hacked. </a:t>
            </a:r>
          </a:p>
          <a:p>
            <a:pPr marL="0" lvl="0" indent="0">
              <a:lnSpc>
                <a:spcPct val="100000"/>
              </a:lnSpc>
              <a:spcBef>
                <a:spcPts val="0"/>
              </a:spcBef>
              <a:spcAft>
                <a:spcPts val="1200"/>
              </a:spcAft>
              <a:buClr>
                <a:schemeClr val="tx1"/>
              </a:buClr>
              <a:buSzPct val="60000"/>
              <a:tabLst/>
              <a:defRPr/>
            </a:pP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4"/>
              </a:rPr>
              <a:t>Teams of independent white hat cyber security experts also confirmed a dozen ways to hack this Dominion voting software</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5"/>
              </a:rPr>
              <a:t>and rigorously proved this occurred in a recent 2018 Dallas Texas election</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60114" y="365760"/>
            <a:ext cx="8778240" cy="100584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23637754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80903" y="1569139"/>
            <a:ext cx="8382189" cy="4847481"/>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Bef>
                <a:spcPts val="0"/>
              </a:spcBef>
              <a:spcAft>
                <a:spcPts val="600"/>
              </a:spcAft>
              <a:buClr>
                <a:schemeClr val="tx1"/>
              </a:buClr>
              <a:buSzPct val="60000"/>
              <a:tabLst/>
              <a:defRPr/>
            </a:pPr>
            <a:r>
              <a:rPr lang="en-US" altLang="zh-CN" sz="4000" b="1" dirty="0">
                <a:ln w="9525">
                  <a:solidFill>
                    <a:schemeClr val="bg1"/>
                  </a:solidFill>
                  <a:prstDash val="solid"/>
                </a:ln>
                <a:solidFill>
                  <a:schemeClr val="tx1"/>
                </a:solidFill>
                <a:effectLst>
                  <a:glow rad="127000">
                    <a:schemeClr val="bg1"/>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Video: Sidney Powell on Newsmax TV, “It will be BIBLICAL”</a:t>
            </a:r>
          </a:p>
          <a:p>
            <a:pPr marL="0" lvl="0" indent="0" algn="ctr">
              <a:lnSpc>
                <a:spcPct val="95000"/>
              </a:lnSpc>
              <a:spcBef>
                <a:spcPts val="0"/>
              </a:spcBef>
              <a:spcAft>
                <a:spcPts val="1800"/>
              </a:spcAft>
              <a:buClr>
                <a:schemeClr val="tx1"/>
              </a:buClr>
              <a:buSzPct val="60000"/>
              <a:tabLst/>
              <a:defRPr/>
            </a:pPr>
            <a:r>
              <a:rPr lang="en-US" altLang="zh-CN" sz="2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youtube.com/watch?v=Y68pEknYyCM&amp;app=desktop</a:t>
            </a:r>
            <a:endParaRPr lang="en-US" altLang="zh-CN" sz="20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algn="ctr">
              <a:lnSpc>
                <a:spcPct val="95000"/>
              </a:lnSpc>
              <a:spcBef>
                <a:spcPts val="0"/>
              </a:spcBef>
              <a:spcAft>
                <a:spcPts val="600"/>
              </a:spcAft>
              <a:buClr>
                <a:prstClr val="white"/>
              </a:buClr>
              <a:buSzPct val="60000"/>
              <a:tabLst/>
              <a:defRPr/>
            </a:pPr>
            <a:r>
              <a:rPr lang="en-US" altLang="zh-CN" sz="4000" b="1"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Video: Patrick Byrne, leader of intel, law enforcement &amp; white hat cyber security group is 100% certain the 2020 Biden election was rigged!</a:t>
            </a:r>
          </a:p>
          <a:p>
            <a:pPr marL="0" lvl="0" indent="0" algn="ctr">
              <a:lnSpc>
                <a:spcPct val="95000"/>
              </a:lnSpc>
              <a:spcBef>
                <a:spcPts val="0"/>
              </a:spcBef>
              <a:spcAft>
                <a:spcPts val="600"/>
              </a:spcAft>
              <a:buClr>
                <a:prstClr val="white"/>
              </a:buClr>
              <a:buSzPct val="60000"/>
              <a:tabLst/>
              <a:defRPr/>
            </a:pPr>
            <a:r>
              <a:rPr lang="en-US" altLang="zh-CN" sz="2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4"/>
              </a:rPr>
              <a:t>sidroth.org/100-certainty-it-was-rigged/</a:t>
            </a:r>
            <a:endParaRPr lang="en-US" altLang="zh-CN" sz="2000" dirty="0">
              <a:solidFill>
                <a:prstClr val="white"/>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78" y="30480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6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22158382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81609" y="1185930"/>
            <a:ext cx="8580120" cy="5394960"/>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3000"/>
              </a:lnSpc>
              <a:spcBef>
                <a:spcPts val="0"/>
              </a:spcBef>
              <a:spcAft>
                <a:spcPts val="1200"/>
              </a:spcAft>
              <a:buClr>
                <a:schemeClr val="tx1"/>
              </a:buClr>
              <a:buSzPct val="60000"/>
              <a:tabLst/>
              <a:defRPr/>
            </a:pP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3"/>
              </a:rPr>
              <a:t>The Dominion</a:t>
            </a:r>
            <a:r>
              <a:rPr lang="en-US" altLang="zh-CN" sz="14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3"/>
              </a:rPr>
              <a:t>©</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3"/>
              </a:rPr>
              <a:t> software was easily remotely hacked by</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sv-SE"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4" action="ppaction://hlinksldjump"/>
              </a:rPr>
              <a:t>socialist Biden, Harris, Obama and Brennan teams</a:t>
            </a:r>
            <a:r>
              <a:rPr lang="sv-SE"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plus many US socialist groups and </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3"/>
              </a:rPr>
              <a:t>foreign nations including China</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hlinkClick r:id="rId5"/>
              </a:rPr>
              <a:t>using stolen CIA created Scorecard and The Hammer software</a:t>
            </a: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103000"/>
              </a:lnSpc>
              <a:spcBef>
                <a:spcPts val="0"/>
              </a:spcBef>
              <a:spcAft>
                <a:spcPts val="1200"/>
              </a:spcAft>
              <a:buClr>
                <a:schemeClr val="tx1"/>
              </a:buClr>
              <a:buSzPct val="60000"/>
              <a:tabLst/>
              <a:defRPr/>
            </a:pPr>
            <a:r>
              <a:rPr lang="en-US" altLang="zh-CN" sz="3200" dirty="0">
                <a:solidFill>
                  <a:srgbClr val="FFFFFF"/>
                </a:solidFill>
                <a:effectLst>
                  <a:glow rad="127000">
                    <a:prstClr val="black"/>
                  </a:glow>
                </a:effectLst>
                <a:latin typeface="Calibri" panose="020F0502020204030204" pitchFamily="34" charset="0"/>
                <a:ea typeface="Times New Roman" panose="02020603050405020304" pitchFamily="18" charset="0"/>
                <a:cs typeface="Calibri" panose="020F0502020204030204" pitchFamily="34" charset="0"/>
              </a:rPr>
              <a:t>All this treason was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caught on video and in sworn affidavits in lawsuits, </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6"/>
              </a:rPr>
              <a:t>state election oversight hearings</a:t>
            </a:r>
            <a:r>
              <a:rPr lang="en-US" altLang="zh-CN" sz="3200" dirty="0">
                <a:solidFill>
                  <a:srgbClr val="FFFFFF"/>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and as documented in these underlined web links</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7"/>
              </a:rPr>
              <a:t>Rampant threats against witnesses are also documented</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hlinkClick r:id="rId8"/>
              </a:rPr>
              <a:t>including by a corrupt FBI agent</a:t>
            </a:r>
            <a:r>
              <a:rPr lang="en-US" altLang="zh-CN" sz="3200" dirty="0">
                <a:solidFill>
                  <a:schemeClr val="tx1"/>
                </a:solidFill>
                <a:effectLst>
                  <a:glow rad="127000">
                    <a:schemeClr val="bg1"/>
                  </a:glow>
                </a:effectLst>
                <a:latin typeface="Calibri" panose="020F0502020204030204" pitchFamily="34" charset="0"/>
                <a:ea typeface="Times New Roman" panose="02020603050405020304" pitchFamily="18" charset="0"/>
                <a:cs typeface="Calibri" panose="020F0502020204030204" pitchFamily="34" charset="0"/>
              </a:rPr>
              <a:t>. </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549" y="152400"/>
            <a:ext cx="8778240" cy="82296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6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5183371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80902" y="1273444"/>
            <a:ext cx="8382189" cy="5120640"/>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900"/>
              </a:spcAft>
              <a:buClr>
                <a:prstClr val="white"/>
              </a:buClr>
              <a:buSzPct val="60000"/>
              <a:tabLst/>
              <a:defRPr/>
            </a:pPr>
            <a:r>
              <a:rPr lang="en-US" altLang="zh-CN" sz="3400" b="1"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Socialists always steal elections in socialist and communist countries. </a:t>
            </a:r>
          </a:p>
          <a:p>
            <a:pPr marL="0" lvl="0" indent="0">
              <a:lnSpc>
                <a:spcPct val="100000"/>
              </a:lnSpc>
              <a:spcBef>
                <a:spcPts val="0"/>
              </a:spcBef>
              <a:spcAft>
                <a:spcPts val="900"/>
              </a:spcAft>
              <a:buClr>
                <a:prstClr val="white"/>
              </a:buClr>
              <a:buSzPct val="60000"/>
              <a:tabLst/>
              <a:defRPr/>
            </a:pPr>
            <a:r>
              <a:rPr lang="en-US" altLang="zh-CN" sz="3400" b="1"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The 2020 US election fraud is so rampant &amp; multifaceted nationwide that Joe Biden and Kamala Harris must be disqualified, banned and imprisoned for high crimes and treason. </a:t>
            </a:r>
          </a:p>
          <a:p>
            <a:pPr marL="0" lvl="0" indent="0">
              <a:lnSpc>
                <a:spcPct val="100000"/>
              </a:lnSpc>
              <a:spcBef>
                <a:spcPts val="0"/>
              </a:spcBef>
              <a:spcAft>
                <a:spcPts val="900"/>
              </a:spcAft>
              <a:buClr>
                <a:prstClr val="white"/>
              </a:buClr>
              <a:buSzPct val="60000"/>
              <a:tabLst/>
              <a:defRPr/>
            </a:pPr>
            <a:r>
              <a:rPr lang="en-US" altLang="zh-CN" sz="3400" b="1"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As punishment for the thousands of leading democrats involved, they all must be jailed for treason and the election given to Trump. </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77" y="15240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6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7FAC6BF7-523C-448D-830F-D4FAFC1D4F4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2656166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29000">
        <p15:prstTrans prst="fractur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70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411" y="1463040"/>
            <a:ext cx="8641647" cy="5213607"/>
          </a:xfrm>
          <a:prstGeom prst="rect">
            <a:avLst/>
          </a:prstGeom>
          <a:gradFill flip="none" rotWithShape="1">
            <a:gsLst>
              <a:gs pos="0">
                <a:srgbClr val="0000FF"/>
              </a:gs>
              <a:gs pos="54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300"/>
              </a:spcAft>
              <a:buClr>
                <a:schemeClr val="tx1"/>
              </a:buClr>
              <a:buSzPct val="60000"/>
              <a:tabLst/>
              <a:defRPr/>
            </a:pPr>
            <a:r>
              <a:rPr lang="en-US" altLang="zh-CN" sz="30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Christians now have 300 new conservative federal judges and 3 new supreme court justices to take back our country and restore the Christian morals of our persecuted founding fathers</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p>
          <a:p>
            <a:pPr marL="274320" lvl="0" indent="-274320">
              <a:spcBef>
                <a:spcPts val="0"/>
              </a:spcBef>
              <a:spcAft>
                <a:spcPts val="300"/>
              </a:spcAft>
              <a:buClr>
                <a:schemeClr val="tx1"/>
              </a:buClr>
              <a:buSzPct val="60000"/>
              <a:buFont typeface="Wingdings" panose="05000000000000000000" pitchFamily="2" charset="2"/>
              <a:buChar char="Ø"/>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We need a great Christian revival worldwide. We need to support Christians in Russia, China, North Korea, Iran &amp; Venezuela to eliminate their Satanic leaders &amp; replace them with honest peaceful loving Christian leaders.  </a:t>
            </a:r>
          </a:p>
          <a:p>
            <a:pPr marL="274320" lvl="0" indent="-274320">
              <a:spcBef>
                <a:spcPts val="0"/>
              </a:spcBef>
              <a:spcAft>
                <a:spcPts val="300"/>
              </a:spcAft>
              <a:buClr>
                <a:schemeClr val="tx1"/>
              </a:buClr>
              <a:buSzPct val="60000"/>
              <a:buFont typeface="Wingdings" panose="05000000000000000000" pitchFamily="2" charset="2"/>
              <a:buChar char="Ø"/>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Many US patriots &amp; Christian books including mine are causing the liberal junk sciences and fake history to collapse. </a:t>
            </a:r>
            <a:r>
              <a:rPr lang="en-US" altLang="zh-CN" sz="29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To defeat these evil socialist ideologies, you must scientifically dismantle their evil belief systems. </a:t>
            </a:r>
            <a:endParaRPr lang="en-US" altLang="zh-CN" sz="2900" dirty="0">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28600"/>
            <a:ext cx="8778240" cy="1043684"/>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247199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280160"/>
            <a:ext cx="8869680" cy="5324406"/>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Clr>
                <a:schemeClr val="tx1"/>
              </a:buClr>
              <a:buSzPct val="6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hlinkClick r:id="rId3"/>
              </a:rPr>
              <a:t>The DOJ plus attorney generals in many US states are investigating Google</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 </a:t>
            </a:r>
            <a:r>
              <a:rPr lang="en-US" altLang="zh-CN" sz="1600" dirty="0">
                <a:solidFill>
                  <a:prstClr val="white"/>
                </a:solidFill>
                <a:latin typeface="Calibri" panose="020F0502020204030204" pitchFamily="34" charset="0"/>
                <a:ea typeface="Times New Roman" panose="02020603050405020304" pitchFamily="18" charset="0"/>
                <a:cs typeface="Calibri" panose="020F0502020204030204" pitchFamily="34" charset="0"/>
              </a:rPr>
              <a:t>©</a:t>
            </a: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 for </a:t>
            </a:r>
            <a:r>
              <a:rPr lang="en-US" sz="3000" dirty="0">
                <a:solidFill>
                  <a:schemeClr val="tx1"/>
                </a:solidFill>
                <a:latin typeface="Calibri" panose="020F0502020204030204" pitchFamily="34" charset="0"/>
                <a:cs typeface="Calibri" panose="020F0502020204030204" pitchFamily="34" charset="0"/>
              </a:rPr>
              <a:t>a break-up of this spying gay, anti-conservative media publisher &amp; internet search monopoly, that </a:t>
            </a:r>
            <a:r>
              <a:rPr lang="en-US" sz="3000" dirty="0">
                <a:solidFill>
                  <a:schemeClr val="tx1"/>
                </a:solidFill>
                <a:latin typeface="Calibri" panose="020F0502020204030204" pitchFamily="34" charset="0"/>
                <a:cs typeface="Calibri" panose="020F0502020204030204" pitchFamily="34" charset="0"/>
                <a:hlinkClick r:id="rId4"/>
              </a:rPr>
              <a:t>illegally suppressed millions of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2020 US </a:t>
            </a:r>
            <a:r>
              <a:rPr lang="en-US" sz="3000" dirty="0">
                <a:solidFill>
                  <a:schemeClr val="tx1"/>
                </a:solidFill>
                <a:latin typeface="Calibri" panose="020F0502020204030204" pitchFamily="34" charset="0"/>
                <a:cs typeface="Calibri" panose="020F0502020204030204" pitchFamily="34" charset="0"/>
                <a:hlinkClick r:id="rId4"/>
              </a:rPr>
              <a:t>Christian voters</a:t>
            </a:r>
            <a:r>
              <a:rPr lang="en-US" sz="3000" dirty="0">
                <a:solidFill>
                  <a:schemeClr val="tx1"/>
                </a:solidFill>
                <a:latin typeface="Calibri" panose="020F0502020204030204" pitchFamily="34"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[1087]</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[1088]</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extLst>
                    <a:ext uri="{A12FA001-AC4F-418D-AE19-62706E023703}">
                      <ahyp:hlinkClr xmlns:ahyp="http://schemas.microsoft.com/office/drawing/2018/hyperlinkcolor" val="tx"/>
                    </a:ext>
                  </a:extLst>
                </a:hlinkClick>
              </a:rPr>
              <a:t>[1221]</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[1222]</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9">
                  <a:extLst>
                    <a:ext uri="{A12FA001-AC4F-418D-AE19-62706E023703}">
                      <ahyp:hlinkClr xmlns:ahyp="http://schemas.microsoft.com/office/drawing/2018/hyperlinkcolor" val="tx"/>
                    </a:ext>
                  </a:extLst>
                </a:hlinkClick>
              </a:rPr>
              <a:t>[1223]</a:t>
            </a:r>
            <a:r>
              <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[1242]</a:t>
            </a:r>
            <a:r>
              <a:rPr lang="en-US" sz="1600" dirty="0">
                <a:solidFill>
                  <a:schemeClr val="tx1"/>
                </a:solidFill>
                <a:latin typeface="Calibri" panose="020F0502020204030204" pitchFamily="34" charset="0"/>
                <a:cs typeface="Calibri" panose="020F0502020204030204" pitchFamily="34" charset="0"/>
              </a:rPr>
              <a:t> </a:t>
            </a:r>
          </a:p>
          <a:p>
            <a:pPr marL="274320" lvl="0" indent="-274320">
              <a:lnSpc>
                <a:spcPct val="92000"/>
              </a:lnSpc>
              <a:spcBef>
                <a:spcPts val="0"/>
              </a:spcBef>
              <a:spcAft>
                <a:spcPts val="600"/>
              </a:spcAft>
              <a:buClr>
                <a:schemeClr val="tx1"/>
              </a:buClr>
              <a:buSzPct val="60000"/>
              <a:buFont typeface="Wingdings" panose="05000000000000000000" pitchFamily="2" charset="2"/>
              <a:buChar char="Ø"/>
              <a:tabLst/>
              <a:defRPr/>
            </a:pPr>
            <a:r>
              <a:rPr lang="en-US" sz="2800" dirty="0">
                <a:solidFill>
                  <a:prstClr val="white"/>
                </a:solidFill>
                <a:latin typeface="Calibri" panose="020F0502020204030204" pitchFamily="34" charset="0"/>
                <a:cs typeface="Calibri" panose="020F0502020204030204" pitchFamily="34" charset="0"/>
              </a:rPr>
              <a:t>Google Android (smart phone operating system) is also an </a:t>
            </a:r>
            <a:r>
              <a:rPr lang="en-US" sz="2800" dirty="0">
                <a:solidFill>
                  <a:prstClr val="white"/>
                </a:solidFill>
                <a:latin typeface="Calibri" panose="020F0502020204030204" pitchFamily="34" charset="0"/>
                <a:cs typeface="Calibri" panose="020F0502020204030204" pitchFamily="34" charset="0"/>
                <a:hlinkClick r:id="rId11" action="ppaction://hlinksldjump"/>
              </a:rPr>
              <a:t>anti-Christian monopoly with partner </a:t>
            </a:r>
            <a:r>
              <a:rPr lang="en-US" sz="2800" dirty="0">
                <a:solidFill>
                  <a:prstClr val="white"/>
                </a:solidFill>
                <a:latin typeface="Calibri" panose="020F0502020204030204" pitchFamily="34" charset="0"/>
                <a:cs typeface="Calibri" panose="020F0502020204030204" pitchFamily="34" charset="0"/>
                <a:hlinkClick r:id="rId12"/>
              </a:rPr>
              <a:t>gay socialist Apple</a:t>
            </a:r>
            <a:r>
              <a:rPr lang="en-US" sz="2800" dirty="0">
                <a:solidFill>
                  <a:prstClr val="white"/>
                </a:solidFill>
                <a:latin typeface="Calibri" panose="020F0502020204030204" pitchFamily="34" charset="0"/>
                <a:cs typeface="Calibri" panose="020F0502020204030204" pitchFamily="34" charset="0"/>
              </a:rPr>
              <a:t>.</a:t>
            </a:r>
            <a:endPar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2000"/>
              </a:lnSpc>
              <a:spcBef>
                <a:spcPts val="0"/>
              </a:spcBef>
              <a:spcAft>
                <a:spcPts val="600"/>
              </a:spcAft>
              <a:buClr>
                <a:schemeClr val="tx1"/>
              </a:buClr>
              <a:buSzPct val="60000"/>
              <a:buFont typeface="Wingdings" panose="05000000000000000000" pitchFamily="2" charset="2"/>
              <a:buChar char="Ø"/>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In 2019 radical liberal Google co-founders, </a:t>
            </a:r>
            <a:r>
              <a:rPr lang="en-US" sz="2800" b="1" dirty="0">
                <a:ln w="12700">
                  <a:solidFill>
                    <a:srgbClr val="000000"/>
                  </a:solidFill>
                  <a:prstDash val="solid"/>
                </a:ln>
                <a:solidFill>
                  <a:schemeClr val="tx1"/>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Alphabet CEO Larry Page &amp; President Sergey Brin resigned </a:t>
            </a: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after a year in hiding &amp; Android co-founder Andy Rubin.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3">
                  <a:extLst>
                    <a:ext uri="{A12FA001-AC4F-418D-AE19-62706E023703}">
                      <ahyp:hlinkClr xmlns:ahyp="http://schemas.microsoft.com/office/drawing/2018/hyperlinkcolor" val="tx"/>
                    </a:ext>
                  </a:extLst>
                </a:hlinkClick>
              </a:rPr>
              <a:t>[1192]</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4">
                  <a:extLst>
                    <a:ext uri="{A12FA001-AC4F-418D-AE19-62706E023703}">
                      <ahyp:hlinkClr xmlns:ahyp="http://schemas.microsoft.com/office/drawing/2018/hyperlinkcolor" val="tx"/>
                    </a:ext>
                  </a:extLst>
                </a:hlinkClick>
              </a:rPr>
              <a:t>[1193]</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5"/>
              </a:rPr>
              <a:t>[1194]</a:t>
            </a:r>
            <a:endPar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92000"/>
              </a:lnSpc>
              <a:spcBef>
                <a:spcPts val="0"/>
              </a:spcBef>
              <a:spcAft>
                <a:spcPts val="600"/>
              </a:spcAft>
              <a:buClr>
                <a:schemeClr val="tx1"/>
              </a:buClr>
              <a:buSzPct val="54000"/>
              <a:buFont typeface="Wingdings" panose="05000000000000000000" pitchFamily="2" charset="2"/>
              <a:buChar char="Ø"/>
              <a:tabLst/>
              <a:defRPr/>
            </a:pPr>
            <a:r>
              <a:rPr lang="en-US" sz="2800" b="1" dirty="0">
                <a:ln w="12700">
                  <a:solidFill>
                    <a:srgbClr val="000000"/>
                  </a:solidFill>
                  <a:prstDash val="solid"/>
                </a:ln>
                <a:solidFill>
                  <a:schemeClr val="tx1"/>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Apple, Google &amp; Facebook agreed to stop the spying, </a:t>
            </a: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by hundreds of uncontrolled third parties. </a:t>
            </a:r>
            <a:r>
              <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6">
                  <a:extLst>
                    <a:ext uri="{A12FA001-AC4F-418D-AE19-62706E023703}">
                      <ahyp:hlinkClr xmlns:ahyp="http://schemas.microsoft.com/office/drawing/2018/hyperlinkcolor" val="tx"/>
                    </a:ext>
                  </a:extLst>
                </a:hlinkClick>
              </a:rPr>
              <a:t>[1224] </a:t>
            </a:r>
            <a:endParaRPr lang="en-US" altLang="zh-CN" sz="16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182880"/>
            <a:ext cx="8778240" cy="914400"/>
          </a:xfrm>
          <a:prstGeom prst="rect">
            <a:avLst/>
          </a:prstGeom>
          <a:blipFill dpi="0" rotWithShape="0">
            <a:blip r:embed="rId1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6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919379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1937446"/>
            <a:ext cx="8503920" cy="4370427"/>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schemeClr val="tx1"/>
              </a:buClr>
              <a:buSzPct val="6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“Tech tyrants … Twitter and … Facebook are arguing that </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hlinkClick r:id="rId3"/>
              </a:rPr>
              <a:t>stripping them of (Section) 230 (lawsuit) protections</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 will harm free speech online.” </a:t>
            </a:r>
            <a:r>
              <a:rPr lang="en-US" sz="2000" dirty="0">
                <a:solidFill>
                  <a:schemeClr val="tx1"/>
                </a:solidFill>
                <a:latin typeface="Calibri" panose="020F0502020204030204" pitchFamily="34" charset="0"/>
                <a:cs typeface="Calibri" panose="020F0502020204030204" pitchFamily="34" charset="0"/>
                <a:hlinkClick r:id="rId4"/>
              </a:rPr>
              <a:t>[1315]</a:t>
            </a: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 </a:t>
            </a:r>
          </a:p>
          <a:p>
            <a:pPr marL="0" lvl="0" indent="0">
              <a:lnSpc>
                <a:spcPct val="100000"/>
              </a:lnSpc>
              <a:spcBef>
                <a:spcPts val="0"/>
              </a:spcBef>
              <a:spcAft>
                <a:spcPts val="1200"/>
              </a:spcAft>
              <a:buClr>
                <a:schemeClr val="tx1"/>
              </a:buClr>
              <a:buSzPct val="60000"/>
              <a:tabLst/>
              <a:defRPr/>
            </a:pPr>
            <a:r>
              <a:rPr lang="en-US"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cs typeface="Calibri" panose="020F0502020204030204" pitchFamily="34" charset="0"/>
              </a:rPr>
              <a:t>But “The tech tyrants have done more in 3 years to eradicate freedom of speech in America than any institutions since this country’s founding. Business Insider reported”. </a:t>
            </a:r>
            <a:r>
              <a:rPr lang="en-US" sz="2000" dirty="0">
                <a:solidFill>
                  <a:prstClr val="white"/>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[1315]</a:t>
            </a:r>
            <a:endParaRPr lang="en-US" altLang="zh-CN"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53340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943255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98119" y="1965703"/>
            <a:ext cx="8747760" cy="461664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srgbClr val="E7E6E6">
                  <a:lumMod val="10000"/>
                </a:srgbClr>
              </a:buClr>
              <a:buSzPct val="8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50" cap="none" spc="0" normalizeH="0" baseline="0" noProof="0" dirty="0">
                <a:ln w="12700" cmpd="sng">
                  <a:solidFill>
                    <a:srgbClr val="000000"/>
                  </a:solidFill>
                  <a:prstDash val="solid"/>
                </a:ln>
                <a:gradFill>
                  <a:gsLst>
                    <a:gs pos="0">
                      <a:srgbClr val="000000"/>
                    </a:gs>
                    <a:gs pos="1000">
                      <a:srgbClr val="000000">
                        <a:lumMod val="60000"/>
                        <a:lumOff val="40000"/>
                      </a:srgbClr>
                    </a:gs>
                    <a:gs pos="96262">
                      <a:prstClr val="white"/>
                    </a:gs>
                    <a:gs pos="53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The Apostle Paul wrote that not even an angel can change the words of Scripture. </a:t>
            </a:r>
          </a:p>
          <a:p>
            <a:pPr marL="365760" lvl="0" indent="-365760">
              <a:lnSpc>
                <a:spcPct val="100000"/>
              </a:lnSpc>
              <a:spcAft>
                <a:spcPts val="1200"/>
              </a:spcAft>
              <a:buClr>
                <a:srgbClr val="E7E6E6">
                  <a:lumMod val="10000"/>
                </a:srgbClr>
              </a:buClr>
              <a:buSzPct val="80000"/>
              <a:buFont typeface="Wingdings" panose="05000000000000000000" pitchFamily="2" charset="2"/>
              <a:buChar char="Ø"/>
              <a:defRPr/>
            </a:pPr>
            <a:r>
              <a:rPr kumimoji="0" lang="en-US" alt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lang="en-US" altLang="en-US" sz="3000" dirty="0">
                <a:solidFill>
                  <a:prstClr val="black">
                    <a:lumMod val="95000"/>
                    <a:lumOff val="5000"/>
                  </a:prstClr>
                </a:solidFill>
                <a:latin typeface="Calibri" panose="020F0502020204030204" pitchFamily="34" charset="0"/>
                <a:cs typeface="Calibri" panose="020F0502020204030204" pitchFamily="34" charset="0"/>
              </a:rPr>
              <a:t>But even if we or an angel from heaven should preach a gospel other than the one we preached to you, let them be under God’s curse!”</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Galatians 1:8 NIV</a:t>
            </a:r>
            <a:endParaRPr kumimoji="0" lang="en-US" altLang="en-US" sz="20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100000"/>
              </a:lnSpc>
              <a:spcBef>
                <a:spcPct val="0"/>
              </a:spcBef>
              <a:spcAft>
                <a:spcPts val="1200"/>
              </a:spcAft>
              <a:buClr>
                <a:schemeClr val="bg1"/>
              </a:buClr>
              <a:buSzPct val="7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Jesus stated: “</a:t>
            </a:r>
            <a:r>
              <a:rPr kumimoji="0" lang="en-US" sz="3200" b="1" i="0" u="none" strike="noStrike" kern="150" cap="none" spc="0" normalizeH="0" baseline="0" noProof="0" dirty="0">
                <a:ln w="12700" cmpd="sng">
                  <a:solidFill>
                    <a:srgbClr val="000000"/>
                  </a:solidFill>
                  <a:prstDash val="solid"/>
                </a:ln>
                <a:gradFill>
                  <a:gsLst>
                    <a:gs pos="0">
                      <a:srgbClr val="000000"/>
                    </a:gs>
                    <a:gs pos="1000">
                      <a:prstClr val="black">
                        <a:lumMod val="85000"/>
                        <a:lumOff val="15000"/>
                      </a:prstClr>
                    </a:gs>
                    <a:gs pos="96262">
                      <a:prstClr val="white"/>
                    </a:gs>
                    <a:gs pos="56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Heaven and earth will pass away, but my words will never pass away</a:t>
            </a:r>
            <a:r>
              <a:rPr kumimoji="0" lang="en-US" sz="30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a:t>
            </a:r>
            <a:r>
              <a:rPr kumimoji="0" lang="en-US" sz="3200" b="1" i="0" u="none" strike="noStrike" kern="150" cap="none" spc="0" normalizeH="0" baseline="0" noProof="0" dirty="0">
                <a:ln w="12700" cmpd="sng">
                  <a:solidFill>
                    <a:srgbClr val="000000"/>
                  </a:solidFill>
                  <a:prstDash val="solid"/>
                </a:ln>
                <a:gradFill>
                  <a:gsLst>
                    <a:gs pos="0">
                      <a:srgbClr val="000000"/>
                    </a:gs>
                    <a:gs pos="1000">
                      <a:prstClr val="black">
                        <a:lumMod val="85000"/>
                        <a:lumOff val="15000"/>
                      </a:prstClr>
                    </a:gs>
                    <a:gs pos="96262">
                      <a:prstClr val="white"/>
                    </a:gs>
                    <a:gs pos="56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alt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Mat. 24:35 NIV</a:t>
            </a:r>
            <a:r>
              <a:rPr kumimoji="0" lang="en-US" alt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altLang="en-US" sz="2000" b="0" i="0" u="none" strike="noStrike" kern="1200" cap="none" spc="0" normalizeH="0" baseline="0" noProof="0" dirty="0">
              <a:ln w="9525">
                <a:solidFill>
                  <a:prstClr val="black"/>
                </a:solidFill>
                <a:prstDash val="solid"/>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Text Box 1">
            <a:extLst>
              <a:ext uri="{FF2B5EF4-FFF2-40B4-BE49-F238E27FC236}">
                <a16:creationId xmlns:a16="http://schemas.microsoft.com/office/drawing/2014/main" id="{5CC72EBC-10F1-40CD-8AA8-35F987F4D444}"/>
              </a:ext>
            </a:extLst>
          </p:cNvPr>
          <p:cNvSpPr txBox="1">
            <a:spLocks noChangeArrowheads="1"/>
          </p:cNvSpPr>
          <p:nvPr/>
        </p:nvSpPr>
        <p:spPr bwMode="auto">
          <a:xfrm>
            <a:off x="91439" y="609600"/>
            <a:ext cx="896112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DCAA2F18-5FD0-40F6-8BEB-DCCF984F7C82}"/>
              </a:ext>
            </a:extLst>
          </p:cNvPr>
          <p:cNvSpPr>
            <a:spLocks noGrp="1"/>
          </p:cNvSpPr>
          <p:nvPr>
            <p:ph type="dt" sz="half" idx="10"/>
          </p:nvPr>
        </p:nvSpPr>
        <p:spPr>
          <a:xfrm>
            <a:off x="4846319" y="6618794"/>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779209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
                                  </p:stCondLst>
                                  <p:childTnLst>
                                    <p:animEffect transition="out" filter="fade">
                                      <p:cBhvr>
                                        <p:cTn id="6" dur="2000" tmFilter="0, 0; .2, .5; .8, .5; 1, 0"/>
                                        <p:tgtEl>
                                          <p:spTgt spid="7">
                                            <p:txEl>
                                              <p:pRg st="0" end="0"/>
                                            </p:txEl>
                                          </p:spTgt>
                                        </p:tgtEl>
                                      </p:cBhvr>
                                    </p:animEffect>
                                    <p:animScale>
                                      <p:cBhvr>
                                        <p:cTn id="7" dur="1000" autoRev="1" fill="hold"/>
                                        <p:tgtEl>
                                          <p:spTgt spid="7">
                                            <p:txEl>
                                              <p:pRg st="0" end="0"/>
                                            </p:txEl>
                                          </p:spTgt>
                                        </p:tgtEl>
                                      </p:cBhvr>
                                      <p:by x="105000" y="105000"/>
                                    </p:animScale>
                                  </p:childTnLst>
                                </p:cTn>
                              </p:par>
                            </p:childTnLst>
                          </p:cTn>
                        </p:par>
                        <p:par>
                          <p:cTn id="8" fill="hold">
                            <p:stCondLst>
                              <p:cond delay="3500"/>
                            </p:stCondLst>
                            <p:childTnLst>
                              <p:par>
                                <p:cTn id="9" presetID="26" presetClass="emph" presetSubtype="0" fill="hold" nodeType="afterEffect">
                                  <p:stCondLst>
                                    <p:cond delay="11000"/>
                                  </p:stCondLst>
                                  <p:childTnLst>
                                    <p:animEffect transition="out" filter="fade">
                                      <p:cBhvr>
                                        <p:cTn id="10" dur="2000" tmFilter="0, 0; .2, .5; .8, .5; 1, 0"/>
                                        <p:tgtEl>
                                          <p:spTgt spid="7">
                                            <p:txEl>
                                              <p:pRg st="2" end="2"/>
                                            </p:txEl>
                                          </p:spTgt>
                                        </p:tgtEl>
                                      </p:cBhvr>
                                    </p:animEffect>
                                    <p:animScale>
                                      <p:cBhvr>
                                        <p:cTn id="11" dur="100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1460" y="1980474"/>
            <a:ext cx="8641080" cy="4185761"/>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prstClr val="white"/>
              </a:buClr>
              <a:buSzPct val="60000"/>
              <a:tabLst/>
              <a:defRPr/>
            </a:pPr>
            <a:r>
              <a:rPr lang="en-US" altLang="zh-CN"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ea typeface="Times New Roman" panose="02020603050405020304" pitchFamily="18" charset="0"/>
                <a:cs typeface="Calibri" panose="020F0502020204030204" pitchFamily="34" charset="0"/>
              </a:rPr>
              <a:t>“In June 2018 the Gateway Pundit published a study of top conservative news outlets and we found that Facebook had eliminated 93% of traffic to top conservative websites since the election.” </a:t>
            </a:r>
            <a:r>
              <a:rPr lang="en-US" sz="2000" dirty="0">
                <a:solidFill>
                  <a:prstClr val="whit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[1315]</a:t>
            </a:r>
            <a:endParaRPr lang="en-US" altLang="zh-CN"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100000"/>
              </a:lnSpc>
              <a:spcBef>
                <a:spcPts val="0"/>
              </a:spcBef>
              <a:spcAft>
                <a:spcPts val="1200"/>
              </a:spcAft>
              <a:buClr>
                <a:prstClr val="white"/>
              </a:buClr>
              <a:buSzPct val="60000"/>
              <a:tabLst/>
              <a:defRPr/>
            </a:pPr>
            <a:r>
              <a:rPr lang="en-US" altLang="zh-CN" sz="3200" b="1"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latin typeface="Calibri" panose="020F0502020204030204" pitchFamily="34" charset="0"/>
                <a:ea typeface="Times New Roman" panose="02020603050405020304" pitchFamily="18" charset="0"/>
                <a:cs typeface="Calibri" panose="020F0502020204030204" pitchFamily="34" charset="0"/>
              </a:rPr>
              <a:t>“Facebook began eliminating conservative content after the 2016 election. Numerous conservative websites went out of business.” </a:t>
            </a:r>
            <a:r>
              <a:rPr lang="en-US" sz="2000" dirty="0">
                <a:solidFill>
                  <a:prstClr val="whit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[1315]</a:t>
            </a:r>
            <a:endParaRPr lang="en-US" altLang="zh-CN" sz="3200" dirty="0">
              <a:solidFill>
                <a:prstClr val="white"/>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60960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919118F2-296D-4F3D-8A2F-B789708D413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2352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0455" y="1645920"/>
            <a:ext cx="8624515" cy="4829014"/>
          </a:xfrm>
          <a:prstGeom prst="rect">
            <a:avLst/>
          </a:prstGeom>
          <a:gradFill flip="none" rotWithShape="1">
            <a:gsLst>
              <a:gs pos="0">
                <a:srgbClr val="0000FF"/>
              </a:gs>
              <a:gs pos="59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600"/>
              </a:spcAft>
              <a:tabLst/>
            </a:pPr>
            <a:r>
              <a:rPr lang="en-US" altLang="zh-CN" sz="3400" b="1" dirty="0">
                <a:ln w="9525">
                  <a:solidFill>
                    <a:prstClr val="black"/>
                  </a:solidFill>
                  <a:prstDash val="solid"/>
                </a:ln>
                <a:solidFill>
                  <a:prstClr val="white"/>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I am proud to have overcome heavy</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persecution by gay mafia</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400" b="1" dirty="0">
                <a:ln w="9525">
                  <a:solidFill>
                    <a:prstClr val="black"/>
                  </a:solidFill>
                  <a:prstDash val="solid"/>
                </a:ln>
                <a:solidFill>
                  <a:prstClr val="white"/>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Google, Apple and past Obama officials, including public RICO jail threats from corrupt DOJ leader Loretta Lynch and others who </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threatened all Christian leaders with jail and job loss</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400" b="1" dirty="0">
                <a:ln w="9525">
                  <a:solidFill>
                    <a:prstClr val="black"/>
                  </a:solidFill>
                  <a:prstDash val="solid"/>
                </a:ln>
                <a:solidFill>
                  <a:prstClr val="white"/>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if they opposed gay marriage, </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global warming</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or </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6" action="ppaction://hlinkfile">
                  <a:extLst>
                    <a:ext uri="{A12FA001-AC4F-418D-AE19-62706E023703}">
                      <ahyp:hlinkClr xmlns:ahyp="http://schemas.microsoft.com/office/drawing/2018/hyperlinkcolor" val="tx"/>
                    </a:ext>
                  </a:extLst>
                </a:hlinkClick>
              </a:rPr>
              <a:t>abortion</a:t>
            </a:r>
            <a:r>
              <a:rPr lang="en-US" altLang="zh-CN" sz="3400" b="1" dirty="0">
                <a:ln w="9525">
                  <a:solidFill>
                    <a:schemeClr val="bg1"/>
                  </a:solidFill>
                  <a:prstDash val="solid"/>
                </a:ln>
                <a:solidFill>
                  <a:schemeClr val="tx1"/>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a:t>
            </a:r>
          </a:p>
          <a:p>
            <a:pPr marL="0" lvl="0" indent="0">
              <a:lnSpc>
                <a:spcPct val="100000"/>
              </a:lnSpc>
              <a:spcAft>
                <a:spcPts val="600"/>
              </a:spcAft>
              <a:tabLst/>
            </a:pPr>
            <a:r>
              <a:rPr lang="en-US" sz="1500" u="sng" dirty="0">
                <a:solidFill>
                  <a:prstClr val="white"/>
                </a:solidFill>
                <a:latin typeface="Calibri" panose="020F0502020204030204" pitchFamily="34" charset="0"/>
                <a:cs typeface="Calibri" panose="020F0502020204030204" pitchFamily="34" charset="0"/>
                <a:hlinkClick r:id="rId7"/>
              </a:rPr>
              <a:t>[680</a:t>
            </a:r>
            <a:r>
              <a:rPr lang="en-US" sz="1500" dirty="0">
                <a:solidFill>
                  <a:prstClr val="white"/>
                </a:solidFill>
                <a:latin typeface="Calibri" panose="020F0502020204030204" pitchFamily="34" charset="0"/>
                <a:cs typeface="Calibri" panose="020F0502020204030204" pitchFamily="34" charset="0"/>
                <a:hlinkClick r:id="rId7"/>
              </a:rPr>
              <a:t>]</a:t>
            </a:r>
            <a:r>
              <a:rPr lang="en-US" sz="1500" dirty="0">
                <a:solidFill>
                  <a:prstClr val="white"/>
                </a:solidFill>
                <a:latin typeface="Calibri" panose="020F0502020204030204" pitchFamily="34" charset="0"/>
                <a:cs typeface="Calibri" panose="020F0502020204030204" pitchFamily="34" charset="0"/>
              </a:rPr>
              <a:t> </a:t>
            </a:r>
            <a:r>
              <a:rPr lang="en-US" sz="1500" u="sng" dirty="0">
                <a:solidFill>
                  <a:prstClr val="white"/>
                </a:solidFill>
                <a:latin typeface="Calibri" panose="020F0502020204030204" pitchFamily="34" charset="0"/>
                <a:cs typeface="Calibri" panose="020F0502020204030204" pitchFamily="34" charset="0"/>
                <a:hlinkClick r:id="rId8"/>
              </a:rPr>
              <a:t>[810]</a:t>
            </a:r>
            <a:r>
              <a:rPr lang="en-US" sz="1500" u="sng"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9"/>
              </a:rPr>
              <a:t>[1029]</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0"/>
              </a:rPr>
              <a:t>[1173]</a:t>
            </a:r>
            <a:r>
              <a:rPr lang="en-US" sz="1500" dirty="0">
                <a:solidFill>
                  <a:prstClr val="black"/>
                </a:solidFill>
                <a:latin typeface="Calibri" panose="020F0502020204030204" pitchFamily="34" charset="0"/>
                <a:ea typeface="Microsoft YaHei" pitchFamily="1"/>
                <a:cs typeface="Calibri" panose="020F0502020204030204" pitchFamily="34" charset="0"/>
              </a:rPr>
              <a:t> </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11"/>
              </a:rPr>
              <a:t>[1087]</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12"/>
              </a:rPr>
              <a:t>[1088]</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3"/>
              </a:rPr>
              <a:t>[1140]</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ea typeface="Microsoft YaHei" pitchFamily="1"/>
                <a:cs typeface="Calibri" panose="020F0502020204030204" pitchFamily="34" charset="0"/>
                <a:hlinkClick r:id="rId14"/>
              </a:rPr>
              <a:t>[1158]</a:t>
            </a:r>
            <a:r>
              <a:rPr lang="en-US" sz="1500" dirty="0">
                <a:solidFill>
                  <a:prstClr val="black"/>
                </a:solidFill>
                <a:latin typeface="Calibri" panose="020F0502020204030204" pitchFamily="34" charset="0"/>
                <a:ea typeface="Microsoft YaHei" pitchFamily="1"/>
                <a:cs typeface="Calibri" panose="020F0502020204030204" pitchFamily="34" charset="0"/>
              </a:rPr>
              <a:t> </a:t>
            </a:r>
            <a:r>
              <a:rPr lang="en-US" sz="1500" dirty="0">
                <a:solidFill>
                  <a:prstClr val="black"/>
                </a:solidFill>
                <a:latin typeface="Calibri" panose="020F0502020204030204" pitchFamily="34" charset="0"/>
                <a:ea typeface="Microsoft YaHei" pitchFamily="1"/>
                <a:cs typeface="Calibri" panose="020F0502020204030204" pitchFamily="34" charset="0"/>
                <a:hlinkClick r:id="rId15"/>
              </a:rPr>
              <a:t>[1183]</a:t>
            </a:r>
            <a:r>
              <a:rPr lang="en-US" sz="1500" dirty="0">
                <a:solidFill>
                  <a:prstClr val="black"/>
                </a:solidFill>
                <a:latin typeface="Calibri" panose="020F0502020204030204" pitchFamily="34" charset="0"/>
                <a:ea typeface="Microsoft YaHei" pitchFamily="1"/>
                <a:cs typeface="Calibri" panose="020F0502020204030204" pitchFamily="34" charset="0"/>
              </a:rPr>
              <a:t> </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hlinkClick r:id="rId16"/>
              </a:rPr>
              <a:t>[1221]</a:t>
            </a:r>
            <a:r>
              <a:rPr lang="en-US" altLang="zh-CN" sz="15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7"/>
              </a:rPr>
              <a:t>[1242]</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8"/>
              </a:rPr>
              <a:t>[1246]</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19"/>
              </a:rPr>
              <a:t>[1247]</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0"/>
              </a:rPr>
              <a:t>[1248]</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1"/>
              </a:rPr>
              <a:t>[1249]</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2"/>
              </a:rPr>
              <a:t>[1250]</a:t>
            </a:r>
            <a:r>
              <a:rPr lang="en-US" sz="1500" dirty="0">
                <a:solidFill>
                  <a:prstClr val="white"/>
                </a:solidFill>
                <a:latin typeface="Calibri" panose="020F0502020204030204" pitchFamily="34" charset="0"/>
                <a:cs typeface="Calibri" panose="020F0502020204030204" pitchFamily="34" charset="0"/>
              </a:rPr>
              <a:t> </a:t>
            </a:r>
            <a:r>
              <a:rPr lang="en-US" sz="1500" dirty="0">
                <a:solidFill>
                  <a:prstClr val="white"/>
                </a:solidFill>
                <a:latin typeface="Calibri" panose="020F0502020204030204" pitchFamily="34" charset="0"/>
                <a:cs typeface="Calibri" panose="020F0502020204030204" pitchFamily="34" charset="0"/>
                <a:hlinkClick r:id="rId23"/>
              </a:rPr>
              <a:t>[1251]</a:t>
            </a:r>
            <a:endParaRPr lang="en-US" altLang="zh-CN" sz="16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78" y="365760"/>
            <a:ext cx="8778240" cy="1005840"/>
          </a:xfrm>
          <a:prstGeom prst="rect">
            <a:avLst/>
          </a:prstGeom>
          <a:blipFill dpi="0" rotWithShape="0">
            <a:blip r:embed="rId2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BC5459C2-5111-4350-9A37-13671620607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FCCFE7A8-C374-4015-84F9-7FA90A42F418}"/>
              </a:ext>
            </a:extLst>
          </p:cNvPr>
          <p:cNvSpPr txBox="1">
            <a:spLocks/>
          </p:cNvSpPr>
          <p:nvPr/>
        </p:nvSpPr>
        <p:spPr>
          <a:xfrm>
            <a:off x="294863"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9225943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9742" y="1512957"/>
            <a:ext cx="8624515" cy="4955203"/>
          </a:xfrm>
          <a:prstGeom prst="rect">
            <a:avLst/>
          </a:prstGeom>
          <a:gradFill flip="none" rotWithShape="1">
            <a:gsLst>
              <a:gs pos="0">
                <a:srgbClr val="0000FF"/>
              </a:gs>
              <a:gs pos="59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tabLst/>
            </a:pPr>
            <a:r>
              <a:rPr lang="en-US" altLang="zh-CN" sz="30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Christians must stop using these evil companies. </a:t>
            </a:r>
          </a:p>
          <a:p>
            <a:pPr marL="0" lvl="0" indent="0">
              <a:lnSpc>
                <a:spcPct val="100000"/>
              </a:lnSpc>
              <a:spcAft>
                <a:spcPts val="600"/>
              </a:spcAft>
              <a:tabLst/>
            </a:pPr>
            <a:r>
              <a:rPr lang="en-US" altLang="zh-CN" sz="30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I recommend conservative</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Parler</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(not Facebook),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Rumble</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(not YouTube),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DuckDuckGo</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(not Google),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rPr>
              <a:t>Edge browser</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(not Chrome) &amp; MSN Mail (not Gmail)</a:t>
            </a:r>
          </a:p>
          <a:p>
            <a:pPr marL="0" lvl="0" indent="0">
              <a:lnSpc>
                <a:spcPct val="100000"/>
              </a:lnSpc>
              <a:spcAft>
                <a:spcPts val="600"/>
              </a:spcAft>
              <a:tabLst/>
            </a:pPr>
            <a:r>
              <a:rPr lang="en-US" altLang="zh-CN" sz="3000" b="1" dirty="0">
                <a:ln w="9525">
                  <a:solidFill>
                    <a:schemeClr val="bg1"/>
                  </a:solidFill>
                  <a:prstDash val="solid"/>
                </a:ln>
                <a:solidFill>
                  <a:schemeClr val="tx1"/>
                </a:solidFill>
                <a:effectLst>
                  <a:glow rad="1270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For news &amp; information, I recommend conservative: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rPr>
              <a:t>Gateway Pundit</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8"/>
              </a:rPr>
              <a:t>NewsMax TV</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9"/>
              </a:rPr>
              <a:t>Sean Hannity</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0"/>
              </a:rPr>
              <a:t>Rush Limbaugh</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1">
                  <a:extLst>
                    <a:ext uri="{A12FA001-AC4F-418D-AE19-62706E023703}">
                      <ahyp:hlinkClr xmlns:ahyp="http://schemas.microsoft.com/office/drawing/2018/hyperlinkcolor" val="tx"/>
                    </a:ext>
                  </a:extLst>
                </a:hlinkClick>
              </a:rPr>
              <a:t>Understanding the Times</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2"/>
              </a:rPr>
              <a:t>CBN &amp; 700 Club</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3">
                  <a:extLst>
                    <a:ext uri="{A12FA001-AC4F-418D-AE19-62706E023703}">
                      <ahyp:hlinkClr xmlns:ahyp="http://schemas.microsoft.com/office/drawing/2018/hyperlinkcolor" val="tx"/>
                    </a:ext>
                  </a:extLst>
                </a:hlinkClick>
              </a:rPr>
              <a:t>WND</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4">
                  <a:extLst>
                    <a:ext uri="{A12FA001-AC4F-418D-AE19-62706E023703}">
                      <ahyp:hlinkClr xmlns:ahyp="http://schemas.microsoft.com/office/drawing/2018/hyperlinkcolor" val="tx"/>
                    </a:ext>
                  </a:extLst>
                </a:hlinkClick>
              </a:rPr>
              <a:t>Sid Roth</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5"/>
              </a:rPr>
              <a:t>Jay Sekulow</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6"/>
              </a:rPr>
              <a:t>Wall Builders</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7">
                  <a:extLst>
                    <a:ext uri="{A12FA001-AC4F-418D-AE19-62706E023703}">
                      <ahyp:hlinkClr xmlns:ahyp="http://schemas.microsoft.com/office/drawing/2018/hyperlinkcolor" val="tx"/>
                    </a:ext>
                  </a:extLst>
                </a:hlinkClick>
              </a:rPr>
              <a:t>PragerU</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8">
                  <a:extLst>
                    <a:ext uri="{A12FA001-AC4F-418D-AE19-62706E023703}">
                      <ahyp:hlinkClr xmlns:ahyp="http://schemas.microsoft.com/office/drawing/2018/hyperlinkcolor" val="tx"/>
                    </a:ext>
                  </a:extLst>
                </a:hlinkClick>
              </a:rPr>
              <a:t>Fairview Baptist</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9">
                  <a:extLst>
                    <a:ext uri="{A12FA001-AC4F-418D-AE19-62706E023703}">
                      <ahyp:hlinkClr xmlns:ahyp="http://schemas.microsoft.com/office/drawing/2018/hyperlinkcolor" val="tx"/>
                    </a:ext>
                  </a:extLst>
                </a:hlinkClick>
              </a:rPr>
              <a:t>CNSNews</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20"/>
              </a:rPr>
              <a:t>John Ankerberg</a:t>
            </a:r>
            <a:r>
              <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21">
                  <a:extLst>
                    <a:ext uri="{A12FA001-AC4F-418D-AE19-62706E023703}">
                      <ahyp:hlinkClr xmlns:ahyp="http://schemas.microsoft.com/office/drawing/2018/hyperlinkcolor" val="tx"/>
                    </a:ext>
                  </a:extLst>
                </a:hlinkClick>
              </a:rPr>
              <a:t>Epoch Times</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22"/>
              </a:rPr>
              <a:t>Bott Radio Network</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rPr>
              <a:t> &amp; </a:t>
            </a:r>
            <a:r>
              <a:rPr lang="en-US" altLang="zh-CN" sz="3000"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23"/>
              </a:rPr>
              <a:t>Reasons To Believe</a:t>
            </a:r>
            <a:endParaRPr lang="en-US" altLang="zh-CN" sz="3000" dirty="0">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28600"/>
            <a:ext cx="8778240" cy="1005840"/>
          </a:xfrm>
          <a:prstGeom prst="rect">
            <a:avLst/>
          </a:prstGeom>
          <a:blipFill dpi="0" rotWithShape="0">
            <a:blip r:embed="rId2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BC5459C2-5111-4350-9A37-13671620607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FCCFE7A8-C374-4015-84F9-7FA90A42F418}"/>
              </a:ext>
            </a:extLst>
          </p:cNvPr>
          <p:cNvSpPr txBox="1">
            <a:spLocks/>
          </p:cNvSpPr>
          <p:nvPr/>
        </p:nvSpPr>
        <p:spPr>
          <a:xfrm>
            <a:off x="294863"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37652376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2000">
        <p15:prstTrans prst="pageCurlDouble"/>
      </p:transition>
    </mc:Choice>
    <mc:Fallback xmlns="">
      <p:transition spd="slow" advTm="42000">
        <p:fade/>
      </p:transition>
    </mc:Fallback>
  </mc:AlternateContent>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738293"/>
            <a:ext cx="8778240" cy="4759765"/>
          </a:xfrm>
          <a:prstGeom prst="rect">
            <a:avLst/>
          </a:prstGeom>
          <a:gradFill flip="none" rotWithShape="1">
            <a:gsLst>
              <a:gs pos="0">
                <a:srgbClr val="0000FF"/>
              </a:gs>
              <a:gs pos="57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5000"/>
              </a:lnSpc>
              <a:spcBef>
                <a:spcPts val="0"/>
              </a:spcBef>
              <a:spcAft>
                <a:spcPts val="600"/>
              </a:spcAft>
              <a:buClr>
                <a:srgbClr val="000000"/>
              </a:buClr>
              <a:buSzPct val="70000"/>
              <a:buFont typeface="Times New Roman" panose="02020603050405020304" pitchFamily="18" charset="0"/>
              <a:buNone/>
              <a:tabLst/>
              <a:defRPr/>
            </a:pPr>
            <a:r>
              <a:rPr kumimoji="0" lang="en-US" altLang="zh-CN" sz="32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Socialist liberals claim their illegal persecution of Christians is justified because they are offended. They claim past wrongs to their ancestors justifies their lashing out in raging anger, anarchy </a:t>
            </a:r>
            <a:r>
              <a:rPr lang="en-US" altLang="zh-CN"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&amp;</a:t>
            </a:r>
            <a:r>
              <a:rPr kumimoji="0" lang="en-US" altLang="zh-CN" sz="32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 murder. </a:t>
            </a:r>
          </a:p>
          <a:p>
            <a:pPr marL="274320" marR="0" lvl="0" indent="-274320" algn="l" defTabSz="457200" rtl="0" eaLnBrk="1" fontAlgn="base" latinLnBrk="0" hangingPunct="0">
              <a:lnSpc>
                <a:spcPct val="95000"/>
              </a:lnSpc>
              <a:spcBef>
                <a:spcPts val="0"/>
              </a:spcBef>
              <a:spcAft>
                <a:spcPts val="600"/>
              </a:spcAft>
              <a:buClr>
                <a:schemeClr val="tx1"/>
              </a:buClr>
              <a:buSzPct val="60000"/>
              <a:buFont typeface="Wingdings" panose="05000000000000000000" pitchFamily="2" charset="2"/>
              <a:buChar char="Ø"/>
              <a:tabLst/>
              <a:defRPr/>
            </a:pPr>
            <a:r>
              <a:rPr kumimoji="0" lang="en-US" altLang="zh-CN" sz="3200" b="0" i="0" u="none" strike="noStrike" kern="120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Calibri" panose="020F0502020204030204" pitchFamily="34" charset="0"/>
              </a:rPr>
              <a:t>Liberals don’t care that everything they do and say is evil and offensive to Christians.  </a:t>
            </a:r>
          </a:p>
          <a:p>
            <a:pPr marL="274320" marR="0" lvl="0" indent="-274320" algn="l" defTabSz="457200" rtl="0" eaLnBrk="1" fontAlgn="base" latinLnBrk="0" hangingPunct="0">
              <a:lnSpc>
                <a:spcPct val="95000"/>
              </a:lnSpc>
              <a:spcBef>
                <a:spcPts val="0"/>
              </a:spcBef>
              <a:spcAft>
                <a:spcPts val="600"/>
              </a:spcAft>
              <a:buClr>
                <a:prstClr val="white"/>
              </a:buClr>
              <a:buSzPct val="60000"/>
              <a:buFont typeface="Wingdings" panose="05000000000000000000" pitchFamily="2" charset="2"/>
              <a:buChar char="Ø"/>
              <a:tabLst/>
              <a:defRPr/>
            </a:pPr>
            <a:r>
              <a:rPr kumimoji="0" lang="en-US" altLang="zh-CN" sz="34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508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Jesus taught that we are not to be offended and we must love those who persecute us.</a:t>
            </a:r>
          </a:p>
          <a:p>
            <a:pPr marL="274320" marR="0" lvl="0" indent="-274320" algn="l" defTabSz="457200" rtl="0" eaLnBrk="1" fontAlgn="base" latinLnBrk="0" hangingPunct="0">
              <a:lnSpc>
                <a:spcPct val="95000"/>
              </a:lnSpc>
              <a:spcBef>
                <a:spcPts val="0"/>
              </a:spcBef>
              <a:spcAft>
                <a:spcPts val="600"/>
              </a:spcAft>
              <a:buClr>
                <a:prstClr val="white"/>
              </a:buClr>
              <a:buSzPct val="60000"/>
              <a:buFont typeface="Wingdings" panose="05000000000000000000" pitchFamily="2" charset="2"/>
              <a:buChar char="Ø"/>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508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Jesus t</a:t>
            </a:r>
            <a:r>
              <a:rPr kumimoji="0" lang="en-US" altLang="zh-CN" sz="34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508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aught that anger is like murder to God.</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357152"/>
            <a:ext cx="8778240" cy="10972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689BC3FA-A572-43B7-8239-9F792457A65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4246332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85850" y="820593"/>
            <a:ext cx="6972300" cy="5293757"/>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70000"/>
              <a:tabLst/>
              <a:defRPr/>
            </a:pPr>
            <a:r>
              <a:rPr lang="en-US" sz="37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Jesus stated: “… blessed is he who is not offended because of Me.”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Mat. 11:6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NKJV </a:t>
            </a:r>
            <a:endPar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a:p>
            <a:pPr marL="0" lvl="0" indent="0">
              <a:lnSpc>
                <a:spcPct val="100000"/>
              </a:lnSpc>
              <a:spcAft>
                <a:spcPts val="0"/>
              </a:spcAft>
              <a:buClr>
                <a:srgbClr val="FFFFFF"/>
              </a:buClr>
              <a:buSzPct val="60000"/>
              <a:tabLst/>
              <a:defRPr/>
            </a:pPr>
            <a:r>
              <a:rPr lang="en-US" sz="37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Jesus said: “… love your enemies, bless those who curse you, do good to those who hate you, and pray for those who spitefully use you and persecute you</a:t>
            </a:r>
            <a:r>
              <a:rPr kumimoji="0" lang="en-US" sz="34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600"/>
              </a:spcAft>
              <a:buClr>
                <a:srgbClr val="FFFFFF"/>
              </a:buClr>
              <a:buSzPct val="60000"/>
              <a:buFont typeface="Times New Roman" panose="02020603050405020304" pitchFamily="18" charset="0"/>
              <a:buNone/>
              <a:tabLst/>
              <a:defRPr/>
            </a:pPr>
            <a:r>
              <a:rPr kumimoji="0" lang="en-US" sz="20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5"/>
              </a:rPr>
              <a:t>Mat. 5:43-44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5"/>
              </a:rPr>
              <a:t>NKJV</a:t>
            </a:r>
            <a:endParaRPr kumimoji="0" lang="en-US" sz="20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2424626669"/>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752600"/>
            <a:ext cx="8686800" cy="4729372"/>
          </a:xfrm>
          <a:prstGeom prst="rect">
            <a:avLst/>
          </a:prstGeom>
          <a:gradFill flip="none" rotWithShape="1">
            <a:gsLst>
              <a:gs pos="0">
                <a:srgbClr val="0000FF"/>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6000"/>
              </a:lnSpc>
              <a:spcAft>
                <a:spcPts val="600"/>
              </a:spcAft>
              <a:buClr>
                <a:schemeClr val="tx1"/>
              </a:buClr>
              <a:buSzPct val="60000"/>
              <a:tabLst/>
              <a:defRPr/>
            </a:pPr>
            <a:r>
              <a:rPr lang="en-US" sz="3000" b="1"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latin typeface="Calibri" panose="020F0502020204030204" pitchFamily="34" charset="0"/>
                <a:cs typeface="Calibri" panose="020F0502020204030204" pitchFamily="34" charset="0"/>
              </a:rPr>
              <a:t>I received a g</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ay leader’s public death threat years ago, after I sent him my first book. </a:t>
            </a:r>
            <a:r>
              <a:rPr lang="en-US" sz="3000" b="1"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latin typeface="Calibri" panose="020F0502020204030204" pitchFamily="34" charset="0"/>
                <a:cs typeface="Calibri" panose="020F0502020204030204" pitchFamily="34" charset="0"/>
              </a:rPr>
              <a:t>Because</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I cared enough to try to set him free from his gay sex slavery. </a:t>
            </a:r>
          </a:p>
          <a:p>
            <a:pPr marL="365760" lvl="0" indent="-365760" defTabSz="342900">
              <a:lnSpc>
                <a:spcPct val="96000"/>
              </a:lnSpc>
              <a:spcAft>
                <a:spcPts val="600"/>
              </a:spcAft>
              <a:buClr>
                <a:schemeClr val="tx1"/>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I also experienced unsuccessful molestation </a:t>
            </a:r>
            <a:r>
              <a:rPr lang="en-US" sz="3000" b="1"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latin typeface="Calibri" panose="020F0502020204030204" pitchFamily="34" charset="0"/>
                <a:cs typeface="Calibri" panose="020F0502020204030204" pitchFamily="34" charset="0"/>
              </a:rPr>
              <a:t>attempts from </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gay friends and family, </a:t>
            </a:r>
            <a:r>
              <a:rPr lang="en-US" sz="3000" b="1"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latin typeface="Calibri" panose="020F0502020204030204" pitchFamily="34" charset="0"/>
                <a:cs typeface="Calibri" panose="020F0502020204030204" pitchFamily="34" charset="0"/>
              </a:rPr>
              <a:t>plus one unsuccessful knockout </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drug </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 action="ppaction://noaction">
                  <a:extLst>
                    <a:ext uri="{A12FA001-AC4F-418D-AE19-62706E023703}">
                      <ahyp:hlinkClr xmlns:ahyp="http://schemas.microsoft.com/office/drawing/2018/hyperlinkcolor" val="tx"/>
                    </a:ext>
                  </a:extLst>
                </a:hlinkClick>
              </a:rPr>
              <a:t>rape attempt</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defTabSz="342900">
              <a:lnSpc>
                <a:spcPct val="96000"/>
              </a:lnSpc>
              <a:spcAft>
                <a:spcPts val="600"/>
              </a:spcAft>
              <a:buClr>
                <a:prstClr val="white"/>
              </a:buClr>
              <a:buSzPct val="70000"/>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38100" dir="2700000" algn="tl" rotWithShape="0">
                    <a:schemeClr val="bg1">
                      <a:lumMod val="95000"/>
                      <a:lumOff val="5000"/>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Gays don’t practice Christian brotherly love. They use lust filled premeditated Satanic rape. </a:t>
            </a:r>
          </a:p>
          <a:p>
            <a:pPr marL="274320" lvl="0" indent="-274320" defTabSz="342900">
              <a:lnSpc>
                <a:spcPct val="96000"/>
              </a:lnSpc>
              <a:spcAft>
                <a:spcPts val="600"/>
              </a:spcAft>
              <a:buClr>
                <a:schemeClr val="tx1"/>
              </a:buClr>
              <a:buSzPct val="70000"/>
              <a:buFont typeface="Wingdings" panose="05000000000000000000" pitchFamily="2" charset="2"/>
              <a:buChar char="Ø"/>
              <a:tabLst/>
              <a:defRPr/>
            </a:pPr>
            <a:r>
              <a:rPr kumimoji="0" lang="en-US" sz="24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You can’t support this </a:t>
            </a:r>
            <a:r>
              <a:rPr lang="en-US" sz="2400" dirty="0">
                <a:solidFill>
                  <a:schemeClr val="tx1"/>
                </a:solidFill>
                <a:latin typeface="Calibri" panose="020F0502020204030204" pitchFamily="34" charset="0"/>
                <a:cs typeface="Calibri" panose="020F0502020204030204" pitchFamily="34" charset="0"/>
              </a:rPr>
              <a:t>evil rampant gay rape </a:t>
            </a:r>
            <a:r>
              <a:rPr kumimoji="0" lang="en-US" sz="24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of children by gays, without a well-deserved future judgement </a:t>
            </a:r>
            <a:r>
              <a:rPr lang="en-US" sz="2400" dirty="0">
                <a:solidFill>
                  <a:schemeClr val="tx1"/>
                </a:solidFill>
                <a:latin typeface="Calibri" panose="020F0502020204030204" pitchFamily="34" charset="0"/>
                <a:cs typeface="Calibri" panose="020F0502020204030204" pitchFamily="34" charset="0"/>
              </a:rPr>
              <a:t>by</a:t>
            </a:r>
            <a:r>
              <a:rPr kumimoji="0" lang="en-US" sz="24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God.</a:t>
            </a:r>
            <a:endPar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53340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03DB55CB-1633-4C33-B4AA-7D0B9477251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716101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671298"/>
            <a:ext cx="8778240" cy="4770537"/>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Clr>
                <a:prstClr val="black"/>
              </a:buClr>
              <a:buSzPct val="70000"/>
              <a:tabLst/>
              <a:defRPr/>
            </a:pPr>
            <a:r>
              <a:rPr lang="en-US" sz="34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I made nearly every sacrifice &amp; suffered nearly every persecution, to publish these books to present the truth about homosexuality. </a:t>
            </a:r>
          </a:p>
          <a:p>
            <a:pPr marL="0" indent="0">
              <a:lnSpc>
                <a:spcPct val="100000"/>
              </a:lnSpc>
              <a:spcAft>
                <a:spcPts val="1200"/>
              </a:spcAft>
              <a:buClr>
                <a:prstClr val="black"/>
              </a:buClr>
              <a:buSzPct val="70000"/>
              <a:tabLst/>
              <a:defRPr/>
            </a:pPr>
            <a:r>
              <a:rPr lang="en-US" sz="34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But, I have never been happier or more fulfilled in my life. I would do it all over again. </a:t>
            </a:r>
            <a:r>
              <a:rPr lang="en-US"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hlinkClick r:id="rId3"/>
              </a:rPr>
              <a:t>[1041]</a:t>
            </a:r>
            <a:endParaRPr lang="en-US"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274320" indent="-274320">
              <a:lnSpc>
                <a:spcPct val="100000"/>
              </a:lnSpc>
              <a:spcAft>
                <a:spcPts val="1200"/>
              </a:spcAft>
              <a:buClr>
                <a:schemeClr val="tx1"/>
              </a:buClr>
              <a:buSzPct val="65000"/>
              <a:buFont typeface="Wingdings" panose="05000000000000000000" pitchFamily="2" charset="2"/>
              <a:buChar char="Ø"/>
              <a:tabLst/>
              <a:defRPr/>
            </a:pPr>
            <a:r>
              <a:rPr lang="en-US" sz="34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lumMod val="95000"/>
                      <a:lumOff val="5000"/>
                      <a:alpha val="40000"/>
                    </a:schemeClr>
                  </a:outerShdw>
                </a:effectLst>
                <a:latin typeface="Calibri" panose="020F0502020204030204" pitchFamily="34" charset="0"/>
                <a:cs typeface="Calibri" panose="020F0502020204030204" pitchFamily="34" charset="0"/>
              </a:rPr>
              <a:t>If you love gays, you must help to set them free. If you love children, you must protect them from this rampant criminal rape today.</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416165"/>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425EE241-B562-4896-AE4D-B3C874089F1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688960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676400"/>
            <a:ext cx="8778240" cy="4846320"/>
          </a:xfrm>
          <a:prstGeom prst="rect">
            <a:avLst/>
          </a:prstGeom>
          <a:gradFill flip="none" rotWithShape="1">
            <a:gsLst>
              <a:gs pos="0">
                <a:srgbClr val="0000FF"/>
              </a:gs>
              <a:gs pos="57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chemeClr val="tx1"/>
              </a:buClr>
              <a:buSzPct val="70000"/>
              <a:tabLst/>
              <a:defRPr/>
            </a:pPr>
            <a:r>
              <a:rPr kumimoji="0" lang="en-US" sz="36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It is an honor to suffer to help free traumatized gays &amp; transvestites from this demonic, modern-day gay sex slavery. </a:t>
            </a:r>
          </a:p>
          <a:p>
            <a:pPr marL="0" lvl="0" indent="0">
              <a:lnSpc>
                <a:spcPct val="100000"/>
              </a:lnSpc>
              <a:spcAft>
                <a:spcPts val="1200"/>
              </a:spcAft>
              <a:buClr>
                <a:schemeClr val="tx1"/>
              </a:buClr>
              <a:buSzPct val="70000"/>
              <a:tabLst/>
              <a:defRPr/>
            </a:pPr>
            <a:r>
              <a:rPr kumimoji="0" lang="en-US" sz="36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Christians must once again become the modern-day slavery abolitionists.</a:t>
            </a:r>
          </a:p>
          <a:p>
            <a:pPr marL="457200" lvl="0" indent="-457200">
              <a:lnSpc>
                <a:spcPct val="100000"/>
              </a:lnSpc>
              <a:spcAft>
                <a:spcPts val="1200"/>
              </a:spcAft>
              <a:buClr>
                <a:schemeClr val="tx1"/>
              </a:buClr>
              <a:buSzPct val="70000"/>
              <a:buFont typeface="Wingdings" panose="05000000000000000000" pitchFamily="2" charset="2"/>
              <a:buChar char="Ø"/>
              <a:tabLst/>
              <a:defRPr/>
            </a:pPr>
            <a:r>
              <a:rPr lang="en-US" sz="34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I will not be silent and allow this evil to continue to rape another generation of innocent kids. That is satanic child abuse. </a:t>
            </a:r>
            <a:endParaRPr kumimoji="0" lang="en-US" sz="34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411063"/>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425EE241-B562-4896-AE4D-B3C874089F1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444290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463040"/>
            <a:ext cx="8869680" cy="5064463"/>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900"/>
              </a:spcAft>
              <a:buClr>
                <a:prstClr val="black"/>
              </a:buClr>
              <a:buSzPct val="70000"/>
              <a:tabLst/>
              <a:defRPr/>
            </a:pPr>
            <a:r>
              <a:rPr lang="en-US" sz="3000" dirty="0">
                <a:solidFill>
                  <a:schemeClr val="tx1"/>
                </a:solidFill>
                <a:latin typeface="Calibri" panose="020F0502020204030204" pitchFamily="34" charset="0"/>
                <a:ea typeface="+mn-ea"/>
                <a:cs typeface="Calibri" panose="020F0502020204030204" pitchFamily="34" charset="0"/>
              </a:rPr>
              <a:t>Millions of Christians around the world are starting to awaken to peacefully fight back, using prayer, that is far stronger than any weapon, witch or pathetic demon.</a:t>
            </a:r>
          </a:p>
          <a:p>
            <a:pPr marL="0" lvl="0" indent="0">
              <a:lnSpc>
                <a:spcPct val="90000"/>
              </a:lnSpc>
              <a:spcAft>
                <a:spcPts val="900"/>
              </a:spcAft>
              <a:buClr>
                <a:prstClr val="black"/>
              </a:buClr>
              <a:buSzPct val="70000"/>
              <a:tabLst/>
              <a:defRPr/>
            </a:pPr>
            <a:r>
              <a:rPr lang="en-US" sz="2800" dirty="0">
                <a:solidFill>
                  <a:schemeClr val="tx1"/>
                </a:solidFill>
                <a:latin typeface="Calibri" panose="020F0502020204030204" pitchFamily="34" charset="0"/>
                <a:ea typeface="+mn-ea"/>
                <a:cs typeface="Calibri" panose="020F0502020204030204" pitchFamily="34" charset="0"/>
              </a:rPr>
              <a:t>In agreement with the Bible, a</a:t>
            </a:r>
            <a:r>
              <a:rPr lang="en-US" sz="3000" dirty="0">
                <a:solidFill>
                  <a:schemeClr val="tx1"/>
                </a:solidFill>
                <a:latin typeface="Calibri" panose="020F0502020204030204" pitchFamily="34" charset="0"/>
                <a:ea typeface="+mn-ea"/>
                <a:cs typeface="Calibri" panose="020F0502020204030204" pitchFamily="34" charset="0"/>
              </a:rPr>
              <a:t> top </a:t>
            </a:r>
            <a:r>
              <a:rPr lang="en-US" sz="3200" b="1" dirty="0">
                <a:ln w="9525">
                  <a:solidFill>
                    <a:prstClr val="black"/>
                  </a:solidFill>
                  <a:prstDash val="solid"/>
                </a:ln>
                <a:solidFill>
                  <a:schemeClr val="tx1"/>
                </a:solidFill>
                <a:effectLst>
                  <a:glow rad="127000">
                    <a:schemeClr val="bg1">
                      <a:lumMod val="95000"/>
                      <a:lumOff val="5000"/>
                    </a:schemeClr>
                  </a:glow>
                  <a:outerShdw blurRad="508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Satanist who became Christian stated that a lead demon admitted to him that demons had no power over strong Christians</a:t>
            </a:r>
            <a:r>
              <a:rPr lang="en-US" sz="3200" dirty="0">
                <a:solidFill>
                  <a:schemeClr val="tx1"/>
                </a:solidFill>
                <a:latin typeface="Calibri" panose="020F0502020204030204" pitchFamily="34" charset="0"/>
                <a:ea typeface="+mn-ea"/>
                <a:cs typeface="Calibri" panose="020F0502020204030204" pitchFamily="34" charset="0"/>
              </a:rPr>
              <a:t>. </a:t>
            </a:r>
          </a:p>
          <a:p>
            <a:pPr marL="274320" lvl="0" indent="-274320">
              <a:lnSpc>
                <a:spcPct val="90000"/>
              </a:lnSpc>
              <a:spcAft>
                <a:spcPts val="900"/>
              </a:spcAft>
              <a:buClr>
                <a:schemeClr val="tx1"/>
              </a:buClr>
              <a:buSzPct val="59000"/>
              <a:buFont typeface="Wingdings" panose="05000000000000000000" pitchFamily="2" charset="2"/>
              <a:buChar char="Ø"/>
              <a:tabLst/>
              <a:defRPr/>
            </a:pPr>
            <a:r>
              <a:rPr lang="en-US" sz="3200" b="1" dirty="0">
                <a:ln w="9525">
                  <a:solidFill>
                    <a:prstClr val="black"/>
                  </a:solidFill>
                  <a:prstDash val="solid"/>
                </a:ln>
                <a:solidFill>
                  <a:schemeClr val="tx1"/>
                </a:solidFill>
                <a:effectLst>
                  <a:glow rad="127000">
                    <a:schemeClr val="bg1">
                      <a:lumMod val="95000"/>
                      <a:lumOff val="5000"/>
                    </a:schemeClr>
                  </a:glow>
                  <a:outerShdw blurRad="38100" dist="38100" dir="5400000" algn="ctr" rotWithShape="0">
                    <a:schemeClr val="bg1">
                      <a:alpha val="40000"/>
                    </a:schemeClr>
                  </a:outerShdw>
                </a:effectLst>
                <a:latin typeface="Calibri" panose="020F0502020204030204" pitchFamily="34" charset="0"/>
                <a:cs typeface="Calibri" panose="020F0502020204030204" pitchFamily="34" charset="0"/>
              </a:rPr>
              <a:t>As I personally witnessed, demons flee from strong spiritually awakened Christians</a:t>
            </a:r>
            <a:r>
              <a:rPr lang="en-US" sz="2800" dirty="0">
                <a:solidFill>
                  <a:schemeClr val="tx1"/>
                </a:solidFill>
                <a:latin typeface="Calibri" panose="020F0502020204030204" pitchFamily="34" charset="0"/>
                <a:ea typeface="+mn-ea"/>
                <a:cs typeface="Calibri" panose="020F0502020204030204" pitchFamily="34" charset="0"/>
              </a:rPr>
              <a:t>.</a:t>
            </a:r>
            <a:r>
              <a:rPr lang="en-US" sz="2800" dirty="0">
                <a:solidFill>
                  <a:schemeClr val="tx1"/>
                </a:solidFill>
                <a:effectLst>
                  <a:glow rad="127000">
                    <a:schemeClr val="bg1">
                      <a:lumMod val="95000"/>
                      <a:lumOff val="5000"/>
                    </a:schemeClr>
                  </a:glow>
                  <a:outerShdw blurRad="38100" dist="38100" dir="5400000" algn="ctr" rotWithShape="0">
                    <a:schemeClr val="bg1">
                      <a:alpha val="40000"/>
                    </a:schemeClr>
                  </a:outerShdw>
                </a:effectLst>
                <a:latin typeface="Calibri" panose="020F0502020204030204" pitchFamily="34" charset="0"/>
                <a:ea typeface="+mn-ea"/>
                <a:cs typeface="Calibri" panose="020F0502020204030204" pitchFamily="34" charset="0"/>
              </a:rPr>
              <a:t> </a:t>
            </a:r>
          </a:p>
          <a:p>
            <a:pPr marL="274320" lvl="0" indent="-274320">
              <a:lnSpc>
                <a:spcPct val="90000"/>
              </a:lnSpc>
              <a:spcAft>
                <a:spcPts val="900"/>
              </a:spcAft>
              <a:buClr>
                <a:schemeClr val="tx1"/>
              </a:buClr>
              <a:buSzPct val="70000"/>
              <a:buFont typeface="Wingdings" panose="05000000000000000000" pitchFamily="2" charset="2"/>
              <a:buChar char="Ø"/>
              <a:tabLst/>
              <a:defRPr/>
            </a:pPr>
            <a:r>
              <a:rPr lang="en-US" sz="2800" dirty="0">
                <a:solidFill>
                  <a:schemeClr val="tx1"/>
                </a:solidFill>
                <a:latin typeface="Calibri" panose="020F0502020204030204" pitchFamily="34" charset="0"/>
                <a:ea typeface="+mn-ea"/>
                <a:cs typeface="Calibri" panose="020F0502020204030204" pitchFamily="34" charset="0"/>
              </a:rPr>
              <a:t>The lead demons require faith, fasting and patience to defeat, per Jesus who cast out 1,000 demons from 1 man. </a:t>
            </a:r>
            <a:r>
              <a:rPr lang="en-US" dirty="0">
                <a:solidFill>
                  <a:schemeClr val="tx1"/>
                </a:solidFill>
                <a:latin typeface="Calibri" panose="020F0502020204030204" pitchFamily="34" charset="0"/>
                <a:ea typeface="+mn-ea"/>
                <a:cs typeface="Calibri" panose="020F0502020204030204" pitchFamily="34" charset="0"/>
                <a:hlinkClick r:id="rId4">
                  <a:extLst>
                    <a:ext uri="{A12FA001-AC4F-418D-AE19-62706E023703}">
                      <ahyp:hlinkClr xmlns:ahyp="http://schemas.microsoft.com/office/drawing/2018/hyperlinkcolor" val="tx"/>
                    </a:ext>
                  </a:extLst>
                </a:hlinkClick>
              </a:rPr>
              <a:t>Mat. 17:14-21</a:t>
            </a:r>
            <a:endParaRPr lang="en-US" b="1" dirty="0">
              <a:solidFill>
                <a:schemeClr val="tx1"/>
              </a:solidFill>
              <a:effectLst>
                <a:outerShdw blurRad="38100" dist="38100" dir="2700000" algn="tl">
                  <a:srgbClr val="000000">
                    <a:alpha val="43137"/>
                  </a:srgbClr>
                </a:outerShdw>
              </a:effectLst>
              <a:latin typeface="Calibri" panose="020F0502020204030204" pitchFamily="34" charset="0"/>
              <a:ea typeface="+mn-ea"/>
              <a:cs typeface="Calibri" panose="020F0502020204030204" pitchFamily="34" charset="0"/>
            </a:endParaRP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274320"/>
            <a:ext cx="8778240" cy="99060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58A25098-86A8-46CC-A339-308F15A80DE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7735133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4077" y="1443838"/>
            <a:ext cx="8757527" cy="5109091"/>
          </a:xfrm>
          <a:prstGeom prst="rect">
            <a:avLst/>
          </a:prstGeom>
          <a:gradFill flip="none" rotWithShape="1">
            <a:gsLst>
              <a:gs pos="0">
                <a:srgbClr val="0000FF"/>
              </a:gs>
              <a:gs pos="57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900"/>
              </a:spcAft>
              <a:buClr>
                <a:prstClr val="black"/>
              </a:buClr>
              <a:buSzPct val="70000"/>
              <a:tabLst/>
              <a:defRPr/>
            </a:pPr>
            <a:r>
              <a:rPr lang="en-US" sz="34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latin typeface="Calibri" panose="020F0502020204030204" pitchFamily="34" charset="0"/>
                <a:cs typeface="Calibri" panose="020F0502020204030204" pitchFamily="34" charset="0"/>
              </a:rPr>
              <a:t>Gays claim homosexuality is progressive, new, compassionate, inclusive and loving to all. </a:t>
            </a:r>
          </a:p>
          <a:p>
            <a:pPr marL="365760" lvl="0" indent="-365760">
              <a:lnSpc>
                <a:spcPct val="100000"/>
              </a:lnSpc>
              <a:spcAft>
                <a:spcPts val="900"/>
              </a:spcAft>
              <a:buClr>
                <a:schemeClr val="tx1"/>
              </a:buClr>
              <a:buSzPct val="70000"/>
              <a:buFont typeface="Wingdings" panose="05000000000000000000" pitchFamily="2" charset="2"/>
              <a:buChar char="Ø"/>
              <a:tabLst/>
              <a:defRPr/>
            </a:pPr>
            <a:r>
              <a:rPr lang="en-US" sz="33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latin typeface="Calibri" panose="020F0502020204030204" pitchFamily="34" charset="0"/>
                <a:cs typeface="Calibri" panose="020F0502020204030204" pitchFamily="34" charset="0"/>
              </a:rPr>
              <a:t>But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progressive homosexuality is based on the same past evils </a:t>
            </a:r>
            <a:r>
              <a:rPr lang="en-US" sz="33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rPr>
              <a:t>as</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Nazi, Roman, Greek and Sodom Hellenistic homosexuality, with forced gay rape of everyone as its secret core belief.</a:t>
            </a:r>
            <a:r>
              <a:rPr kumimoji="0" lang="en-US" sz="36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365760" lvl="0" indent="-365760">
              <a:lnSpc>
                <a:spcPct val="100000"/>
              </a:lnSpc>
              <a:spcAft>
                <a:spcPts val="900"/>
              </a:spcAft>
              <a:buClr>
                <a:schemeClr val="tx1"/>
              </a:buClr>
              <a:buSzPct val="70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This is not progressive, it is regressive to the same past brutal sex slavery, rape </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rPr>
              <a:t>&amp;</a:t>
            </a:r>
            <a:r>
              <a:rPr kumimoji="0" lang="en-US" sz="32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murder of Christians &amp; Jews, by Nazi </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rPr>
              <a:t>and</a:t>
            </a:r>
            <a:r>
              <a:rPr kumimoji="0" lang="en-US" sz="32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Roman gays. </a:t>
            </a:r>
            <a:r>
              <a:rPr lang="en-US" dirty="0">
                <a:solidFill>
                  <a:prstClr val="black">
                    <a:lumMod val="95000"/>
                    <a:lumOff val="5000"/>
                  </a:prstClr>
                </a:solidFill>
                <a:latin typeface="Calibri" panose="020F0502020204030204" pitchFamily="34" charset="0"/>
                <a:cs typeface="Calibri" panose="020F0502020204030204" pitchFamily="34" charset="0"/>
                <a:hlinkClick r:id="rId3"/>
              </a:rPr>
              <a:t>[1022]</a:t>
            </a:r>
            <a:r>
              <a:rPr kumimoji="0" lang="en-US"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41F0B14B-A92D-49CE-B6F8-1987D20715BD}"/>
              </a:ext>
            </a:extLst>
          </p:cNvPr>
          <p:cNvSpPr txBox="1">
            <a:spLocks noChangeArrowheads="1"/>
          </p:cNvSpPr>
          <p:nvPr/>
        </p:nvSpPr>
        <p:spPr bwMode="auto">
          <a:xfrm>
            <a:off x="193721" y="22860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6D6DB417-F91E-4104-B9B4-729FA02B7BE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240709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35071" y="1737360"/>
            <a:ext cx="8869680" cy="482478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1200"/>
              </a:spcAft>
              <a:buClr>
                <a:prstClr val="white"/>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In Revelation, an angel with Jesus stated: </a:t>
            </a:r>
          </a:p>
          <a:p>
            <a:pPr marL="274320" marR="0" lvl="0" indent="-274320" algn="l" defTabSz="457200" rtl="0" eaLnBrk="1" fontAlgn="base" latinLnBrk="0" hangingPunct="0">
              <a:lnSpc>
                <a:spcPct val="96000"/>
              </a:lnSpc>
              <a:spcBef>
                <a:spcPct val="0"/>
              </a:spcBef>
              <a:spcAft>
                <a:spcPts val="1200"/>
              </a:spcAft>
              <a:buClr>
                <a:prstClr val="black">
                  <a:lumMod val="95000"/>
                  <a:lumOff val="5000"/>
                </a:prstClr>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 warn everyone who hears the words of the prophecy of this scroll: </a:t>
            </a: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7196">
                      <a:prstClr val="white"/>
                    </a:gs>
                    <a:gs pos="50000">
                      <a:srgbClr val="000000">
                        <a:lumMod val="20000"/>
                        <a:lumOff val="80000"/>
                      </a:srgbClr>
                    </a:gs>
                  </a:gsLst>
                  <a:lin ang="5400000" scaled="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If anyone adds anything to them, God will add to that person the plagues described in this scroll</a:t>
            </a:r>
            <a:r>
              <a:rPr kumimoji="0" lang="en-US" sz="2800" i="0" u="none" strike="noStrike" kern="150" normalizeH="0" baseline="0" noProof="0" dirty="0">
                <a:solidFill>
                  <a:schemeClr val="bg1">
                    <a:lumMod val="95000"/>
                    <a:lumOff val="5000"/>
                  </a:schemeClr>
                </a:solidFill>
                <a:uLnTx/>
                <a:uFillTx/>
                <a:latin typeface="Arial" panose="020B0604020202020204" pitchFamily="34" charset="0"/>
                <a:ea typeface="SimSun" panose="02010600030101010101" pitchFamily="2" charset="-122"/>
                <a:cs typeface="Arial" panose="020B0604020202020204" pitchFamily="34" charset="0"/>
              </a:rPr>
              <a:t>.”</a:t>
            </a:r>
            <a:r>
              <a:rPr kumimoji="0" lang="en-US" sz="30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7196">
                      <a:prstClr val="white"/>
                    </a:gs>
                    <a:gs pos="50000">
                      <a:srgbClr val="000000">
                        <a:lumMod val="20000"/>
                        <a:lumOff val="80000"/>
                      </a:srgbClr>
                    </a:gs>
                  </a:gsLst>
                  <a:lin ang="5400000" scaled="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endParaRPr kumimoji="0" lang="en-US" altLang="en-US" sz="3000" b="1" i="0" u="none" strike="noStrike" kern="1200" cap="none" spc="0" normalizeH="0" baseline="0" noProof="0" dirty="0">
              <a:ln w="9525">
                <a:solidFill>
                  <a:prstClr val="black"/>
                </a:solidFill>
                <a:prstDash val="solid"/>
              </a:ln>
              <a:gradFill>
                <a:gsLst>
                  <a:gs pos="0">
                    <a:srgbClr val="000000"/>
                  </a:gs>
                  <a:gs pos="4000">
                    <a:srgbClr val="000000">
                      <a:lumMod val="60000"/>
                      <a:lumOff val="40000"/>
                    </a:srgbClr>
                  </a:gs>
                  <a:gs pos="97196">
                    <a:prstClr val="white"/>
                  </a:gs>
                  <a:gs pos="50000">
                    <a:srgbClr val="000000">
                      <a:lumMod val="20000"/>
                      <a:lumOff val="80000"/>
                    </a:srgbClr>
                  </a:gs>
                </a:gsLst>
                <a:lin ang="5400000" scaled="0"/>
              </a:gradFill>
              <a:effectLst>
                <a:glow rad="139700">
                  <a:srgbClr val="ED7D31">
                    <a:lumMod val="50000"/>
                    <a:alpha val="40000"/>
                  </a:srgbClr>
                </a:glow>
                <a:outerShdw blurRad="12700" dist="38100" dir="2700000" algn="tl" rotWithShape="0">
                  <a:prstClr val="black">
                    <a:lumMod val="50000"/>
                  </a:prstClr>
                </a:outerShdw>
              </a:effectLst>
              <a:uLnTx/>
              <a:uFillTx/>
              <a:latin typeface="Arial" panose="020B0604020202020204" pitchFamily="34" charset="0"/>
              <a:cs typeface="Arial" panose="020B0604020202020204" pitchFamily="34" charset="0"/>
            </a:endParaRPr>
          </a:p>
          <a:p>
            <a:pPr marL="274320" lvl="0" indent="-274320">
              <a:lnSpc>
                <a:spcPct val="96000"/>
              </a:lnSpc>
              <a:spcAft>
                <a:spcPts val="1200"/>
              </a:spcAft>
              <a:buClr>
                <a:prstClr val="black">
                  <a:lumMod val="95000"/>
                  <a:lumOff val="5000"/>
                </a:prstClr>
              </a:buClr>
              <a:buSzPct val="70000"/>
              <a:buFont typeface="Wingdings" panose="05000000000000000000" pitchFamily="2" charset="2"/>
              <a:buChar char="Ø"/>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“And</a:t>
            </a:r>
            <a:r>
              <a:rPr kumimoji="0" lang="en-US" altLang="en-US" sz="35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2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8131">
                      <a:prstClr val="white"/>
                    </a:gs>
                    <a:gs pos="54000">
                      <a:srgbClr val="000000">
                        <a:lumMod val="20000"/>
                        <a:lumOff val="80000"/>
                      </a:srgbClr>
                    </a:gs>
                  </a:gsLst>
                  <a:lin ang="5400000"/>
                </a:gradFill>
                <a:effectLst>
                  <a:outerShdw blurRad="127000" dist="50800" dir="5400000" algn="ctr" rotWithShape="0">
                    <a:srgbClr val="000000"/>
                  </a:outerShdw>
                </a:effectLst>
                <a:uLnTx/>
                <a:uFillTx/>
                <a:ea typeface="SimSun" panose="02010600030101010101" pitchFamily="2" charset="-122"/>
                <a:cs typeface="Arial" panose="020B0604020202020204" pitchFamily="34" charset="0"/>
              </a:rPr>
              <a:t>if anyone takes words away</a:t>
            </a:r>
            <a:r>
              <a:rPr kumimoji="0" lang="en-US" altLang="en-US" sz="32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a:t>
            </a:r>
            <a:r>
              <a:rPr lang="en-US" sz="3200" b="1" kern="150" dirty="0">
                <a:ln w="12700" cmpd="sng">
                  <a:solidFill>
                    <a:srgbClr val="000000"/>
                  </a:solidFill>
                  <a:prstDash val="solid"/>
                </a:ln>
                <a:gradFill>
                  <a:gsLst>
                    <a:gs pos="0">
                      <a:srgbClr val="000000"/>
                    </a:gs>
                    <a:gs pos="4000">
                      <a:srgbClr val="000000">
                        <a:lumMod val="60000"/>
                        <a:lumOff val="40000"/>
                      </a:srgbClr>
                    </a:gs>
                    <a:gs pos="98131">
                      <a:prstClr val="white"/>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from this scroll of prophecy, God will take away from that person any share in the tree of life and in the Holy City</a:t>
            </a:r>
            <a:r>
              <a:rPr kumimoji="0" lang="en-US" alt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altLang="en-US" sz="1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hlinkClick r:id="rId4">
                  <a:extLst>
                    <a:ext uri="{A12FA001-AC4F-418D-AE19-62706E023703}">
                      <ahyp:hlinkClr xmlns:ahyp="http://schemas.microsoft.com/office/drawing/2018/hyperlinkcolor" val="tx"/>
                    </a:ext>
                  </a:extLst>
                </a:hlinkClick>
              </a:rPr>
              <a:t>Rev. 22:18-19 NIV</a:t>
            </a:r>
            <a:endParaRPr kumimoji="0" lang="en-US" altLang="en-US" sz="2400" b="0" i="0" u="none" strike="noStrike" kern="1200" cap="none" spc="0" normalizeH="0" baseline="0" noProof="0" dirty="0">
              <a:ln w="9525">
                <a:solidFill>
                  <a:prstClr val="black"/>
                </a:solidFill>
                <a:prstDash val="solid"/>
              </a:ln>
              <a:solidFill>
                <a:schemeClr val="bg1"/>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8" name="Text Box 1">
            <a:extLst>
              <a:ext uri="{FF2B5EF4-FFF2-40B4-BE49-F238E27FC236}">
                <a16:creationId xmlns:a16="http://schemas.microsoft.com/office/drawing/2014/main" id="{71C98429-70B0-4CAC-9767-CC81024CC150}"/>
              </a:ext>
            </a:extLst>
          </p:cNvPr>
          <p:cNvSpPr txBox="1">
            <a:spLocks noChangeArrowheads="1"/>
          </p:cNvSpPr>
          <p:nvPr/>
        </p:nvSpPr>
        <p:spPr bwMode="auto">
          <a:xfrm>
            <a:off x="89351" y="45720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CD13ACD9-8849-4485-80DB-324D4CDF336F}"/>
              </a:ext>
            </a:extLst>
          </p:cNvPr>
          <p:cNvSpPr>
            <a:spLocks noGrp="1"/>
          </p:cNvSpPr>
          <p:nvPr>
            <p:ph type="dt" sz="half" idx="10"/>
          </p:nvPr>
        </p:nvSpPr>
        <p:spPr>
          <a:xfrm>
            <a:off x="4846320" y="6629400"/>
            <a:ext cx="4206240"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22474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2000" tmFilter="0, 0; .2, .5; .8, .5; 1, 0"/>
                                        <p:tgtEl>
                                          <p:spTgt spid="7">
                                            <p:txEl>
                                              <p:pRg st="1" end="1"/>
                                            </p:txEl>
                                          </p:spTgt>
                                        </p:tgtEl>
                                      </p:cBhvr>
                                    </p:animEffect>
                                    <p:animScale>
                                      <p:cBhvr>
                                        <p:cTn id="7" dur="1000" autoRev="1" fill="hold"/>
                                        <p:tgtEl>
                                          <p:spTgt spid="7">
                                            <p:txEl>
                                              <p:pRg st="1" end="1"/>
                                            </p:txEl>
                                          </p:spTgt>
                                        </p:tgtEl>
                                      </p:cBhvr>
                                      <p:by x="105000" y="105000"/>
                                    </p:animScale>
                                  </p:childTnLst>
                                </p:cTn>
                              </p:par>
                            </p:childTnLst>
                          </p:cTn>
                        </p:par>
                        <p:par>
                          <p:cTn id="8" fill="hold">
                            <p:stCondLst>
                              <p:cond delay="7000"/>
                            </p:stCondLst>
                            <p:childTnLst>
                              <p:par>
                                <p:cTn id="9" presetID="26" presetClass="emph" presetSubtype="0" fill="hold" nodeType="afterEffect">
                                  <p:stCondLst>
                                    <p:cond delay="9000"/>
                                  </p:stCondLst>
                                  <p:childTnLst>
                                    <p:animEffect transition="out" filter="fade">
                                      <p:cBhvr>
                                        <p:cTn id="10" dur="2000" tmFilter="0, 0; .2, .5; .8, .5; 1, 0"/>
                                        <p:tgtEl>
                                          <p:spTgt spid="7">
                                            <p:txEl>
                                              <p:pRg st="2" end="2"/>
                                            </p:txEl>
                                          </p:spTgt>
                                        </p:tgtEl>
                                      </p:cBhvr>
                                    </p:animEffect>
                                    <p:animScale>
                                      <p:cBhvr>
                                        <p:cTn id="11" dur="100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38225" y="838200"/>
            <a:ext cx="7067550" cy="5447773"/>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0"/>
              </a:spcAft>
              <a:buClr>
                <a:prstClr val="white"/>
              </a:buClr>
              <a:buSzPct val="65000"/>
              <a:tabLst/>
              <a:defRPr/>
            </a:pPr>
            <a:r>
              <a:rPr kumimoji="0" lang="en-US" sz="32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lang="en-US" sz="37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all the men from every part of the city of Sodom — both young and old — surrounded the house. They called to Lot, ‘Where are the men (angels) who came to you tonight? Bring them out to us so that we can have sex with them</a:t>
            </a:r>
            <a:r>
              <a:rPr lang="en-US" sz="32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t>
            </a:r>
            <a:r>
              <a:rPr lang="en-US" sz="3200" dirty="0">
                <a:solidFill>
                  <a:schemeClr val="tx1"/>
                </a:solidFill>
                <a:latin typeface="Papyrus" panose="03070502060502030205" pitchFamily="66" charset="0"/>
                <a:cs typeface="Calibri" panose="020F0502020204030204" pitchFamily="34" charset="0"/>
              </a:rPr>
              <a:t>’”</a:t>
            </a:r>
            <a:r>
              <a:rPr lang="en-US" sz="36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p>
          <a:p>
            <a:pPr marL="0" lvl="0" indent="0">
              <a:lnSpc>
                <a:spcPct val="92000"/>
              </a:lnSpc>
              <a:spcAft>
                <a:spcPts val="300"/>
              </a:spcAft>
              <a:buClr>
                <a:prstClr val="white"/>
              </a:buClr>
              <a:buSzPct val="65000"/>
              <a:tabLst/>
              <a:defRPr/>
            </a:pPr>
            <a:r>
              <a:rPr lang="en-US" sz="3000" dirty="0">
                <a:solidFill>
                  <a:schemeClr val="tx1"/>
                </a:solidFill>
                <a:latin typeface="Papyrus" panose="03070502060502030205" pitchFamily="66" charset="0"/>
                <a:cs typeface="Calibri" panose="020F0502020204030204" pitchFamily="34" charset="0"/>
              </a:rPr>
              <a:t>Lot went outside to meet…  and said, ‘No, my friends. Don’t do this wicked thing.’”</a:t>
            </a:r>
            <a:r>
              <a:rPr kumimoji="0" lang="en-US" sz="30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rPr>
              <a:t> </a:t>
            </a:r>
            <a:r>
              <a:rPr lang="en-US" dirty="0">
                <a:ln w="9525">
                  <a:solidFill>
                    <a:srgbClr val="000000"/>
                  </a:solidFill>
                  <a:prstDash val="solid"/>
                </a:ln>
                <a:solidFill>
                  <a:srgbClr val="FFFFFF"/>
                </a:solidFill>
                <a:latin typeface="Papyrus" panose="03070502060502030205" pitchFamily="66" charset="0"/>
                <a:cs typeface="Calibri" panose="020F0502020204030204" pitchFamily="34" charset="0"/>
                <a:hlinkClick r:id="rId4"/>
              </a:rPr>
              <a:t>Gen. 19:4-11 </a:t>
            </a:r>
            <a:r>
              <a:rPr lang="en-US" sz="1400" dirty="0">
                <a:ln w="9525">
                  <a:solidFill>
                    <a:srgbClr val="000000"/>
                  </a:solidFill>
                  <a:prstDash val="solid"/>
                </a:ln>
                <a:solidFill>
                  <a:srgbClr val="FFFFFF"/>
                </a:solidFill>
                <a:latin typeface="Papyrus" panose="03070502060502030205" pitchFamily="66" charset="0"/>
                <a:cs typeface="Calibri" panose="020F0502020204030204" pitchFamily="34" charset="0"/>
                <a:hlinkClick r:id="rId4"/>
              </a:rPr>
              <a:t>NIV</a:t>
            </a:r>
            <a:endPar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3809844717"/>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71562" y="839316"/>
            <a:ext cx="7000875" cy="5301580"/>
          </a:xfrm>
          <a:prstGeom prst="rect">
            <a:avLst/>
          </a:prstGeom>
          <a:noFill/>
          <a:ln w="25400">
            <a:no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600"/>
              </a:spcAft>
              <a:buClr>
                <a:prstClr val="white"/>
              </a:buClr>
              <a:buSzPct val="65000"/>
              <a:tabLst/>
              <a:defRPr/>
            </a:pPr>
            <a:r>
              <a:rPr lang="en-US" sz="3600" dirty="0">
                <a:solidFill>
                  <a:schemeClr val="tx1"/>
                </a:solidFill>
                <a:latin typeface="Papyrus" panose="03070502060502030205" pitchFamily="66" charset="0"/>
                <a:cs typeface="Calibri" panose="020F0502020204030204" pitchFamily="34" charset="0"/>
              </a:rPr>
              <a:t>“</a:t>
            </a:r>
            <a:r>
              <a:rPr lang="en-US" sz="37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They kept bringing pressure on Lot and moved forward to break down the door. But the men inside (angels) reached out and pulled Lot back into the house and shut the door. Then they struck the men who were at the door of the house, young and old, with blindness</a:t>
            </a:r>
            <a:r>
              <a:rPr lang="en-US" sz="3600" dirty="0">
                <a:solidFill>
                  <a:schemeClr val="tx1"/>
                </a:solidFill>
                <a:latin typeface="Papyrus" panose="03070502060502030205" pitchFamily="66" charset="0"/>
                <a:cs typeface="Calibri" panose="020F0502020204030204" pitchFamily="34" charset="0"/>
              </a:rPr>
              <a:t>.”</a:t>
            </a:r>
            <a:r>
              <a:rPr kumimoji="0" lang="en-US" sz="2600" b="1" i="0" u="none" strike="noStrike" kern="1200" cap="none" spc="0" normalizeH="0" baseline="0" noProof="0" dirty="0">
                <a:ln w="9525">
                  <a:solidFill>
                    <a:prstClr val="black"/>
                  </a:solidFill>
                  <a:prstDash val="solid"/>
                </a:ln>
                <a:solidFill>
                  <a:prstClr val="white"/>
                </a:solidFill>
                <a:effectLst>
                  <a:glow rad="139700">
                    <a:srgbClr val="3333CC">
                      <a:satMod val="175000"/>
                      <a:alpha val="4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i="0" u="none" strike="noStrike" kern="1200" normalizeH="0" baseline="0" noProof="0" dirty="0">
                <a:ln w="9525">
                  <a:solidFill>
                    <a:schemeClr val="tx1"/>
                  </a:solidFill>
                  <a:prstDash val="solid"/>
                </a:ln>
                <a:solidFill>
                  <a:schemeClr val="bg1"/>
                </a:solidFill>
                <a:uLnTx/>
                <a:uFillTx/>
                <a:latin typeface="Papyrus" panose="03070502060502030205" pitchFamily="66" charset="0"/>
                <a:ea typeface="Microsoft YaHei" panose="020B0503020204020204" pitchFamily="34" charset="-122"/>
                <a:cs typeface="Calibri" panose="020F0502020204030204" pitchFamily="34" charset="0"/>
                <a:hlinkClick r:id="rId4"/>
              </a:rPr>
              <a:t>Gen. 19:4-11 </a:t>
            </a:r>
            <a:r>
              <a:rPr kumimoji="0" lang="en-US" sz="1400" i="0" u="none" strike="noStrike" kern="1200" normalizeH="0" baseline="0" noProof="0" dirty="0">
                <a:ln w="9525">
                  <a:solidFill>
                    <a:schemeClr val="tx1"/>
                  </a:solidFill>
                  <a:prstDash val="solid"/>
                </a:ln>
                <a:solidFill>
                  <a:schemeClr val="bg1"/>
                </a:solidFill>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1400" i="0" u="none" strike="noStrike" kern="1200" cap="none" spc="0" normalizeH="0" baseline="0" noProof="0" dirty="0">
              <a:ln w="9525">
                <a:solidFill>
                  <a:schemeClr val="tx1"/>
                </a:solidFill>
                <a:prstDash val="solid"/>
              </a:ln>
              <a:solidFill>
                <a:schemeClr val="bg1"/>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700069428"/>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75082" y="1554480"/>
            <a:ext cx="8584692" cy="5029200"/>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70000"/>
              <a:defRPr/>
            </a:pPr>
            <a:r>
              <a:rPr lang="en-US" sz="36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Sodom was notorious for raping all new visitors, to rapidly spread homosexuality. </a:t>
            </a:r>
          </a:p>
          <a:p>
            <a:pPr marL="274320" lvl="0" indent="-274320">
              <a:lnSpc>
                <a:spcPct val="100000"/>
              </a:lnSpc>
              <a:spcAft>
                <a:spcPts val="1200"/>
              </a:spcAft>
              <a:buClr>
                <a:prstClr val="white"/>
              </a:buClr>
              <a:buSzPct val="60000"/>
              <a:buFont typeface="Wingdings" panose="05000000000000000000" pitchFamily="2" charset="2"/>
              <a:buChar char="Ø"/>
              <a:defRPr/>
            </a:pP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Satan is repeating this evil today, with the gay obsession to rape innocent young straight kids. </a:t>
            </a:r>
          </a:p>
          <a:p>
            <a:pPr marL="274320" lvl="0" indent="-274320">
              <a:lnSpc>
                <a:spcPct val="100000"/>
              </a:lnSpc>
              <a:spcAft>
                <a:spcPts val="600"/>
              </a:spcAft>
              <a:buClr>
                <a:prstClr val="white"/>
              </a:buClr>
              <a:buSzPct val="60000"/>
              <a:buFont typeface="Wingdings" panose="05000000000000000000" pitchFamily="2" charset="2"/>
              <a:buChar char="Ø"/>
              <a:defRPr/>
            </a:pP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Gays describe this obsession as “queer eye for the straight guy”. Satan knows homosexuality isn’t genetic. Therefore to increase the number of gays, Satan must promote a gay obsession to rape straight kids and adults. </a:t>
            </a: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10403" y="274320"/>
            <a:ext cx="8778240" cy="10210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061B7D61-AB43-4BC9-92DA-6C28E4E9955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255120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2410" y="1463040"/>
            <a:ext cx="8679180" cy="5120640"/>
          </a:xfrm>
          <a:prstGeom prst="rect">
            <a:avLst/>
          </a:prstGeom>
          <a:gradFill flip="none" rotWithShape="1">
            <a:gsLst>
              <a:gs pos="0">
                <a:srgbClr val="0000FF"/>
              </a:gs>
              <a:gs pos="62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0000"/>
              <a:defRPr/>
            </a:pPr>
            <a:r>
              <a:rPr lang="en-US" sz="3000" dirty="0">
                <a:solidFill>
                  <a:schemeClr val="tx1"/>
                </a:solidFill>
                <a:latin typeface="Calibri" panose="020F0502020204030204" pitchFamily="34" charset="0"/>
                <a:cs typeface="Calibri" panose="020F0502020204030204" pitchFamily="34" charset="0"/>
              </a:rPr>
              <a:t>My brother was not born homosexual. He changed as gays groomed him. As an innocent young Christian teen he was molested. A few years later a homosexual raped him while drunk. His childhood was stolen. He was criminally enslaved into homosexuality. </a:t>
            </a:r>
          </a:p>
          <a:p>
            <a:pPr marL="365760" lvl="0" indent="-365760">
              <a:lnSpc>
                <a:spcPct val="110000"/>
              </a:lnSpc>
              <a:spcAft>
                <a:spcPts val="1200"/>
              </a:spcAft>
              <a:buClr>
                <a:schemeClr val="tx1"/>
              </a:buClr>
              <a:buSzPct val="60000"/>
              <a:buFont typeface="Wingdings" panose="05000000000000000000" pitchFamily="2" charset="2"/>
              <a:buChar char="Ø"/>
              <a:defRPr/>
            </a:pPr>
            <a:r>
              <a:rPr lang="en-US" altLang="en-US" sz="2800" dirty="0">
                <a:solidFill>
                  <a:schemeClr val="tx1"/>
                </a:solidFill>
                <a:latin typeface="Calibri" panose="020F0502020204030204" pitchFamily="34" charset="0"/>
                <a:ea typeface="SimSun" panose="02010600030101010101" pitchFamily="2" charset="-122"/>
                <a:cs typeface="Times New Roman" panose="02020603050405020304" pitchFamily="18" charset="0"/>
              </a:rPr>
              <a:t>My kind Christian heterosexual brother was stolen from my family. The drugged rape caused him to </a:t>
            </a:r>
            <a:r>
              <a:rPr lang="en-US" sz="3000" b="1"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radically change personalities to become: homosexual, mentally tormented and a drug addicted wild party person with every sexual perversion</a:t>
            </a:r>
            <a:r>
              <a:rPr lang="en-US" sz="3000" b="1" dirty="0">
                <a:ln w="9525">
                  <a:solidFill>
                    <a:schemeClr val="bg1"/>
                  </a:solidFill>
                  <a:prstDash val="solid"/>
                </a:ln>
                <a:solidFill>
                  <a:srgbClr val="FFFFFF"/>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a:t>
            </a:r>
            <a:endParaRPr lang="en-US" altLang="en-US" sz="3000" dirty="0">
              <a:solidFill>
                <a:schemeClr val="bg1"/>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82880" y="228600"/>
            <a:ext cx="877824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05463897-78EB-4670-9F68-4958F37BC80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335371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2588" y="1463040"/>
            <a:ext cx="8869680" cy="5120640"/>
          </a:xfrm>
          <a:prstGeom prst="rect">
            <a:avLst/>
          </a:prstGeom>
          <a:gradFill flip="none" rotWithShape="1">
            <a:gsLst>
              <a:gs pos="0">
                <a:srgbClr val="0000FF"/>
              </a:gs>
              <a:gs pos="60000">
                <a:srgbClr val="0000FF"/>
              </a:gs>
              <a:gs pos="100000">
                <a:schemeClr val="bg1">
                  <a:lumMod val="95000"/>
                  <a:lumOff val="5000"/>
                </a:schemeClr>
              </a:gs>
            </a:gsLst>
            <a:lin ang="16200000" scaled="0"/>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defRPr/>
            </a:pPr>
            <a:r>
              <a:rPr lang="en-US" altLang="en-US" sz="3200" dirty="0">
                <a:solidFill>
                  <a:schemeClr val="tx1"/>
                </a:solidFill>
                <a:latin typeface="Calibri" panose="020F0502020204030204" pitchFamily="34" charset="0"/>
                <a:ea typeface="SimSun" panose="02010600030101010101" pitchFamily="2" charset="-122"/>
                <a:cs typeface="Times New Roman" panose="02020603050405020304" pitchFamily="18" charset="0"/>
              </a:rPr>
              <a:t>Democrats claim that we must be tolerant and celebrate homosexuality &amp; transgenderism because their genes force them to be slaves to gay sex. </a:t>
            </a:r>
          </a:p>
          <a:p>
            <a:pPr marL="274320" lvl="0" indent="-274320">
              <a:spcAft>
                <a:spcPts val="600"/>
              </a:spcAft>
              <a:buClr>
                <a:schemeClr val="tx1"/>
              </a:buClr>
              <a:buSzPct val="70000"/>
              <a:buFont typeface="Wingdings" panose="05000000000000000000" pitchFamily="2" charset="2"/>
              <a:buChar char="Ø"/>
              <a:defRPr/>
            </a:pPr>
            <a:r>
              <a:rPr lang="en-US" altLang="en-US" sz="3000" dirty="0">
                <a:solidFill>
                  <a:schemeClr val="tx1"/>
                </a:solidFill>
                <a:latin typeface="Calibri" panose="020F0502020204030204" pitchFamily="34" charset="0"/>
                <a:ea typeface="SimSun" panose="02010600030101010101" pitchFamily="2" charset="-122"/>
                <a:cs typeface="Times New Roman" panose="02020603050405020304" pitchFamily="18" charset="0"/>
              </a:rPr>
              <a:t>This is the same “they were born that way” lie Satan used during the Civil War era to initially prevent most Northern republican Christians from fighting against democrat Black sex slavery. </a:t>
            </a:r>
          </a:p>
          <a:p>
            <a:pPr marL="274320" lvl="0" indent="-274320">
              <a:spcAft>
                <a:spcPts val="600"/>
              </a:spcAft>
              <a:buClr>
                <a:schemeClr val="tx1"/>
              </a:buClr>
              <a:buSzPct val="70000"/>
              <a:buFont typeface="Wingdings" panose="05000000000000000000" pitchFamily="2" charset="2"/>
              <a:buChar char="Ø"/>
              <a:defRPr/>
            </a:pPr>
            <a:r>
              <a:rPr lang="en-US" altLang="en-US" sz="3000" dirty="0">
                <a:solidFill>
                  <a:schemeClr val="tx1"/>
                </a:solidFill>
                <a:latin typeface="Calibri" panose="020F0502020204030204" pitchFamily="34" charset="0"/>
                <a:ea typeface="SimSun" panose="02010600030101010101" pitchFamily="2" charset="-122"/>
                <a:cs typeface="Times New Roman" panose="02020603050405020304" pitchFamily="18" charset="0"/>
              </a:rPr>
              <a:t>Past Southern Confederate democrats violently forced their junk science on Christians, claiming Blacks were born that way and nothing could change their race (genes) that forced them to be slaves.</a:t>
            </a: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78308" y="304800"/>
            <a:ext cx="8778240" cy="100584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8FBC4910-4996-4198-AA4B-D4BFEA595EF1}"/>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7417987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3399" y="1417320"/>
            <a:ext cx="8808057" cy="5194499"/>
          </a:xfrm>
          <a:prstGeom prst="rect">
            <a:avLst/>
          </a:prstGeom>
          <a:gradFill flip="none" rotWithShape="1">
            <a:gsLst>
              <a:gs pos="0">
                <a:srgbClr val="0000FF"/>
              </a:gs>
              <a:gs pos="63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white"/>
              </a:buClr>
              <a:buSzPct val="70000"/>
              <a:defRPr/>
            </a:pPr>
            <a:r>
              <a:rPr lang="en-US" altLang="en-US"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lumMod val="50000"/>
                      <a:alpha val="40000"/>
                    </a:prstClr>
                  </a:outerShdw>
                </a:effectLst>
                <a:latin typeface="Calibri" panose="020F0502020204030204" pitchFamily="34" charset="0"/>
                <a:ea typeface="SimSun" panose="02010600030101010101" pitchFamily="2" charset="-122"/>
                <a:cs typeface="Times New Roman" panose="02020603050405020304" pitchFamily="18" charset="0"/>
              </a:rPr>
              <a:t>Christians must not accept homosexuality. Because </a:t>
            </a:r>
            <a:r>
              <a:rPr lang="en-US" altLang="en-US" sz="3200" b="1"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ea typeface="SimSun" panose="02010600030101010101" pitchFamily="2" charset="-122"/>
                <a:cs typeface="Times New Roman" panose="02020603050405020304" pitchFamily="18" charset="0"/>
                <a:hlinkClick r:id="rId3">
                  <a:extLst>
                    <a:ext uri="{A12FA001-AC4F-418D-AE19-62706E023703}">
                      <ahyp:hlinkClr xmlns:ahyp="http://schemas.microsoft.com/office/drawing/2018/hyperlinkcolor" val="tx"/>
                    </a:ext>
                  </a:extLst>
                </a:hlinkClick>
              </a:rPr>
              <a:t>Satan always grows evil exponentially</a:t>
            </a:r>
            <a:r>
              <a:rPr lang="en-US" altLang="en-US" sz="3200" b="1"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ea typeface="SimSun" panose="02010600030101010101" pitchFamily="2" charset="-122"/>
                <a:cs typeface="Times New Roman" panose="02020603050405020304" pitchFamily="18" charset="0"/>
              </a:rPr>
              <a:t> to take over all power, then uses that power to enslave everyone and to jail and kill all Christians and Jews. Therefore, tolerance for gays and transsexuals will never work. </a:t>
            </a:r>
            <a:endParaRPr lang="en-US" altLang="en-US" sz="3200" dirty="0">
              <a:solidFill>
                <a:schemeClr val="bg1">
                  <a:lumMod val="95000"/>
                  <a:lumOff val="5000"/>
                </a:schemeClr>
              </a:solidFill>
              <a:effectLst>
                <a:glow rad="1270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ea typeface="SimSun" panose="02010600030101010101" pitchFamily="2" charset="-122"/>
              <a:cs typeface="Times New Roman" panose="02020603050405020304" pitchFamily="18" charset="0"/>
            </a:endParaRPr>
          </a:p>
          <a:p>
            <a:pPr marL="274320" lvl="0" indent="-274320">
              <a:lnSpc>
                <a:spcPct val="100000"/>
              </a:lnSpc>
              <a:spcAft>
                <a:spcPts val="1200"/>
              </a:spcAft>
              <a:buClr>
                <a:schemeClr val="tx1"/>
              </a:buClr>
              <a:buSzPct val="70000"/>
              <a:buFont typeface="Wingdings" panose="05000000000000000000" pitchFamily="2" charset="2"/>
              <a:buChar char="Ø"/>
              <a:defRPr/>
            </a:pPr>
            <a:r>
              <a:rPr lang="en-US" altLang="en-US" sz="2800" dirty="0">
                <a:solidFill>
                  <a:schemeClr val="tx1"/>
                </a:solidFill>
                <a:latin typeface="Calibri" panose="020F0502020204030204" pitchFamily="34" charset="0"/>
                <a:ea typeface="SimSun" panose="02010600030101010101" pitchFamily="2" charset="-122"/>
                <a:cs typeface="Times New Roman" panose="02020603050405020304" pitchFamily="18" charset="0"/>
              </a:rPr>
              <a:t>Legalization of forced gay rape sex slavery laws today repeat actions of the past pre-Civil War democrat Supreme Court, that illegally created a new law, the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hlinkClick r:id="rId4">
                  <a:extLst>
                    <a:ext uri="{A12FA001-AC4F-418D-AE19-62706E023703}">
                      <ahyp:hlinkClr xmlns:ahyp="http://schemas.microsoft.com/office/drawing/2018/hyperlinkcolor" val="tx"/>
                    </a:ext>
                  </a:extLst>
                </a:hlinkClick>
              </a:rPr>
              <a:t>illegal Dred Scott Decision (Black sex slavery law</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a:t>
            </a:r>
            <a:r>
              <a:rPr lang="en-US" altLang="en-US" sz="2800" dirty="0">
                <a:solidFill>
                  <a:schemeClr val="tx1"/>
                </a:solidFill>
                <a:latin typeface="Calibri" panose="020F0502020204030204" pitchFamily="34" charset="0"/>
                <a:ea typeface="SimSun" panose="02010600030101010101" pitchFamily="2" charset="-122"/>
                <a:cs typeface="Times New Roman" panose="02020603050405020304" pitchFamily="18" charset="0"/>
              </a:rPr>
              <a:t>, to briefly force Black slavery on all northern US free states. </a:t>
            </a:r>
            <a:endParaRPr lang="en-US" altLang="en-US" sz="3000" dirty="0">
              <a:solidFill>
                <a:schemeClr val="tx1"/>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78307" y="182880"/>
            <a:ext cx="877824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B3E4D29F-8079-486D-B4F2-D953CEF3A27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23445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905000"/>
            <a:ext cx="8778240" cy="4627292"/>
          </a:xfrm>
          <a:prstGeom prst="rect">
            <a:avLst/>
          </a:prstGeom>
          <a:gradFill flip="none" rotWithShape="1">
            <a:gsLst>
              <a:gs pos="0">
                <a:srgbClr val="0000FF"/>
              </a:gs>
              <a:gs pos="57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chemeClr val="bg1"/>
              </a:buClr>
              <a:buSzPct val="70000"/>
              <a:defRPr/>
            </a:pP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This democrat law forced jail on all conservative republican Christians who continued to aid escaped Black slaves in the North.</a:t>
            </a: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altLang="en-US" sz="3000" dirty="0">
                <a:solidFill>
                  <a:schemeClr val="tx1"/>
                </a:solidFill>
                <a:latin typeface="Calibri" panose="020F0502020204030204" pitchFamily="34" charset="0"/>
                <a:ea typeface="SimSun" panose="02010600030101010101" pitchFamily="2" charset="-122"/>
                <a:cs typeface="Times New Roman" panose="02020603050405020304" pitchFamily="18" charset="0"/>
              </a:rPr>
              <a:t>It was later overturned, because it was an evil law from Satan.</a:t>
            </a:r>
            <a:r>
              <a:rPr lang="en-US" altLang="en-US" sz="3200" dirty="0">
                <a:solidFill>
                  <a:schemeClr val="tx1"/>
                </a:solidFill>
                <a:latin typeface="Calibri" panose="020F0502020204030204" pitchFamily="34" charset="0"/>
                <a:ea typeface="SimSun" panose="02010600030101010101" pitchFamily="2" charset="-122"/>
                <a:cs typeface="Times New Roman" panose="02020603050405020304" pitchFamily="18" charset="0"/>
              </a:rPr>
              <a:t> </a:t>
            </a:r>
          </a:p>
          <a:p>
            <a:pPr marL="274320" lvl="0" indent="-274320">
              <a:lnSpc>
                <a:spcPct val="105000"/>
              </a:lnSpc>
              <a:spcAft>
                <a:spcPts val="1200"/>
              </a:spcAft>
              <a:buClr>
                <a:schemeClr val="tx1"/>
              </a:buClr>
              <a:buSzPct val="60000"/>
              <a:buFont typeface="Wingdings" panose="05000000000000000000" pitchFamily="2" charset="2"/>
              <a:buChar char="Ø"/>
              <a:defRPr/>
            </a:pP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Democrat judges repeat this evil slave law today, by passing </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hlinkClick r:id="rId3"/>
              </a:rPr>
              <a:t>gay laws to jail</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a:t>
            </a:r>
            <a:r>
              <a:rPr lang="en-US" sz="36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 </a:t>
            </a:r>
            <a:r>
              <a:rPr lang="en-US" sz="2000" dirty="0">
                <a:solidFill>
                  <a:prstClr val="white"/>
                </a:solidFill>
                <a:latin typeface="Calibri" panose="020F0502020204030204" pitchFamily="34" charset="0"/>
                <a:ea typeface="Microsoft YaHei" pitchFamily="1"/>
                <a:cs typeface="Calibri" panose="020F0502020204030204" pitchFamily="34" charset="0"/>
                <a:hlinkClick r:id="rId4"/>
              </a:rPr>
              <a:t>[1158]</a:t>
            </a:r>
            <a:r>
              <a:rPr lang="en-US" sz="36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400000" algn="ctr" rotWithShape="0">
                    <a:schemeClr val="bg1">
                      <a:alpha val="40000"/>
                    </a:scheme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fine</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400000" algn="ctr" rotWithShape="0">
                    <a:schemeClr val="bg1">
                      <a:alpha val="40000"/>
                    </a:schemeClr>
                  </a:outerShdw>
                </a:effectLst>
                <a:latin typeface="Calibri" panose="020F0502020204030204" pitchFamily="34" charset="0"/>
                <a:cs typeface="Calibri" panose="020F0502020204030204" pitchFamily="34" charset="0"/>
              </a:rPr>
              <a:t> &amp; </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400000" algn="ctr" rotWithShape="0">
                    <a:schemeClr val="bg1">
                      <a:alpha val="40000"/>
                    </a:schemeClr>
                  </a:outerShdw>
                </a:effectLst>
                <a:latin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fire every Christian</a:t>
            </a:r>
            <a:r>
              <a:rPr lang="en-US" sz="3200" b="1" dirty="0">
                <a:ln w="9525">
                  <a:solidFill>
                    <a:prstClr val="black"/>
                  </a:solidFill>
                  <a:prstDash val="solid"/>
                </a:ln>
                <a:solidFill>
                  <a:prstClr val="white"/>
                </a:solidFill>
                <a:effectLst>
                  <a:glow rad="127000">
                    <a:schemeClr val="bg1">
                      <a:lumMod val="95000"/>
                      <a:lumOff val="5000"/>
                    </a:schemeClr>
                  </a:glow>
                  <a:outerShdw blurRad="38100" dist="38100" dir="2400000" algn="ctr" rotWithShape="0">
                    <a:schemeClr val="bg1">
                      <a:alpha val="40000"/>
                    </a:schemeClr>
                  </a:outerShdw>
                </a:effectLst>
                <a:latin typeface="Calibri" panose="020F0502020204030204" pitchFamily="34" charset="0"/>
                <a:cs typeface="Calibri" panose="020F0502020204030204" pitchFamily="34" charset="0"/>
              </a:rPr>
              <a:t> who lovingly helps gays &amp; transgenders to escape from their slavery to deadly gay sex. </a:t>
            </a: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82880" y="547557"/>
            <a:ext cx="8778240" cy="102108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FDA8F0ED-E9A7-4518-BD06-164F50029BE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394898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1600"/>
            <a:ext cx="8786026" cy="5293757"/>
          </a:xfrm>
          <a:prstGeom prst="rect">
            <a:avLst/>
          </a:prstGeom>
          <a:gradFill flip="none" rotWithShape="1">
            <a:gsLst>
              <a:gs pos="0">
                <a:srgbClr val="0000FF"/>
              </a:gs>
              <a:gs pos="46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600"/>
              </a:spcAft>
              <a:buClr>
                <a:prstClr val="white"/>
              </a:buClr>
              <a:buSzPct val="60000"/>
              <a:tabLst/>
              <a:defRPr/>
            </a:pP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Today the slave master groups are the </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drug gangs</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the homosexual mafia</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communists, </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5" action="ppaction://hlinksldjump"/>
              </a:rPr>
              <a:t>socialists</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the </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6" action="ppaction://hlinksldjump"/>
              </a:rPr>
              <a:t>occultists</a:t>
            </a: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and Muslims. </a:t>
            </a:r>
            <a:r>
              <a:rPr lang="en-US" u="sng"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[572]</a:t>
            </a:r>
            <a:r>
              <a:rPr lang="en-US" altLang="zh-CN" sz="3200" b="1" dirty="0">
                <a:ln w="9525">
                  <a:solidFill>
                    <a:prstClr val="black"/>
                  </a:solidFill>
                  <a:prstDash val="solid"/>
                </a:ln>
                <a:solidFill>
                  <a:schemeClr val="tx1"/>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100000"/>
              </a:lnSpc>
              <a:spcBef>
                <a:spcPts val="0"/>
              </a:spcBef>
              <a:spcAft>
                <a:spcPts val="600"/>
              </a:spcAft>
              <a:buClr>
                <a:prstClr val="white"/>
              </a:buClr>
              <a:buSzPct val="60000"/>
              <a:tabLst/>
              <a:defRPr/>
            </a:pPr>
            <a:r>
              <a:rPr lang="en-US" altLang="zh-CN" sz="3200" b="1"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Former members prove these groups use slavery, because those who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escape are sued,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threatened, violently attacked</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9" action="ppaction://hlinksldjump"/>
              </a:rPr>
              <a:t>jailed</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fired &amp;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8" action="ppaction://hlinksldjump"/>
              </a:rPr>
              <a:t>often</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hlinkClick r:id="rId10" action="ppaction://hlinksldjump"/>
              </a:rPr>
              <a:t>murdered</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11">
                  <a:extLst>
                    <a:ext uri="{A12FA001-AC4F-418D-AE19-62706E023703}">
                      <ahyp:hlinkClr xmlns:ahyp="http://schemas.microsoft.com/office/drawing/2018/hyperlinkcolor" val="tx"/>
                    </a:ext>
                  </a:extLst>
                </a:hlinkClick>
              </a:rPr>
              <a:t>[573]</a:t>
            </a:r>
            <a:endParaRPr lang="en-US" altLang="zh-CN" b="1"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rgbClr val="000000">
                    <a:alpha val="40000"/>
                  </a:srgbClr>
                </a:outerShdw>
              </a:effectLst>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100000"/>
              </a:lnSpc>
              <a:spcBef>
                <a:spcPts val="0"/>
              </a:spcBef>
              <a:spcAft>
                <a:spcPts val="600"/>
              </a:spcAft>
              <a:buClr>
                <a:schemeClr val="tx1"/>
              </a:buClr>
              <a:buSzPct val="60000"/>
              <a:buFont typeface="Wingdings" panose="05000000000000000000" pitchFamily="2" charset="2"/>
              <a:buChar char="Ø"/>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The same punishments occurred to Black slaves who escaped before the US Civil War, as an example, so that millions of other slaves wouldn’t try to escape. Satan fights to keep his slaves today. But he can’t stop Jesus.  </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182880"/>
            <a:ext cx="8778240" cy="100584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Bef>
                <a:spcPts val="0"/>
              </a:spcBef>
              <a:spcAft>
                <a:spcPts val="300"/>
              </a:spcAft>
              <a:tabLst/>
              <a:defRPr/>
            </a:pPr>
            <a:r>
              <a:rPr lang="en-US" sz="29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A1EE2BD1-295F-4A60-B173-DEF9E54B92A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392745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2500"/>
                                  </p:stCondLst>
                                  <p:childTnLst>
                                    <p:animEffect transition="out" filter="fade">
                                      <p:cBhvr>
                                        <p:cTn id="10" dur="2000" tmFilter="0, 0; .2, .5; .8, .5; 1, 0"/>
                                        <p:tgtEl>
                                          <p:spTgt spid="6">
                                            <p:txEl>
                                              <p:pRg st="1" end="1"/>
                                            </p:txEl>
                                          </p:spTgt>
                                        </p:tgtEl>
                                      </p:cBhvr>
                                    </p:animEffect>
                                    <p:animScale>
                                      <p:cBhvr>
                                        <p:cTn id="11"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43746"/>
            <a:ext cx="8778240" cy="4927887"/>
          </a:xfrm>
          <a:prstGeom prst="rect">
            <a:avLst/>
          </a:prstGeom>
          <a:gradFill flip="none" rotWithShape="1">
            <a:gsLst>
              <a:gs pos="0">
                <a:srgbClr val="0000FF"/>
              </a:gs>
              <a:gs pos="58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1200"/>
              </a:spcAft>
              <a:buClr>
                <a:prstClr val="white"/>
              </a:buClr>
              <a:buSzPct val="60000"/>
              <a:tabLst/>
              <a:defRPr/>
            </a:pP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If you don’t believe homosexuality</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drug gangs</a:t>
            </a:r>
            <a:r>
              <a:rPr lang="en-US" altLang="zh-CN" sz="3200" b="1"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socialism</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communism,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6" action="ppaction://hlinksldjump"/>
              </a:rPr>
              <a:t>transgenderism</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the occult</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8">
                  <a:extLst>
                    <a:ext uri="{A12FA001-AC4F-418D-AE19-62706E023703}">
                      <ahyp:hlinkClr xmlns:ahyp="http://schemas.microsoft.com/office/drawing/2018/hyperlinkcolor" val="tx"/>
                    </a:ext>
                  </a:extLst>
                </a:hlinkClick>
              </a:rPr>
              <a:t>and</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9" action="ppaction://hlinkfile">
                  <a:extLst>
                    <a:ext uri="{A12FA001-AC4F-418D-AE19-62706E023703}">
                      <ahyp:hlinkClr xmlns:ahyp="http://schemas.microsoft.com/office/drawing/2018/hyperlinkcolor" val="tx"/>
                    </a:ext>
                  </a:extLst>
                </a:hlinkClick>
              </a:rPr>
              <a:t>Islam</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are slavery to sin</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 </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try to escape</a:t>
            </a:r>
            <a:r>
              <a:rPr lang="en-US" altLang="zh-CN" sz="32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p>
          <a:p>
            <a:pPr marL="457200" lvl="0" indent="-457200">
              <a:lnSpc>
                <a:spcPct val="105000"/>
              </a:lnSpc>
              <a:spcBef>
                <a:spcPts val="0"/>
              </a:spcBef>
              <a:spcAft>
                <a:spcPts val="1200"/>
              </a:spcAft>
              <a:buClr>
                <a:schemeClr val="tx1"/>
              </a:buClr>
              <a:buSzPct val="69000"/>
              <a:buFont typeface="Wingdings" panose="05000000000000000000" pitchFamily="2" charset="2"/>
              <a:buChar char="Ø"/>
              <a:tabLst/>
              <a:defRPr/>
            </a:pPr>
            <a:r>
              <a:rPr lang="en-US" altLang="zh-CN" sz="2800" dirty="0">
                <a:solidFill>
                  <a:schemeClr val="tx1"/>
                </a:solidFill>
                <a:latin typeface="Calibri" panose="020F0502020204030204" pitchFamily="34" charset="0"/>
                <a:ea typeface="Times New Roman" panose="02020603050405020304" pitchFamily="18" charset="0"/>
                <a:cs typeface="Calibri" panose="020F0502020204030204" pitchFamily="34" charset="0"/>
              </a:rPr>
              <a:t>You will quickly see evil try to re-enslave you. Your former fake friends will violently &amp; angrily turn against you. Only Jesus can free you from Satan’s slavery. </a:t>
            </a:r>
          </a:p>
          <a:p>
            <a:pPr marL="457200" lvl="0" indent="-457200">
              <a:lnSpc>
                <a:spcPct val="105000"/>
              </a:lnSpc>
              <a:spcBef>
                <a:spcPts val="0"/>
              </a:spcBef>
              <a:spcAft>
                <a:spcPts val="1200"/>
              </a:spcAft>
              <a:buClr>
                <a:prstClr val="white"/>
              </a:buClr>
              <a:buSzPct val="60000"/>
              <a:buFont typeface="Wingdings" panose="05000000000000000000" pitchFamily="2" charset="2"/>
              <a:buChar char="Ø"/>
              <a:tabLst/>
              <a:defRPr/>
            </a:pPr>
            <a:r>
              <a:rPr lang="en-US" altLang="zh-CN" sz="30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I personally saw this evil as a Christian abolitionist working to </a:t>
            </a:r>
            <a:r>
              <a:rPr lang="en-US" altLang="zh-CN" sz="30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12" action="ppaction://hlinksldjump"/>
              </a:rPr>
              <a:t>free both drug</a:t>
            </a:r>
            <a:r>
              <a:rPr lang="en-US" altLang="zh-CN" sz="30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and </a:t>
            </a:r>
            <a:r>
              <a:rPr lang="en-US" altLang="zh-CN" sz="30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13" action="ppaction://hlinksldjump"/>
              </a:rPr>
              <a:t>gay sex slaves</a:t>
            </a:r>
            <a:r>
              <a:rPr lang="en-US" altLang="zh-CN" sz="3000" b="1" dirty="0">
                <a:ln w="9525">
                  <a:solidFill>
                    <a:prstClr val="black"/>
                  </a:solidFill>
                  <a:prstDash val="solid"/>
                </a:ln>
                <a:solidFill>
                  <a:prstClr val="white"/>
                </a:solidFill>
                <a:effectLst>
                  <a:glow rad="127000">
                    <a:schemeClr val="bg1">
                      <a:lumMod val="95000"/>
                      <a:lumOff val="5000"/>
                    </a:schemeClr>
                  </a:glow>
                  <a:outerShdw blurRad="38100" dist="38100" dir="2700000" algn="tl" rotWithShape="0">
                    <a:schemeClr val="bg1">
                      <a:alpha val="40000"/>
                    </a:schemeClr>
                  </a:outerShdw>
                </a:effectLst>
                <a:latin typeface="Calibri" panose="020F0502020204030204" pitchFamily="34" charset="0"/>
                <a:ea typeface="Times New Roman" panose="02020603050405020304" pitchFamily="18" charset="0"/>
                <a:cs typeface="Calibri" panose="020F0502020204030204" pitchFamily="34" charset="0"/>
              </a:rPr>
              <a:t>. With prayer and fasting, the evil left.  </a:t>
            </a:r>
          </a:p>
        </p:txBody>
      </p:sp>
      <p:sp>
        <p:nvSpPr>
          <p:cNvPr id="7" name="Date Placeholder 2">
            <a:extLst>
              <a:ext uri="{FF2B5EF4-FFF2-40B4-BE49-F238E27FC236}">
                <a16:creationId xmlns:a16="http://schemas.microsoft.com/office/drawing/2014/main" id="{42308F2E-5C0B-4B57-B6CF-1FCECC9CB512}"/>
              </a:ext>
            </a:extLst>
          </p:cNvPr>
          <p:cNvSpPr txBox="1">
            <a:spLocks/>
          </p:cNvSpPr>
          <p:nvPr/>
        </p:nvSpPr>
        <p:spPr>
          <a:xfrm>
            <a:off x="281609"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
        <p:nvSpPr>
          <p:cNvPr id="8" name="Text Box 2">
            <a:extLst>
              <a:ext uri="{FF2B5EF4-FFF2-40B4-BE49-F238E27FC236}">
                <a16:creationId xmlns:a16="http://schemas.microsoft.com/office/drawing/2014/main" id="{C55C46E8-2244-4AF0-BD6E-658BEF4EF6FC}"/>
              </a:ext>
            </a:extLst>
          </p:cNvPr>
          <p:cNvSpPr txBox="1">
            <a:spLocks noChangeArrowheads="1"/>
          </p:cNvSpPr>
          <p:nvPr/>
        </p:nvSpPr>
        <p:spPr bwMode="auto">
          <a:xfrm>
            <a:off x="182880" y="304800"/>
            <a:ext cx="8778240" cy="1005840"/>
          </a:xfrm>
          <a:prstGeom prst="rect">
            <a:avLst/>
          </a:prstGeom>
          <a:blipFill dpi="0" rotWithShape="0">
            <a:blip r:embed="rId1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Bef>
                <a:spcPts val="0"/>
              </a:spcBef>
              <a:spcAft>
                <a:spcPts val="300"/>
              </a:spcAft>
              <a:tabLst/>
              <a:defRPr/>
            </a:pPr>
            <a:r>
              <a:rPr lang="en-US" sz="29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A1EE2BD1-295F-4A60-B173-DEF9E54B92A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2790540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7000"/>
                                  </p:stCondLst>
                                  <p:childTnLst>
                                    <p:animEffect transition="out" filter="fade">
                                      <p:cBhvr>
                                        <p:cTn id="6" dur="1500" tmFilter="0, 0; .2, .5; .8, .5; 1, 0"/>
                                        <p:tgtEl>
                                          <p:spTgt spid="6">
                                            <p:txEl>
                                              <p:pRg st="2" end="2"/>
                                            </p:txEl>
                                          </p:spTgt>
                                        </p:tgtEl>
                                      </p:cBhvr>
                                    </p:animEffect>
                                    <p:animScale>
                                      <p:cBhvr>
                                        <p:cTn id="7" dur="75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5448" y="1371600"/>
            <a:ext cx="8869680" cy="5093895"/>
          </a:xfrm>
          <a:prstGeom prst="rect">
            <a:avLst/>
          </a:prstGeom>
          <a:gradFill flip="none" rotWithShape="1">
            <a:gsLst>
              <a:gs pos="0">
                <a:srgbClr val="0000FF"/>
              </a:gs>
              <a:gs pos="55000">
                <a:srgbClr val="0000FF"/>
              </a:gs>
              <a:gs pos="100000">
                <a:schemeClr val="bg1">
                  <a:lumMod val="95000"/>
                  <a:lumOff val="5000"/>
                </a:schemeClr>
              </a:gs>
            </a:gsLst>
            <a:lin ang="16200000" scaled="0"/>
            <a:tileRect/>
          </a:gradFill>
          <a:ln w="25400">
            <a:solidFill>
              <a:schemeClr val="bg1"/>
            </a:solidFill>
          </a:ln>
          <a:effectLst>
            <a:glow rad="127000">
              <a:srgbClr val="0000FF"/>
            </a:glow>
          </a:effectLst>
          <a:scene3d>
            <a:camera prst="orthographicFront"/>
            <a:lightRig rig="threePt" dir="t"/>
          </a:scene3d>
          <a:sp3d>
            <a:bevelT w="165100" prst="coolSlant"/>
          </a:sp3d>
        </p:spPr>
        <p:txBody>
          <a:bodyPr wrap="square" lIns="18288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1000"/>
              </a:spcAft>
              <a:buClr>
                <a:prstClr val="white"/>
              </a:buClr>
              <a:buSzPct val="65000"/>
              <a:buFont typeface="Times New Roman" panose="02020603050405020304" pitchFamily="18" charset="0"/>
              <a:buNone/>
              <a:tabLst/>
              <a:defRPr/>
            </a:pP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Each time rampant homosexuality </a:t>
            </a:r>
            <a:r>
              <a:rPr lang="en-US" sz="3200" b="1"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was</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 found</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 in history, </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demonic evil, raging anger</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 </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mental illness</a:t>
            </a:r>
            <a:r>
              <a:rPr lang="en-US" sz="3200" b="1"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latin typeface="Calibri" panose="020F0502020204030204" pitchFamily="34" charset="0"/>
                <a:cs typeface="Calibri" panose="020F0502020204030204" pitchFamily="34" charset="0"/>
              </a:rPr>
              <a:t>,</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rampant gay rape &amp; violence are found</a:t>
            </a:r>
            <a:r>
              <a:rPr lang="en-US" sz="3200" b="1"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latin typeface="Calibri" panose="020F0502020204030204" pitchFamily="34" charset="0"/>
                <a:cs typeface="Calibri" panose="020F0502020204030204" pitchFamily="34" charset="0"/>
              </a:rPr>
              <a:t>, including</a:t>
            </a:r>
            <a:r>
              <a:rPr kumimoji="0" lang="en-US" sz="32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a:t>
            </a:r>
            <a:endParaRPr kumimoji="0" lang="en-US" sz="3200" b="0" i="0" u="none" strike="noStrike" kern="1200" cap="none" spc="0" normalizeH="0" baseline="0" noProof="0" dirty="0">
              <a:ln>
                <a:noFill/>
              </a:ln>
              <a:solidFill>
                <a:prstClr val="black"/>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endParaRPr>
          </a:p>
          <a:p>
            <a:pPr marL="274320" lvl="0" indent="-274320">
              <a:lnSpc>
                <a:spcPct val="96000"/>
              </a:lnSpc>
              <a:spcAft>
                <a:spcPts val="1000"/>
              </a:spcAft>
              <a:buClr>
                <a:schemeClr val="tx1"/>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Ancient Rome and Greece, where gay senators &amp; soldiers raped young boys who accompanied </a:t>
            </a:r>
            <a:r>
              <a:rPr lang="en-US" sz="2800" dirty="0">
                <a:solidFill>
                  <a:schemeClr val="tx1"/>
                </a:solidFill>
                <a:latin typeface="Calibri" panose="020F0502020204030204" pitchFamily="34" charset="0"/>
                <a:cs typeface="Calibri" panose="020F0502020204030204" pitchFamily="34" charset="0"/>
              </a:rPr>
              <a:t>them</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r>
              <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[1020]</a:t>
            </a:r>
            <a:r>
              <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[1022]</a:t>
            </a:r>
            <a:r>
              <a:rPr lang="en-US" dirty="0">
                <a:solidFill>
                  <a:schemeClr val="tx1"/>
                </a:solidFill>
                <a:latin typeface="Calibri" panose="020F0502020204030204" pitchFamily="34" charset="0"/>
                <a:cs typeface="Calibri" panose="020F0502020204030204" pitchFamily="34" charset="0"/>
              </a:rPr>
              <a:t> (pg. 15)</a:t>
            </a:r>
            <a:endPar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endParaRPr>
          </a:p>
          <a:p>
            <a:pPr marL="274320" marR="0" lvl="0" indent="-274320" algn="l" defTabSz="457200" rtl="0" eaLnBrk="1" fontAlgn="base" latinLnBrk="0" hangingPunct="0">
              <a:lnSpc>
                <a:spcPct val="96000"/>
              </a:lnSpc>
              <a:spcBef>
                <a:spcPct val="0"/>
              </a:spcBef>
              <a:spcAft>
                <a:spcPts val="1000"/>
              </a:spcAft>
              <a:buClr>
                <a:prstClr val="white"/>
              </a:buClr>
              <a:buSzPct val="65000"/>
              <a:buFont typeface="Wingdings" panose="05000000000000000000" pitchFamily="2" charset="2"/>
              <a:buChar char="Ø"/>
              <a:tabLst/>
              <a:defRPr/>
            </a:pP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Radical liberal US inner city gay rapists today</a:t>
            </a: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rPr>
              <a:t>.</a:t>
            </a:r>
          </a:p>
          <a:p>
            <a:pPr marL="274320" lvl="0" indent="-274320">
              <a:lnSpc>
                <a:spcPct val="96000"/>
              </a:lnSpc>
              <a:spcAft>
                <a:spcPts val="1000"/>
              </a:spcAft>
              <a:buClr>
                <a:schemeClr val="tx1"/>
              </a:buClr>
              <a:buSzPct val="65000"/>
              <a:buFont typeface="Wingdings" panose="05000000000000000000" pitchFamily="2" charset="2"/>
              <a:buChar char="Ø"/>
              <a:tabLst/>
              <a:defRPr/>
            </a:pPr>
            <a:r>
              <a:rPr kumimoji="0" lang="en-US" sz="28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Gay rapists dominated </a:t>
            </a:r>
            <a:r>
              <a:rPr kumimoji="0" lang="en-US" sz="28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the </a:t>
            </a:r>
            <a:r>
              <a:rPr kumimoji="0" lang="en-US" sz="28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WWII Nazi leadership</a:t>
            </a:r>
            <a:r>
              <a:rPr kumimoji="0" lang="en-US" sz="2800" i="0" u="none" strike="noStrike" kern="1200" normalizeH="0" baseline="0" noProof="0" dirty="0">
                <a:solidFill>
                  <a:schemeClr val="tx1"/>
                </a:solidFill>
                <a:uLnTx/>
                <a:uFillTx/>
                <a:latin typeface="Calibri" panose="020F0502020204030204" pitchFamily="34" charset="0"/>
                <a:cs typeface="Calibri" panose="020F0502020204030204" pitchFamily="34" charset="0"/>
              </a:rPr>
              <a:t>, that killed millions of Christians &amp; Jews worldwide. </a:t>
            </a:r>
            <a:r>
              <a:rPr lang="en-US"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[1020]</a:t>
            </a:r>
            <a:r>
              <a:rPr lang="en-US" dirty="0">
                <a:solidFill>
                  <a:schemeClr val="tx1"/>
                </a:solidFill>
                <a:latin typeface="Calibri" panose="020F0502020204030204" pitchFamily="34" charset="0"/>
                <a:cs typeface="Calibri" panose="020F0502020204030204" pitchFamily="34" charset="0"/>
              </a:rPr>
              <a:t> </a:t>
            </a:r>
            <a:r>
              <a:rPr kumimoji="0" lang="en-US" i="0" u="none" strike="noStrike" kern="1200" normalizeH="0" baseline="0" noProof="0" dirty="0">
                <a:solidFill>
                  <a:schemeClr val="tx1"/>
                </a:solidFill>
                <a:uLnTx/>
                <a:uFillTx/>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[1175]</a:t>
            </a:r>
            <a:endParaRPr kumimoji="0" lang="en-US" sz="3000" b="1" i="0" u="none" strike="noStrike" kern="120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endParaRPr>
          </a:p>
          <a:p>
            <a:pPr marL="274320" lvl="0" indent="-274320">
              <a:lnSpc>
                <a:spcPct val="94000"/>
              </a:lnSpc>
              <a:spcAft>
                <a:spcPts val="1000"/>
              </a:spcAft>
              <a:buClr>
                <a:prstClr val="white"/>
              </a:buClr>
              <a:buSzPct val="65000"/>
              <a:buFont typeface="Wingdings" panose="05000000000000000000" pitchFamily="2" charset="2"/>
              <a:buChar char="Ø"/>
              <a:tabLst/>
              <a:defRPr/>
            </a:pP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alpha val="40000"/>
                    </a:schemeClr>
                  </a:outerShdw>
                </a:effectLst>
                <a:uLnTx/>
                <a:uFillTx/>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Muslim leaders often secretly rape little boys</a:t>
            </a:r>
            <a:r>
              <a:rPr kumimoji="0" lang="en-US" sz="2800" b="0" i="0" u="none" strike="noStrike" kern="1200" cap="none" spc="0" normalizeH="0" baseline="0" noProof="0" dirty="0">
                <a:ln>
                  <a:noFill/>
                </a:ln>
                <a:solidFill>
                  <a:schemeClr val="tx1"/>
                </a:solidFill>
                <a:effectLst>
                  <a:glow rad="127000">
                    <a:schemeClr val="bg1">
                      <a:lumMod val="95000"/>
                      <a:lumOff val="5000"/>
                    </a:schemeClr>
                  </a:glow>
                  <a:outerShdw blurRad="38100" dist="38100" dir="5400000" algn="ctr" rotWithShape="0">
                    <a:schemeClr val="bg1">
                      <a:alpha val="40000"/>
                    </a:schemeClr>
                  </a:outerShdw>
                </a:effectLst>
                <a:uLnTx/>
                <a:uFillTx/>
                <a:latin typeface="Calibri" panose="020F0502020204030204" pitchFamily="34" charset="0"/>
                <a:cs typeface="Calibri" panose="020F0502020204030204" pitchFamily="34" charset="0"/>
              </a:rPr>
              <a:t> </a:t>
            </a:r>
            <a:r>
              <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3">
                  <a:extLst>
                    <a:ext uri="{A12FA001-AC4F-418D-AE19-62706E023703}">
                      <ahyp:hlinkClr xmlns:ahyp="http://schemas.microsoft.com/office/drawing/2018/hyperlinkcolor" val="tx"/>
                    </a:ext>
                  </a:extLst>
                </a:hlinkClick>
              </a:rPr>
              <a:t>[573]</a:t>
            </a:r>
            <a:r>
              <a:rPr lang="en-US" altLang="zh-CN"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zh-CN" sz="2700" dirty="0">
                <a:solidFill>
                  <a:schemeClr val="tx1"/>
                </a:solidFill>
                <a:latin typeface="Calibri" panose="020F0502020204030204" pitchFamily="34" charset="0"/>
                <a:ea typeface="Times New Roman" panose="02020603050405020304" pitchFamily="18" charset="0"/>
                <a:cs typeface="Calibri" panose="020F0502020204030204" pitchFamily="34" charset="0"/>
              </a:rPr>
              <a:t>and</a:t>
            </a:r>
            <a:r>
              <a:rPr kumimoji="0" lang="en-US" sz="28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commit</a:t>
            </a:r>
            <a:r>
              <a:rPr kumimoji="0" lang="en-US" sz="2800" b="0" i="0" u="none" strike="noStrike" kern="1200" cap="none" spc="0" normalizeH="0" baseline="0" noProof="0" dirty="0">
                <a:ln>
                  <a:noFill/>
                </a:ln>
                <a:solidFill>
                  <a:schemeClr val="tx1"/>
                </a:solidFill>
                <a:effectLst>
                  <a:glow rad="127000">
                    <a:srgbClr val="000099"/>
                  </a:glow>
                  <a:outerShdw blurRad="50800" dist="50800" dir="5400000" algn="ctr"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508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Christian genocide</a:t>
            </a: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50800" dist="38100" dir="2700000" algn="tl" rotWithShape="0">
                    <a:schemeClr val="bg1">
                      <a:lumMod val="50000"/>
                      <a:alpha val="40000"/>
                    </a:schemeClr>
                  </a:outerShdw>
                </a:effectLst>
                <a:uLnTx/>
                <a:uFillTx/>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127000">
                    <a:schemeClr val="bg1">
                      <a:lumMod val="95000"/>
                      <a:lumOff val="5000"/>
                    </a:schemeClr>
                  </a:glow>
                  <a:outerShdw blurRad="50800" dist="38100" dir="2700000" algn="tl" rotWithShape="0">
                    <a:schemeClr val="bg1">
                      <a:lumMod val="50000"/>
                      <a:alpha val="40000"/>
                    </a:schemeClr>
                  </a:outerShdw>
                </a:effectLst>
                <a:latin typeface="Calibri" panose="020F0502020204030204" pitchFamily="34" charset="0"/>
                <a:cs typeface="Calibri" panose="020F0502020204030204" pitchFamily="34" charset="0"/>
              </a:rPr>
              <a:t>in Mideast &amp;</a:t>
            </a:r>
            <a:r>
              <a:rPr kumimoji="0" lang="en-US" sz="3000" b="1" i="0" u="none" strike="noStrike" kern="1200" cap="none" spc="0" normalizeH="0" baseline="0" noProof="0" dirty="0">
                <a:ln w="9525">
                  <a:solidFill>
                    <a:prstClr val="black"/>
                  </a:solidFill>
                  <a:prstDash val="solid"/>
                </a:ln>
                <a:solidFill>
                  <a:schemeClr val="tx1"/>
                </a:solidFill>
                <a:effectLst>
                  <a:glow rad="127000">
                    <a:srgbClr val="000099"/>
                  </a:glow>
                  <a:outerShdw blurRad="50800" dist="50800" dir="5400000" algn="ctr"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0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Africa</a:t>
            </a:r>
            <a:r>
              <a:rPr kumimoji="0" lang="en-US" sz="3200" b="1" i="0" u="none" strike="noStrike" kern="1200" normalizeH="0" baseline="0" noProof="0" dirty="0">
                <a:ln w="9525">
                  <a:solidFill>
                    <a:schemeClr val="bg1"/>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schemeClr val="tx1"/>
                </a:solidFill>
                <a:effectLst>
                  <a:glow rad="127000">
                    <a:schemeClr val="bg1">
                      <a:lumMod val="95000"/>
                      <a:lumOff val="5000"/>
                    </a:schemeClr>
                  </a:glow>
                  <a:outerShdw blurRad="38100" dist="38100" dir="5400000" algn="ctr" rotWithShape="0">
                    <a:schemeClr val="bg1">
                      <a:lumMod val="95000"/>
                      <a:lumOff val="5000"/>
                      <a:alpha val="40000"/>
                    </a:schemeClr>
                  </a:outerShdw>
                </a:effectLst>
                <a:uLnTx/>
                <a:uFillTx/>
                <a:latin typeface="Calibri" panose="020F0502020204030204" pitchFamily="34" charset="0"/>
                <a:cs typeface="Calibri" panose="020F0502020204030204" pitchFamily="34" charset="0"/>
              </a:rPr>
              <a:t> </a:t>
            </a:r>
            <a:r>
              <a:rPr lang="en-US" altLang="en-US" sz="16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16">
                  <a:extLst>
                    <a:ext uri="{A12FA001-AC4F-418D-AE19-62706E023703}">
                      <ahyp:hlinkClr xmlns:ahyp="http://schemas.microsoft.com/office/drawing/2018/hyperlinkcolor" val="tx"/>
                    </a:ext>
                  </a:extLst>
                </a:hlinkClick>
              </a:rPr>
              <a:t>[1019] </a:t>
            </a:r>
            <a:endParaRPr kumimoji="0" lang="en-US" sz="2800" b="1" i="0" u="none" strike="noStrike" kern="1200" cap="none" spc="0" normalizeH="0" baseline="0" noProof="0" dirty="0">
              <a:ln w="9525">
                <a:solidFill>
                  <a:prstClr val="black"/>
                </a:solidFill>
                <a:prstDash val="solid"/>
              </a:ln>
              <a:solidFill>
                <a:schemeClr val="tx1"/>
              </a:solidFill>
              <a:effectLst>
                <a:glow rad="127000">
                  <a:srgbClr val="000099"/>
                </a:glow>
                <a:outerShdw blurRad="50800" dist="50800" dir="5400000" algn="ctr" rotWithShape="0">
                  <a:prstClr val="black">
                    <a:lumMod val="95000"/>
                    <a:lumOff val="5000"/>
                  </a:prstClr>
                </a:outerShdw>
              </a:effectLst>
              <a:uLnTx/>
              <a:uFillTx/>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9337B6CD-D758-4B8E-A0CE-C496B2D605E3}"/>
              </a:ext>
            </a:extLst>
          </p:cNvPr>
          <p:cNvSpPr txBox="1">
            <a:spLocks/>
          </p:cNvSpPr>
          <p:nvPr/>
        </p:nvSpPr>
        <p:spPr>
          <a:xfrm>
            <a:off x="304801" y="659786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p>
        </p:txBody>
      </p:sp>
      <p:sp>
        <p:nvSpPr>
          <p:cNvPr id="9" name="Text Box 2">
            <a:extLst>
              <a:ext uri="{FF2B5EF4-FFF2-40B4-BE49-F238E27FC236}">
                <a16:creationId xmlns:a16="http://schemas.microsoft.com/office/drawing/2014/main" id="{9FBC0B48-DE97-4DB5-B181-414D863EF2C9}"/>
              </a:ext>
            </a:extLst>
          </p:cNvPr>
          <p:cNvSpPr txBox="1">
            <a:spLocks noChangeArrowheads="1"/>
          </p:cNvSpPr>
          <p:nvPr/>
        </p:nvSpPr>
        <p:spPr bwMode="auto">
          <a:xfrm>
            <a:off x="178308" y="274320"/>
            <a:ext cx="8778240" cy="914400"/>
          </a:xfrm>
          <a:prstGeom prst="rect">
            <a:avLst/>
          </a:prstGeom>
          <a:blipFill dpi="0" rotWithShape="0">
            <a:blip r:embed="rId1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8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5" name="Date Placeholder 2">
            <a:extLst>
              <a:ext uri="{FF2B5EF4-FFF2-40B4-BE49-F238E27FC236}">
                <a16:creationId xmlns:a16="http://schemas.microsoft.com/office/drawing/2014/main" id="{91D84787-5025-42B2-871D-512E1186768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969931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82880" y="1653498"/>
            <a:ext cx="8778240" cy="489666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09728"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70000"/>
              <a:tabLst/>
              <a:defRPr/>
            </a:pPr>
            <a:r>
              <a:rPr kumimoji="0" lang="en-US" sz="32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Some gays claim to be Christian</a:t>
            </a:r>
            <a:r>
              <a:rPr lang="en-US" sz="3200" dirty="0">
                <a:solidFill>
                  <a:schemeClr val="bg1"/>
                </a:solidFill>
                <a:latin typeface="Calibri" panose="020F0502020204030204" pitchFamily="34" charset="0"/>
                <a:cs typeface="Calibri" panose="020F0502020204030204" pitchFamily="34" charset="0"/>
              </a:rPr>
              <a:t>,</a:t>
            </a:r>
            <a:r>
              <a:rPr kumimoji="0" lang="en-US" sz="32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 based on illegally </a:t>
            </a:r>
            <a:r>
              <a:rPr lang="en-US" sz="3200" kern="150" dirty="0">
                <a:solidFill>
                  <a:schemeClr val="bg1"/>
                </a:solidFill>
                <a:latin typeface="Calibri" panose="020F0502020204030204" pitchFamily="34" charset="0"/>
                <a:ea typeface="SimSun" panose="02010600030101010101" pitchFamily="2" charset="-122"/>
                <a:cs typeface="Arial" panose="020B0604020202020204" pitchFamily="34" charset="0"/>
              </a:rPr>
              <a:t>changing or deleting many Bible words. </a:t>
            </a:r>
          </a:p>
          <a:p>
            <a:pPr marL="365760" lvl="0" indent="-365760">
              <a:lnSpc>
                <a:spcPct val="94000"/>
              </a:lnSpc>
              <a:spcAft>
                <a:spcPts val="1200"/>
              </a:spcAft>
              <a:buClr>
                <a:schemeClr val="tx1"/>
              </a:buClr>
              <a:buSzPct val="70000"/>
              <a:buFont typeface="Wingdings" panose="05000000000000000000" pitchFamily="2" charset="2"/>
              <a:buChar char="Ø"/>
              <a:tabLst/>
              <a:defRPr/>
            </a:pPr>
            <a:r>
              <a:rPr lang="en-US" sz="3200" b="1" kern="150" dirty="0">
                <a:ln w="12700" cmpd="sng">
                  <a:solidFill>
                    <a:srgbClr val="000000"/>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outerShdw blurRad="127000" dist="50800" dir="5400000" algn="ctr" rotWithShape="0">
                    <a:srgbClr val="000000"/>
                  </a:outerShdw>
                </a:effectLst>
                <a:latin typeface="Calibri" panose="020F0502020204030204" pitchFamily="34" charset="0"/>
                <a:ea typeface="SimSun" panose="02010600030101010101" pitchFamily="2" charset="-122"/>
                <a:cs typeface="Arial" panose="020B0604020202020204" pitchFamily="34" charset="0"/>
              </a:rPr>
              <a:t>But they have created a satanic gay cult, not a Christian church.</a:t>
            </a:r>
          </a:p>
          <a:p>
            <a:pPr marL="365760" lvl="0" indent="-365760">
              <a:lnSpc>
                <a:spcPct val="94000"/>
              </a:lnSpc>
              <a:spcAft>
                <a:spcPts val="1200"/>
              </a:spcAft>
              <a:buClr>
                <a:schemeClr val="bg1"/>
              </a:buClr>
              <a:buSzPct val="70000"/>
              <a:buFont typeface="Wingdings" panose="05000000000000000000" pitchFamily="2" charset="2"/>
              <a:buChar char="Ø"/>
              <a:tabLst/>
              <a:defRPr/>
            </a:pPr>
            <a:r>
              <a:rPr lang="en-US" sz="3000" kern="150" dirty="0">
                <a:solidFill>
                  <a:schemeClr val="bg1"/>
                </a:solidFill>
                <a:latin typeface="Calibri" panose="020F0502020204030204" pitchFamily="34" charset="0"/>
                <a:ea typeface="SimSun" panose="02010600030101010101" pitchFamily="2" charset="-122"/>
                <a:cs typeface="Arial" panose="020B0604020202020204" pitchFamily="34" charset="0"/>
              </a:rPr>
              <a:t>They follow a fake gay Jesus </a:t>
            </a:r>
            <a:r>
              <a:rPr lang="en-US" sz="3200" b="1" kern="150" dirty="0">
                <a:ln w="12700" cmpd="sng">
                  <a:solidFill>
                    <a:srgbClr val="000000"/>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outerShdw blurRad="127000" dist="50800" dir="5400000" algn="ctr" rotWithShape="0">
                    <a:srgbClr val="000000"/>
                  </a:outerShdw>
                </a:effectLst>
                <a:latin typeface="Calibri" panose="020F0502020204030204" pitchFamily="34" charset="0"/>
                <a:ea typeface="SimSun" panose="02010600030101010101" pitchFamily="2" charset="-122"/>
                <a:cs typeface="Arial" panose="020B0604020202020204" pitchFamily="34" charset="0"/>
              </a:rPr>
              <a:t>who teaches there is no evil, sin, Hell or judgement</a:t>
            </a:r>
            <a:r>
              <a:rPr lang="en-US" sz="3000" kern="150" dirty="0">
                <a:solidFill>
                  <a:schemeClr val="bg1"/>
                </a:solidFill>
                <a:latin typeface="Calibri" panose="020F0502020204030204" pitchFamily="34" charset="0"/>
                <a:ea typeface="SimSun" panose="02010600030101010101" pitchFamily="2" charset="-122"/>
                <a:cs typeface="Calibri" panose="020F0502020204030204" pitchFamily="34" charset="0"/>
              </a:rPr>
              <a:t>, and</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everyone goes to Heaven. </a:t>
            </a:r>
          </a:p>
          <a:p>
            <a:pPr marL="365760" lvl="0" indent="-365760">
              <a:lnSpc>
                <a:spcPct val="94000"/>
              </a:lnSpc>
              <a:spcAft>
                <a:spcPts val="1200"/>
              </a:spcAft>
              <a:buClr>
                <a:schemeClr val="tx1"/>
              </a:buClr>
              <a:buSzPct val="70000"/>
              <a:buFont typeface="Wingdings" panose="05000000000000000000" pitchFamily="2" charset="2"/>
              <a:buChar char="Ø"/>
              <a:tabLst/>
              <a:defRPr/>
            </a:pPr>
            <a:r>
              <a:rPr lang="en-US" sz="3200" b="1" kern="150" dirty="0">
                <a:ln w="12700" cmpd="sng">
                  <a:solidFill>
                    <a:srgbClr val="000000"/>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outerShdw blurRad="127000" dist="50800" dir="5400000" algn="ctr" rotWithShape="0">
                    <a:srgbClr val="000000"/>
                  </a:outerShdw>
                </a:effectLst>
                <a:latin typeface="Calibri" panose="020F0502020204030204" pitchFamily="34" charset="0"/>
                <a:ea typeface="SimSun" panose="02010600030101010101" pitchFamily="2" charset="-122"/>
                <a:cs typeface="Arial" panose="020B0604020202020204" pitchFamily="34" charset="0"/>
              </a:rPr>
              <a:t>Their </a:t>
            </a:r>
            <a:r>
              <a:rPr lang="en-US" sz="3200" b="1" kern="150" dirty="0">
                <a:ln w="12700" cmpd="sng">
                  <a:solidFill>
                    <a:srgbClr val="000000"/>
                  </a:solidFill>
                  <a:prstDash val="solid"/>
                </a:ln>
                <a:solidFill>
                  <a:schemeClr val="tx1">
                    <a:lumMod val="75000"/>
                  </a:schemeClr>
                </a:solidFill>
                <a:effectLst>
                  <a:outerShdw blurRad="127000" dist="50800" dir="5400000" algn="ctr" rotWithShape="0">
                    <a:srgbClr val="000000"/>
                  </a:outerShdw>
                </a:effectLst>
                <a:latin typeface="Calibri" panose="020F0502020204030204" pitchFamily="34" charset="0"/>
                <a:ea typeface="SimSun" panose="02010600030101010101" pitchFamily="2" charset="-122"/>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fake gay Jesus is from Satan</a:t>
            </a:r>
            <a:r>
              <a:rPr lang="en-US" sz="3000" b="1" kern="150" dirty="0">
                <a:ln w="12700" cmpd="sng">
                  <a:solidFill>
                    <a:srgbClr val="000000"/>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outerShdw blurRad="127000" dist="50800" dir="5400000" algn="ctr" rotWithShape="0">
                    <a:srgbClr val="000000"/>
                  </a:outerShdw>
                </a:effectLst>
                <a:latin typeface="Calibri" panose="020F0502020204030204" pitchFamily="34" charset="0"/>
                <a:ea typeface="SimSun" panose="02010600030101010101" pitchFamily="2" charset="-122"/>
                <a:cs typeface="Arial" panose="020B0604020202020204" pitchFamily="34" charset="0"/>
              </a:rPr>
              <a:t>, </a:t>
            </a:r>
            <a:r>
              <a:rPr lang="en-US" sz="3000" kern="150" dirty="0">
                <a:solidFill>
                  <a:schemeClr val="bg1"/>
                </a:solidFill>
                <a:latin typeface="Calibri" panose="020F0502020204030204" pitchFamily="34" charset="0"/>
                <a:ea typeface="SimSun" panose="02010600030101010101" pitchFamily="2" charset="-122"/>
                <a:cs typeface="Arial" panose="020B0604020202020204" pitchFamily="34" charset="0"/>
              </a:rPr>
              <a:t>the father of all evil, including homosexuality</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Times New Roman" panose="02020603050405020304" pitchFamily="18" charset="0"/>
              </a:rPr>
              <a:t>[</a:t>
            </a:r>
            <a:r>
              <a:rPr lang="en-US" u="sng" dirty="0">
                <a:solidFill>
                  <a:schemeClr val="bg1"/>
                </a:solidFill>
                <a:latin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John 8:44</a:t>
            </a:r>
            <a:r>
              <a:rPr lang="en-US" dirty="0">
                <a:solidFill>
                  <a:schemeClr val="bg1"/>
                </a:solidFill>
                <a:latin typeface="Calibri" panose="020F0502020204030204" pitchFamily="34" charset="0"/>
                <a:cs typeface="Times New Roman" panose="02020603050405020304" pitchFamily="18" charset="0"/>
              </a:rPr>
              <a:t>]</a:t>
            </a:r>
            <a:r>
              <a:rPr kumimoji="0" lang="en-US" i="0" u="none" strike="noStrike" kern="1200" normalizeH="0" baseline="0" noProof="0" dirty="0">
                <a:solidFill>
                  <a:schemeClr val="bg1"/>
                </a:solidFill>
                <a:uLnTx/>
                <a:uFillTx/>
                <a:latin typeface="Calibri" panose="020F0502020204030204" pitchFamily="34" charset="0"/>
                <a:cs typeface="Calibri" panose="020F0502020204030204" pitchFamily="34" charset="0"/>
              </a:rPr>
              <a:t> </a:t>
            </a:r>
            <a:endParaRPr kumimoji="0" lang="en-US"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4D6CF656-CCB5-4DC8-9637-452C95971603}"/>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D00C9EEF-9AAE-40EF-A1A1-B54382146A84}"/>
              </a:ext>
            </a:extLst>
          </p:cNvPr>
          <p:cNvSpPr txBox="1">
            <a:spLocks noChangeArrowheads="1"/>
          </p:cNvSpPr>
          <p:nvPr/>
        </p:nvSpPr>
        <p:spPr bwMode="auto">
          <a:xfrm>
            <a:off x="91440" y="385736"/>
            <a:ext cx="8961120" cy="109728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5" name="Date Placeholder 2">
            <a:extLst>
              <a:ext uri="{FF2B5EF4-FFF2-40B4-BE49-F238E27FC236}">
                <a16:creationId xmlns:a16="http://schemas.microsoft.com/office/drawing/2014/main" id="{A50F165B-4F16-4644-A269-FACF97929115}"/>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41405877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43840" y="1967612"/>
            <a:ext cx="8656320" cy="450123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900"/>
              </a:spcAft>
              <a:buClr>
                <a:prstClr val="black"/>
              </a:buClr>
              <a:buSzPct val="65000"/>
              <a:tabLst/>
              <a:defRPr/>
            </a:pPr>
            <a:r>
              <a:rPr lang="en-US" altLang="zh-CN" sz="3400" b="1" dirty="0">
                <a:ln w="9525">
                  <a:solidFill>
                    <a:schemeClr val="bg1"/>
                  </a:solidFill>
                  <a:prstDash val="solid"/>
                </a:ln>
                <a:solidFill>
                  <a:schemeClr val="tx1"/>
                </a:solidFill>
                <a:effectLst>
                  <a:glow rad="1016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rPr>
              <a:t>Liberals constantly try to project their crimes, corruption and error onto innocent peaceful conservative Christians</a:t>
            </a:r>
            <a:r>
              <a:rPr lang="en-US" altLang="zh-CN" sz="3400" b="1" dirty="0">
                <a:ln w="9525">
                  <a:solidFill>
                    <a:schemeClr val="bg1"/>
                  </a:solidFill>
                  <a:prstDash val="solid"/>
                </a:ln>
                <a:solidFill>
                  <a:schemeClr val="tx1"/>
                </a:solidFill>
                <a:effectLst>
                  <a:glow rad="1016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95000"/>
              </a:lnSpc>
              <a:spcAft>
                <a:spcPts val="1800"/>
              </a:spcAft>
              <a:buClr>
                <a:prstClr val="black"/>
              </a:buClr>
              <a:buSzPct val="65000"/>
              <a:tabLst/>
              <a:defRPr/>
            </a:pP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[818]</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a:t>
            </a:r>
            <a:r>
              <a:rPr lang="en-US" dirty="0">
                <a:solidFill>
                  <a:prstClr val="black"/>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[1163]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[1164]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[1165]</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[1166]</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[1234]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[1294]</a:t>
            </a:r>
            <a:endParaRPr lang="en-US"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274320" lvl="0" indent="-274320">
              <a:lnSpc>
                <a:spcPct val="100000"/>
              </a:lnSpc>
              <a:spcBef>
                <a:spcPts val="0"/>
              </a:spcBef>
              <a:spcAft>
                <a:spcPts val="1200"/>
              </a:spcAft>
              <a:buClr>
                <a:prstClr val="white"/>
              </a:buClr>
              <a:buSzPct val="55000"/>
              <a:buFont typeface="Wingdings" panose="05000000000000000000" pitchFamily="2" charset="2"/>
              <a:buChar char="Ø"/>
              <a:tabLst/>
              <a:defRPr/>
            </a:pPr>
            <a:r>
              <a:rPr lang="en-US" altLang="zh-CN" sz="32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lumMod val="95000"/>
                      <a:lumOff val="5000"/>
                      <a:alpha val="40000"/>
                    </a:schemeClr>
                  </a:outerShdw>
                </a:effectLst>
                <a:latin typeface="Calibri" panose="020F0502020204030204" pitchFamily="34" charset="0"/>
                <a:ea typeface="Times New Roman" panose="02020603050405020304" pitchFamily="18" charset="0"/>
                <a:cs typeface="Calibri" panose="020F0502020204030204" pitchFamily="34" charset="0"/>
              </a:rPr>
              <a:t>Radical gay liberal leaders today repeat Hitler’s past motto, that also came from Satan: </a:t>
            </a:r>
          </a:p>
          <a:p>
            <a:pPr marL="274320" lvl="1" indent="0">
              <a:lnSpc>
                <a:spcPct val="100000"/>
              </a:lnSpc>
              <a:spcBef>
                <a:spcPts val="0"/>
              </a:spcBef>
              <a:spcAft>
                <a:spcPts val="1200"/>
              </a:spcAft>
              <a:buClr>
                <a:prstClr val="white"/>
              </a:buClr>
              <a:buSzPct val="55000"/>
              <a:tabLst/>
              <a:defRPr/>
            </a:pPr>
            <a:r>
              <a:rPr lang="en-US" altLang="zh-CN" sz="32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lumMod val="95000"/>
                      <a:lumOff val="5000"/>
                      <a:alpha val="40000"/>
                    </a:schemeClr>
                  </a:outerShdw>
                </a:effectLst>
                <a:latin typeface="Calibri" panose="020F0502020204030204" pitchFamily="34" charset="0"/>
                <a:ea typeface="Times New Roman" panose="02020603050405020304" pitchFamily="18" charset="0"/>
                <a:cs typeface="Calibri" panose="020F0502020204030204" pitchFamily="34" charset="0"/>
              </a:rPr>
              <a:t>“if you tell a big enough lie and frequently enough, it will be believed.”  </a:t>
            </a:r>
            <a:r>
              <a:rPr lang="en-US" dirty="0">
                <a:solidFill>
                  <a:prstClr val="black"/>
                </a:solidFill>
                <a:latin typeface="Calibri" panose="020F0502020204030204" pitchFamily="34" charset="0"/>
                <a:cs typeface="Calibri" panose="020F0502020204030204" pitchFamily="34" charset="0"/>
              </a:rPr>
              <a:t>(Hitler </a:t>
            </a:r>
            <a:r>
              <a:rPr lang="en-US" dirty="0">
                <a:solidFill>
                  <a:prstClr val="black"/>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a:t>
            </a:r>
            <a:r>
              <a:rPr lang="en-US" dirty="0">
                <a:solidFill>
                  <a:prstClr val="black"/>
                </a:solidFill>
                <a:latin typeface="Calibri" panose="020F0502020204030204" pitchFamily="34" charset="0"/>
                <a:cs typeface="Calibri" panose="020F0502020204030204" pitchFamily="34" charset="0"/>
              </a:rPr>
              <a:t> time 27) </a:t>
            </a:r>
            <a:endParaRPr lang="en-US" sz="2000" b="1" dirty="0">
              <a:ln w="9525">
                <a:solidFill>
                  <a:prstClr val="black"/>
                </a:solidFill>
                <a:prstDash val="solid"/>
              </a:ln>
              <a:solidFill>
                <a:prstClr val="black"/>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E8F3E2F4-5F03-4A7F-9E66-2597B9CA1E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A4ED7F48-2080-48F2-97C0-2A3F3A86DD51}"/>
              </a:ext>
            </a:extLst>
          </p:cNvPr>
          <p:cNvSpPr txBox="1">
            <a:spLocks noChangeArrowheads="1"/>
          </p:cNvSpPr>
          <p:nvPr/>
        </p:nvSpPr>
        <p:spPr bwMode="auto">
          <a:xfrm>
            <a:off x="137160" y="457200"/>
            <a:ext cx="8869680" cy="1188720"/>
          </a:xfrm>
          <a:prstGeom prst="rect">
            <a:avLst/>
          </a:prstGeom>
          <a:blipFill dpi="0" rotWithShape="0">
            <a:blip r:embed="rId1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137160" tIns="0" rIns="13716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2330096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10000"/>
                                  </p:stCondLst>
                                  <p:childTnLst>
                                    <p:animEffect transition="out" filter="fade">
                                      <p:cBhvr>
                                        <p:cTn id="6" dur="1500" tmFilter="0, 0; .2, .5; .8, .5; 1, 0"/>
                                        <p:tgtEl>
                                          <p:spTgt spid="6">
                                            <p:txEl>
                                              <p:pRg st="2" end="2"/>
                                            </p:txEl>
                                          </p:spTgt>
                                        </p:tgtEl>
                                      </p:cBhvr>
                                    </p:animEffect>
                                    <p:animScale>
                                      <p:cBhvr>
                                        <p:cTn id="7" dur="750" autoRev="1" fill="hold"/>
                                        <p:tgtEl>
                                          <p:spTgt spid="6">
                                            <p:txEl>
                                              <p:pRg st="2" end="2"/>
                                            </p:txEl>
                                          </p:spTgt>
                                        </p:tgtEl>
                                      </p:cBhvr>
                                      <p:by x="105000" y="105000"/>
                                    </p:animScale>
                                  </p:childTnLst>
                                </p:cTn>
                              </p:par>
                              <p:par>
                                <p:cTn id="8" presetID="26" presetClass="emph" presetSubtype="0" fill="hold" nodeType="withEffect">
                                  <p:stCondLst>
                                    <p:cond delay="10000"/>
                                  </p:stCondLst>
                                  <p:childTnLst>
                                    <p:animEffect transition="out" filter="fade">
                                      <p:cBhvr>
                                        <p:cTn id="9" dur="1500" tmFilter="0, 0; .2, .5; .8, .5; 1, 0"/>
                                        <p:tgtEl>
                                          <p:spTgt spid="6">
                                            <p:txEl>
                                              <p:pRg st="3" end="3"/>
                                            </p:txEl>
                                          </p:spTgt>
                                        </p:tgtEl>
                                      </p:cBhvr>
                                    </p:animEffect>
                                    <p:animScale>
                                      <p:cBhvr>
                                        <p:cTn id="10" dur="750" autoRev="1" fill="hold"/>
                                        <p:tgtEl>
                                          <p:spTgt spid="6">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7536" y="1645920"/>
            <a:ext cx="8948928" cy="488826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65000"/>
              <a:tabLst/>
              <a:defRPr/>
            </a:pPr>
            <a:r>
              <a:rPr lang="en-US" sz="34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Radical liberals today repeat past Nazis, both:</a:t>
            </a:r>
          </a:p>
          <a:p>
            <a:pPr marL="274320" lvl="0" indent="-274320">
              <a:lnSpc>
                <a:spcPct val="96000"/>
              </a:lnSpc>
              <a:spcAft>
                <a:spcPts val="1200"/>
              </a:spcAft>
              <a:buClr>
                <a:schemeClr val="tx1"/>
              </a:buClr>
              <a:buSzPct val="55000"/>
              <a:buFont typeface="Wingdings" panose="05000000000000000000" pitchFamily="2" charset="2"/>
              <a:buChar char="Ø"/>
              <a:tabLst/>
              <a:defRPr/>
            </a:pPr>
            <a:r>
              <a:rPr lang="en-US" sz="32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Jailed &amp; replaced Christian pastors</a:t>
            </a:r>
            <a:r>
              <a:rPr kumimoji="0" lang="en-US" sz="2900" i="0" u="none" strike="noStrike" kern="1200" normalizeH="0" baseline="0" noProof="0" dirty="0">
                <a:solidFill>
                  <a:schemeClr val="bg1">
                    <a:lumMod val="95000"/>
                    <a:lumOff val="5000"/>
                  </a:schemeClr>
                </a:solidFill>
                <a:effectLst>
                  <a:glow rad="127000">
                    <a:schemeClr val="bg1"/>
                  </a:glow>
                </a:effectLst>
                <a:uLnTx/>
                <a:uFillTx/>
                <a:latin typeface="Calibri" panose="020F0502020204030204" pitchFamily="34" charset="0"/>
                <a:cs typeface="Calibri" panose="020F0502020204030204" pitchFamily="34" charset="0"/>
              </a:rPr>
              <a:t> </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with </a:t>
            </a:r>
            <a:r>
              <a:rPr lang="en-US" sz="2900" dirty="0">
                <a:solidFill>
                  <a:schemeClr val="bg1">
                    <a:lumMod val="95000"/>
                    <a:lumOff val="5000"/>
                  </a:schemeClr>
                </a:solidFill>
                <a:latin typeface="Calibri" panose="020F0502020204030204" pitchFamily="34" charset="0"/>
                <a:cs typeface="Calibri" panose="020F0502020204030204" pitchFamily="34" charset="0"/>
              </a:rPr>
              <a:t>socialist, angry</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 violence promoting, </a:t>
            </a:r>
            <a:r>
              <a:rPr lang="en-US" sz="2900" dirty="0">
                <a:solidFill>
                  <a:schemeClr val="bg1">
                    <a:lumMod val="95000"/>
                    <a:lumOff val="5000"/>
                  </a:schemeClr>
                </a:solidFill>
                <a:latin typeface="Calibri" panose="020F0502020204030204" pitchFamily="34" charset="0"/>
                <a:cs typeface="Calibri" panose="020F0502020204030204" pitchFamily="34" charset="0"/>
              </a:rPr>
              <a:t>fake</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 pastors, for example </a:t>
            </a:r>
            <a:r>
              <a:rPr lang="en-US" sz="2900" dirty="0">
                <a:solidFill>
                  <a:schemeClr val="bg1">
                    <a:lumMod val="95000"/>
                    <a:lumOff val="5000"/>
                  </a:schemeClr>
                </a:solidFill>
                <a:latin typeface="Calibri" panose="020F0502020204030204" pitchFamily="34" charset="0"/>
                <a:cs typeface="Calibri" panose="020F0502020204030204" pitchFamily="34" charset="0"/>
              </a:rPr>
              <a:t>Obama’s</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 anti-White </a:t>
            </a:r>
            <a:r>
              <a:rPr kumimoji="0" lang="en-US" sz="28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Jeremiah Wright</a:t>
            </a:r>
            <a:r>
              <a:rPr kumimoji="0" lang="en-US" sz="28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rPr>
              <a:t> </a:t>
            </a:r>
            <a:r>
              <a:rPr lang="en-US" sz="2800" dirty="0">
                <a:solidFill>
                  <a:sysClr val="windowText" lastClr="000000"/>
                </a:solidFill>
                <a:latin typeface="Calibri" panose="020F0502020204030204" pitchFamily="34" charset="0"/>
                <a:cs typeface="Calibri" panose="020F0502020204030204" pitchFamily="34" charset="0"/>
              </a:rPr>
              <a:t>&amp;</a:t>
            </a:r>
            <a:r>
              <a:rPr kumimoji="0" lang="en-US" sz="28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rPr>
              <a:t> </a:t>
            </a:r>
            <a:r>
              <a:rPr kumimoji="0" lang="en-US" sz="28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Louis Farrakhan</a:t>
            </a:r>
            <a:r>
              <a:rPr kumimoji="0" lang="en-US" sz="28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rPr>
              <a:t>.</a:t>
            </a:r>
          </a:p>
          <a:p>
            <a:pPr marL="274320" lvl="0" indent="-274320">
              <a:lnSpc>
                <a:spcPct val="96000"/>
              </a:lnSpc>
              <a:spcAft>
                <a:spcPts val="1200"/>
              </a:spcAft>
              <a:buClr>
                <a:schemeClr val="tx1"/>
              </a:buClr>
              <a:buSzPct val="55000"/>
              <a:buFont typeface="Wingdings" panose="05000000000000000000" pitchFamily="2" charset="2"/>
              <a:buChar char="Ø"/>
              <a:tabLst/>
              <a:defRPr/>
            </a:pPr>
            <a:r>
              <a:rPr lang="en-US" sz="32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Taught that sin was false, promoted assisted suicide</a:t>
            </a:r>
            <a:r>
              <a:rPr kumimoji="0" lang="en-US" sz="3200" i="0" u="none" strike="noStrike" kern="1200" normalizeH="0" baseline="0" noProof="0" dirty="0">
                <a:solidFill>
                  <a:schemeClr val="bg1">
                    <a:lumMod val="95000"/>
                    <a:lumOff val="5000"/>
                  </a:schemeClr>
                </a:solidFill>
                <a:effectLst>
                  <a:glow rad="127000">
                    <a:schemeClr val="bg1"/>
                  </a:glow>
                </a:effectLst>
                <a:uLnTx/>
                <a:uFillTx/>
                <a:latin typeface="Calibri" panose="020F0502020204030204" pitchFamily="34" charset="0"/>
                <a:cs typeface="Calibri" panose="020F0502020204030204" pitchFamily="34" charset="0"/>
              </a:rPr>
              <a:t> </a:t>
            </a:r>
            <a:r>
              <a:rPr lang="en-US" sz="2900" dirty="0">
                <a:solidFill>
                  <a:schemeClr val="bg1">
                    <a:lumMod val="95000"/>
                    <a:lumOff val="5000"/>
                  </a:schemeClr>
                </a:solidFill>
                <a:latin typeface="Calibri" panose="020F0502020204030204" pitchFamily="34" charset="0"/>
                <a:cs typeface="Calibri" panose="020F0502020204030204" pitchFamily="34" charset="0"/>
              </a:rPr>
              <a:t>and</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 euthanasia killing of</a:t>
            </a:r>
            <a:r>
              <a:rPr kumimoji="0" lang="en-US" sz="2900" i="0" u="none" strike="noStrike" kern="1200" normalizeH="0" noProof="0" dirty="0">
                <a:solidFill>
                  <a:schemeClr val="bg1">
                    <a:lumMod val="95000"/>
                    <a:lumOff val="5000"/>
                  </a:schemeClr>
                </a:solidFill>
                <a:uLnTx/>
                <a:uFillTx/>
                <a:latin typeface="Calibri" panose="020F0502020204030204" pitchFamily="34" charset="0"/>
                <a:cs typeface="Calibri" panose="020F0502020204030204" pitchFamily="34" charset="0"/>
              </a:rPr>
              <a:t> the sick elderly</a:t>
            </a: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 </a:t>
            </a:r>
          </a:p>
          <a:p>
            <a:pPr marL="274320" lvl="0" indent="-274320">
              <a:lnSpc>
                <a:spcPct val="96000"/>
              </a:lnSpc>
              <a:spcAft>
                <a:spcPts val="1200"/>
              </a:spcAft>
              <a:buClr>
                <a:schemeClr val="bg1"/>
              </a:buClr>
              <a:buSzPct val="65000"/>
              <a:buFont typeface="Wingdings" panose="05000000000000000000" pitchFamily="2" charset="2"/>
              <a:buChar char="Ø"/>
              <a:tabLst/>
              <a:defRPr/>
            </a:pPr>
            <a:r>
              <a:rPr kumimoji="0" lang="en-US" sz="29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Nazis threw out the Old Testament plus </a:t>
            </a:r>
            <a:r>
              <a:rPr lang="en-US" sz="32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outlawed the cross. Finally they outlawed the entire Bible and told people to worship Hitler as god.</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[73]</a:t>
            </a:r>
            <a:r>
              <a:rPr lang="en-US" dirty="0">
                <a:solidFill>
                  <a:sysClr val="windowText" lastClr="000000"/>
                </a:solidFill>
                <a:latin typeface="Calibri" panose="020F0502020204030204" pitchFamily="34" charset="0"/>
                <a:cs typeface="Calibri" panose="020F0502020204030204" pitchFamily="34" charset="0"/>
              </a:rPr>
              <a:t> </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[390]</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[1009]</a:t>
            </a:r>
            <a:endPar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37A79855-9EC9-4BB1-B832-E12AC39EA8C6}"/>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05E24B5B-0407-4C63-97B7-435867E0CC2A}"/>
              </a:ext>
            </a:extLst>
          </p:cNvPr>
          <p:cNvSpPr txBox="1">
            <a:spLocks noChangeArrowheads="1"/>
          </p:cNvSpPr>
          <p:nvPr/>
        </p:nvSpPr>
        <p:spPr bwMode="auto">
          <a:xfrm>
            <a:off x="137160" y="228600"/>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16040825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828800"/>
            <a:ext cx="8869680" cy="46237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2000"/>
              </a:lnSpc>
              <a:spcAft>
                <a:spcPts val="1800"/>
              </a:spcAft>
              <a:buClr>
                <a:prstClr val="white"/>
              </a:buClr>
              <a:buSzPct val="65000"/>
              <a:tabLst/>
              <a:defRPr/>
            </a:pP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Today, rampant</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illegal</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systematic</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persecution of</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Christians by</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socialist democrat leaders</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Muslims</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&amp;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10"/>
              </a:rPr>
              <a:t>the communist Chinese government</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300" b="1" i="0" u="none" strike="noStrike" kern="1200" normalizeH="0" baseline="0" noProof="0" dirty="0">
                <a:ln w="9525">
                  <a:solidFill>
                    <a:schemeClr val="bg1"/>
                  </a:solidFill>
                  <a:prstDash val="solid"/>
                </a:ln>
                <a:solidFill>
                  <a:schemeClr val="tx1"/>
                </a:solidFill>
                <a:effectLst>
                  <a:glow rad="127000">
                    <a:schemeClr val="bg1"/>
                  </a:glow>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is the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11"/>
              </a:rPr>
              <a:t>same as</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past Nazi</a:t>
            </a:r>
            <a:r>
              <a:rPr kumimoji="0" lang="en-US" sz="3300" b="1" i="0" u="none" strike="noStrike" kern="1200" cap="none" spc="0" normalizeH="0" baseline="0" noProof="0"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persecution</a:t>
            </a:r>
            <a:r>
              <a:rPr lang="en-US" sz="3300" b="1" dirty="0">
                <a:ln w="9525">
                  <a:solidFill>
                    <a:prstClr val="black"/>
                  </a:solidFill>
                  <a:prstDash val="solid"/>
                </a:ln>
                <a:solidFill>
                  <a:prstClr val="white"/>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300" b="1" dirty="0">
                <a:ln w="9525">
                  <a:solidFill>
                    <a:prstClr val="black"/>
                  </a:solidFill>
                  <a:prstDash val="solid"/>
                </a:ln>
                <a:solidFill>
                  <a:srgbClr val="FFFFFF"/>
                </a:solidFill>
                <a:effectLst>
                  <a:glow rad="127000">
                    <a:schemeClr val="bg1"/>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of </a:t>
            </a:r>
            <a:r>
              <a:rPr kumimoji="0" lang="en-US" sz="3300" b="1" i="0" u="none" strike="noStrike" kern="1200" cap="none" spc="0" normalizeH="0" baseline="0" noProof="0" dirty="0">
                <a:ln w="9525">
                  <a:solidFill>
                    <a:prstClr val="black"/>
                  </a:solidFill>
                  <a:prstDash val="solid"/>
                </a:ln>
                <a:solidFill>
                  <a:srgbClr val="FFFFFF"/>
                </a:solidFill>
                <a:effectLst>
                  <a:glow rad="127000">
                    <a:schemeClr val="bg1"/>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Christians</a:t>
            </a:r>
            <a:r>
              <a:rPr kumimoji="0" lang="en-US" sz="3300" i="0" u="none" strike="noStrike" kern="1200" normalizeH="0" baseline="0" noProof="0" dirty="0">
                <a:solidFill>
                  <a:schemeClr val="tx1"/>
                </a:solidFill>
                <a:uLnTx/>
                <a:uFillTx/>
                <a:latin typeface="Calibri" panose="020F0502020204030204" pitchFamily="34" charset="0"/>
                <a:cs typeface="Calibri" panose="020F0502020204030204" pitchFamily="34" charset="0"/>
              </a:rPr>
              <a:t>.</a:t>
            </a:r>
            <a:endParaRPr kumimoji="0" lang="en-US" sz="3300" b="0" i="0" u="none" strike="noStrike" kern="1200" cap="none" spc="0" normalizeH="0" baseline="0" noProof="0" dirty="0">
              <a:ln>
                <a:noFill/>
              </a:ln>
              <a:solidFill>
                <a:prstClr val="black"/>
              </a:solidFill>
              <a:effectLst>
                <a:glow rad="127000">
                  <a:schemeClr val="bg1"/>
                </a:glow>
              </a:effectLst>
              <a:uLnTx/>
              <a:uFillTx/>
              <a:latin typeface="Calibri" panose="020F0502020204030204" pitchFamily="34" charset="0"/>
              <a:cs typeface="Calibri" panose="020F0502020204030204" pitchFamily="34" charset="0"/>
            </a:endParaRPr>
          </a:p>
          <a:p>
            <a:pPr marL="274320" marR="0" lvl="0" indent="-274320" algn="l" defTabSz="457200" rtl="0" eaLnBrk="1" fontAlgn="base" latinLnBrk="0" hangingPunct="0">
              <a:lnSpc>
                <a:spcPct val="105000"/>
              </a:lnSpc>
              <a:spcBef>
                <a:spcPct val="0"/>
              </a:spcBef>
              <a:spcAft>
                <a:spcPts val="1200"/>
              </a:spcAft>
              <a:buClr>
                <a:schemeClr val="bg1"/>
              </a:buClr>
              <a:buSzPct val="8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"In a 108-page outline… (Post WWII Nuremberg Nazi prosecutors) argued that </a:t>
            </a:r>
            <a:r>
              <a:rPr kumimoji="0" lang="en-US" sz="3000" b="1" i="0" u="none" strike="noStrike" kern="1200" cap="none" spc="0" normalizeH="0" baseline="0" noProof="0" dirty="0">
                <a:ln w="9525">
                  <a:solidFill>
                    <a:prstClr val="black"/>
                  </a:solidFill>
                  <a:prstDash val="solid"/>
                </a:ln>
                <a:solidFill>
                  <a:prstClr val="white"/>
                </a:solidFill>
                <a:effectLst>
                  <a:glow rad="127000">
                    <a:schemeClr val="bg1">
                      <a:lumMod val="95000"/>
                      <a:lumOff val="5000"/>
                    </a:schemeClr>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the Nazi regime had a plan to reduce the influence of Christian churches through a campaign of systematic persecutions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a:t>
            </a:r>
            <a:r>
              <a:rPr kumimoji="0" lang="en-US"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[399]</a:t>
            </a:r>
            <a:endParaRPr kumimoji="0" lang="en-US" sz="2000" b="1"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C0C1C3AB-CEC7-487C-B1FA-2A995479198E}"/>
              </a:ext>
            </a:extLst>
          </p:cNvPr>
          <p:cNvSpPr txBox="1">
            <a:spLocks/>
          </p:cNvSpPr>
          <p:nvPr/>
        </p:nvSpPr>
        <p:spPr>
          <a:xfrm>
            <a:off x="304800" y="6583680"/>
            <a:ext cx="3718183"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7" name="Date Placeholder 2">
            <a:extLst>
              <a:ext uri="{FF2B5EF4-FFF2-40B4-BE49-F238E27FC236}">
                <a16:creationId xmlns:a16="http://schemas.microsoft.com/office/drawing/2014/main" id="{3A804E72-F2A5-4338-88FE-5644B49139E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81C23693-C3DC-482C-9F62-A3C1429D5165}"/>
              </a:ext>
            </a:extLst>
          </p:cNvPr>
          <p:cNvSpPr txBox="1">
            <a:spLocks noChangeArrowheads="1"/>
          </p:cNvSpPr>
          <p:nvPr/>
        </p:nvSpPr>
        <p:spPr bwMode="auto">
          <a:xfrm>
            <a:off x="137160" y="405498"/>
            <a:ext cx="8869680" cy="1188720"/>
          </a:xfrm>
          <a:prstGeom prst="rect">
            <a:avLst/>
          </a:prstGeom>
          <a:blipFill dpi="0" rotWithShape="0">
            <a:blip r:embed="rId1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35596216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96240" y="1981200"/>
            <a:ext cx="8351520" cy="427373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1200"/>
              </a:spcAft>
              <a:buClr>
                <a:prstClr val="black"/>
              </a:buClr>
              <a:buSzPct val="70000"/>
              <a:buFont typeface="Times New Roman" panose="02020603050405020304" pitchFamily="18" charset="0"/>
              <a:buNone/>
              <a:tabLst/>
              <a:defRPr/>
            </a:pPr>
            <a:r>
              <a:rPr kumimoji="0" lang="en-US" sz="31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"Many clergy were killed by the (WWII) Nazis. In … Wartherland (Poland,) the persecution was most severe: </a:t>
            </a:r>
            <a:r>
              <a:rPr kumimoji="0" lang="en-US"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churches were systematically closed and most priests were either killed, imprisoned, or deported</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Eighty percent of the Catholic clergy and five bishops</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were sent to the concentration camps </a:t>
            </a:r>
            <a:r>
              <a:rPr kumimoji="0" lang="en-US" sz="31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1939…"</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[390]</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21709AA8-C45B-4057-B012-B866225B3B2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71C83DBB-8C1E-4C44-AFD4-11079ACFC261}"/>
              </a:ext>
            </a:extLst>
          </p:cNvPr>
          <p:cNvSpPr txBox="1">
            <a:spLocks noChangeArrowheads="1"/>
          </p:cNvSpPr>
          <p:nvPr/>
        </p:nvSpPr>
        <p:spPr bwMode="auto">
          <a:xfrm>
            <a:off x="137158" y="424011"/>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10443514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87210" y="2819400"/>
            <a:ext cx="8569580" cy="279454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3000"/>
              </a:lnSpc>
              <a:spcBef>
                <a:spcPct val="0"/>
              </a:spcBef>
              <a:spcAft>
                <a:spcPts val="12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In Dachau (the Nazi) concentration camp alone, 2,600 Catholic priests from 24 different countries were killed... in Poland between 1939 and 1945, an estimated 3,000 members (18%) of the Polish clergy were murdered...“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[399]</a:t>
            </a:r>
            <a:endParaRPr kumimoji="0" lang="en-US" sz="1800" b="1"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EE942AE4-8867-41E0-9227-BD18818C277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B48B8ECB-5ED2-4B1F-B20C-A3CBBAA5E2D9}"/>
              </a:ext>
            </a:extLst>
          </p:cNvPr>
          <p:cNvSpPr txBox="1">
            <a:spLocks noChangeArrowheads="1"/>
          </p:cNvSpPr>
          <p:nvPr/>
        </p:nvSpPr>
        <p:spPr bwMode="auto">
          <a:xfrm>
            <a:off x="137160" y="990600"/>
            <a:ext cx="886968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17388642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515756"/>
            <a:ext cx="8854440" cy="511364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7000"/>
              </a:lnSpc>
              <a:spcBef>
                <a:spcPct val="0"/>
              </a:spcBef>
              <a:spcAft>
                <a:spcPts val="12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 2002 editorial by the Jewish Vice President of The Wall Street Journal, Robert  L. Bartley...  Under  the  title ‘Christians, Jews and Wotan,’ he writes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Nazi  leaders  and  ideologues  were  not  Christians. They were (occult) pagans... The  Nazi  attack on  Christianity  was  widely understood  at  the end of World War II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lumMod val="95000"/>
                    <a:lumOff val="5000"/>
                  </a:prstClr>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It included the  intention  to ‘exterminate  irrevocably ... the  strange and  foreign Christian  faiths  imported into Germany    in the  ill-omened  year  800</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 (Ch. 2 pg. 26)</a:t>
            </a:r>
            <a:endParaRPr kumimoji="0" lang="en-US" sz="16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2680ED8B-3A6C-4BD0-A2B1-8B3F0E51F85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CEAEE1E7-1BC9-4641-816C-DE432EE8B471}"/>
              </a:ext>
            </a:extLst>
          </p:cNvPr>
          <p:cNvSpPr txBox="1">
            <a:spLocks noChangeArrowheads="1"/>
          </p:cNvSpPr>
          <p:nvPr/>
        </p:nvSpPr>
        <p:spPr bwMode="auto">
          <a:xfrm>
            <a:off x="137151" y="18288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40007810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920240"/>
            <a:ext cx="8854440" cy="45403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3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6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(WWII era German Christian church) denominations would be replaced by the (Nazi) National Church. It’s altars would have only a copy of (Hitler’s) ‘Mein Kampf,’ with a sword to the left.  The Christian cross would be removed, replaced by the only unconquerable symbol, the swastika.</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0" i="0" u="none" strike="noStrike" kern="1200" cap="none" spc="0" normalizeH="0" baseline="0" noProof="0" dirty="0">
                <a:ln>
                  <a:noFill/>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4000"/>
              </a:lnSpc>
              <a:spcBef>
                <a:spcPct val="0"/>
              </a:spcBef>
              <a:spcAft>
                <a:spcPts val="1200"/>
              </a:spcAft>
              <a:buClr>
                <a:prstClr val="white"/>
              </a:buClr>
              <a:buSzPct val="65000"/>
              <a:buFont typeface="Times New Roman" panose="02020603050405020304" pitchFamily="18" charset="0"/>
              <a:buNone/>
              <a:tabLst/>
              <a:defRPr/>
            </a:pP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 (Ch. 2 pg. 27)</a:t>
            </a:r>
            <a:endParaRPr kumimoji="0" lang="en-US" sz="16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B0122961-62EA-4DD0-B063-28B1A93C134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C19A724E-0150-4FDD-9134-4981312ACFF8}"/>
              </a:ext>
            </a:extLst>
          </p:cNvPr>
          <p:cNvSpPr txBox="1">
            <a:spLocks noChangeArrowheads="1"/>
          </p:cNvSpPr>
          <p:nvPr/>
        </p:nvSpPr>
        <p:spPr bwMode="auto">
          <a:xfrm>
            <a:off x="137160" y="48539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8920870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2891" y="1921744"/>
            <a:ext cx="8458200" cy="441659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also despised Christianity as a kind of disease and regularly spoke of seeking its eventual eradication in the Third Reich. ‘Pure Christianity,’ Hitler said, ‘leads quite simply to the annihilation of mankind. … Let us be the only people who are immunized against the disease</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(Dinesh D'Souza </a:t>
            </a:r>
            <a:r>
              <a:rPr kumimoji="0" lang="en-US" sz="1800" i="0" u="none" strike="noStrike" kern="1200" normalizeH="0" baseline="0" noProof="0" dirty="0">
                <a:solidFill>
                  <a:schemeClr val="bg1"/>
                </a:solidFill>
                <a:uLnTx/>
                <a:uFillTx/>
                <a:latin typeface="Calibri" panose="020F0502020204030204" pitchFamily="34" charset="0"/>
                <a:ea typeface="Microsoft YaHei" pitchFamily="1"/>
                <a:cs typeface="Calibri" panose="020F0502020204030204" pitchFamily="34" charset="0"/>
                <a:hlinkClick r:id="rId3">
                  <a:extLst>
                    <a:ext uri="{A12FA001-AC4F-418D-AE19-62706E023703}">
                      <ahyp:hlinkClr xmlns:ahyp="http://schemas.microsoft.com/office/drawing/2018/hyperlinkcolor" val="tx"/>
                    </a:ext>
                  </a:extLst>
                </a:hlinkClick>
              </a:rPr>
              <a:t>[1174]</a:t>
            </a:r>
            <a:r>
              <a:rPr kumimoji="0" lang="en-US" sz="1800" i="0" u="none" strike="noStrike" kern="1200" normalizeH="0" baseline="0" noProof="0" dirty="0">
                <a:solidFill>
                  <a:schemeClr val="bg1"/>
                </a:solidFill>
                <a:uLnTx/>
                <a:uFillTx/>
                <a:latin typeface="Calibri" panose="020F0502020204030204" pitchFamily="34" charset="0"/>
                <a:ea typeface="Microsoft YaHei" pitchFamily="1"/>
                <a:cs typeface="Calibri" panose="020F0502020204030204" pitchFamily="34" charset="0"/>
              </a:rPr>
              <a:t>) </a:t>
            </a:r>
            <a:endParaRPr kumimoji="0" lang="en-US" sz="18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B0122961-62EA-4DD0-B063-28B1A93C134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F7568FD6-88DB-4333-A8FA-6F4817AA685E}"/>
              </a:ext>
            </a:extLst>
          </p:cNvPr>
          <p:cNvSpPr txBox="1">
            <a:spLocks noChangeArrowheads="1"/>
          </p:cNvSpPr>
          <p:nvPr/>
        </p:nvSpPr>
        <p:spPr bwMode="auto">
          <a:xfrm>
            <a:off x="137151" y="45720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20810999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1" y="1892769"/>
            <a:ext cx="8778240" cy="465537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2743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lumMod val="95000"/>
                  <a:lumOff val="5000"/>
                </a:prstClr>
              </a:buClr>
              <a:buSzPct val="6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Franklin D. Roosevelt stated Dec. 15, 1941: ‘To Hitler, the church … is a monstrosity to be destroyed by every means</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3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[1009]</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3000"/>
              </a:lnSpc>
              <a:spcBef>
                <a:spcPct val="0"/>
              </a:spcBef>
              <a:spcAft>
                <a:spcPts val="600"/>
              </a:spcAft>
              <a:buClr>
                <a:prstClr val="black">
                  <a:lumMod val="95000"/>
                  <a:lumOff val="5000"/>
                </a:prstClr>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“While he recognized the political inadvisability of openly attacking Christianity, privately Hitler called it ‘an invention of sick brains: one could imagine nothing more senseless.’ Of Christianity, Hitler said, ‘The catastrophe for us is that of being tied to a religion that rebels against all the joys of the senses.’”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(Dinesh D'Souza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hlinkClick r:id="rId4">
                  <a:extLst>
                    <a:ext uri="{A12FA001-AC4F-418D-AE19-62706E023703}">
                      <ahyp:hlinkClr xmlns:ahyp="http://schemas.microsoft.com/office/drawing/2018/hyperlinkcolor" val="tx"/>
                    </a:ext>
                  </a:extLst>
                </a:hlinkClick>
              </a:rPr>
              <a:t>[1174]</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rPr>
              <a:t>) </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BE0175F8-3018-4D82-88C3-0BD912E8DF1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8A796D96-F5B9-4EE1-816A-64A9D4585AC4}"/>
              </a:ext>
            </a:extLst>
          </p:cNvPr>
          <p:cNvSpPr txBox="1">
            <a:spLocks noChangeArrowheads="1"/>
          </p:cNvSpPr>
          <p:nvPr/>
        </p:nvSpPr>
        <p:spPr bwMode="auto">
          <a:xfrm>
            <a:off x="137151" y="45720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9186952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2777" y="1920240"/>
            <a:ext cx="8938443" cy="444737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Hitler welcomed 30,000 radical Bosnian Muslims into the heinous, socialist, gay led Nazi SS, and appointed the Mideast’s </a:t>
            </a:r>
            <a:r>
              <a:rPr lang="en-US" sz="3400" b="1" dirty="0">
                <a:ln w="9525">
                  <a:solidFill>
                    <a:prstClr val="black"/>
                  </a:solidFill>
                  <a:prstDash val="solid"/>
                </a:ln>
                <a:solidFill>
                  <a:srgbClr val="FFFFFF"/>
                </a:solidFill>
                <a:effectLst>
                  <a:glow rad="1016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leading </a:t>
            </a:r>
            <a:r>
              <a:rPr kumimoji="0" lang="en-US" sz="3400" b="1" i="0" u="none" strike="noStrike" kern="1200" cap="none" spc="0" normalizeH="0" baseline="0" noProof="0" dirty="0">
                <a:ln w="9525">
                  <a:solidFill>
                    <a:prstClr val="black"/>
                  </a:solidFill>
                  <a:prstDash val="solid"/>
                </a:ln>
                <a:solidFill>
                  <a:srgbClr val="FFFFFF"/>
                </a:solidFill>
                <a:effectLst>
                  <a:glow rad="101600">
                    <a:schemeClr val="bg1">
                      <a:lumMod val="95000"/>
                      <a:lumOff val="5000"/>
                    </a:schemeClr>
                  </a:glow>
                  <a:outerShdw blurRad="38100" dist="38100" dir="2700000" algn="tl" rotWithShape="0">
                    <a:prstClr val="black">
                      <a:lumMod val="95000"/>
                      <a:lumOff val="5000"/>
                      <a:alpha val="40000"/>
                    </a:prstClr>
                  </a:outerShdw>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Muslim… Grand Mufti Amin al-Husseini </a:t>
            </a:r>
            <a:r>
              <a:rPr kumimoji="0" lang="en-US" sz="3400" b="1" i="0" u="none" strike="noStrike" kern="1200" cap="none" spc="0" normalizeH="0" baseline="0" noProof="0"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prstClr val="black">
                      <a:lumMod val="95000"/>
                      <a:lumOff val="5000"/>
                      <a:alpha val="40000"/>
                    </a:prstClr>
                  </a:outerShdw>
                </a:effectLst>
                <a:uLnTx/>
                <a:uFillTx/>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as a SS Major General, leading 3 Muslim Nazi SS divisions during WWII</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rPr>
              <a:t> </a:t>
            </a:r>
          </a:p>
          <a:p>
            <a:pPr marL="0" lvl="0" indent="0">
              <a:lnSpc>
                <a:spcPct val="100000"/>
              </a:lnSpc>
              <a:spcAft>
                <a:spcPts val="1800"/>
              </a:spcAft>
              <a:buClr>
                <a:prstClr val="black"/>
              </a:buClr>
              <a:buSzPct val="70000"/>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These Nazi SS Muslims killed and sabotaged Jews in Axis Europe, plus broadcast “kill the Jews” propaganda on radio stations in Germany.</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[1009]</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[1010]</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[1027]</a:t>
            </a:r>
            <a:endPar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9" name="Date Placeholder 2">
            <a:extLst>
              <a:ext uri="{FF2B5EF4-FFF2-40B4-BE49-F238E27FC236}">
                <a16:creationId xmlns:a16="http://schemas.microsoft.com/office/drawing/2014/main" id="{681CD005-90B5-40FC-A9B8-46164637704D}"/>
              </a:ext>
            </a:extLst>
          </p:cNvPr>
          <p:cNvSpPr txBox="1">
            <a:spLocks/>
          </p:cNvSpPr>
          <p:nvPr/>
        </p:nvSpPr>
        <p:spPr>
          <a:xfrm>
            <a:off x="3810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7" name="Date Placeholder 2">
            <a:extLst>
              <a:ext uri="{FF2B5EF4-FFF2-40B4-BE49-F238E27FC236}">
                <a16:creationId xmlns:a16="http://schemas.microsoft.com/office/drawing/2014/main" id="{B976EFE1-74B0-48E1-8C87-3D27B05B6192}"/>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0" name="Text Box 2">
            <a:extLst>
              <a:ext uri="{FF2B5EF4-FFF2-40B4-BE49-F238E27FC236}">
                <a16:creationId xmlns:a16="http://schemas.microsoft.com/office/drawing/2014/main" id="{58B5736B-1DD5-47BF-ACE1-C172B6D36C9D}"/>
              </a:ext>
            </a:extLst>
          </p:cNvPr>
          <p:cNvSpPr txBox="1">
            <a:spLocks noChangeArrowheads="1"/>
          </p:cNvSpPr>
          <p:nvPr/>
        </p:nvSpPr>
        <p:spPr bwMode="auto">
          <a:xfrm>
            <a:off x="137158" y="424011"/>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32430563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37159" y="1673916"/>
            <a:ext cx="8869680" cy="487928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7000"/>
              </a:lnSpc>
              <a:spcBef>
                <a:spcPct val="0"/>
              </a:spcBef>
              <a:spcAft>
                <a:spcPts val="1200"/>
              </a:spcAft>
              <a:buClr>
                <a:prstClr val="white"/>
              </a:buClr>
              <a:buSzPct val="93000"/>
              <a:buFont typeface="Times New Roman" panose="02020603050405020304" pitchFamily="18" charset="0"/>
              <a:buNone/>
              <a:tabLst/>
              <a:defRPr/>
            </a:pPr>
            <a:r>
              <a:rPr kumimoji="0" lang="en-US" sz="3400" b="1" i="0" u="none" strike="noStrike" kern="150" cap="none" spc="0" normalizeH="0" baseline="0" noProof="0" dirty="0">
                <a:ln w="12700" cmpd="sng">
                  <a:solidFill>
                    <a:srgbClr val="000000"/>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Church leaders are held to a higher standard. Jesus said if you teach others to ignore any rule of Christ, then you will be the lowest in Heaven.</a:t>
            </a:r>
            <a:r>
              <a:rPr kumimoji="0" lang="en-US" altLang="en-US" sz="3600" b="1" i="0" u="none" strike="noStrike" kern="1200" cap="none" spc="0" normalizeH="0" baseline="0" noProof="0" dirty="0">
                <a:ln w="9525">
                  <a:solidFill>
                    <a:prstClr val="black"/>
                  </a:solidFill>
                  <a:prstDash val="solid"/>
                </a:ln>
                <a:gradFill>
                  <a:gsLst>
                    <a:gs pos="0">
                      <a:srgbClr val="000000"/>
                    </a:gs>
                    <a:gs pos="14000">
                      <a:srgbClr val="000000">
                        <a:lumMod val="60000"/>
                        <a:lumOff val="40000"/>
                      </a:srgbClr>
                    </a:gs>
                    <a:gs pos="99065">
                      <a:prstClr val="white"/>
                    </a:gs>
                    <a:gs pos="64000">
                      <a:srgbClr val="000000">
                        <a:lumMod val="20000"/>
                        <a:lumOff val="80000"/>
                      </a:srgbClr>
                    </a:gs>
                  </a:gsLst>
                  <a:lin ang="5400000" scaled="0"/>
                </a:gradFill>
                <a:effectLst>
                  <a:glow rad="139700">
                    <a:srgbClr val="ED7D31">
                      <a:lumMod val="50000"/>
                      <a:alpha val="4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365760" marR="0" lvl="0" indent="-365760" algn="l" defTabSz="457200" rtl="0" eaLnBrk="1" fontAlgn="base" latinLnBrk="0" hangingPunct="0">
              <a:lnSpc>
                <a:spcPct val="97000"/>
              </a:lnSpc>
              <a:spcBef>
                <a:spcPct val="0"/>
              </a:spcBef>
              <a:spcAft>
                <a:spcPts val="1200"/>
              </a:spcAft>
              <a:buClr>
                <a:prstClr val="black">
                  <a:lumMod val="95000"/>
                  <a:lumOff val="5000"/>
                </a:prstClr>
              </a:buClr>
              <a:buSzPct val="70000"/>
              <a:buFont typeface="Wingdings" panose="05000000000000000000" pitchFamily="2" charset="2"/>
              <a:buChar char="Ø"/>
              <a:tabLst/>
              <a:defRPr/>
            </a:pPr>
            <a:r>
              <a:rPr kumimoji="0" lang="en-US" alt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“Therefore anyone who sets aside one of the least of these commands and teaches others accordingly will be called least in the kingdom of heaven, but whoever practices and teaches these commands will be called great...” </a:t>
            </a:r>
            <a:r>
              <a:rPr kumimoji="0" lang="en-US" alt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Mat. 5:18-19 NIV</a:t>
            </a:r>
            <a:endParaRPr kumimoji="0" lang="en-US" altLang="en-US" sz="3200" b="0" i="0" u="none" strike="noStrike" kern="1200" cap="none" spc="0" normalizeH="0" baseline="0" noProof="0" dirty="0">
              <a:ln w="9525">
                <a:solidFill>
                  <a:prstClr val="black"/>
                </a:solidFill>
                <a:prstDash val="solid"/>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Text Box 1">
            <a:extLst>
              <a:ext uri="{FF2B5EF4-FFF2-40B4-BE49-F238E27FC236}">
                <a16:creationId xmlns:a16="http://schemas.microsoft.com/office/drawing/2014/main" id="{2C24616F-9894-46D7-B488-8448B742F1B1}"/>
              </a:ext>
            </a:extLst>
          </p:cNvPr>
          <p:cNvSpPr txBox="1">
            <a:spLocks noChangeArrowheads="1"/>
          </p:cNvSpPr>
          <p:nvPr/>
        </p:nvSpPr>
        <p:spPr bwMode="auto">
          <a:xfrm>
            <a:off x="91439" y="411480"/>
            <a:ext cx="8961120" cy="109728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6C4A389E-32B9-4CB7-BD35-7C94B477DE13}"/>
              </a:ext>
            </a:extLst>
          </p:cNvPr>
          <p:cNvSpPr>
            <a:spLocks noGrp="1"/>
          </p:cNvSpPr>
          <p:nvPr>
            <p:ph type="dt" sz="half" idx="10"/>
          </p:nvPr>
        </p:nvSpPr>
        <p:spPr>
          <a:xfrm>
            <a:off x="4876800" y="6620705"/>
            <a:ext cx="4023359" cy="238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2344450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356481" y="2375676"/>
            <a:ext cx="3566353" cy="332398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0"/>
              </a:spcAft>
              <a:buClr>
                <a:prstClr val="black"/>
              </a:buClr>
              <a:buSzPct val="70000"/>
              <a:tabLst/>
              <a:defRPr/>
            </a:pPr>
            <a:r>
              <a:rPr lang="en-US" sz="3000" b="1" dirty="0">
                <a:ln w="9525">
                  <a:solidFill>
                    <a:schemeClr val="bg1"/>
                  </a:solidFill>
                  <a:prstDash val="solid"/>
                </a:ln>
                <a:solidFill>
                  <a:schemeClr val="tx1"/>
                </a:solidFill>
                <a:effectLst>
                  <a:glow rad="101600">
                    <a:schemeClr val="bg1">
                      <a:lumMod val="95000"/>
                      <a:lumOff val="5000"/>
                    </a:schemeClr>
                  </a:glow>
                  <a:outerShdw blurRad="38100" dist="38100" dir="2700000" algn="tl" rotWithShape="0">
                    <a:schemeClr val="bg1">
                      <a:lumMod val="50000"/>
                      <a:alpha val="40000"/>
                    </a:schemeClr>
                  </a:outerShdw>
                </a:effectLst>
                <a:latin typeface="Calibri" panose="020F0502020204030204" pitchFamily="34" charset="0"/>
                <a:cs typeface="Calibri" panose="020F0502020204030204" pitchFamily="34" charset="0"/>
              </a:rPr>
              <a:t>Video: Muslim leader the Grand Mufti, finally meets with Hitler and gives him a Nazi salute in their 1941 meeting. </a:t>
            </a:r>
          </a:p>
          <a:p>
            <a:pPr marL="274320" indent="-274320">
              <a:lnSpc>
                <a:spcPct val="90000"/>
              </a:lnSpc>
              <a:spcAft>
                <a:spcPts val="0"/>
              </a:spcAft>
              <a:buClr>
                <a:schemeClr val="tx1"/>
              </a:buClr>
              <a:buSzPct val="70000"/>
              <a:buFont typeface="Wingdings" panose="05000000000000000000" pitchFamily="2" charset="2"/>
              <a:buChar char="Ø"/>
              <a:tabLst/>
              <a:defRPr/>
            </a:pP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youtu.be/Cy3aDIatrY0</a:t>
            </a:r>
            <a:endPar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endParaRPr>
          </a:p>
          <a:p>
            <a:pPr marL="274320" indent="-274320">
              <a:lnSpc>
                <a:spcPct val="90000"/>
              </a:lnSpc>
              <a:spcAft>
                <a:spcPts val="0"/>
              </a:spcAft>
              <a:buClr>
                <a:schemeClr val="tx1"/>
              </a:buClr>
              <a:buSzPct val="70000"/>
              <a:buFont typeface="Wingdings" panose="05000000000000000000" pitchFamily="2" charset="2"/>
              <a:buChar char="Ø"/>
              <a:tabLst/>
              <a:defRPr/>
            </a:pPr>
            <a:r>
              <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rPr>
              <a:t>youtu.be/Yyf3F8WqbC0</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endParaRPr>
          </a:p>
        </p:txBody>
      </p:sp>
      <p:sp>
        <p:nvSpPr>
          <p:cNvPr id="8" name="Date Placeholder 2">
            <a:extLst>
              <a:ext uri="{FF2B5EF4-FFF2-40B4-BE49-F238E27FC236}">
                <a16:creationId xmlns:a16="http://schemas.microsoft.com/office/drawing/2014/main" id="{2A0F9617-A191-4166-A1CB-5B53D30635C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EADE8076-8D67-4070-AE76-D25F99901396}"/>
              </a:ext>
            </a:extLst>
          </p:cNvPr>
          <p:cNvSpPr txBox="1">
            <a:spLocks noChangeArrowheads="1"/>
          </p:cNvSpPr>
          <p:nvPr/>
        </p:nvSpPr>
        <p:spPr bwMode="auto">
          <a:xfrm>
            <a:off x="137151" y="662573"/>
            <a:ext cx="886968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pic>
        <p:nvPicPr>
          <p:cNvPr id="4" name="Picture 3">
            <a:extLst>
              <a:ext uri="{FF2B5EF4-FFF2-40B4-BE49-F238E27FC236}">
                <a16:creationId xmlns:a16="http://schemas.microsoft.com/office/drawing/2014/main" id="{70664A28-5811-458E-8095-D1839CD10974}"/>
              </a:ext>
            </a:extLst>
          </p:cNvPr>
          <p:cNvPicPr>
            <a:picLocks noChangeAspect="1"/>
          </p:cNvPicPr>
          <p:nvPr/>
        </p:nvPicPr>
        <p:blipFill>
          <a:blip r:embed="rId7"/>
          <a:stretch>
            <a:fillRect/>
          </a:stretch>
        </p:blipFill>
        <p:spPr>
          <a:xfrm>
            <a:off x="193288" y="2199466"/>
            <a:ext cx="5124459" cy="4475654"/>
          </a:xfrm>
          <a:prstGeom prst="rect">
            <a:avLst/>
          </a:prstGeom>
        </p:spPr>
      </p:pic>
    </p:spTree>
    <p:extLst>
      <p:ext uri="{BB962C8B-B14F-4D97-AF65-F5344CB8AC3E}">
        <p14:creationId xmlns:p14="http://schemas.microsoft.com/office/powerpoint/2010/main" val="35838571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577840" y="1726966"/>
            <a:ext cx="3355479" cy="478650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tabLst/>
            </a:pPr>
            <a:r>
              <a:rPr lang="en-US" sz="2400" dirty="0">
                <a:solidFill>
                  <a:schemeClr val="bg1"/>
                </a:solidFill>
                <a:latin typeface="Calibri" panose="020F0502020204030204" pitchFamily="34" charset="0"/>
                <a:cs typeface="Calibri" panose="020F0502020204030204" pitchFamily="34" charset="0"/>
              </a:rPr>
              <a:t>Per his personal memoirs published in 1999, </a:t>
            </a:r>
            <a:r>
              <a:rPr lang="en-US" sz="2600" b="1"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the Grand Mufti Muslim </a:t>
            </a:r>
            <a:r>
              <a:rPr lang="en-US" sz="2400" dirty="0">
                <a:solidFill>
                  <a:schemeClr val="bg1"/>
                </a:solidFill>
                <a:latin typeface="Calibri" panose="020F0502020204030204" pitchFamily="34" charset="0"/>
                <a:cs typeface="Calibri" panose="020F0502020204030204" pitchFamily="34" charset="0"/>
              </a:rPr>
              <a:t>leader lived in Germany the next four years and </a:t>
            </a:r>
            <a:r>
              <a:rPr lang="en-US" sz="2600" b="1"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became a close friend &amp; partner of SS chief &amp; architect of Jewish Holocaust… Heinrich Himmler, </a:t>
            </a:r>
            <a:r>
              <a:rPr lang="en-US" sz="2400" dirty="0">
                <a:solidFill>
                  <a:schemeClr val="bg1"/>
                </a:solidFill>
                <a:latin typeface="Calibri" panose="020F0502020204030204" pitchFamily="34" charset="0"/>
                <a:cs typeface="Calibri" panose="020F0502020204030204" pitchFamily="34" charset="0"/>
              </a:rPr>
              <a:t>(shown in one of their regular meetings, modified photo</a:t>
            </a:r>
            <a:r>
              <a:rPr lang="en-US" sz="2400" dirty="0">
                <a:solidFill>
                  <a:sysClr val="windowText" lastClr="000000"/>
                </a:solidFill>
                <a:latin typeface="Calibri" panose="020F0502020204030204" pitchFamily="34" charset="0"/>
                <a:cs typeface="Calibri" panose="020F0502020204030204" pitchFamily="34" charset="0"/>
              </a:rPr>
              <a:t>).</a:t>
            </a:r>
            <a:r>
              <a:rPr lang="en-US" sz="2600" b="1" dirty="0">
                <a:ln w="9525">
                  <a:solidFill>
                    <a:prstClr val="black"/>
                  </a:solidFill>
                  <a:prstDash val="solid"/>
                </a:ln>
                <a:solidFill>
                  <a:sysClr val="windowText" lastClr="000000"/>
                </a:solidFill>
                <a:effectLst>
                  <a:glow rad="101600">
                    <a:prstClr val="black">
                      <a:lumMod val="95000"/>
                      <a:lumOff val="5000"/>
                    </a:prst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[1027]</a:t>
            </a:r>
            <a:r>
              <a:rPr lang="en-US" dirty="0">
                <a:solidFill>
                  <a:sysClr val="windowText" lastClr="000000"/>
                </a:solidFill>
                <a:latin typeface="Calibri" panose="020F0502020204030204" pitchFamily="34" charset="0"/>
                <a:cs typeface="Calibri" panose="020F0502020204030204" pitchFamily="34" charset="0"/>
              </a:rPr>
              <a:t> </a:t>
            </a:r>
            <a:r>
              <a:rPr lang="en-US" sz="2600" b="1" dirty="0">
                <a:ln w="9525">
                  <a:solidFill>
                    <a:prstClr val="black"/>
                  </a:solidFill>
                  <a:prstDash val="solid"/>
                </a:ln>
                <a:solidFill>
                  <a:sysClr val="windowText" lastClr="000000"/>
                </a:solidFill>
                <a:effectLst>
                  <a:glow rad="101600">
                    <a:prstClr val="black">
                      <a:lumMod val="95000"/>
                      <a:lumOff val="5000"/>
                    </a:prstClr>
                  </a:glow>
                  <a:outerShdw blurRad="38100" dist="38100" dir="2700000" algn="tl" rotWithShape="0">
                    <a:prstClr val="black">
                      <a:lumMod val="50000"/>
                      <a:alpha val="40000"/>
                    </a:prstClr>
                  </a:outerShdw>
                </a:effectLst>
                <a:latin typeface="Calibri" panose="020F0502020204030204" pitchFamily="34" charset="0"/>
                <a:cs typeface="Calibri" panose="020F0502020204030204" pitchFamily="34" charset="0"/>
              </a:rPr>
              <a:t> </a:t>
            </a:r>
          </a:p>
        </p:txBody>
      </p:sp>
      <p:sp>
        <p:nvSpPr>
          <p:cNvPr id="8" name="Date Placeholder 2">
            <a:extLst>
              <a:ext uri="{FF2B5EF4-FFF2-40B4-BE49-F238E27FC236}">
                <a16:creationId xmlns:a16="http://schemas.microsoft.com/office/drawing/2014/main" id="{2A0F9617-A191-4166-A1CB-5B53D30635C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EADE8076-8D67-4070-AE76-D25F99901396}"/>
              </a:ext>
            </a:extLst>
          </p:cNvPr>
          <p:cNvSpPr txBox="1">
            <a:spLocks noChangeArrowheads="1"/>
          </p:cNvSpPr>
          <p:nvPr/>
        </p:nvSpPr>
        <p:spPr bwMode="auto">
          <a:xfrm>
            <a:off x="137160" y="344531"/>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pic>
        <p:nvPicPr>
          <p:cNvPr id="2" name="Picture 1">
            <a:extLst>
              <a:ext uri="{FF2B5EF4-FFF2-40B4-BE49-F238E27FC236}">
                <a16:creationId xmlns:a16="http://schemas.microsoft.com/office/drawing/2014/main" id="{9EB89C3C-084E-4441-8E12-E3387723F64C}"/>
              </a:ext>
            </a:extLst>
          </p:cNvPr>
          <p:cNvPicPr>
            <a:picLocks noChangeAspect="1"/>
          </p:cNvPicPr>
          <p:nvPr/>
        </p:nvPicPr>
        <p:blipFill>
          <a:blip r:embed="rId5"/>
          <a:stretch>
            <a:fillRect/>
          </a:stretch>
        </p:blipFill>
        <p:spPr>
          <a:xfrm>
            <a:off x="137160" y="1876730"/>
            <a:ext cx="5349240" cy="4636739"/>
          </a:xfrm>
          <a:prstGeom prst="rect">
            <a:avLst/>
          </a:prstGeom>
        </p:spPr>
      </p:pic>
    </p:spTree>
    <p:extLst>
      <p:ext uri="{BB962C8B-B14F-4D97-AF65-F5344CB8AC3E}">
        <p14:creationId xmlns:p14="http://schemas.microsoft.com/office/powerpoint/2010/main" val="2502006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73366" y="1945229"/>
            <a:ext cx="8397249" cy="448186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12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“(In) …1944, </a:t>
            </a:r>
            <a:r>
              <a:rPr kumimoji="0" lang="en-US" sz="3200" b="1" i="0" u="none" strike="noStrike" kern="1200" cap="none" spc="0" normalizeH="0" baseline="0" noProof="0" dirty="0">
                <a:ln w="9525">
                  <a:solidFill>
                    <a:prstClr val="black"/>
                  </a:solidFill>
                  <a:prstDash val="solid"/>
                </a:ln>
                <a:solidFill>
                  <a:prstClr val="white"/>
                </a:solidFill>
                <a:effectLst>
                  <a:glow rad="101600">
                    <a:schemeClr val="bg1">
                      <a:lumMod val="95000"/>
                      <a:lumOff val="5000"/>
                    </a:schemeClr>
                  </a:glow>
                  <a:outerShdw blurRad="38100" dist="38100" dir="5400000" algn="ctr" rotWithShape="0">
                    <a:schemeClr val="bg1">
                      <a:alpha val="40000"/>
                    </a:schemeClr>
                  </a:outerShdw>
                </a:effectLst>
                <a:uLnTx/>
                <a:uFillTx/>
                <a:latin typeface="Calibri" panose="020F0502020204030204" pitchFamily="34" charset="0"/>
                <a:cs typeface="Calibri" panose="020F0502020204030204" pitchFamily="34" charset="0"/>
              </a:rPr>
              <a:t>while speaking on Radio Berlin, (Muslim) al-Husseini said: 'Arabs, rise as one man and fight for your sacred rights. Kill the Jews wherever you find them. This pleases God</a:t>
            </a:r>
            <a:r>
              <a:rPr kumimoji="0" lang="en-US" sz="3200" b="0" i="0" u="none" strike="noStrike" kern="1200" cap="none" spc="0" normalizeH="0" baseline="0" noProof="0" dirty="0">
                <a:ln>
                  <a:noFill/>
                </a:ln>
                <a:solidFill>
                  <a:prstClr val="black"/>
                </a:solidFill>
                <a:effectLst>
                  <a:glow rad="101600">
                    <a:schemeClr val="bg1">
                      <a:lumMod val="95000"/>
                      <a:lumOff val="5000"/>
                    </a:schemeClr>
                  </a:glow>
                  <a:outerShdw blurRad="38100" dist="38100" dir="5400000" algn="ctr" rotWithShape="0">
                    <a:schemeClr val="bg1">
                      <a:alpha val="40000"/>
                    </a:schemeClr>
                  </a:outerShdw>
                </a:effectLst>
                <a:uLnTx/>
                <a:uFillTx/>
                <a:latin typeface="Calibri" panose="020F0502020204030204" pitchFamily="34" charset="0"/>
                <a:cs typeface="Calibri" panose="020F0502020204030204" pitchFamily="34" charset="0"/>
              </a:rPr>
              <a:t> </a:t>
            </a: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a:t>
            </a:r>
            <a:r>
              <a:rPr kumimoji="0" lang="en-US" sz="27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[1010]</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p>
          <a:p>
            <a:pPr marL="0" marR="0" lvl="0" indent="0" algn="l" defTabSz="457200" rtl="0" eaLnBrk="1" fontAlgn="base" latinLnBrk="0" hangingPunct="0">
              <a:lnSpc>
                <a:spcPct val="105000"/>
              </a:lnSpc>
              <a:spcBef>
                <a:spcPct val="0"/>
              </a:spcBef>
              <a:spcAft>
                <a:spcPts val="1200"/>
              </a:spcAft>
              <a:buClr>
                <a:prstClr val="black">
                  <a:lumMod val="95000"/>
                  <a:lumOff val="5000"/>
                </a:prstClr>
              </a:buClr>
              <a:buSzPct val="70000"/>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prstClr val="black">
                      <a:lumMod val="95000"/>
                      <a:lumOff val="5000"/>
                      <a:alpha val="40000"/>
                    </a:prstClr>
                  </a:outerShdw>
                </a:effectLst>
                <a:uLnTx/>
                <a:uFillTx/>
                <a:latin typeface="Calibri" panose="020F0502020204030204" pitchFamily="34" charset="0"/>
                <a:cs typeface="Calibri" panose="020F0502020204030204" pitchFamily="34" charset="0"/>
              </a:rPr>
              <a:t>Husseini had publicly declared that Muslims should follow the example Germans set for a ‘definitive solution to the Jewish problem</a:t>
            </a:r>
            <a:r>
              <a:rPr kumimoji="0" lang="en-US" sz="2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[1010]</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17EFFE1E-0DCF-465F-89E6-960F478B782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197AD24B-328E-43C7-A073-346B958C1086}"/>
              </a:ext>
            </a:extLst>
          </p:cNvPr>
          <p:cNvSpPr txBox="1">
            <a:spLocks noChangeArrowheads="1"/>
          </p:cNvSpPr>
          <p:nvPr/>
        </p:nvSpPr>
        <p:spPr bwMode="auto">
          <a:xfrm>
            <a:off x="137150" y="510716"/>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36354997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590" y="1554480"/>
            <a:ext cx="8686800"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6000"/>
              </a:lnSpc>
              <a:spcAft>
                <a:spcPts val="600"/>
              </a:spcAft>
              <a:buClr>
                <a:prstClr val="black">
                  <a:lumMod val="95000"/>
                  <a:lumOff val="5000"/>
                </a:prstClr>
              </a:buClr>
              <a:buSzPct val="70000"/>
              <a:tabLst/>
              <a:defRPr/>
            </a:pPr>
            <a:r>
              <a:rPr lang="en-US" sz="3000" dirty="0">
                <a:solidFill>
                  <a:prstClr val="black"/>
                </a:solidFill>
                <a:latin typeface="Calibri" panose="020F0502020204030204" pitchFamily="34" charset="0"/>
                <a:cs typeface="Calibri" panose="020F0502020204030204" pitchFamily="34" charset="0"/>
              </a:rPr>
              <a:t>Husseini demanded the Jews be sent to Nazi Poland and not expelled to Palestine as Hitler had originally planned. With nowhere to expel the Jews, this action led to Hitler choosing the concentration camps as the final solution.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[1027]</a:t>
            </a:r>
            <a:r>
              <a:rPr lang="en-US" sz="3000" dirty="0">
                <a:solidFill>
                  <a:sysClr val="windowText" lastClr="000000"/>
                </a:solidFill>
                <a:latin typeface="Calibri" panose="020F0502020204030204" pitchFamily="34" charset="0"/>
                <a:cs typeface="Calibri" panose="020F0502020204030204" pitchFamily="34" charset="0"/>
              </a:rPr>
              <a:t> </a:t>
            </a:r>
            <a:endParaRPr lang="en-US" sz="3000" b="1" dirty="0">
              <a:ln w="9525">
                <a:solidFill>
                  <a:prstClr val="black"/>
                </a:solidFill>
                <a:prstDash val="solid"/>
              </a:ln>
              <a:solidFill>
                <a:sysClr val="windowText" lastClr="000000"/>
              </a:solidFill>
              <a:latin typeface="Calibri" panose="020F0502020204030204" pitchFamily="34" charset="0"/>
              <a:cs typeface="Calibri" panose="020F0502020204030204" pitchFamily="34" charset="0"/>
            </a:endParaRPr>
          </a:p>
          <a:p>
            <a:pPr marL="0" lvl="0" indent="0">
              <a:lnSpc>
                <a:spcPct val="96000"/>
              </a:lnSpc>
              <a:spcAft>
                <a:spcPts val="600"/>
              </a:spcAft>
              <a:buClr>
                <a:prstClr val="black">
                  <a:lumMod val="95000"/>
                  <a:lumOff val="5000"/>
                </a:prstClr>
              </a:buClr>
              <a:buSzPct val="70000"/>
              <a:tabLst/>
              <a:defRPr/>
            </a:pPr>
            <a:r>
              <a:rPr kumimoji="0" lang="en-US" sz="3000" b="1" i="0" u="none" strike="noStrike" kern="1200" normalizeH="0" baseline="0" noProof="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Muslim SS Nazi general “Husseini reports that… Himmler... told him in … 1943 that the Germans ‘… exterminated more than three million’ Jews… Husseini knew about the genocide...”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[1010]</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[1027]</a:t>
            </a:r>
            <a:r>
              <a:rPr kumimoji="0" lang="en-US" sz="3000" b="1" i="0" u="none" strike="noStrike" kern="1200" normalizeH="0" baseline="0" noProof="0" dirty="0">
                <a:ln w="9525">
                  <a:solidFill>
                    <a:schemeClr val="bg1"/>
                  </a:solidFill>
                  <a:prstDash val="solid"/>
                </a:ln>
                <a:solidFill>
                  <a:sysClr val="windowText" lastClr="000000"/>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 </a:t>
            </a:r>
          </a:p>
          <a:p>
            <a:pPr marL="0" lvl="0" indent="0">
              <a:lnSpc>
                <a:spcPct val="96000"/>
              </a:lnSpc>
              <a:spcAft>
                <a:spcPts val="600"/>
              </a:spcAft>
              <a:buClr>
                <a:prstClr val="black">
                  <a:lumMod val="95000"/>
                  <a:lumOff val="5000"/>
                </a:prstClr>
              </a:buClr>
              <a:buSzPct val="70000"/>
              <a:tabLst/>
              <a:defRPr/>
            </a:pPr>
            <a:r>
              <a:rPr lang="en-US" sz="3000" b="1" dirty="0">
                <a:ln w="9525">
                  <a:solidFill>
                    <a:prstClr val="black"/>
                  </a:solidFill>
                  <a:prstDash val="solid"/>
                </a:ln>
                <a:solidFill>
                  <a:prstClr val="white"/>
                </a:solidFill>
                <a:effectLst>
                  <a:glow rad="889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Husseini’s Berlin radio broadcasts called for the worldwide murder of the Jews.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[1010]</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[1027]</a:t>
            </a:r>
            <a:r>
              <a:rPr kumimoji="0" lang="en-US" sz="27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rPr>
              <a:t> </a:t>
            </a:r>
          </a:p>
        </p:txBody>
      </p:sp>
      <p:sp>
        <p:nvSpPr>
          <p:cNvPr id="5" name="Date Placeholder 2">
            <a:extLst>
              <a:ext uri="{FF2B5EF4-FFF2-40B4-BE49-F238E27FC236}">
                <a16:creationId xmlns:a16="http://schemas.microsoft.com/office/drawing/2014/main" id="{17EFFE1E-0DCF-465F-89E6-960F478B782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197AD24B-328E-43C7-A073-346B958C1086}"/>
              </a:ext>
            </a:extLst>
          </p:cNvPr>
          <p:cNvSpPr txBox="1">
            <a:spLocks noChangeArrowheads="1"/>
          </p:cNvSpPr>
          <p:nvPr/>
        </p:nvSpPr>
        <p:spPr bwMode="auto">
          <a:xfrm>
            <a:off x="137150" y="22860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24759012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2277011"/>
            <a:ext cx="8503920" cy="392831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27432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1200"/>
              </a:spcAft>
              <a:buClr>
                <a:prstClr val="white"/>
              </a:buClr>
              <a:buSzPct val="65000"/>
              <a:buFont typeface="Times New Roman" panose="02020603050405020304" pitchFamily="18" charset="0"/>
              <a:buNone/>
              <a:tabLst/>
              <a:defRPr/>
            </a:pPr>
            <a:r>
              <a:rPr kumimoji="0" lang="en-US" sz="3600" b="1" i="0" u="none" strike="noStrike" kern="1200" cap="none" spc="0" normalizeH="0" baseline="0" noProof="0"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“During the final battle in Berlin in April of 1945, as allied forces closed in on Hitler’s bunker, they confronted a hundred Muslims of the (Nazi SS) Mufti’s Arab Legion making their last suicidal stand.”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[1009]</a:t>
            </a:r>
            <a:r>
              <a:rPr kumimoji="0" lang="en-US" sz="2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3FB3D5E9-B25D-4BEC-8EAA-8DEEDE76598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70B5DC3F-558C-43EB-B484-98AF36A6B80C}"/>
              </a:ext>
            </a:extLst>
          </p:cNvPr>
          <p:cNvSpPr txBox="1">
            <a:spLocks noChangeArrowheads="1"/>
          </p:cNvSpPr>
          <p:nvPr/>
        </p:nvSpPr>
        <p:spPr bwMode="auto">
          <a:xfrm>
            <a:off x="137160" y="632226"/>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tabLst/>
            </a:pPr>
            <a:r>
              <a:rPr lang="en-US" sz="24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Past Nazi &amp; Muslim Axis: Gay Male Marxists &amp; Muslims Murdered &amp; Enslaved White Conservative Christians &amp; Jews To Install Socialism</a:t>
            </a:r>
          </a:p>
        </p:txBody>
      </p:sp>
    </p:spTree>
    <p:extLst>
      <p:ext uri="{BB962C8B-B14F-4D97-AF65-F5344CB8AC3E}">
        <p14:creationId xmlns:p14="http://schemas.microsoft.com/office/powerpoint/2010/main" val="33313333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C95B3CD1-F52A-4C09-8164-A3D1A76A0AC1}"/>
              </a:ext>
            </a:extLst>
          </p:cNvPr>
          <p:cNvSpPr>
            <a:spLocks noChangeArrowheads="1"/>
          </p:cNvSpPr>
          <p:nvPr/>
        </p:nvSpPr>
        <p:spPr bwMode="auto">
          <a:xfrm>
            <a:off x="4846320" y="4370302"/>
            <a:ext cx="4114800" cy="241027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91440" rIns="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6000"/>
              </a:lnSpc>
              <a:spcAft>
                <a:spcPts val="1200"/>
              </a:spcAft>
              <a:buClr>
                <a:prstClr val="black"/>
              </a:buClr>
              <a:buSzPct val="70000"/>
              <a:tabLst/>
              <a:defRPr/>
            </a:pPr>
            <a:r>
              <a:rPr kumimoji="0" lang="en-US" sz="25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Examples include murderous 2016 - 2020 BLM &amp; Antifa  anti-Christian US riots &amp; failed US Democrat House leaders illegal attempt at US revolution by impeaching Trump &amp; anti-Israel BDS. </a:t>
            </a:r>
            <a:r>
              <a:rPr lang="en-US" sz="1600"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[1205]</a:t>
            </a:r>
            <a:r>
              <a:rPr lang="en-US" sz="1600" dirty="0">
                <a:solidFill>
                  <a:sysClr val="windowText" lastClr="000000"/>
                </a:solidFill>
                <a:latin typeface="Calibri" panose="020F0502020204030204" pitchFamily="34" charset="0"/>
                <a:cs typeface="Calibri" panose="020F0502020204030204" pitchFamily="34" charset="0"/>
              </a:rPr>
              <a:t> </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[1300]</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endParaRPr kumimoji="0" lang="en-US"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endParaRPr>
          </a:p>
        </p:txBody>
      </p:sp>
      <p:sp>
        <p:nvSpPr>
          <p:cNvPr id="6" name="Rectangle 2"/>
          <p:cNvSpPr>
            <a:spLocks noChangeArrowheads="1"/>
          </p:cNvSpPr>
          <p:nvPr/>
        </p:nvSpPr>
        <p:spPr bwMode="auto">
          <a:xfrm>
            <a:off x="182880" y="1325880"/>
            <a:ext cx="8778240" cy="293926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WWII, the raging angry secretly gay Nazi socialists partnered with the raging angry Muslim socialist leaders, who were often secretly gay. They united in attacks on all Jews and Christians. </a:t>
            </a:r>
          </a:p>
          <a:p>
            <a:pPr marL="0" marR="0" lvl="0" indent="0" algn="l" defTabSz="457200" rtl="0" eaLnBrk="1" fontAlgn="base" latinLnBrk="0" hangingPunct="0">
              <a:lnSpc>
                <a:spcPct val="90000"/>
              </a:lnSpc>
              <a:spcBef>
                <a:spcPct val="0"/>
              </a:spcBef>
              <a:spcAft>
                <a:spcPts val="300"/>
              </a:spcAft>
              <a:buClr>
                <a:prstClr val="black"/>
              </a:buClr>
              <a:buSzPct val="7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Repeating this today, raging angry secretly gay democrat socialists including AOC, partner with raging angry Muslim socialists, including Rashida Tlaib &amp; Ilhan Omar,</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[1202]</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[1203]</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[1204]</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often secretly gay. They unite to attack Jews &amp; Christians.</a:t>
            </a:r>
            <a:r>
              <a:rPr kumimoji="0" lang="en-US" sz="25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500" b="1" i="0" u="none" strike="noStrike" kern="1200" cap="none" spc="0" normalizeH="0" baseline="0" noProof="0" dirty="0">
              <a:ln w="9525">
                <a:solidFill>
                  <a:prstClr val="black"/>
                </a:solidFill>
                <a:prstDash val="solid"/>
              </a:ln>
              <a:solidFill>
                <a:prstClr val="black"/>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2" name="Rectangle 1">
            <a:extLst>
              <a:ext uri="{FF2B5EF4-FFF2-40B4-BE49-F238E27FC236}">
                <a16:creationId xmlns:a16="http://schemas.microsoft.com/office/drawing/2014/main" id="{469D1A5C-1842-48F7-8713-3476028E0052}"/>
              </a:ext>
            </a:extLst>
          </p:cNvPr>
          <p:cNvSpPr/>
          <p:nvPr/>
        </p:nvSpPr>
        <p:spPr>
          <a:xfrm>
            <a:off x="211102" y="5658581"/>
            <a:ext cx="4818089" cy="464423"/>
          </a:xfrm>
          <a:prstGeom prst="rect">
            <a:avLst/>
          </a:prstGeom>
        </p:spPr>
        <p:txBody>
          <a:bodyPr wrap="square">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2600" b="0" i="0" u="none" strike="noStrike" kern="1200" cap="none" spc="0" normalizeH="0" baseline="0" noProof="0" dirty="0">
              <a:ln>
                <a:noFill/>
              </a:ln>
              <a:solidFill>
                <a:srgbClr val="C00000"/>
              </a:solidFill>
              <a:effectLst/>
              <a:uLnTx/>
              <a:uFillTx/>
              <a:latin typeface="Arial" panose="020B0604020202020204" pitchFamily="34" charset="0"/>
              <a:ea typeface="Microsoft YaHei" panose="020B0503020204020204" pitchFamily="34" charset="-122"/>
              <a:cs typeface="+mn-cs"/>
            </a:endParaRPr>
          </a:p>
        </p:txBody>
      </p:sp>
      <p:sp>
        <p:nvSpPr>
          <p:cNvPr id="11" name="Text Box 2">
            <a:extLst>
              <a:ext uri="{FF2B5EF4-FFF2-40B4-BE49-F238E27FC236}">
                <a16:creationId xmlns:a16="http://schemas.microsoft.com/office/drawing/2014/main" id="{3F3FD758-AEBC-4AEE-BD69-9F35C80841A9}"/>
              </a:ext>
            </a:extLst>
          </p:cNvPr>
          <p:cNvSpPr txBox="1">
            <a:spLocks noChangeArrowheads="1"/>
          </p:cNvSpPr>
          <p:nvPr/>
        </p:nvSpPr>
        <p:spPr bwMode="auto">
          <a:xfrm>
            <a:off x="114299" y="91440"/>
            <a:ext cx="8915400" cy="114300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pic>
        <p:nvPicPr>
          <p:cNvPr id="3" name="Picture 2">
            <a:extLst>
              <a:ext uri="{FF2B5EF4-FFF2-40B4-BE49-F238E27FC236}">
                <a16:creationId xmlns:a16="http://schemas.microsoft.com/office/drawing/2014/main" id="{4AB89035-49AD-4D94-959E-07A6BEDD8B31}"/>
              </a:ext>
            </a:extLst>
          </p:cNvPr>
          <p:cNvPicPr>
            <a:picLocks noChangeAspect="1"/>
          </p:cNvPicPr>
          <p:nvPr/>
        </p:nvPicPr>
        <p:blipFill>
          <a:blip r:embed="rId9"/>
          <a:stretch>
            <a:fillRect/>
          </a:stretch>
        </p:blipFill>
        <p:spPr>
          <a:xfrm>
            <a:off x="114299" y="4277616"/>
            <a:ext cx="4732021" cy="2528219"/>
          </a:xfrm>
          <a:prstGeom prst="rect">
            <a:avLst/>
          </a:prstGeom>
        </p:spPr>
      </p:pic>
    </p:spTree>
    <p:extLst>
      <p:ext uri="{BB962C8B-B14F-4D97-AF65-F5344CB8AC3E}">
        <p14:creationId xmlns:p14="http://schemas.microsoft.com/office/powerpoint/2010/main" val="3655463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06957"/>
            <a:ext cx="8869680" cy="509908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5000"/>
              <a:buFont typeface="Times New Roman" panose="02020603050405020304" pitchFamily="18" charset="0"/>
              <a:buNone/>
              <a:tabLst/>
              <a:defRPr/>
            </a:pPr>
            <a:r>
              <a:rPr kumimoji="0" lang="en-US" sz="304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same as Obama, </a:t>
            </a:r>
            <a:r>
              <a:rPr kumimoji="0" lang="en-US" sz="304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Hillary</a:t>
            </a:r>
            <a:r>
              <a:rPr kumimoji="0" lang="en-US" sz="304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AOC, </a:t>
            </a:r>
            <a:r>
              <a:rPr kumimoji="0" lang="en-US" altLang="en-US"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Cory Booker, Kamala Harris </a:t>
            </a:r>
            <a:r>
              <a:rPr kumimoji="0" lang="en-US" sz="304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and other radical </a:t>
            </a:r>
            <a:r>
              <a:rPr kumimoji="0" lang="en-US" sz="304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secretly gay</a:t>
            </a:r>
            <a:r>
              <a:rPr kumimoji="0" lang="en-US" sz="304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4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bisexual</a:t>
            </a:r>
            <a:r>
              <a:rPr kumimoji="0" lang="en-US" sz="304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socialist or communist, pro-Muslim </a:t>
            </a:r>
            <a:r>
              <a:rPr kumimoji="0" lang="en-US" sz="304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democrats </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extLst>
                    <a:ext uri="{A12FA001-AC4F-418D-AE19-62706E023703}">
                      <ahyp:hlinkClr xmlns:ahyp="http://schemas.microsoft.com/office/drawing/2018/hyperlinkcolor" val="tx"/>
                    </a:ext>
                  </a:extLst>
                </a:hlinkClick>
              </a:rPr>
              <a:t>[1097]</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[1179]</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[1182]</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9">
                  <a:extLst>
                    <a:ext uri="{A12FA001-AC4F-418D-AE19-62706E023703}">
                      <ahyp:hlinkClr xmlns:ahyp="http://schemas.microsoft.com/office/drawing/2018/hyperlinkcolor" val="tx"/>
                    </a:ext>
                  </a:extLst>
                </a:hlinkClick>
              </a:rPr>
              <a:t>[1203]</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0">
                  <a:extLst>
                    <a:ext uri="{A12FA001-AC4F-418D-AE19-62706E023703}">
                      <ahyp:hlinkClr xmlns:ahyp="http://schemas.microsoft.com/office/drawing/2018/hyperlinkcolor" val="tx"/>
                    </a:ext>
                  </a:extLst>
                </a:hlinkClick>
              </a:rPr>
              <a:t>[1213]</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extLst>
                    <a:ext uri="{A12FA001-AC4F-418D-AE19-62706E023703}">
                      <ahyp:hlinkClr xmlns:ahyp="http://schemas.microsoft.com/office/drawing/2018/hyperlinkcolor" val="tx"/>
                    </a:ext>
                  </a:extLst>
                </a:hlinkClick>
              </a:rPr>
              <a:t>[1216]</a:t>
            </a:r>
            <a:r>
              <a:rPr kumimoji="0" lang="en-US" sz="1600" b="0" i="0" u="none" strike="noStrike" kern="15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304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everything that secret gay socialist Hitler stated in public was the opposite of what he believed, and later ruthlessly carried out in law and war.</a:t>
            </a: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Hitler stated in private: ‘The Mohammedan religion (Islam) too would have been much more compatible to us than Christianity… with its meekness and flabbiness?’”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[1009]</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“Hitler stated… ‘The peoples of Islam will always be closer to us than, for example, (Christian) France.’”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[1009]</a:t>
            </a:r>
            <a:endParaRPr kumimoji="0" lang="en-US" sz="2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Date Placeholder 2">
            <a:extLst>
              <a:ext uri="{FF2B5EF4-FFF2-40B4-BE49-F238E27FC236}">
                <a16:creationId xmlns:a16="http://schemas.microsoft.com/office/drawing/2014/main" id="{BE0175F8-3018-4D82-88C3-0BD912E8DF1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D1136C1D-C3F6-4CE6-871C-F97F51B3E9A1}"/>
              </a:ext>
            </a:extLst>
          </p:cNvPr>
          <p:cNvSpPr txBox="1">
            <a:spLocks noChangeArrowheads="1"/>
          </p:cNvSpPr>
          <p:nvPr/>
        </p:nvSpPr>
        <p:spPr bwMode="auto">
          <a:xfrm>
            <a:off x="114300" y="152400"/>
            <a:ext cx="8915400" cy="118872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6566817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151B3AB3-AF90-42C6-A20D-053214CC6916}"/>
              </a:ext>
            </a:extLst>
          </p:cNvPr>
          <p:cNvSpPr/>
          <p:nvPr/>
        </p:nvSpPr>
        <p:spPr>
          <a:xfrm>
            <a:off x="24866" y="3013982"/>
            <a:ext cx="3835660" cy="1237198"/>
          </a:xfrm>
          <a:prstGeom prst="rect">
            <a:avLst/>
          </a:prstGeom>
          <a:noFill/>
        </p:spPr>
        <p:txBody>
          <a:bodyPr wrap="square">
            <a:spAutoFit/>
          </a:bodyPr>
          <a:lstStyle/>
          <a:p>
            <a:pPr marL="0" marR="0" lvl="0" indent="0" algn="l" defTabSz="457200" rtl="0" eaLnBrk="1" fontAlgn="base" latinLnBrk="0" hangingPunct="0">
              <a:lnSpc>
                <a:spcPct val="93000"/>
              </a:lnSpc>
              <a:spcBef>
                <a:spcPct val="0"/>
              </a:spcBef>
              <a:spcAft>
                <a:spcPts val="200"/>
              </a:spcAft>
              <a:buClr>
                <a:srgbClr val="000000"/>
              </a:buClr>
              <a:buSzPct val="100000"/>
              <a:buFont typeface="Times New Roman" panose="02020603050405020304" pitchFamily="18" charset="0"/>
              <a:buNone/>
              <a:tabLst/>
              <a:defRPr/>
            </a:pP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Bottom left: Violent gay democrat Antifa members arrested in Portland, beating a peaceful “Him Too” anti-gay rape group, where peaceful gay reporter Andy Ngo was also beaten and robbed. </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hlinkClick r:id="rId3"/>
              </a:rPr>
              <a:t>[1161</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t>
            </a:r>
            <a:endPar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endParaRPr>
          </a:p>
        </p:txBody>
      </p:sp>
      <p:pic>
        <p:nvPicPr>
          <p:cNvPr id="3" name="Picture 2">
            <a:extLst>
              <a:ext uri="{FF2B5EF4-FFF2-40B4-BE49-F238E27FC236}">
                <a16:creationId xmlns:a16="http://schemas.microsoft.com/office/drawing/2014/main" id="{D50FAAB9-09B0-4BF6-B96A-E2207D519AD3}"/>
              </a:ext>
            </a:extLst>
          </p:cNvPr>
          <p:cNvPicPr>
            <a:picLocks noChangeAspect="1"/>
          </p:cNvPicPr>
          <p:nvPr/>
        </p:nvPicPr>
        <p:blipFill>
          <a:blip r:embed="rId4"/>
          <a:stretch>
            <a:fillRect/>
          </a:stretch>
        </p:blipFill>
        <p:spPr>
          <a:xfrm>
            <a:off x="448712" y="4218396"/>
            <a:ext cx="2630362" cy="1188720"/>
          </a:xfrm>
          <a:prstGeom prst="roundRect">
            <a:avLst>
              <a:gd name="adj" fmla="val 4167"/>
            </a:avLst>
          </a:prstGeom>
          <a:solidFill>
            <a:srgbClr val="FFFFFF"/>
          </a:solidFill>
          <a:ln w="76200" cap="sq">
            <a:solidFill>
              <a:srgbClr val="292929"/>
            </a:solidFill>
            <a:miter lim="800000"/>
          </a:ln>
          <a:effectLst/>
          <a:scene3d>
            <a:camera prst="orthographicFront"/>
            <a:lightRig rig="threePt" dir="t">
              <a:rot lat="0" lon="0" rev="2700000"/>
            </a:lightRig>
          </a:scene3d>
          <a:sp3d>
            <a:bevelT h="38100"/>
            <a:contourClr>
              <a:srgbClr val="C0C0C0"/>
            </a:contourClr>
          </a:sp3d>
        </p:spPr>
      </p:pic>
      <p:sp>
        <p:nvSpPr>
          <p:cNvPr id="11" name="Rectangle 10">
            <a:extLst>
              <a:ext uri="{FF2B5EF4-FFF2-40B4-BE49-F238E27FC236}">
                <a16:creationId xmlns:a16="http://schemas.microsoft.com/office/drawing/2014/main" id="{A24D40B3-B774-4C55-A225-2A963CF0EDF9}"/>
              </a:ext>
            </a:extLst>
          </p:cNvPr>
          <p:cNvSpPr/>
          <p:nvPr/>
        </p:nvSpPr>
        <p:spPr>
          <a:xfrm>
            <a:off x="3977640" y="1188720"/>
            <a:ext cx="5120640" cy="2190856"/>
          </a:xfrm>
          <a:prstGeom prst="rect">
            <a:avLst/>
          </a:prstGeom>
          <a:solidFill>
            <a:schemeClr val="bg1">
              <a:lumMod val="95000"/>
              <a:lumOff val="5000"/>
            </a:schemeClr>
          </a:solidFill>
        </p:spPr>
        <p:txBody>
          <a:bodyPr wrap="square" lIns="91440" tIns="45720" rIns="0" bIns="0">
            <a:spAutoFit/>
          </a:bodyPr>
          <a:lstStyle/>
          <a:p>
            <a:pPr marL="0" marR="0" lvl="0" indent="0" algn="l" defTabSz="457200" rtl="0" eaLnBrk="1" fontAlgn="base" latinLnBrk="0" hangingPunct="0">
              <a:lnSpc>
                <a:spcPct val="90000"/>
              </a:lnSpc>
              <a:spcBef>
                <a:spcPct val="0"/>
              </a:spcBef>
              <a:spcAft>
                <a:spcPts val="200"/>
              </a:spcAft>
              <a:buClr>
                <a:srgbClr val="000000"/>
              </a:buClr>
              <a:buSzPct val="100000"/>
              <a:buFont typeface="Times New Roman" panose="02020603050405020304" pitchFamily="18" charset="0"/>
              <a:buNone/>
              <a:tabLst/>
              <a:defRPr/>
            </a:pPr>
            <a:r>
              <a:rPr kumimoji="0" lang="en-US" sz="17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Top middle: Jose Martin, gay democrat leader, hides his real identity as Chepe, radical claimed “king communist” Antifa leader who attacked Christian republican leaders, planned violent overthrow of US government, bloody mob beatings, plus murder of  all the rich</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hlinkClick r:id="rId5"/>
              </a:rPr>
              <a:t>[1091]</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t>
            </a:r>
            <a:r>
              <a:rPr kumimoji="0" 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(Modified photo: AMY OSBORNE/AFP/Getty Images) </a:t>
            </a:r>
            <a:endParaRPr kumimoji="0" lang="en-US" sz="17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endParaRPr>
          </a:p>
          <a:p>
            <a:pPr marL="0" marR="0" lvl="0" indent="0" algn="l" defTabSz="457200" rtl="0" eaLnBrk="1" fontAlgn="base" latinLnBrk="0" hangingPunct="0">
              <a:lnSpc>
                <a:spcPct val="90000"/>
              </a:lnSpc>
              <a:spcBef>
                <a:spcPct val="0"/>
              </a:spcBef>
              <a:spcAft>
                <a:spcPts val="200"/>
              </a:spcAft>
              <a:buClr>
                <a:srgbClr val="000000"/>
              </a:buClr>
              <a:buSzPct val="100000"/>
              <a:buFont typeface="Times New Roman" panose="02020603050405020304" pitchFamily="18" charset="0"/>
              <a:buNone/>
              <a:tabLst/>
              <a:defRPr/>
            </a:pPr>
            <a:r>
              <a:rPr kumimoji="0" lang="en-US" sz="17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Bottom center: Yvette Felarca, evil Berkeley middle school teacher &amp; Antifa BAMN pro-stabbing leader. Many liberal teachers run BAMN </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hlinkClick r:id="rId6"/>
              </a:rPr>
              <a:t>[1092]</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t>
            </a:r>
            <a:r>
              <a:rPr kumimoji="0" 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(Reuters Diefenbach)</a:t>
            </a:r>
            <a:r>
              <a:rPr kumimoji="0" lang="en-US" sz="14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t>
            </a:r>
          </a:p>
        </p:txBody>
      </p:sp>
      <p:pic>
        <p:nvPicPr>
          <p:cNvPr id="7" name="Picture 6">
            <a:extLst>
              <a:ext uri="{FF2B5EF4-FFF2-40B4-BE49-F238E27FC236}">
                <a16:creationId xmlns:a16="http://schemas.microsoft.com/office/drawing/2014/main" id="{C5BA9974-23A6-4A6E-8AC0-6FFBB342B6D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13835" y="5326380"/>
            <a:ext cx="137160" cy="137160"/>
          </a:xfrm>
          <a:prstGeom prst="rect">
            <a:avLst/>
          </a:prstGeom>
        </p:spPr>
      </p:pic>
      <p:sp>
        <p:nvSpPr>
          <p:cNvPr id="6" name="Rectangle 2"/>
          <p:cNvSpPr>
            <a:spLocks noChangeArrowheads="1"/>
          </p:cNvSpPr>
          <p:nvPr/>
        </p:nvSpPr>
        <p:spPr bwMode="auto">
          <a:xfrm>
            <a:off x="52794" y="5486400"/>
            <a:ext cx="9038412" cy="129432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200"/>
              </a:spcAft>
              <a:buClr>
                <a:prstClr val="white"/>
              </a:buClr>
              <a:buSzPct val="65000"/>
              <a:buFont typeface="Times New Roman" panose="02020603050405020304" pitchFamily="18" charset="0"/>
              <a:buNone/>
              <a:tabLst/>
              <a:defRPr/>
            </a:pPr>
            <a:r>
              <a:rPr kumimoji="0" lang="en-US" sz="2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Today gay raping democrat Antifa (black hooded anti-Christian terrorists), have replaced past white hooded </a:t>
            </a:r>
            <a:r>
              <a:rPr kumimoji="0" lang="en-US" sz="2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rPr>
              <a:t>KKK, (anti-Black, anti-Christian raping murdering democrats</a:t>
            </a:r>
            <a:r>
              <a:rPr kumimoji="0" lang="en-US" sz="2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&amp; brown shirt (</a:t>
            </a:r>
            <a:r>
              <a:rPr kumimoji="0" lang="en-US" sz="2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rPr>
              <a:t>anti-Jew, anti-Christian gay raping Nazi murderers</a:t>
            </a:r>
            <a:r>
              <a:rPr kumimoji="0" lang="en-US" sz="2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731520" lvl="0" indent="-1463040">
              <a:tabLst/>
              <a:defRPr/>
            </a:pP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[1020]</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[1022]</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[1040]</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[1091]</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[1092]</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[1138]</a:t>
            </a:r>
            <a:r>
              <a:rPr lang="en-US" sz="1600" dirty="0">
                <a:solidFill>
                  <a:prstClr val="black"/>
                </a:solidFill>
                <a:latin typeface="Calibri" panose="020F0502020204030204" pitchFamily="34" charset="0"/>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4" action="ppaction://hlinkfile">
                  <a:extLst>
                    <a:ext uri="{A12FA001-AC4F-418D-AE19-62706E023703}">
                      <ahyp:hlinkClr xmlns:ahyp="http://schemas.microsoft.com/office/drawing/2018/hyperlinkcolor" val="tx"/>
                    </a:ext>
                  </a:extLst>
                </a:hlinkClick>
              </a:rPr>
              <a:t>(time 1:19)</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[1161]</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hlinkClick r:id="rId15">
                  <a:extLst>
                    <a:ext uri="{A12FA001-AC4F-418D-AE19-62706E023703}">
                      <ahyp:hlinkClr xmlns:ahyp="http://schemas.microsoft.com/office/drawing/2018/hyperlinkcolor" val="tx"/>
                    </a:ext>
                  </a:extLst>
                </a:hlinkClick>
              </a:rPr>
              <a:t>[1174]</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[1175]</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[1176]</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7">
                  <a:extLst>
                    <a:ext uri="{A12FA001-AC4F-418D-AE19-62706E023703}">
                      <ahyp:hlinkClr xmlns:ahyp="http://schemas.microsoft.com/office/drawing/2018/hyperlinkcolor" val="tx"/>
                    </a:ext>
                  </a:extLst>
                </a:hlinkClick>
              </a:rPr>
              <a:t>[1080]</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8">
                  <a:extLst>
                    <a:ext uri="{A12FA001-AC4F-418D-AE19-62706E023703}">
                      <ahyp:hlinkClr xmlns:ahyp="http://schemas.microsoft.com/office/drawing/2018/hyperlinkcolor" val="tx"/>
                    </a:ext>
                  </a:extLst>
                </a:hlinkClick>
              </a:rPr>
              <a:t>[1181]</a:t>
            </a:r>
            <a:endPar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9" name="Text Box 2">
            <a:extLst>
              <a:ext uri="{FF2B5EF4-FFF2-40B4-BE49-F238E27FC236}">
                <a16:creationId xmlns:a16="http://schemas.microsoft.com/office/drawing/2014/main" id="{3348FDC5-B77F-4C85-88F3-A3CAD9E82E99}"/>
              </a:ext>
            </a:extLst>
          </p:cNvPr>
          <p:cNvSpPr txBox="1">
            <a:spLocks noChangeArrowheads="1"/>
          </p:cNvSpPr>
          <p:nvPr/>
        </p:nvSpPr>
        <p:spPr bwMode="auto">
          <a:xfrm>
            <a:off x="114299" y="91440"/>
            <a:ext cx="8915400" cy="1097280"/>
          </a:xfrm>
          <a:prstGeom prst="rect">
            <a:avLst/>
          </a:prstGeom>
          <a:blipFill dpi="0" rotWithShape="0">
            <a:blip r:embed="rId1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pic>
        <p:nvPicPr>
          <p:cNvPr id="2" name="Picture 1">
            <a:extLst>
              <a:ext uri="{FF2B5EF4-FFF2-40B4-BE49-F238E27FC236}">
                <a16:creationId xmlns:a16="http://schemas.microsoft.com/office/drawing/2014/main" id="{5F3AA7F0-953C-4C53-A594-870F621D36EE}"/>
              </a:ext>
            </a:extLst>
          </p:cNvPr>
          <p:cNvPicPr>
            <a:picLocks noChangeAspect="1"/>
          </p:cNvPicPr>
          <p:nvPr/>
        </p:nvPicPr>
        <p:blipFill>
          <a:blip r:embed="rId20"/>
          <a:stretch>
            <a:fillRect/>
          </a:stretch>
        </p:blipFill>
        <p:spPr>
          <a:xfrm>
            <a:off x="24866" y="1271824"/>
            <a:ext cx="3952774" cy="1808897"/>
          </a:xfrm>
          <a:prstGeom prst="rect">
            <a:avLst/>
          </a:prstGeom>
        </p:spPr>
      </p:pic>
      <p:pic>
        <p:nvPicPr>
          <p:cNvPr id="5" name="Picture 4">
            <a:extLst>
              <a:ext uri="{FF2B5EF4-FFF2-40B4-BE49-F238E27FC236}">
                <a16:creationId xmlns:a16="http://schemas.microsoft.com/office/drawing/2014/main" id="{947CFC4E-38D9-4939-A4A0-C64C2C30D482}"/>
              </a:ext>
            </a:extLst>
          </p:cNvPr>
          <p:cNvPicPr>
            <a:picLocks noChangeAspect="1"/>
          </p:cNvPicPr>
          <p:nvPr/>
        </p:nvPicPr>
        <p:blipFill>
          <a:blip r:embed="rId21"/>
          <a:stretch>
            <a:fillRect/>
          </a:stretch>
        </p:blipFill>
        <p:spPr>
          <a:xfrm>
            <a:off x="3877358" y="3415223"/>
            <a:ext cx="5213898" cy="2048317"/>
          </a:xfrm>
          <a:prstGeom prst="rect">
            <a:avLst/>
          </a:prstGeom>
        </p:spPr>
      </p:pic>
    </p:spTree>
    <p:extLst>
      <p:ext uri="{BB962C8B-B14F-4D97-AF65-F5344CB8AC3E}">
        <p14:creationId xmlns:p14="http://schemas.microsoft.com/office/powerpoint/2010/main" val="33309889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0049" y="4617720"/>
            <a:ext cx="8891325" cy="206755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3000"/>
              </a:lnSpc>
              <a:spcBef>
                <a:spcPts val="0"/>
              </a:spcBef>
              <a:spcAft>
                <a:spcPts val="600"/>
              </a:spcAft>
              <a:buClr>
                <a:srgbClr val="000000"/>
              </a:buClr>
              <a:buSzPct val="100000"/>
              <a:buFont typeface="Times New Roman" panose="02020603050405020304" pitchFamily="18" charset="0"/>
              <a:buNone/>
              <a:tabLst/>
              <a:defRPr/>
            </a:pPr>
            <a:r>
              <a:rPr kumimoji="0" lang="en-US" sz="2400" b="1" i="0" u="none" strike="noStrike" kern="1200" cap="none" spc="0" normalizeH="0" baseline="0" noProof="0" dirty="0">
                <a:ln w="9525">
                  <a:solidFill>
                    <a:prstClr val="black"/>
                  </a:solidFill>
                  <a:prstDash val="solid"/>
                </a:ln>
                <a:solidFill>
                  <a:srgbClr val="FF0000"/>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Gays murder other gays:</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Terrorist feminine gay </a:t>
            </a:r>
            <a:r>
              <a:rPr lang="en-US" sz="2400" b="1"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transvestite BLM &amp; Antifa communist democrats try to overthrow the US today in a civil war </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rPr>
              <a:t>by fighting the</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socialist </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gay butch </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skinhead neo-Nazi democrats</a:t>
            </a:r>
            <a:r>
              <a:rPr kumimoji="0" lang="en-US" sz="24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83000"/>
              </a:lnSpc>
              <a:spcBef>
                <a:spcPts val="0"/>
              </a:spcBef>
              <a:spcAft>
                <a:spcPts val="300"/>
              </a:spcAft>
              <a:tabLst/>
              <a:defRPr/>
            </a:pP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[1020]</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[1022]</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[1040]</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[1091]</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[1092]</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400" dirty="0">
                <a:solidFill>
                  <a:prstClr val="black"/>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[1138]</a:t>
            </a:r>
            <a:r>
              <a:rPr lang="en-US" sz="1400" dirty="0">
                <a:solidFill>
                  <a:prstClr val="black"/>
                </a:solidFill>
                <a:latin typeface="Calibri" panose="020F0502020204030204" pitchFamily="34" charset="0"/>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(time 1:19:30)</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[1161]</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itchFamily="1"/>
                <a:cs typeface="Calibri" panose="020F0502020204030204" pitchFamily="34" charset="0"/>
                <a:hlinkClick r:id="rId13">
                  <a:extLst>
                    <a:ext uri="{A12FA001-AC4F-418D-AE19-62706E023703}">
                      <ahyp:hlinkClr xmlns:ahyp="http://schemas.microsoft.com/office/drawing/2018/hyperlinkcolor" val="tx"/>
                    </a:ext>
                  </a:extLst>
                </a:hlinkClick>
              </a:rPr>
              <a:t>[1174]</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itchFamily="1"/>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4">
                  <a:extLst>
                    <a:ext uri="{A12FA001-AC4F-418D-AE19-62706E023703}">
                      <ahyp:hlinkClr xmlns:ahyp="http://schemas.microsoft.com/office/drawing/2018/hyperlinkcolor" val="tx"/>
                    </a:ext>
                  </a:extLst>
                </a:hlinkClick>
              </a:rPr>
              <a:t>[1176]</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[1080]</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[1181]</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400" dirty="0">
                <a:solidFill>
                  <a:sysClr val="windowText" lastClr="000000"/>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[1273]</a:t>
            </a:r>
            <a:r>
              <a:rPr lang="en-US" sz="1400" dirty="0">
                <a:solidFill>
                  <a:sysClr val="windowText" lastClr="000000"/>
                </a:solidFill>
                <a:latin typeface="Calibri" panose="020F0502020204030204" pitchFamily="34" charset="0"/>
                <a:cs typeface="Calibri" panose="020F0502020204030204" pitchFamily="34" charset="0"/>
              </a:rPr>
              <a:t> </a:t>
            </a:r>
            <a:r>
              <a:rPr lang="en-US" sz="1400" dirty="0">
                <a:solidFill>
                  <a:sysClr val="windowText" lastClr="000000"/>
                </a:solidFill>
                <a:latin typeface="Calibri" panose="020F0502020204030204" pitchFamily="34" charset="0"/>
                <a:cs typeface="Calibri" panose="020F0502020204030204" pitchFamily="34" charset="0"/>
                <a:hlinkClick r:id="rId18">
                  <a:extLst>
                    <a:ext uri="{A12FA001-AC4F-418D-AE19-62706E023703}">
                      <ahyp:hlinkClr xmlns:ahyp="http://schemas.microsoft.com/office/drawing/2018/hyperlinkcolor" val="tx"/>
                    </a:ext>
                  </a:extLst>
                </a:hlinkClick>
              </a:rPr>
              <a:t>[1283]</a:t>
            </a:r>
            <a:r>
              <a:rPr lang="en-US" sz="1400" dirty="0">
                <a:solidFill>
                  <a:sysClr val="windowText" lastClr="000000"/>
                </a:solidFill>
                <a:latin typeface="Calibri" panose="020F0502020204030204" pitchFamily="34" charset="0"/>
                <a:cs typeface="Calibri" panose="020F0502020204030204" pitchFamily="34" charset="0"/>
              </a:rPr>
              <a:t> </a:t>
            </a:r>
            <a:r>
              <a:rPr lang="en-US" sz="1400" kern="150" dirty="0">
                <a:solidFill>
                  <a:schemeClr val="bg1"/>
                </a:solidFill>
                <a:latin typeface="Calibri" panose="020F0502020204030204" pitchFamily="34" charset="0"/>
                <a:ea typeface="SimSun" panose="02010600030101010101" pitchFamily="2" charset="-122"/>
                <a:cs typeface="Calibri" panose="020F0502020204030204" pitchFamily="34" charset="0"/>
                <a:hlinkClick r:id="rId19">
                  <a:extLst>
                    <a:ext uri="{A12FA001-AC4F-418D-AE19-62706E023703}">
                      <ahyp:hlinkClr xmlns:ahyp="http://schemas.microsoft.com/office/drawing/2018/hyperlinkcolor" val="tx"/>
                    </a:ext>
                  </a:extLst>
                </a:hlinkClick>
              </a:rPr>
              <a:t>[1293]</a:t>
            </a:r>
            <a:r>
              <a:rPr lang="en-US" sz="1400" kern="150" dirty="0">
                <a:solidFill>
                  <a:schemeClr val="bg1"/>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20">
                  <a:extLst>
                    <a:ext uri="{A12FA001-AC4F-418D-AE19-62706E023703}">
                      <ahyp:hlinkClr xmlns:ahyp="http://schemas.microsoft.com/office/drawing/2018/hyperlinkcolor" val="tx"/>
                    </a:ext>
                  </a:extLst>
                </a:hlinkClick>
              </a:rPr>
              <a:t>[1300]</a:t>
            </a:r>
            <a:endParaRPr kumimoji="0" lang="en-US" sz="12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a:p>
            <a:pPr marL="0" marR="0" lvl="0" indent="0" algn="l" defTabSz="457200" rtl="0" eaLnBrk="1" fontAlgn="base" latinLnBrk="0" hangingPunct="0">
              <a:lnSpc>
                <a:spcPct val="83000"/>
              </a:lnSpc>
              <a:spcBef>
                <a:spcPts val="0"/>
              </a:spcBef>
              <a:spcAft>
                <a:spcPts val="600"/>
              </a:spcAft>
              <a:buClr>
                <a:srgbClr val="000000"/>
              </a:buClr>
              <a:buSzPct val="100000"/>
              <a:buFont typeface="Times New Roman" panose="02020603050405020304" pitchFamily="18" charset="0"/>
              <a:buNone/>
              <a:tabLst/>
              <a:defRPr/>
            </a:pPr>
            <a:r>
              <a:rPr kumimoji="0" lang="en-US" sz="25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repeats the 1930s German civil war, where rioting </a:t>
            </a:r>
            <a:r>
              <a:rPr kumimoji="0" lang="en-US" sz="25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gay butch socialist Nazis</a:t>
            </a:r>
            <a:r>
              <a:rPr kumimoji="0" lang="en-US" sz="25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5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22" action="ppaction://hlinksldjump"/>
              </a:rPr>
              <a:t>murdered the communist liberal fem gays &amp; trans</a:t>
            </a:r>
            <a:r>
              <a:rPr kumimoji="0" lang="en-US" sz="25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10" name="Date Placeholder 2">
            <a:extLst>
              <a:ext uri="{FF2B5EF4-FFF2-40B4-BE49-F238E27FC236}">
                <a16:creationId xmlns:a16="http://schemas.microsoft.com/office/drawing/2014/main" id="{16DE83C3-9E15-497C-A897-318FE158527E}"/>
              </a:ext>
            </a:extLst>
          </p:cNvPr>
          <p:cNvSpPr txBox="1">
            <a:spLocks/>
          </p:cNvSpPr>
          <p:nvPr/>
        </p:nvSpPr>
        <p:spPr>
          <a:xfrm>
            <a:off x="539496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AC544DF3-8CDA-482E-B5AF-D02ECFF4A1DB}"/>
              </a:ext>
            </a:extLst>
          </p:cNvPr>
          <p:cNvSpPr txBox="1">
            <a:spLocks noChangeArrowheads="1"/>
          </p:cNvSpPr>
          <p:nvPr/>
        </p:nvSpPr>
        <p:spPr bwMode="auto">
          <a:xfrm>
            <a:off x="114299" y="91440"/>
            <a:ext cx="8915400" cy="1097280"/>
          </a:xfrm>
          <a:prstGeom prst="rect">
            <a:avLst/>
          </a:prstGeom>
          <a:blipFill dpi="0" rotWithShape="0">
            <a:blip r:embed="rId2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
        <p:nvSpPr>
          <p:cNvPr id="9" name="Date Placeholder 2">
            <a:extLst>
              <a:ext uri="{FF2B5EF4-FFF2-40B4-BE49-F238E27FC236}">
                <a16:creationId xmlns:a16="http://schemas.microsoft.com/office/drawing/2014/main" id="{5B348AB3-E813-43C1-A0C7-B5C978BC5EB8}"/>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pic>
        <p:nvPicPr>
          <p:cNvPr id="8" name="Picture 7">
            <a:extLst>
              <a:ext uri="{FF2B5EF4-FFF2-40B4-BE49-F238E27FC236}">
                <a16:creationId xmlns:a16="http://schemas.microsoft.com/office/drawing/2014/main" id="{723DCB76-32FE-40A7-A6AD-64E2655E028F}"/>
              </a:ext>
            </a:extLst>
          </p:cNvPr>
          <p:cNvPicPr>
            <a:picLocks noChangeAspect="1"/>
          </p:cNvPicPr>
          <p:nvPr/>
        </p:nvPicPr>
        <p:blipFill>
          <a:blip r:embed="rId24"/>
          <a:stretch>
            <a:fillRect/>
          </a:stretch>
        </p:blipFill>
        <p:spPr>
          <a:xfrm>
            <a:off x="130049" y="1284978"/>
            <a:ext cx="9017663" cy="3360620"/>
          </a:xfrm>
          <a:prstGeom prst="rect">
            <a:avLst/>
          </a:prstGeom>
        </p:spPr>
      </p:pic>
    </p:spTree>
    <p:extLst>
      <p:ext uri="{BB962C8B-B14F-4D97-AF65-F5344CB8AC3E}">
        <p14:creationId xmlns:p14="http://schemas.microsoft.com/office/powerpoint/2010/main" val="2522263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414393"/>
            <a:ext cx="8869680" cy="520681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9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Antifa &amp; BLM masked, black-clad, heavily armed rioters attacked and brutally murdered hundreds of peaceful conservative Christians, police and children, in their lynch mob street riots, plus thousands of buildings and cars they burned, during their nationwide riots from 2015 to 2020. </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spcAft>
                <a:spcPts val="9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Antifa &amp; BLM are both feminine gay &amp; transvestite communists. They follow Marxism. </a:t>
            </a:r>
            <a:r>
              <a:rPr lang="en-US" sz="3000" b="1"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a:t>
            </a: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heir enemies </a:t>
            </a:r>
            <a:r>
              <a:rPr lang="en-US" sz="30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are also Marxist</a:t>
            </a: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(the neo-Nazi butch gay, socialist skin-heads). All 3 groups are gay Marxist. </a:t>
            </a:r>
            <a:r>
              <a:rPr lang="en-US" sz="1600"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[1272]</a:t>
            </a:r>
            <a:r>
              <a:rPr lang="en-US" sz="1600" dirty="0">
                <a:solidFill>
                  <a:sysClr val="windowText" lastClr="000000"/>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[1273]</a:t>
            </a:r>
            <a:r>
              <a:rPr lang="en-US" sz="1600" dirty="0">
                <a:solidFill>
                  <a:sysClr val="windowText" lastClr="000000"/>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[1283]</a:t>
            </a:r>
            <a:r>
              <a:rPr lang="en-US" sz="1600" dirty="0">
                <a:solidFill>
                  <a:sysClr val="windowText" lastClr="000000"/>
                </a:solidFill>
                <a:latin typeface="Calibri" panose="020F0502020204030204" pitchFamily="34" charset="0"/>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6">
                  <a:extLst>
                    <a:ext uri="{A12FA001-AC4F-418D-AE19-62706E023703}">
                      <ahyp:hlinkClr xmlns:ahyp="http://schemas.microsoft.com/office/drawing/2018/hyperlinkcolor" val="tx"/>
                    </a:ext>
                  </a:extLst>
                </a:hlinkClick>
              </a:rPr>
              <a:t>[1293]</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[1300]</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endParaRPr kumimoji="0" lang="en-US"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spcAft>
                <a:spcPts val="6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Russia, per the DOJ, funds both sides today, to create anarchy and moral decay, to later take over</a:t>
            </a: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[1020]</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[1022]</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[1040]</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[1091]</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3">
                  <a:extLst>
                    <a:ext uri="{A12FA001-AC4F-418D-AE19-62706E023703}">
                      <ahyp:hlinkClr xmlns:ahyp="http://schemas.microsoft.com/office/drawing/2018/hyperlinkcolor" val="tx"/>
                    </a:ext>
                  </a:extLst>
                </a:hlinkClick>
              </a:rPr>
              <a:t>[1092]</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[1138]</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[1161]</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hlinkClick r:id="rId16">
                  <a:extLst>
                    <a:ext uri="{A12FA001-AC4F-418D-AE19-62706E023703}">
                      <ahyp:hlinkClr xmlns:ahyp="http://schemas.microsoft.com/office/drawing/2018/hyperlinkcolor" val="tx"/>
                    </a:ext>
                  </a:extLst>
                </a:hlinkClick>
              </a:rPr>
              <a:t>[1174]</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[1175]</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7">
                  <a:extLst>
                    <a:ext uri="{A12FA001-AC4F-418D-AE19-62706E023703}">
                      <ahyp:hlinkClr xmlns:ahyp="http://schemas.microsoft.com/office/drawing/2018/hyperlinkcolor" val="tx"/>
                    </a:ext>
                  </a:extLst>
                </a:hlinkClick>
              </a:rPr>
              <a:t>[1176]</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8">
                  <a:extLst>
                    <a:ext uri="{A12FA001-AC4F-418D-AE19-62706E023703}">
                      <ahyp:hlinkClr xmlns:ahyp="http://schemas.microsoft.com/office/drawing/2018/hyperlinkcolor" val="tx"/>
                    </a:ext>
                  </a:extLst>
                </a:hlinkClick>
              </a:rPr>
              <a:t>[1080]</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19">
                  <a:extLst>
                    <a:ext uri="{A12FA001-AC4F-418D-AE19-62706E023703}">
                      <ahyp:hlinkClr xmlns:ahyp="http://schemas.microsoft.com/office/drawing/2018/hyperlinkcolor" val="tx"/>
                    </a:ext>
                  </a:extLst>
                </a:hlinkClick>
              </a:rPr>
              <a:t>[1181]</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20" action="ppaction://hlinkfile">
                  <a:extLst>
                    <a:ext uri="{A12FA001-AC4F-418D-AE19-62706E023703}">
                      <ahyp:hlinkClr xmlns:ahyp="http://schemas.microsoft.com/office/drawing/2018/hyperlinkcolor" val="tx"/>
                    </a:ext>
                  </a:extLst>
                </a:hlinkClick>
              </a:rPr>
              <a:t>[1183]</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[1273]</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0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D01E2883-6E46-4E69-B96E-5C2FC4E3DDEE}"/>
              </a:ext>
            </a:extLst>
          </p:cNvPr>
          <p:cNvSpPr txBox="1">
            <a:spLocks noChangeArrowheads="1"/>
          </p:cNvSpPr>
          <p:nvPr/>
        </p:nvSpPr>
        <p:spPr bwMode="auto">
          <a:xfrm>
            <a:off x="114299" y="91440"/>
            <a:ext cx="8915400" cy="1188720"/>
          </a:xfrm>
          <a:prstGeom prst="rect">
            <a:avLst/>
          </a:prstGeom>
          <a:blipFill dpi="0" rotWithShape="0">
            <a:blip r:embed="rId2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19984194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822960"/>
            <a:ext cx="7010400" cy="5343001"/>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Bef>
                <a:spcPts val="0"/>
              </a:spcBef>
              <a:spcAft>
                <a:spcPts val="600"/>
              </a:spcAft>
              <a:buSzPct val="65000"/>
              <a:tabLst/>
              <a:defRPr/>
            </a:pP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“Many will say to me on that day, ‘</a:t>
            </a:r>
            <a:r>
              <a:rPr lang="en-US" sz="4000" b="1" kern="15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Lord, Lord, did we not prophesy in your name and in your name drive out demons and in your name perform many miracles</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12700" cmpd="sng">
                  <a:solidFill>
                    <a:sysClr val="windowText" lastClr="000000"/>
                  </a:solidFill>
                  <a:prstDash val="solid"/>
                </a:ln>
                <a:solidFill>
                  <a:srgbClr val="FFFFFF"/>
                </a:solidFill>
                <a:effectLst>
                  <a:glow rad="889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Then I will tell them plainly, </a:t>
            </a:r>
            <a:r>
              <a:rPr lang="en-US" sz="4000" b="1" kern="15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‘I never knew you. Away from me, you evildoers</a:t>
            </a:r>
            <a:r>
              <a:rPr lang="en-US" sz="4000" b="1" kern="150" dirty="0">
                <a:ln w="12700" cmpd="sng">
                  <a:solidFill>
                    <a:sysClr val="windowText" lastClr="000000"/>
                  </a:solidFill>
                  <a:prstDash val="solid"/>
                </a:ln>
                <a:solidFill>
                  <a:srgbClr val="FFFFFF"/>
                </a:solidFill>
                <a:effectLst>
                  <a:glow rad="635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b="1" kern="150" dirty="0">
                <a:ln w="12700" cmpd="sng">
                  <a:solidFill>
                    <a:sysClr val="windowText" lastClr="000000"/>
                  </a:solidFill>
                  <a:prstDash val="solid"/>
                </a:ln>
                <a:solidFill>
                  <a:srgbClr val="FFFFFF"/>
                </a:solidFill>
                <a:effectLst>
                  <a:glow rad="889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 </a:t>
            </a:r>
          </a:p>
          <a:p>
            <a:pPr marL="0" lvl="0" indent="0">
              <a:lnSpc>
                <a:spcPct val="100000"/>
              </a:lnSpc>
              <a:spcAft>
                <a:spcPts val="1800"/>
              </a:spcAft>
              <a:buClr>
                <a:prstClr val="black"/>
              </a:buClr>
              <a:buSzPct val="70000"/>
              <a:defRPr/>
            </a:pP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Mat. 7:21-23 </a:t>
            </a:r>
            <a:r>
              <a:rPr lang="en-US" altLang="en-US" sz="1400" dirty="0">
                <a:ln w="9525">
                  <a:solidFill>
                    <a:prstClr val="black"/>
                  </a:solidFill>
                  <a:prstDash val="solid"/>
                </a:ln>
                <a:solidFill>
                  <a:prstClr val="white"/>
                </a:solidFill>
                <a:latin typeface="Papyrus" panose="03070502060502030205" pitchFamily="66" charset="0"/>
                <a:cs typeface="Arial" panose="020B0604020202020204" pitchFamily="34" charset="0"/>
              </a:rPr>
              <a:t>NIV</a:t>
            </a:r>
            <a:r>
              <a:rPr lang="en-US" altLang="en-US" dirty="0">
                <a:ln w="9525">
                  <a:solidFill>
                    <a:prstClr val="black"/>
                  </a:solidFill>
                  <a:prstDash val="solid"/>
                </a:ln>
                <a:solidFill>
                  <a:prstClr val="white"/>
                </a:solidFill>
                <a:latin typeface="Papyrus" panose="03070502060502030205" pitchFamily="66" charset="0"/>
                <a:cs typeface="Arial" panose="020B0604020202020204" pitchFamily="34" charset="0"/>
              </a:rPr>
              <a:t> </a:t>
            </a:r>
          </a:p>
        </p:txBody>
      </p:sp>
    </p:spTree>
    <p:extLst>
      <p:ext uri="{BB962C8B-B14F-4D97-AF65-F5344CB8AC3E}">
        <p14:creationId xmlns:p14="http://schemas.microsoft.com/office/powerpoint/2010/main" val="2450656407"/>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1557490"/>
            <a:ext cx="5852903" cy="21945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(Raging angry Muslim) “BLM Leader (of) Toronto Believes White People are Subhuman, Calls Them ‘Genetic Defects’ – Begs ‘Allah’ to Help Her ‘Not Kill White Folks’” </a:t>
            </a: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[1288]</a:t>
            </a:r>
            <a:endParaRPr kumimoji="0" lang="en-US" sz="1800" b="1" i="0" u="none" strike="noStrike" kern="120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Rectangle 2">
            <a:extLst>
              <a:ext uri="{FF2B5EF4-FFF2-40B4-BE49-F238E27FC236}">
                <a16:creationId xmlns:a16="http://schemas.microsoft.com/office/drawing/2014/main" id="{4E9B19DC-72D4-4F15-89D3-3873A0E1A3F6}"/>
              </a:ext>
            </a:extLst>
          </p:cNvPr>
          <p:cNvSpPr>
            <a:spLocks noChangeArrowheads="1"/>
          </p:cNvSpPr>
          <p:nvPr/>
        </p:nvSpPr>
        <p:spPr bwMode="auto">
          <a:xfrm>
            <a:off x="320040" y="4023360"/>
            <a:ext cx="3947160" cy="25603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5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“Democrat Governor Urges Trump NOT to Visit Kenosha (Wisconsin) After Violent (BLM) Leftists Destroyed the City”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[1292]</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pic>
        <p:nvPicPr>
          <p:cNvPr id="10" name="Picture 9">
            <a:extLst>
              <a:ext uri="{FF2B5EF4-FFF2-40B4-BE49-F238E27FC236}">
                <a16:creationId xmlns:a16="http://schemas.microsoft.com/office/drawing/2014/main" id="{5812B018-7679-4A5E-B4EE-ED66B62D23A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80831" y="6446520"/>
            <a:ext cx="137160" cy="137160"/>
          </a:xfrm>
          <a:prstGeom prst="rect">
            <a:avLst/>
          </a:prstGeom>
        </p:spPr>
      </p:pic>
      <p:sp>
        <p:nvSpPr>
          <p:cNvPr id="12" name="Text Box 2">
            <a:extLst>
              <a:ext uri="{FF2B5EF4-FFF2-40B4-BE49-F238E27FC236}">
                <a16:creationId xmlns:a16="http://schemas.microsoft.com/office/drawing/2014/main" id="{F69E26A0-E664-4EB6-B675-04BEADED3990}"/>
              </a:ext>
            </a:extLst>
          </p:cNvPr>
          <p:cNvSpPr txBox="1">
            <a:spLocks noChangeArrowheads="1"/>
          </p:cNvSpPr>
          <p:nvPr/>
        </p:nvSpPr>
        <p:spPr bwMode="auto">
          <a:xfrm>
            <a:off x="114299" y="182880"/>
            <a:ext cx="89154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pic>
        <p:nvPicPr>
          <p:cNvPr id="8" name="Picture 7">
            <a:extLst>
              <a:ext uri="{FF2B5EF4-FFF2-40B4-BE49-F238E27FC236}">
                <a16:creationId xmlns:a16="http://schemas.microsoft.com/office/drawing/2014/main" id="{52E271BB-2AB7-4BED-917F-04F1641969DF}"/>
              </a:ext>
            </a:extLst>
          </p:cNvPr>
          <p:cNvPicPr>
            <a:picLocks noChangeAspect="1"/>
          </p:cNvPicPr>
          <p:nvPr/>
        </p:nvPicPr>
        <p:blipFill>
          <a:blip r:embed="rId7"/>
          <a:stretch>
            <a:fillRect/>
          </a:stretch>
        </p:blipFill>
        <p:spPr>
          <a:xfrm>
            <a:off x="6324600" y="1533125"/>
            <a:ext cx="2389837" cy="2243290"/>
          </a:xfrm>
          <a:prstGeom prst="rect">
            <a:avLst/>
          </a:prstGeom>
        </p:spPr>
      </p:pic>
      <p:pic>
        <p:nvPicPr>
          <p:cNvPr id="11" name="Picture 10">
            <a:extLst>
              <a:ext uri="{FF2B5EF4-FFF2-40B4-BE49-F238E27FC236}">
                <a16:creationId xmlns:a16="http://schemas.microsoft.com/office/drawing/2014/main" id="{57E80DC4-65AB-42F0-9A5B-964DAA849667}"/>
              </a:ext>
            </a:extLst>
          </p:cNvPr>
          <p:cNvPicPr>
            <a:picLocks noChangeAspect="1"/>
          </p:cNvPicPr>
          <p:nvPr/>
        </p:nvPicPr>
        <p:blipFill>
          <a:blip r:embed="rId8"/>
          <a:stretch>
            <a:fillRect/>
          </a:stretch>
        </p:blipFill>
        <p:spPr>
          <a:xfrm>
            <a:off x="4393250" y="3992042"/>
            <a:ext cx="4636449" cy="2683078"/>
          </a:xfrm>
          <a:prstGeom prst="rect">
            <a:avLst/>
          </a:prstGeom>
        </p:spPr>
      </p:pic>
    </p:spTree>
    <p:extLst>
      <p:ext uri="{BB962C8B-B14F-4D97-AF65-F5344CB8AC3E}">
        <p14:creationId xmlns:p14="http://schemas.microsoft.com/office/powerpoint/2010/main" val="16250067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2740" y="1645920"/>
            <a:ext cx="8847815" cy="492750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“Patrisse Cullors, who founded the (BLM) group with Alicia Garza and Opal Tometi in 2013, was interviewed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in 2015 regarding the movement she helped to create. </a:t>
            </a:r>
          </a:p>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Ball in that interview asked Cullors about … ‘a lack of perhaps ideological direction in Black Lives Matter that would allow it to be, to fizzle out.’ … Cullors said that the group ‘do[es] have an ideological frame.’</a:t>
            </a:r>
          </a:p>
          <a:p>
            <a:pPr marL="0" marR="0" lvl="0" indent="0" algn="l" defTabSz="457200" rtl="0" eaLnBrk="1" fontAlgn="base" latinLnBrk="0" hangingPunct="0">
              <a:lnSpc>
                <a:spcPct val="98000"/>
              </a:lnSpc>
              <a:spcBef>
                <a:spcPct val="0"/>
              </a:spcBef>
              <a:spcAft>
                <a:spcPts val="6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‘Myself and Alicia in particular are trained organizers. We are trained Marxists. We are super-versed on … ideological theories,’ she said</a:t>
            </a:r>
            <a:r>
              <a:rPr kumimoji="0" lang="en-US" sz="2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[1291]</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6971C73C-7615-4BC2-AD7F-3CDB4195A981}"/>
              </a:ext>
            </a:extLst>
          </p:cNvPr>
          <p:cNvSpPr txBox="1">
            <a:spLocks noChangeArrowheads="1"/>
          </p:cNvSpPr>
          <p:nvPr/>
        </p:nvSpPr>
        <p:spPr bwMode="auto">
          <a:xfrm>
            <a:off x="114299" y="274320"/>
            <a:ext cx="89154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38394046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4023360"/>
            <a:ext cx="8869679" cy="265380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4572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300"/>
              </a:spcAft>
              <a:buClr>
                <a:prstClr val="white"/>
              </a:buClr>
              <a:buSzPct val="65000"/>
              <a:buFont typeface="Times New Roman" panose="02020603050405020304" pitchFamily="18" charset="0"/>
              <a:buNone/>
              <a:tabLst/>
              <a:defRPr/>
            </a:pPr>
            <a:r>
              <a:rPr kumimoji="0" lang="en-US" sz="265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trained Marxist and BLM co-founder (Cullors, in photo) continued. ‘And that’s so important, not just for us to be in direct relationship to our people who’ve passed... I believe so many of them work through us</a:t>
            </a:r>
            <a:r>
              <a:rPr kumimoji="0" lang="en-US" sz="265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[1289]</a:t>
            </a:r>
            <a:endParaRPr kumimoji="0" lang="en-US" sz="27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0000"/>
              </a:lnSpc>
              <a:spcBef>
                <a:spcPct val="0"/>
              </a:spcBef>
              <a:spcAft>
                <a:spcPts val="600"/>
              </a:spcAft>
              <a:buClr>
                <a:prstClr val="white"/>
              </a:buClr>
              <a:buSzPct val="65000"/>
              <a:buFont typeface="Times New Roman" panose="02020603050405020304" pitchFamily="18" charset="0"/>
              <a:buNone/>
              <a:tabLst/>
              <a:defRPr/>
            </a:pPr>
            <a:r>
              <a:rPr kumimoji="0" lang="en-US" sz="265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65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Cullors also admits that the very first thing BLM leaders do when they hear of a ‘murder’ is to pray to the (satanic) spirits and ‘pour libation (alcoholic drink offered to a demon</a:t>
            </a:r>
            <a:r>
              <a:rPr kumimoji="0" lang="en-US" sz="265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65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[1289]</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7" name="Picture 6">
            <a:extLst>
              <a:ext uri="{FF2B5EF4-FFF2-40B4-BE49-F238E27FC236}">
                <a16:creationId xmlns:a16="http://schemas.microsoft.com/office/drawing/2014/main" id="{44C49F92-E14F-4A52-8CCD-8AFF38EE46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56065" y="3015941"/>
            <a:ext cx="137160" cy="137160"/>
          </a:xfrm>
          <a:prstGeom prst="rect">
            <a:avLst/>
          </a:prstGeom>
        </p:spPr>
      </p:pic>
      <p:pic>
        <p:nvPicPr>
          <p:cNvPr id="3" name="Picture 2">
            <a:extLst>
              <a:ext uri="{FF2B5EF4-FFF2-40B4-BE49-F238E27FC236}">
                <a16:creationId xmlns:a16="http://schemas.microsoft.com/office/drawing/2014/main" id="{FF5AB72B-6265-4DC8-9312-19872B1D2825}"/>
              </a:ext>
            </a:extLst>
          </p:cNvPr>
          <p:cNvPicPr>
            <a:picLocks noChangeAspect="1"/>
          </p:cNvPicPr>
          <p:nvPr/>
        </p:nvPicPr>
        <p:blipFill rotWithShape="1">
          <a:blip r:embed="rId5"/>
          <a:srcRect l="11344" r="9414"/>
          <a:stretch/>
        </p:blipFill>
        <p:spPr>
          <a:xfrm>
            <a:off x="6766560" y="1719340"/>
            <a:ext cx="2212848" cy="2011680"/>
          </a:xfrm>
          <a:prstGeom prst="roundRect">
            <a:avLst>
              <a:gd name="adj" fmla="val 4167"/>
            </a:avLst>
          </a:prstGeom>
          <a:solidFill>
            <a:srgbClr val="FFFFFF"/>
          </a:solidFill>
          <a:ln w="76200" cap="sq">
            <a:solidFill>
              <a:srgbClr val="EAEAEA"/>
            </a:solidFill>
            <a:miter lim="800000"/>
          </a:ln>
          <a:effectLst/>
          <a:scene3d>
            <a:camera prst="orthographicFront"/>
            <a:lightRig rig="threePt" dir="t">
              <a:rot lat="0" lon="0" rev="2700000"/>
            </a:lightRig>
          </a:scene3d>
          <a:sp3d contourW="6350">
            <a:bevelT h="38100"/>
            <a:contourClr>
              <a:srgbClr val="C0C0C0"/>
            </a:contourClr>
          </a:sp3d>
        </p:spPr>
      </p:pic>
      <p:sp>
        <p:nvSpPr>
          <p:cNvPr id="9" name="Rectangle 2">
            <a:extLst>
              <a:ext uri="{FF2B5EF4-FFF2-40B4-BE49-F238E27FC236}">
                <a16:creationId xmlns:a16="http://schemas.microsoft.com/office/drawing/2014/main" id="{ECB3328F-136C-4A88-9AE8-A545B09D709C}"/>
              </a:ext>
            </a:extLst>
          </p:cNvPr>
          <p:cNvSpPr>
            <a:spLocks noChangeArrowheads="1"/>
          </p:cNvSpPr>
          <p:nvPr/>
        </p:nvSpPr>
        <p:spPr bwMode="auto">
          <a:xfrm>
            <a:off x="137160" y="1523697"/>
            <a:ext cx="6492240" cy="240296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5000"/>
              <a:buFont typeface="Times New Roman" panose="02020603050405020304" pitchFamily="18" charset="0"/>
              <a:buNone/>
              <a:tabLst/>
              <a:defRPr/>
            </a:pPr>
            <a:r>
              <a:rPr kumimoji="0" lang="en-US" sz="265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a recorded conversation with Cullors, BLM Los Angeles founder and California State University Professor of ‘African Studies’ Melina Abdulla reveals … </a:t>
            </a:r>
            <a:r>
              <a:rPr kumimoji="0" lang="en-US" sz="28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we’ve become very intimate with the spirits that we call on regularly</a:t>
            </a:r>
            <a:r>
              <a:rPr kumimoji="0" lang="en-US" sz="265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65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[1289]</a:t>
            </a:r>
            <a:endParaRPr kumimoji="0" lang="en-US" sz="27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pic>
        <p:nvPicPr>
          <p:cNvPr id="10" name="Picture 9">
            <a:extLst>
              <a:ext uri="{FF2B5EF4-FFF2-40B4-BE49-F238E27FC236}">
                <a16:creationId xmlns:a16="http://schemas.microsoft.com/office/drawing/2014/main" id="{14DFCA0B-56C2-432E-A70B-24A41DEFED9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68210" y="3840480"/>
            <a:ext cx="137160" cy="137160"/>
          </a:xfrm>
          <a:prstGeom prst="rect">
            <a:avLst/>
          </a:prstGeom>
        </p:spPr>
      </p:pic>
      <p:sp>
        <p:nvSpPr>
          <p:cNvPr id="11" name="Text Box 2">
            <a:extLst>
              <a:ext uri="{FF2B5EF4-FFF2-40B4-BE49-F238E27FC236}">
                <a16:creationId xmlns:a16="http://schemas.microsoft.com/office/drawing/2014/main" id="{B26AD36C-33ED-474F-AD64-CFD09FEE81E2}"/>
              </a:ext>
            </a:extLst>
          </p:cNvPr>
          <p:cNvSpPr txBox="1">
            <a:spLocks noChangeArrowheads="1"/>
          </p:cNvSpPr>
          <p:nvPr/>
        </p:nvSpPr>
        <p:spPr bwMode="auto">
          <a:xfrm>
            <a:off x="114299" y="182880"/>
            <a:ext cx="89154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14159178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9024" y="1554480"/>
            <a:ext cx="8847815" cy="51798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5000"/>
              </a:lnSpc>
              <a:spcBef>
                <a:spcPct val="0"/>
              </a:spcBef>
              <a:spcAft>
                <a:spcPts val="900"/>
              </a:spcAft>
              <a:buClr>
                <a:prstClr val="white"/>
              </a:buClr>
              <a:buSzPct val="65000"/>
              <a:buFont typeface="Times New Roman" panose="02020603050405020304" pitchFamily="18" charset="0"/>
              <a:buNone/>
              <a:tabLst/>
              <a:defRPr/>
            </a:pPr>
            <a:r>
              <a:rPr kumimoji="0" lang="en-US" sz="27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“Again, she emphasized, </a:t>
            </a:r>
            <a:r>
              <a:rPr kumimoji="0" lang="en-US" sz="28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is not just about ‘racial and social justice.’ ‘At its core, it’s a (satanic) spiritual movement</a:t>
            </a:r>
            <a:r>
              <a:rPr kumimoji="0" lang="en-US" sz="27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she continued. ‘You can’t pretend like that work is just (Weather </a:t>
            </a:r>
            <a:r>
              <a:rPr kumimoji="0" lang="en-US" sz="2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Underground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[1283]</a:t>
            </a:r>
            <a:r>
              <a:rPr kumimoji="0" lang="en-US" sz="2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Organizing work. That’s, you know, that’s some serious stuff.’”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[1289]</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100000"/>
              </a:lnSpc>
              <a:spcAft>
                <a:spcPts val="1200"/>
              </a:spcAft>
              <a:buClr>
                <a:prstClr val="white"/>
              </a:buClr>
              <a:buSzPct val="65000"/>
              <a:tabLst/>
              <a:defRPr/>
            </a:pPr>
            <a:r>
              <a:rPr kumimoji="0" lang="en-US" sz="28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whole ‘say his name’ mantra also has deep spiritual significance, according to Cullors. 'When we say the names, right, so we speak their (demon) names, we say her name, say their names, we do that all the time that, you kind of invoke that spirit, and then those (demon) spirits actually become present with you,’ she explained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[1289]</a:t>
            </a:r>
            <a:r>
              <a:rPr lang="en-US" dirty="0">
                <a:solidFill>
                  <a:sysClr val="windowText" lastClr="000000"/>
                </a:solidFill>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also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[1290]</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090843A8-6365-441D-B911-237D8C30D694}"/>
              </a:ext>
            </a:extLst>
          </p:cNvPr>
          <p:cNvSpPr txBox="1">
            <a:spLocks noChangeArrowheads="1"/>
          </p:cNvSpPr>
          <p:nvPr/>
        </p:nvSpPr>
        <p:spPr bwMode="auto">
          <a:xfrm>
            <a:off x="114299" y="182880"/>
            <a:ext cx="89154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36499093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0740" y="1715850"/>
            <a:ext cx="8462509" cy="483735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prstClr val="white"/>
              </a:buClr>
              <a:buSzPct val="65000"/>
              <a:tabLst/>
              <a:defRPr/>
            </a:pPr>
            <a:r>
              <a:rPr kumimoji="0" lang="en-US" sz="30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My conservative Christian sister in Christ, Dr. Alveda King lamented that communist BLM people were purposely coming into Black neighborhoods from outside to instigate tragedy, violence, hurling Molotov cocktails and curses. The same thing that outsiders did in the</a:t>
            </a:r>
            <a:r>
              <a:rPr lang="en-US" sz="3000" dirty="0">
                <a:solidFill>
                  <a:schemeClr val="bg1"/>
                </a:solidFill>
                <a:latin typeface="Calibri" panose="020F0502020204030204" pitchFamily="34" charset="0"/>
                <a:cs typeface="Calibri" panose="020F0502020204030204" pitchFamily="34" charset="0"/>
              </a:rPr>
              <a:t> violence against her family during the civil rights era.</a:t>
            </a:r>
            <a:r>
              <a:rPr kumimoji="0" lang="en-US" sz="30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1296</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a:t>
            </a:r>
            <a:r>
              <a:rPr kumimoji="0" lang="en-US" sz="30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 </a:t>
            </a:r>
            <a:endParaRPr kumimoji="0" lang="en-US" sz="30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endParaRPr>
          </a:p>
          <a:p>
            <a:pPr marL="0" marR="0" lvl="0" indent="0" algn="l" defTabSz="457200" rtl="0" eaLnBrk="1" fontAlgn="base" latinLnBrk="0" hangingPunct="0">
              <a:lnSpc>
                <a:spcPct val="105000"/>
              </a:lnSpc>
              <a:spcBef>
                <a:spcPct val="0"/>
              </a:spcBef>
              <a:spcAft>
                <a:spcPts val="1200"/>
              </a:spcAft>
              <a:buClr>
                <a:prstClr val="white"/>
              </a:buClr>
              <a:buSzPct val="65000"/>
              <a:buFont typeface="Times New Roman" panose="02020603050405020304" pitchFamily="18" charset="0"/>
              <a:buNone/>
              <a:tabLst/>
              <a:defRPr/>
            </a:pPr>
            <a:r>
              <a:rPr lang="en-US" sz="3200" b="1"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Instead, they need to ask for forgiveness for their own sins first and then forgive others.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1296</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file">
                  <a:extLst>
                    <a:ext uri="{A12FA001-AC4F-418D-AE19-62706E023703}">
                      <ahyp:hlinkClr xmlns:ahyp="http://schemas.microsoft.com/office/drawing/2018/hyperlinkcolor" val="tx"/>
                    </a:ext>
                  </a:extLst>
                </a:hlinkClick>
              </a:rPr>
              <a:t>]</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090843A8-6365-441D-B911-237D8C30D694}"/>
              </a:ext>
            </a:extLst>
          </p:cNvPr>
          <p:cNvSpPr txBox="1">
            <a:spLocks noChangeArrowheads="1"/>
          </p:cNvSpPr>
          <p:nvPr/>
        </p:nvSpPr>
        <p:spPr bwMode="auto">
          <a:xfrm>
            <a:off x="114295" y="304800"/>
            <a:ext cx="89154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41939969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2645" y="2057400"/>
            <a:ext cx="8538709" cy="429502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600"/>
              </a:spcAft>
              <a:buClr>
                <a:prstClr val="white"/>
              </a:buClr>
              <a:buSzPct val="65000"/>
              <a:buFont typeface="Times New Roman" panose="02020603050405020304" pitchFamily="18" charset="0"/>
              <a:buNone/>
              <a:tabLst/>
              <a:defRPr/>
            </a:pPr>
            <a:r>
              <a:rPr kumimoji="0" lang="en-US" sz="3600" b="1" i="0" u="none" strike="noStrike" kern="1200" cap="none" spc="0" normalizeH="0" baseline="0" noProof="0"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Dr. Alveda King also lamented that “three women are the</a:t>
            </a:r>
            <a:r>
              <a:rPr lang="en-US" sz="3600" b="1"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leaders of the Black Lives Matter organization. They hate men. </a:t>
            </a:r>
            <a:r>
              <a:rPr lang="en-US" sz="3600" b="1"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rPr>
              <a:t>They are lesbians by their own admission</a:t>
            </a:r>
            <a:r>
              <a:rPr lang="en-US" sz="3600" b="1"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and they HATE the patriarch … the model of having a father and then a mother raising children.”</a:t>
            </a:r>
            <a:r>
              <a:rPr lang="en-US" sz="4000" b="1" dirty="0">
                <a:ln w="9525">
                  <a:solidFill>
                    <a:prstClr val="black"/>
                  </a:solidFill>
                  <a:prstDash val="solid"/>
                </a:ln>
                <a:solidFill>
                  <a:prstClr val="white"/>
                </a:solidFill>
                <a:effectLst>
                  <a:glow rad="889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1296</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file">
                  <a:extLst>
                    <a:ext uri="{A12FA001-AC4F-418D-AE19-62706E023703}">
                      <ahyp:hlinkClr xmlns:ahyp="http://schemas.microsoft.com/office/drawing/2018/hyperlinkcolor" val="tx"/>
                    </a:ext>
                  </a:extLst>
                </a:hlinkClick>
              </a:rPr>
              <a:t>]</a:t>
            </a:r>
            <a:endParaRPr kumimoji="0" lang="en-US" sz="1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811076C-2BCC-4DF0-A5B7-2D726B83ED00}"/>
              </a:ext>
            </a:extLst>
          </p:cNvPr>
          <p:cNvSpPr txBox="1">
            <a:spLocks/>
          </p:cNvSpPr>
          <p:nvPr/>
        </p:nvSpPr>
        <p:spPr>
          <a:xfrm>
            <a:off x="5092314" y="6599217"/>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090843A8-6365-441D-B911-237D8C30D694}"/>
              </a:ext>
            </a:extLst>
          </p:cNvPr>
          <p:cNvSpPr txBox="1">
            <a:spLocks noChangeArrowheads="1"/>
          </p:cNvSpPr>
          <p:nvPr/>
        </p:nvSpPr>
        <p:spPr bwMode="auto">
          <a:xfrm>
            <a:off x="114300" y="506990"/>
            <a:ext cx="89154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
        <p:nvSpPr>
          <p:cNvPr id="7" name="Date Placeholder 2">
            <a:extLst>
              <a:ext uri="{FF2B5EF4-FFF2-40B4-BE49-F238E27FC236}">
                <a16:creationId xmlns:a16="http://schemas.microsoft.com/office/drawing/2014/main" id="{F4585CD7-F140-4B01-AF87-7CCCF67149FA}"/>
              </a:ext>
            </a:extLst>
          </p:cNvPr>
          <p:cNvSpPr txBox="1">
            <a:spLocks/>
          </p:cNvSpPr>
          <p:nvPr/>
        </p:nvSpPr>
        <p:spPr>
          <a:xfrm>
            <a:off x="762000" y="662267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Tree>
    <p:extLst>
      <p:ext uri="{BB962C8B-B14F-4D97-AF65-F5344CB8AC3E}">
        <p14:creationId xmlns:p14="http://schemas.microsoft.com/office/powerpoint/2010/main" val="8629525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71600"/>
            <a:ext cx="8869680" cy="530792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3">
                  <a:extLst>
                    <a:ext uri="{A12FA001-AC4F-418D-AE19-62706E023703}">
                      <ahyp:hlinkClr xmlns:ahyp="http://schemas.microsoft.com/office/drawing/2018/hyperlinkcolor" val="tx"/>
                    </a:ext>
                  </a:extLst>
                </a:hlinkClick>
              </a:rPr>
              <a:t>Raging angry</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occult</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socialist</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butch feminist</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bisexuals</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7" action="ppaction://hlinksldjump">
                  <a:extLst>
                    <a:ext uri="{A12FA001-AC4F-418D-AE19-62706E023703}">
                      <ahyp:hlinkClr xmlns:ahyp="http://schemas.microsoft.com/office/drawing/2018/hyperlinkcolor" val="tx"/>
                    </a:ext>
                  </a:extLst>
                </a:hlinkClick>
              </a:rPr>
              <a:t>including</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8" action="ppaction://hlinksldjump">
                  <a:extLst>
                    <a:ext uri="{A12FA001-AC4F-418D-AE19-62706E023703}">
                      <ahyp:hlinkClr xmlns:ahyp="http://schemas.microsoft.com/office/drawing/2018/hyperlinkcolor" val="tx"/>
                    </a:ext>
                  </a:extLst>
                </a:hlinkClick>
              </a:rPr>
              <a:t>Demon possessed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8" action="ppaction://hlinksldjump">
                  <a:extLst>
                    <a:ext uri="{A12FA001-AC4F-418D-AE19-62706E023703}">
                      <ahyp:hlinkClr xmlns:ahyp="http://schemas.microsoft.com/office/drawing/2018/hyperlinkcolor" val="tx"/>
                    </a:ext>
                  </a:extLst>
                </a:hlinkClick>
              </a:rPr>
              <a:t>Madonna</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the </a:t>
            </a: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extLst>
                    <a:ext uri="{A12FA001-AC4F-418D-AE19-62706E023703}">
                      <ahyp:hlinkClr xmlns:ahyp="http://schemas.microsoft.com/office/drawing/2018/hyperlinkcolor" val="tx"/>
                    </a:ext>
                  </a:extLst>
                </a:hlinkClick>
              </a:rPr>
              <a:t>eye patch &amp; evil</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extLst>
                    <a:ext uri="{A12FA001-AC4F-418D-AE19-62706E023703}">
                      <ahyp:hlinkClr xmlns:ahyp="http://schemas.microsoft.com/office/drawing/2018/hyperlinkcolor" val="tx"/>
                    </a:ext>
                  </a:extLst>
                </a:hlinkClick>
              </a:rPr>
              <a:t>horn wearing, heavy drinking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extLst>
                    <a:ext uri="{A12FA001-AC4F-418D-AE19-62706E023703}">
                      <ahyp:hlinkClr xmlns:ahyp="http://schemas.microsoft.com/office/drawing/2018/hyperlinkcolor" val="tx"/>
                    </a:ext>
                  </a:extLst>
                </a:hlinkClick>
              </a:rPr>
              <a:t>&amp; cursing</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0">
                  <a:extLst>
                    <a:ext uri="{A12FA001-AC4F-418D-AE19-62706E023703}">
                      <ahyp:hlinkClr xmlns:ahyp="http://schemas.microsoft.com/office/drawing/2018/hyperlinkcolor" val="tx"/>
                    </a:ext>
                  </a:extLst>
                </a:hlinkClick>
              </a:rPr>
              <a:t>example of an end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0">
                  <a:extLst>
                    <a:ext uri="{A12FA001-AC4F-418D-AE19-62706E023703}">
                      <ahyp:hlinkClr xmlns:ahyp="http://schemas.microsoft.com/office/drawing/2018/hyperlinkcolor" val="tx"/>
                    </a:ext>
                  </a:extLst>
                </a:hlinkClick>
              </a:rPr>
              <a:t>times great whore of porn &amp;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0">
                  <a:extLst>
                    <a:ext uri="{A12FA001-AC4F-418D-AE19-62706E023703}">
                      <ahyp:hlinkClr xmlns:ahyp="http://schemas.microsoft.com/office/drawing/2018/hyperlinkcolor" val="tx"/>
                    </a:ext>
                  </a:extLst>
                </a:hlinkClick>
              </a:rPr>
              <a:t>lust</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1">
                  <a:extLst>
                    <a:ext uri="{A12FA001-AC4F-418D-AE19-62706E023703}">
                      <ahyp:hlinkClr xmlns:ahyp="http://schemas.microsoft.com/office/drawing/2018/hyperlinkcolor" val="tx"/>
                    </a:ext>
                  </a:extLst>
                </a:hlinkClick>
              </a:rPr>
              <a:t> who “thought a lot about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FFFFFF"/>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1">
                  <a:extLst>
                    <a:ext uri="{A12FA001-AC4F-418D-AE19-62706E023703}">
                      <ahyp:hlinkClr xmlns:ahyp="http://schemas.microsoft.com/office/drawing/2018/hyperlinkcolor" val="tx"/>
                    </a:ext>
                  </a:extLst>
                </a:hlinkClick>
              </a:rPr>
              <a:t>blowing up… (the Christian Trump Pence) White House</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p>
          <a:p>
            <a:pPr marL="0" marR="0" lvl="0" indent="0" algn="l" defTabSz="457200" rtl="0" eaLnBrk="1" fontAlgn="base" latinLnBrk="0" hangingPunct="0">
              <a:lnSpc>
                <a:spcPct val="83000"/>
              </a:lnSpc>
              <a:spcBef>
                <a:spcPct val="0"/>
              </a:spcBef>
              <a:spcAft>
                <a:spcPts val="6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Plus, gay butch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2" action="ppaction://hlinksldjump">
                  <a:extLst>
                    <a:ext uri="{A12FA001-AC4F-418D-AE19-62706E023703}">
                      <ahyp:hlinkClr xmlns:ahyp="http://schemas.microsoft.com/office/drawing/2018/hyperlinkcolor" val="tx"/>
                    </a:ext>
                  </a:extLst>
                </a:hlinkClick>
              </a:rPr>
              <a:t>Hillary Clinton</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&amp;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3">
                  <a:extLst>
                    <a:ext uri="{A12FA001-AC4F-418D-AE19-62706E023703}">
                      <ahyp:hlinkClr xmlns:ahyp="http://schemas.microsoft.com/office/drawing/2018/hyperlinkcolor" val="tx"/>
                    </a:ext>
                  </a:extLst>
                </a:hlinkClick>
              </a:rPr>
              <a:t>AOC</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rage against men,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3" action="ppaction://hlinksldjump">
                  <a:extLst>
                    <a:ext uri="{A12FA001-AC4F-418D-AE19-62706E023703}">
                      <ahyp:hlinkClr xmlns:ahyp="http://schemas.microsoft.com/office/drawing/2018/hyperlinkcolor" val="tx"/>
                    </a:ext>
                  </a:extLst>
                </a:hlinkClick>
              </a:rPr>
              <a:t>are involved in occult magic</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9">
                  <a:extLst>
                    <a:ext uri="{A12FA001-AC4F-418D-AE19-62706E023703}">
                      <ahyp:hlinkClr xmlns:ahyp="http://schemas.microsoft.com/office/drawing/2018/hyperlinkcolor" val="tx"/>
                    </a:ext>
                  </a:extLst>
                </a:hlinkClick>
              </a:rPr>
              <a:t>want to “rule the world</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and promote </a:t>
            </a:r>
            <a:r>
              <a:rPr kumimoji="0" lang="en-US" sz="28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2" action="ppaction://hlinksldjump">
                  <a:extLst>
                    <a:ext uri="{A12FA001-AC4F-418D-AE19-62706E023703}">
                      <ahyp:hlinkClr xmlns:ahyp="http://schemas.microsoft.com/office/drawing/2018/hyperlinkcolor" val="tx"/>
                    </a:ext>
                  </a:extLst>
                </a:hlinkClick>
              </a:rPr>
              <a:t>persecuting and jailing all Christians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t>
            </a: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p>
          <a:p>
            <a:pPr marL="0" marR="0" lvl="0" indent="0" algn="l" defTabSz="457200" rtl="0" eaLnBrk="1" fontAlgn="base" latinLnBrk="0" hangingPunct="0">
              <a:lnSpc>
                <a:spcPct val="82000"/>
              </a:lnSpc>
              <a:spcBef>
                <a:spcPct val="0"/>
              </a:spcBef>
              <a:spcAft>
                <a:spcPts val="1000"/>
              </a:spcAft>
              <a:buClr>
                <a:prstClr val="white"/>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14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14">
                  <a:extLst>
                    <a:ext uri="{A12FA001-AC4F-418D-AE19-62706E023703}">
                      <ahyp:hlinkClr xmlns:ahyp="http://schemas.microsoft.com/office/drawing/2018/hyperlinkcolor" val="tx"/>
                    </a:ext>
                  </a:extLst>
                </a:hlinkClick>
              </a:rPr>
              <a:t>[949]</a:t>
            </a:r>
            <a:r>
              <a:rPr kumimoji="0" lang="en-US" sz="14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15">
                  <a:extLst>
                    <a:ext uri="{A12FA001-AC4F-418D-AE19-62706E023703}">
                      <ahyp:hlinkClr xmlns:ahyp="http://schemas.microsoft.com/office/drawing/2018/hyperlinkcolor" val="tx"/>
                    </a:ext>
                  </a:extLst>
                </a:hlinkClick>
              </a:rPr>
              <a:t>[1058]</a:t>
            </a:r>
            <a:r>
              <a:rPr kumimoji="0" lang="en-US" sz="1400" b="0" i="0" u="none" strike="noStrike" kern="15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6">
                  <a:extLst>
                    <a:ext uri="{A12FA001-AC4F-418D-AE19-62706E023703}">
                      <ahyp:hlinkClr xmlns:ahyp="http://schemas.microsoft.com/office/drawing/2018/hyperlinkcolor" val="tx"/>
                    </a:ext>
                  </a:extLst>
                </a:hlinkClick>
              </a:rPr>
              <a:t>[1062]</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7">
                  <a:extLst>
                    <a:ext uri="{A12FA001-AC4F-418D-AE19-62706E023703}">
                      <ahyp:hlinkClr xmlns:ahyp="http://schemas.microsoft.com/office/drawing/2018/hyperlinkcolor" val="tx"/>
                    </a:ext>
                  </a:extLst>
                </a:hlinkClick>
              </a:rPr>
              <a:t>[1140]</a:t>
            </a:r>
            <a:endParaRPr kumimoji="0" lang="en-US" sz="14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endParaRPr>
          </a:p>
        </p:txBody>
      </p:sp>
      <p:sp>
        <p:nvSpPr>
          <p:cNvPr id="9" name="Date Placeholder 2">
            <a:extLst>
              <a:ext uri="{FF2B5EF4-FFF2-40B4-BE49-F238E27FC236}">
                <a16:creationId xmlns:a16="http://schemas.microsoft.com/office/drawing/2014/main" id="{CA2F6A26-0C13-4648-921E-084EA4B22BDD}"/>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11" name="Date Placeholder 2">
            <a:extLst>
              <a:ext uri="{FF2B5EF4-FFF2-40B4-BE49-F238E27FC236}">
                <a16:creationId xmlns:a16="http://schemas.microsoft.com/office/drawing/2014/main" id="{F1A64EF6-25BF-485D-A1A3-8C314731ED1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0688201F-593B-4266-9373-E9DAA97988CE}"/>
              </a:ext>
            </a:extLst>
          </p:cNvPr>
          <p:cNvSpPr txBox="1">
            <a:spLocks noChangeArrowheads="1"/>
          </p:cNvSpPr>
          <p:nvPr/>
        </p:nvSpPr>
        <p:spPr bwMode="auto">
          <a:xfrm>
            <a:off x="114299" y="91440"/>
            <a:ext cx="8915400" cy="1143000"/>
          </a:xfrm>
          <a:prstGeom prst="rect">
            <a:avLst/>
          </a:prstGeom>
          <a:blipFill dpi="0" rotWithShape="0">
            <a:blip r:embed="rId1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pic>
        <p:nvPicPr>
          <p:cNvPr id="2" name="Picture 1">
            <a:extLst>
              <a:ext uri="{FF2B5EF4-FFF2-40B4-BE49-F238E27FC236}">
                <a16:creationId xmlns:a16="http://schemas.microsoft.com/office/drawing/2014/main" id="{584D07B0-A226-41B3-89A4-F49751D243A3}"/>
              </a:ext>
            </a:extLst>
          </p:cNvPr>
          <p:cNvPicPr>
            <a:picLocks noChangeAspect="1"/>
          </p:cNvPicPr>
          <p:nvPr/>
        </p:nvPicPr>
        <p:blipFill>
          <a:blip r:embed="rId19"/>
          <a:stretch>
            <a:fillRect/>
          </a:stretch>
        </p:blipFill>
        <p:spPr>
          <a:xfrm>
            <a:off x="4891057" y="1408176"/>
            <a:ext cx="4115783" cy="3505200"/>
          </a:xfrm>
          <a:prstGeom prst="rect">
            <a:avLst/>
          </a:prstGeom>
        </p:spPr>
      </p:pic>
    </p:spTree>
    <p:extLst>
      <p:ext uri="{BB962C8B-B14F-4D97-AF65-F5344CB8AC3E}">
        <p14:creationId xmlns:p14="http://schemas.microsoft.com/office/powerpoint/2010/main" val="752214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54480"/>
            <a:ext cx="8778240" cy="506292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900"/>
              </a:spcAft>
              <a:buClr>
                <a:prstClr val="black"/>
              </a:buClr>
              <a:buSzPct val="7000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mn-cs"/>
              </a:rPr>
              <a:t>These </a:t>
            </a:r>
            <a:r>
              <a:rPr kumimoji="0" lang="en-US" sz="3200" b="1" i="0" u="none" strike="noStrike" kern="1200" cap="none" spc="0" normalizeH="0" baseline="0" noProof="0" dirty="0">
                <a:ln w="9525">
                  <a:solidFill>
                    <a:prstClr val="black"/>
                  </a:solidFill>
                  <a:prstDash val="solid"/>
                </a:ln>
                <a:solidFill>
                  <a:srgbClr val="FFFFFF"/>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mn-cs"/>
                <a:hlinkClick r:id="rId3" action="ppaction://hlinksldjump">
                  <a:extLst>
                    <a:ext uri="{A12FA001-AC4F-418D-AE19-62706E023703}">
                      <ahyp:hlinkClr xmlns:ahyp="http://schemas.microsoft.com/office/drawing/2018/hyperlinkcolor" val="tx"/>
                    </a:ext>
                  </a:extLst>
                </a:hlinkClick>
              </a:rPr>
              <a:t>masculine gay butch feminists</a:t>
            </a:r>
            <a:r>
              <a:rPr kumimoji="0" lang="en-US" sz="32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mn-cs"/>
              </a:rPr>
              <a:t> today are the new female Nazis in lipstick. They are violently racist against White men, resembling past male, violently racist gay butch Nazis in black boots. </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[1062]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[1283]</a:t>
            </a:r>
            <a:r>
              <a:rPr lang="en-US" dirty="0">
                <a:solidFill>
                  <a:sysClr val="windowText" lastClr="000000"/>
                </a:solidFill>
                <a:latin typeface="Calibri" panose="020F0502020204030204" pitchFamily="34" charset="0"/>
                <a:cs typeface="Calibri" panose="020F0502020204030204" pitchFamily="34" charset="0"/>
              </a:rPr>
              <a:t> </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[1293]</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9">
                  <a:extLst>
                    <a:ext uri="{A12FA001-AC4F-418D-AE19-62706E023703}">
                      <ahyp:hlinkClr xmlns:ahyp="http://schemas.microsoft.com/office/drawing/2018/hyperlinkcolor" val="tx"/>
                    </a:ext>
                  </a:extLst>
                </a:hlinkClick>
              </a:rPr>
              <a:t>[1300]</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endParaRPr kumimoji="0" lang="en-US" sz="2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endParaRPr>
          </a:p>
          <a:p>
            <a:pPr marL="274320" marR="0" lvl="0" indent="-274320" algn="l" defTabSz="457200" rtl="0" eaLnBrk="1" fontAlgn="base" latinLnBrk="0" hangingPunct="0">
              <a:lnSpc>
                <a:spcPct val="100000"/>
              </a:lnSpc>
              <a:spcBef>
                <a:spcPct val="0"/>
              </a:spcBef>
              <a:spcAft>
                <a:spcPts val="900"/>
              </a:spcAft>
              <a:buClr>
                <a:prstClr val="black"/>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Only their gender is reversed today, from past gay butch Nazi males, to gay butch feminist females.</a:t>
            </a:r>
          </a:p>
          <a:p>
            <a:pPr marL="274320" marR="0" lvl="0" indent="-274320" algn="l" defTabSz="457200" rtl="0" eaLnBrk="1" fontAlgn="base" latinLnBrk="0" hangingPunct="0">
              <a:lnSpc>
                <a:spcPct val="100000"/>
              </a:lnSpc>
              <a:spcBef>
                <a:spcPct val="0"/>
              </a:spcBef>
              <a:spcAft>
                <a:spcPts val="900"/>
              </a:spcAft>
              <a:buClr>
                <a:prstClr val="black"/>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Both groups are/were gay or bisexual, hypersexual, pornographers, socialists, opposite gender despising, pro-abortion, violent and occult leaders. </a:t>
            </a:r>
          </a:p>
        </p:txBody>
      </p:sp>
      <p:sp>
        <p:nvSpPr>
          <p:cNvPr id="7" name="Date Placeholder 2">
            <a:extLst>
              <a:ext uri="{FF2B5EF4-FFF2-40B4-BE49-F238E27FC236}">
                <a16:creationId xmlns:a16="http://schemas.microsoft.com/office/drawing/2014/main" id="{3B9D80B0-5E4F-4D8A-878C-9C222EB5F7CB}"/>
              </a:ext>
            </a:extLst>
          </p:cNvPr>
          <p:cNvSpPr txBox="1">
            <a:spLocks/>
          </p:cNvSpPr>
          <p:nvPr/>
        </p:nvSpPr>
        <p:spPr>
          <a:xfrm>
            <a:off x="304800" y="6601968"/>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03417B7F-925C-4AE3-B091-B4E2361B96D8}"/>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856C8ACD-7E66-4FA9-B3D9-4081B9711229}"/>
              </a:ext>
            </a:extLst>
          </p:cNvPr>
          <p:cNvSpPr txBox="1">
            <a:spLocks noChangeArrowheads="1"/>
          </p:cNvSpPr>
          <p:nvPr/>
        </p:nvSpPr>
        <p:spPr bwMode="auto">
          <a:xfrm>
            <a:off x="114299" y="228600"/>
            <a:ext cx="8915400" cy="118872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35788059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79" y="1645920"/>
            <a:ext cx="8778240" cy="488928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spcBef>
                <a:spcPct val="0"/>
              </a:spcBef>
              <a:spcAft>
                <a:spcPts val="1200"/>
              </a:spcAft>
              <a:buClr>
                <a:prstClr val="black"/>
              </a:buClr>
              <a:buSzPct val="7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Radical angry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 feminists today are sex slaves to Satan, unless they repent and turn to Jesus, who will cleanse, love and forgive them. </a:t>
            </a:r>
          </a:p>
          <a:p>
            <a:pPr marL="274320" marR="0" lvl="0" indent="-274320" algn="l" defTabSz="457200" rtl="0" eaLnBrk="1" fontAlgn="base" latinLnBrk="0" hangingPunct="0">
              <a:spcBef>
                <a:spcPct val="0"/>
              </a:spcBef>
              <a:spcAft>
                <a:spcPts val="1200"/>
              </a:spcAft>
              <a:buClr>
                <a:prstClr val="white"/>
              </a:buClr>
              <a:buSzPct val="6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No person with any type of sin is </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judged by God yet</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until after they die. There is still time to repent!</a:t>
            </a:r>
          </a:p>
          <a:p>
            <a:pPr marL="274320" marR="0" lvl="0" indent="-274320" algn="l" defTabSz="457200" rtl="0" eaLnBrk="1" fontAlgn="base" latinLnBrk="0" hangingPunct="0">
              <a:spcBef>
                <a:spcPct val="0"/>
              </a:spcBef>
              <a:spcAft>
                <a:spcPts val="1200"/>
              </a:spcAft>
              <a:buClr>
                <a:prstClr val="black"/>
              </a:buClr>
              <a:buSzPct val="6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stated there is </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nothing in the universe that can separate you from Jesus, and force you against your will, to live a life of sin, and then be sentenced to the </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eternal lake of fire Hell</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This includes the disproved junk science of gay DNA genes.</a:t>
            </a:r>
            <a:endParaRPr kumimoji="0" lang="en-US" sz="30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Date Placeholder 2">
            <a:extLst>
              <a:ext uri="{FF2B5EF4-FFF2-40B4-BE49-F238E27FC236}">
                <a16:creationId xmlns:a16="http://schemas.microsoft.com/office/drawing/2014/main" id="{3B9D80B0-5E4F-4D8A-878C-9C222EB5F7CB}"/>
              </a:ext>
            </a:extLst>
          </p:cNvPr>
          <p:cNvSpPr txBox="1">
            <a:spLocks/>
          </p:cNvSpPr>
          <p:nvPr/>
        </p:nvSpPr>
        <p:spPr>
          <a:xfrm>
            <a:off x="304800" y="6601968"/>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E0C32A50-B045-413A-AD2F-5F77E99477B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F21C9B15-7D3F-4C84-86AE-732F8B8736D9}"/>
              </a:ext>
            </a:extLst>
          </p:cNvPr>
          <p:cNvSpPr txBox="1">
            <a:spLocks noChangeArrowheads="1"/>
          </p:cNvSpPr>
          <p:nvPr/>
        </p:nvSpPr>
        <p:spPr bwMode="auto">
          <a:xfrm>
            <a:off x="114299" y="274320"/>
            <a:ext cx="89154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35873064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54480"/>
            <a:ext cx="8869680" cy="499213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9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srgbClr val="FFFFFF"/>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Former democrat leaders Obama</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&amp;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Hillary Clinton</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pretended to be liberal Christians to gain power</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But they later revealed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secret</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evil</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Islamic alliances</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occult practices, murders of their democrat enemies and rampant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Christian persecution</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900"/>
              </a:spcAft>
              <a:buClr>
                <a:prstClr val="white"/>
              </a:buClr>
              <a:buSzPct val="60000"/>
              <a:buFont typeface="Times New Roman" panose="02020603050405020304" pitchFamily="18" charset="0"/>
              <a:buNone/>
              <a:tabLst/>
              <a:defRPr/>
            </a:pPr>
            <a:r>
              <a:rPr kumimoji="0" lang="en-US" sz="31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also pretended to be Christian to take power. </a:t>
            </a:r>
          </a:p>
          <a:p>
            <a:pPr marL="228600" marR="0" lvl="0" indent="-228600" algn="l" defTabSz="457200" rtl="0" eaLnBrk="1" fontAlgn="base" latinLnBrk="0" hangingPunct="0">
              <a:lnSpc>
                <a:spcPct val="95000"/>
              </a:lnSpc>
              <a:spcBef>
                <a:spcPct val="0"/>
              </a:spcBef>
              <a:spcAft>
                <a:spcPts val="900"/>
              </a:spcAft>
              <a:buClr>
                <a:prstClr val="black"/>
              </a:buClr>
              <a:buSzPct val="66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same as democrats today, after gaining power, Hitler partnered with radical Islam in deadly secret alliances, murdered enemies, started murderous riots, was an occult leader, plus persecuted &amp; jailed Christians &amp; Jews.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[1009]</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[1010]</a:t>
            </a:r>
            <a:endParaRPr kumimoji="0" lang="en-US" sz="18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Date Placeholder 2">
            <a:extLst>
              <a:ext uri="{FF2B5EF4-FFF2-40B4-BE49-F238E27FC236}">
                <a16:creationId xmlns:a16="http://schemas.microsoft.com/office/drawing/2014/main" id="{681CD005-90B5-40FC-A9B8-46164637704D}"/>
              </a:ext>
            </a:extLst>
          </p:cNvPr>
          <p:cNvSpPr txBox="1">
            <a:spLocks/>
          </p:cNvSpPr>
          <p:nvPr/>
        </p:nvSpPr>
        <p:spPr>
          <a:xfrm>
            <a:off x="3810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7" name="Date Placeholder 2">
            <a:extLst>
              <a:ext uri="{FF2B5EF4-FFF2-40B4-BE49-F238E27FC236}">
                <a16:creationId xmlns:a16="http://schemas.microsoft.com/office/drawing/2014/main" id="{73E22F74-0538-4012-A0D7-F6C0613E827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21CE9B48-0E56-46E0-9FF9-7FC4BFCAFB0D}"/>
              </a:ext>
            </a:extLst>
          </p:cNvPr>
          <p:cNvSpPr txBox="1">
            <a:spLocks noChangeArrowheads="1"/>
          </p:cNvSpPr>
          <p:nvPr/>
        </p:nvSpPr>
        <p:spPr bwMode="auto">
          <a:xfrm>
            <a:off x="114299" y="182880"/>
            <a:ext cx="8915400" cy="118872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40169812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19316" y="1358519"/>
            <a:ext cx="8869680" cy="53035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70000"/>
              <a:tabLst/>
              <a:defRPr/>
            </a:pP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Jesus showed that liberals who suppress Christians from speaking Bible Scriptures or prayer in public today, will be sent to a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hlinkClick r:id="rId4"/>
              </a:rPr>
              <a:t>lower Hell</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than homosexuals. </a:t>
            </a:r>
          </a:p>
          <a:p>
            <a:pPr marL="0" lvl="0" indent="0">
              <a:lnSpc>
                <a:spcPct val="98000"/>
              </a:lnSpc>
              <a:spcAft>
                <a:spcPts val="1200"/>
              </a:spcAft>
              <a:buClr>
                <a:prstClr val="black"/>
              </a:buClr>
              <a:buSzPct val="70000"/>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Jesus stated that the disciples </a:t>
            </a:r>
            <a:r>
              <a:rPr kumimoji="0" lang="en-US" sz="28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would be persecuted </a:t>
            </a:r>
            <a:r>
              <a:rPr lang="en-US" sz="2800" dirty="0">
                <a:solidFill>
                  <a:prstClr val="black"/>
                </a:solidFill>
                <a:cs typeface="Arial" panose="020B0604020202020204" pitchFamily="34" charset="0"/>
              </a:rPr>
              <a:t>for</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evangelizing, “If anyone will not welcome you or listen to your words (</a:t>
            </a:r>
            <a:r>
              <a:rPr kumimoji="0" lang="en-US" sz="28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censor public speaking about Jesus</a:t>
            </a:r>
            <a:r>
              <a:rPr kumimoji="0" lang="en-US" sz="1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[1087]</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[1088]</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[1140]</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ea typeface="Microsoft YaHei" pitchFamily="1"/>
                <a:cs typeface="Calibri" panose="020F0502020204030204" pitchFamily="34" charset="0"/>
                <a:hlinkClick r:id="rId8">
                  <a:extLst>
                    <a:ext uri="{A12FA001-AC4F-418D-AE19-62706E023703}">
                      <ahyp:hlinkClr xmlns:ahyp="http://schemas.microsoft.com/office/drawing/2018/hyperlinkcolor" val="tx"/>
                    </a:ext>
                  </a:extLst>
                </a:hlinkClick>
              </a:rPr>
              <a:t>[1158]</a:t>
            </a:r>
            <a:r>
              <a:rPr lang="en-US" sz="1400" dirty="0">
                <a:solidFill>
                  <a:schemeClr val="bg1"/>
                </a:solidFill>
                <a:latin typeface="Calibri" panose="020F0502020204030204" pitchFamily="34" charset="0"/>
                <a:ea typeface="Microsoft YaHei" pitchFamily="1"/>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[1173]</a:t>
            </a:r>
            <a:r>
              <a:rPr lang="en-US" sz="1400" dirty="0">
                <a:solidFill>
                  <a:schemeClr val="bg1"/>
                </a:solidFill>
                <a:latin typeface="Calibri" panose="020F0502020204030204" pitchFamily="34" charset="0"/>
                <a:ea typeface="Microsoft YaHei" pitchFamily="1"/>
                <a:cs typeface="Calibri" panose="020F0502020204030204" pitchFamily="34" charset="0"/>
              </a:rPr>
              <a:t> </a:t>
            </a:r>
            <a:r>
              <a:rPr lang="en-US" sz="1400" dirty="0">
                <a:solidFill>
                  <a:schemeClr val="bg1"/>
                </a:solidFill>
                <a:latin typeface="Calibri" panose="020F0502020204030204" pitchFamily="34" charset="0"/>
                <a:ea typeface="Microsoft YaHei" pitchFamily="1"/>
                <a:cs typeface="Calibri" panose="020F0502020204030204" pitchFamily="34" charset="0"/>
                <a:hlinkClick r:id="rId10">
                  <a:extLst>
                    <a:ext uri="{A12FA001-AC4F-418D-AE19-62706E023703}">
                      <ahyp:hlinkClr xmlns:ahyp="http://schemas.microsoft.com/office/drawing/2018/hyperlinkcolor" val="tx"/>
                    </a:ext>
                  </a:extLst>
                </a:hlinkClick>
              </a:rPr>
              <a:t>[1183]</a:t>
            </a:r>
            <a:r>
              <a:rPr lang="en-US" sz="1400" dirty="0">
                <a:solidFill>
                  <a:schemeClr val="bg1"/>
                </a:solidFill>
                <a:latin typeface="Calibri" panose="020F0502020204030204" pitchFamily="34" charset="0"/>
                <a:ea typeface="Microsoft YaHei" pitchFamily="1"/>
                <a:cs typeface="Calibri" panose="020F0502020204030204" pitchFamily="34" charset="0"/>
              </a:rPr>
              <a:t> </a:t>
            </a:r>
            <a:r>
              <a:rPr lang="en-US" sz="1400" dirty="0">
                <a:solidFill>
                  <a:schemeClr val="bg1"/>
                </a:solidFill>
                <a:latin typeface="Calibri" panose="020F0502020204030204" pitchFamily="34" charset="0"/>
                <a:ea typeface="Microsoft YaHei" pitchFamily="1"/>
                <a:cs typeface="Calibri" panose="020F0502020204030204" pitchFamily="34" charset="0"/>
                <a:hlinkClick r:id="rId11">
                  <a:extLst>
                    <a:ext uri="{A12FA001-AC4F-418D-AE19-62706E023703}">
                      <ahyp:hlinkClr xmlns:ahyp="http://schemas.microsoft.com/office/drawing/2018/hyperlinkcolor" val="tx"/>
                    </a:ext>
                  </a:extLst>
                </a:hlinkClick>
              </a:rPr>
              <a:t>[1207]</a:t>
            </a:r>
            <a:r>
              <a:rPr lang="en-US" sz="1400" dirty="0">
                <a:solidFill>
                  <a:schemeClr val="bg1"/>
                </a:solidFill>
                <a:latin typeface="Calibri" panose="020F0502020204030204" pitchFamily="34" charset="0"/>
                <a:ea typeface="Microsoft YaHei" pitchFamily="1"/>
                <a:cs typeface="Calibri" panose="020F0502020204030204" pitchFamily="34" charset="0"/>
              </a:rPr>
              <a:t> </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hlinkClick r:id="rId12">
                  <a:extLst>
                    <a:ext uri="{A12FA001-AC4F-418D-AE19-62706E023703}">
                      <ahyp:hlinkClr xmlns:ahyp="http://schemas.microsoft.com/office/drawing/2018/hyperlinkcolor" val="tx"/>
                    </a:ext>
                  </a:extLst>
                </a:hlinkClick>
              </a:rPr>
              <a:t>[1221]</a:t>
            </a:r>
            <a:r>
              <a:rPr lang="en-US" altLang="zh-CN" sz="14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sz="1400" dirty="0">
                <a:solidFill>
                  <a:schemeClr val="bg1"/>
                </a:solidFill>
                <a:latin typeface="Calibri" panose="020F0502020204030204" pitchFamily="34" charset="0"/>
                <a:hlinkClick r:id="rId13">
                  <a:extLst>
                    <a:ext uri="{A12FA001-AC4F-418D-AE19-62706E023703}">
                      <ahyp:hlinkClr xmlns:ahyp="http://schemas.microsoft.com/office/drawing/2018/hyperlinkcolor" val="tx"/>
                    </a:ext>
                  </a:extLst>
                </a:hlinkClick>
              </a:rPr>
              <a:t>[1242]</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4">
                  <a:extLst>
                    <a:ext uri="{A12FA001-AC4F-418D-AE19-62706E023703}">
                      <ahyp:hlinkClr xmlns:ahyp="http://schemas.microsoft.com/office/drawing/2018/hyperlinkcolor" val="tx"/>
                    </a:ext>
                  </a:extLst>
                </a:hlinkClick>
              </a:rPr>
              <a:t>[1246]</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5">
                  <a:extLst>
                    <a:ext uri="{A12FA001-AC4F-418D-AE19-62706E023703}">
                      <ahyp:hlinkClr xmlns:ahyp="http://schemas.microsoft.com/office/drawing/2018/hyperlinkcolor" val="tx"/>
                    </a:ext>
                  </a:extLst>
                </a:hlinkClick>
              </a:rPr>
              <a:t>[1247]</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6">
                  <a:extLst>
                    <a:ext uri="{A12FA001-AC4F-418D-AE19-62706E023703}">
                      <ahyp:hlinkClr xmlns:ahyp="http://schemas.microsoft.com/office/drawing/2018/hyperlinkcolor" val="tx"/>
                    </a:ext>
                  </a:extLst>
                </a:hlinkClick>
              </a:rPr>
              <a:t>[1248]</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7">
                  <a:extLst>
                    <a:ext uri="{A12FA001-AC4F-418D-AE19-62706E023703}">
                      <ahyp:hlinkClr xmlns:ahyp="http://schemas.microsoft.com/office/drawing/2018/hyperlinkcolor" val="tx"/>
                    </a:ext>
                  </a:extLst>
                </a:hlinkClick>
              </a:rPr>
              <a:t>[1249]</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8">
                  <a:extLst>
                    <a:ext uri="{A12FA001-AC4F-418D-AE19-62706E023703}">
                      <ahyp:hlinkClr xmlns:ahyp="http://schemas.microsoft.com/office/drawing/2018/hyperlinkcolor" val="tx"/>
                    </a:ext>
                  </a:extLst>
                </a:hlinkClick>
              </a:rPr>
              <a:t>[1250]</a:t>
            </a:r>
            <a:r>
              <a:rPr lang="en-US" sz="1400" dirty="0">
                <a:solidFill>
                  <a:schemeClr val="bg1"/>
                </a:solidFill>
                <a:latin typeface="Calibri" panose="020F0502020204030204" pitchFamily="34" charset="0"/>
              </a:rPr>
              <a:t> </a:t>
            </a:r>
            <a:r>
              <a:rPr lang="en-US" sz="1400" dirty="0">
                <a:solidFill>
                  <a:schemeClr val="bg1"/>
                </a:solidFill>
                <a:latin typeface="Calibri" panose="020F0502020204030204" pitchFamily="34" charset="0"/>
                <a:hlinkClick r:id="rId19">
                  <a:extLst>
                    <a:ext uri="{A12FA001-AC4F-418D-AE19-62706E023703}">
                      <ahyp:hlinkClr xmlns:ahyp="http://schemas.microsoft.com/office/drawing/2018/hyperlinkcolor" val="tx"/>
                    </a:ext>
                  </a:extLst>
                </a:hlinkClick>
              </a:rPr>
              <a:t>[1251]</a:t>
            </a:r>
            <a:r>
              <a:rPr kumimoji="0" lang="en-US" sz="28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leave that home or town and shake the dust off your feet… it will be more bearable for (gay) Sodom and Gomorrah on the day of judgment than for that town.” </a:t>
            </a:r>
            <a:r>
              <a:rPr kumimoji="0" lang="en-US" sz="16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Arial" panose="020B0604020202020204" pitchFamily="34" charset="0"/>
                <a:hlinkClick r:id="rId20">
                  <a:extLst>
                    <a:ext uri="{A12FA001-AC4F-418D-AE19-62706E023703}">
                      <ahyp:hlinkClr xmlns:ahyp="http://schemas.microsoft.com/office/drawing/2018/hyperlinkcolor" val="tx"/>
                    </a:ext>
                  </a:extLst>
                </a:hlinkClick>
              </a:rPr>
              <a:t>Mat. 10:14-15</a:t>
            </a:r>
            <a:r>
              <a:rPr kumimoji="0" lang="en-US" sz="16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NIV</a:t>
            </a:r>
            <a:endParaRPr kumimoji="0" lang="en-US" sz="1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8" name="Text Box 1">
            <a:extLst>
              <a:ext uri="{FF2B5EF4-FFF2-40B4-BE49-F238E27FC236}">
                <a16:creationId xmlns:a16="http://schemas.microsoft.com/office/drawing/2014/main" id="{153B189C-6381-445A-A728-3C295AD2F288}"/>
              </a:ext>
            </a:extLst>
          </p:cNvPr>
          <p:cNvSpPr txBox="1">
            <a:spLocks noChangeArrowheads="1"/>
          </p:cNvSpPr>
          <p:nvPr/>
        </p:nvSpPr>
        <p:spPr bwMode="auto">
          <a:xfrm>
            <a:off x="91438" y="182880"/>
            <a:ext cx="8961120" cy="1005840"/>
          </a:xfrm>
          <a:prstGeom prst="rect">
            <a:avLst/>
          </a:prstGeom>
          <a:blipFill dpi="0" rotWithShape="0">
            <a:blip r:embed="rId21"/>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9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9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76B6C55F-A996-420D-84DE-120C6F0A5CB4}"/>
              </a:ext>
            </a:extLst>
          </p:cNvPr>
          <p:cNvSpPr>
            <a:spLocks noGrp="1"/>
          </p:cNvSpPr>
          <p:nvPr>
            <p:ph type="dt" sz="half" idx="10"/>
          </p:nvPr>
        </p:nvSpPr>
        <p:spPr>
          <a:xfrm>
            <a:off x="4876800" y="6675120"/>
            <a:ext cx="4023359" cy="18288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F663986E-84B8-4E7D-A7B9-B596A9F29006}"/>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p>
        </p:txBody>
      </p:sp>
    </p:spTree>
    <p:extLst>
      <p:ext uri="{BB962C8B-B14F-4D97-AF65-F5344CB8AC3E}">
        <p14:creationId xmlns:p14="http://schemas.microsoft.com/office/powerpoint/2010/main" val="11953416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500" tmFilter="0, 0; .2, .5; .8, .5; 1, 0"/>
                                        <p:tgtEl>
                                          <p:spTgt spid="7">
                                            <p:txEl>
                                              <p:pRg st="0" end="0"/>
                                            </p:txEl>
                                          </p:spTgt>
                                        </p:tgtEl>
                                      </p:cBhvr>
                                    </p:animEffect>
                                    <p:animScale>
                                      <p:cBhvr>
                                        <p:cTn id="7" dur="750"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819848"/>
            <a:ext cx="8778240" cy="47681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900"/>
              </a:spcAft>
              <a:buClr>
                <a:prstClr val="white"/>
              </a:buClr>
              <a:buSzPct val="55000"/>
              <a:buFont typeface="Times New Roman" panose="02020603050405020304" pitchFamily="18" charset="0"/>
              <a:buNone/>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srgbClr val="000000">
                      <a:alpha val="55000"/>
                    </a:srgbClr>
                  </a:outerShdw>
                </a:effectLst>
                <a:uLnTx/>
                <a:uFillTx/>
                <a:latin typeface="Calibri" panose="020F0502020204030204" pitchFamily="34" charset="0"/>
                <a:ea typeface="Times New Roman" panose="02020603050405020304" pitchFamily="18" charset="0"/>
                <a:cs typeface="Calibri" panose="020F0502020204030204" pitchFamily="34" charset="0"/>
              </a:rPr>
              <a:t>Michael Moore, the racist anti-White socialist &amp; liberal author of the terrorist book “Kill Whitey” </a:t>
            </a: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stated: “‘Two-thirds of all white guys voted for Trump. That means anytime you see three white guys walking at you, down the street toward you, two of them voted for Trump. You need to move over to the other sidewalk because these are not good people that are walking toward you. You should be afraid of them.’ This is the new (liberal) racism, much of it learned and taught at our nation's colleges.“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[1207]</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[1208]</a:t>
            </a:r>
            <a:endParaRPr kumimoji="0" lang="en-US" sz="1500" b="0"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E8F3E2F4-5F03-4A7F-9E66-2597B9CA1E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B6C521AE-18F6-46C7-AD7E-4F53C97369A4}"/>
              </a:ext>
            </a:extLst>
          </p:cNvPr>
          <p:cNvSpPr txBox="1">
            <a:spLocks noChangeArrowheads="1"/>
          </p:cNvSpPr>
          <p:nvPr/>
        </p:nvSpPr>
        <p:spPr bwMode="auto">
          <a:xfrm>
            <a:off x="114300" y="381000"/>
            <a:ext cx="891540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21243011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915736"/>
            <a:ext cx="8778240" cy="43981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55000"/>
              <a:buFont typeface="Times New Roman" panose="02020603050405020304" pitchFamily="18" charset="0"/>
              <a:buNone/>
              <a:tabLst/>
              <a:defRPr/>
            </a:pP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Sarah Jeong, White genocide supporter of The New York Times editorial board and graduate of radical gay communist Berkeley &amp; Harvard Law School stated: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[1207]</a:t>
            </a:r>
            <a:r>
              <a:rPr kumimoji="0" lang="en-US" altLang="zh-CN"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p>
          <a:p>
            <a:pPr marL="0" marR="0" lvl="0" indent="0" algn="l" defTabSz="457200" rtl="0" eaLnBrk="1" fontAlgn="base" latinLnBrk="0" hangingPunct="0">
              <a:lnSpc>
                <a:spcPct val="90000"/>
              </a:lnSpc>
              <a:spcBef>
                <a:spcPct val="0"/>
              </a:spcBef>
              <a:spcAft>
                <a:spcPts val="1800"/>
              </a:spcAft>
              <a:buClr>
                <a:prstClr val="white"/>
              </a:buClr>
              <a:buSzPct val="55000"/>
              <a:buFont typeface="Times New Roman" panose="02020603050405020304" pitchFamily="18" charset="0"/>
              <a:buNone/>
              <a:tabLst/>
              <a:defRPr/>
            </a:pP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The world could get by just fine with zero white people</a:t>
            </a: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Dumba</a:t>
            </a: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f--ing white people marking up the internet with their opinions like dogs pi--ing on fire hydrants</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It's </a:t>
            </a:r>
            <a:r>
              <a:rPr kumimoji="0" lang="en-US" altLang="zh-CN"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4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kind of sick how much joy I get out of being cruel to old white men</a:t>
            </a: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zh-CN" sz="3400" b="1" i="0" u="none" strike="noStrike" kern="1200" cap="none" spc="0" normalizeH="0" baseline="0" noProof="0" dirty="0">
                <a:ln w="9525">
                  <a:solidFill>
                    <a:prstClr val="black"/>
                  </a:solidFill>
                  <a:prstDash val="solid"/>
                </a:ln>
                <a:solidFill>
                  <a:prstClr val="white"/>
                </a:solidFill>
                <a:effectLst>
                  <a:glow rad="114300">
                    <a:srgbClr val="000099"/>
                  </a:glow>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[1207]</a:t>
            </a:r>
            <a:endParaRPr kumimoji="0" lang="en-US" sz="20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E8F3E2F4-5F03-4A7F-9E66-2597B9CA1E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77C5730D-48FC-46F7-B021-30B6BA59C4F7}"/>
              </a:ext>
            </a:extLst>
          </p:cNvPr>
          <p:cNvSpPr txBox="1">
            <a:spLocks noChangeArrowheads="1"/>
          </p:cNvSpPr>
          <p:nvPr/>
        </p:nvSpPr>
        <p:spPr bwMode="auto">
          <a:xfrm>
            <a:off x="114300" y="457200"/>
            <a:ext cx="891540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8474622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720687"/>
            <a:ext cx="8961120" cy="489133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27432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5000"/>
              </a:lnSpc>
              <a:spcBef>
                <a:spcPct val="0"/>
              </a:spcBef>
              <a:spcAft>
                <a:spcPts val="0"/>
              </a:spcAft>
              <a:buClr>
                <a:prstClr val="white"/>
              </a:buClr>
              <a:buSzPct val="55000"/>
              <a:buFont typeface="Times New Roman" panose="02020603050405020304" pitchFamily="18" charset="0"/>
              <a:buNone/>
              <a:tabLst/>
              <a:defRPr/>
            </a:pP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“Agenda”, Curtis Bowers </a:t>
            </a:r>
          </a:p>
          <a:p>
            <a:pPr marL="0" marR="0" lvl="0" indent="0" algn="ctr" defTabSz="457200" rtl="0" eaLnBrk="1" fontAlgn="base" latinLnBrk="0" hangingPunct="0">
              <a:lnSpc>
                <a:spcPct val="85000"/>
              </a:lnSpc>
              <a:spcBef>
                <a:spcPct val="0"/>
              </a:spcBef>
              <a:spcAft>
                <a:spcPts val="2400"/>
              </a:spcAft>
              <a:buClr>
                <a:prstClr val="white"/>
              </a:buClr>
              <a:buSzPct val="55000"/>
              <a:buFont typeface="Times New Roman" panose="02020603050405020304" pitchFamily="18" charset="0"/>
              <a:buNone/>
              <a:tabLst/>
              <a:defRPr/>
            </a:pP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youtube.com/watch?v=Y0KmUYvk6EU</a:t>
            </a:r>
            <a:endPar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gn="ctr">
              <a:lnSpc>
                <a:spcPct val="85000"/>
              </a:lnSpc>
              <a:spcAft>
                <a:spcPts val="0"/>
              </a:spcAft>
              <a:buClr>
                <a:prstClr val="white"/>
              </a:buClr>
              <a:buSzPct val="55000"/>
              <a:tabLst/>
              <a:defRPr/>
            </a:pP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Dr. Corsi &amp; Trevor Loudon: attempted overthrow of </a:t>
            </a:r>
            <a:r>
              <a:rPr lang="en-US" sz="36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b</a:t>
            </a:r>
            <a:r>
              <a:rPr kumimoji="0" lang="en-US" sz="36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y over </a:t>
            </a:r>
            <a:r>
              <a:rPr lang="en-US" sz="36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20 Marxist groups </a:t>
            </a:r>
          </a:p>
          <a:p>
            <a:pPr marL="274320" lvl="0" indent="-274320">
              <a:lnSpc>
                <a:spcPct val="96000"/>
              </a:lnSpc>
              <a:spcAft>
                <a:spcPts val="900"/>
              </a:spcAft>
              <a:buClr>
                <a:prstClr val="white"/>
              </a:buClr>
              <a:buSzPct val="65000"/>
              <a:buFont typeface="Wingdings" panose="05000000000000000000" pitchFamily="2" charset="2"/>
              <a:buChar char="Ø"/>
              <a:tabLst/>
              <a:defRPr/>
            </a:pP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vimeo.com/429726161</a:t>
            </a: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[1293]</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rPr>
              <a:t> (pgs. 4-60, 149-216), </a:t>
            </a:r>
            <a:r>
              <a:rPr lang="en-US" sz="1600" dirty="0">
                <a:solidFill>
                  <a:prstClr val="black"/>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[1177]</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[1178]</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[1179]</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[1182]</a:t>
            </a:r>
            <a:r>
              <a:rPr lang="en-US" sz="1600" dirty="0">
                <a:solidFill>
                  <a:prstClr val="black"/>
                </a:solidFill>
                <a:latin typeface="Calibri" panose="020F0502020204030204" pitchFamily="34" charset="0"/>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0">
                  <a:extLst>
                    <a:ext uri="{A12FA001-AC4F-418D-AE19-62706E023703}">
                      <ahyp:hlinkClr xmlns:ahyp="http://schemas.microsoft.com/office/drawing/2018/hyperlinkcolor" val="tx"/>
                    </a:ext>
                  </a:extLst>
                </a:hlinkClick>
              </a:rPr>
              <a:t>[924]</a:t>
            </a:r>
            <a:r>
              <a:rPr lang="en-US" sz="1600" b="1" kern="150" dirty="0">
                <a:ln w="12700">
                  <a:solidFill>
                    <a:srgbClr val="ED7D31"/>
                  </a:solidFill>
                  <a:prstDash val="solid"/>
                </a:ln>
                <a:solidFill>
                  <a:prstClr val="black"/>
                </a:solidFill>
                <a:effectLst>
                  <a:outerShdw algn="tl" rotWithShape="0">
                    <a:srgbClr val="ED7D31"/>
                  </a:outerShdw>
                </a:effectLst>
                <a:latin typeface="Calibri" panose="020F0502020204030204" pitchFamily="34" charset="0"/>
                <a:ea typeface="SimSun" panose="02010600030101010101" pitchFamily="2" charset="-122"/>
                <a:cs typeface="Calibri" panose="020F0502020204030204" pitchFamily="34" charset="0"/>
              </a:rPr>
              <a:t> </a:t>
            </a:r>
            <a:r>
              <a:rPr lang="en-US" sz="26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274320" lvl="0" indent="-274320">
              <a:lnSpc>
                <a:spcPct val="85000"/>
              </a:lnSpc>
              <a:spcAft>
                <a:spcPts val="0"/>
              </a:spcAft>
              <a:buClr>
                <a:schemeClr val="bg1"/>
              </a:buClr>
              <a:buSzPct val="65000"/>
              <a:buFont typeface="Wingdings" panose="05000000000000000000" pitchFamily="2" charset="2"/>
              <a:buChar char="Ø"/>
              <a:tabLst/>
              <a:defRPr/>
            </a:pPr>
            <a:r>
              <a:rPr lang="en-US" sz="2600" dirty="0">
                <a:solidFill>
                  <a:schemeClr val="bg1">
                    <a:lumMod val="95000"/>
                    <a:lumOff val="5000"/>
                  </a:schemeClr>
                </a:solidFill>
                <a:latin typeface="Calibri" panose="020F0502020204030204" pitchFamily="34" charset="0"/>
                <a:cs typeface="Calibri" panose="020F0502020204030204" pitchFamily="34" charset="0"/>
              </a:rPr>
              <a:t>Patterned after socialist icon Gramsci’s stealth type of Marxist revolution, from within the government, used by liberal leaders </a:t>
            </a:r>
            <a:r>
              <a:rPr lang="en-US" sz="2600" dirty="0">
                <a:solidFill>
                  <a:prstClr val="black">
                    <a:lumMod val="95000"/>
                    <a:lumOff val="5000"/>
                  </a:prstClr>
                </a:solidFill>
                <a:latin typeface="Calibri" panose="020F0502020204030204" pitchFamily="34" charset="0"/>
                <a:cs typeface="Calibri" panose="020F0502020204030204" pitchFamily="34" charset="0"/>
              </a:rPr>
              <a:t>Obama, Hillary, Biden, etc. </a:t>
            </a:r>
            <a:r>
              <a:rPr lang="en-US" sz="2600" dirty="0">
                <a:solidFill>
                  <a:schemeClr val="bg1">
                    <a:lumMod val="95000"/>
                    <a:lumOff val="5000"/>
                  </a:schemeClr>
                </a:solidFill>
                <a:latin typeface="Calibri" panose="020F0502020204030204" pitchFamily="34" charset="0"/>
                <a:cs typeface="Calibri" panose="020F0502020204030204" pitchFamily="34" charset="0"/>
              </a:rPr>
              <a:t>who intentionally morally corrupt the nation until it stinks. Thus, allowing a communist dictator to take power and restore order, by murdering all the Christian dissenters and gay, trans and liberal rioters.</a:t>
            </a:r>
            <a:endParaRPr kumimoji="0" lang="en-US" sz="26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533400"/>
            <a:ext cx="8778240" cy="96012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470300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51864"/>
            <a:ext cx="8869680" cy="526759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400"/>
              </a:spcAft>
              <a:buClr>
                <a:prstClr val="white"/>
              </a:buClr>
              <a:buSzPct val="55000"/>
              <a:tabLst/>
              <a:defRPr/>
            </a:pPr>
            <a:r>
              <a:rPr lang="en-US" sz="30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Over 20 gay/Marxist groups in US &amp; EU supply terrorist rioters, promote or fund the Marxist revolution and persecute Christians, including 4 main groups: </a:t>
            </a:r>
          </a:p>
          <a:p>
            <a:pPr marL="274320" lvl="0" indent="-274320">
              <a:spcAft>
                <a:spcPts val="400"/>
              </a:spcAft>
              <a:buClr>
                <a:schemeClr val="bg1"/>
              </a:buClr>
              <a:buSzPct val="65000"/>
              <a:buFont typeface="Wingdings" panose="05000000000000000000" pitchFamily="2" charset="2"/>
              <a:buChar char="Ø"/>
              <a:tabLst/>
              <a:defRPr/>
            </a:pPr>
            <a:r>
              <a:rPr kumimoji="0" lang="en-US" sz="2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The Chinese Maoist Marxist funders:</a:t>
            </a:r>
            <a:r>
              <a:rPr lang="en-US" sz="2600" dirty="0">
                <a:solidFill>
                  <a:schemeClr val="bg1"/>
                </a:solidFill>
                <a:latin typeface="Calibri" panose="020F0502020204030204" pitchFamily="34" charset="0"/>
                <a:cs typeface="Calibri" panose="020F0502020204030204" pitchFamily="34" charset="0"/>
              </a:rPr>
              <a:t> George Soros, Google, Democracy Alliance, Ford Foundation &amp; MacArthur Foundation fund minority communist groups including</a:t>
            </a:r>
            <a:r>
              <a:rPr kumimoji="0" lang="en-US" sz="2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Black Lives Matter, </a:t>
            </a:r>
            <a:r>
              <a:rPr lang="en-US" sz="2600" dirty="0">
                <a:solidFill>
                  <a:prstClr val="black"/>
                </a:solidFill>
                <a:latin typeface="Calibri" panose="020F0502020204030204" pitchFamily="34" charset="0"/>
                <a:cs typeface="Calibri" panose="020F0502020204030204" pitchFamily="34" charset="0"/>
              </a:rPr>
              <a:t>Weather Underground &amp; ACORN that groomed Obama, </a:t>
            </a:r>
            <a:r>
              <a:rPr kumimoji="0" lang="en-US" sz="2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AOC, Cory Booker, Kamala Harris, Liberation Road, Freedom Road, Black Panthers</a:t>
            </a:r>
            <a:r>
              <a:rPr lang="en-US" sz="2600" dirty="0">
                <a:solidFill>
                  <a:schemeClr val="bg1"/>
                </a:solidFill>
                <a:latin typeface="Calibri" panose="020F0502020204030204" pitchFamily="34" charset="0"/>
                <a:cs typeface="Calibri" panose="020F0502020204030204" pitchFamily="34" charset="0"/>
              </a:rPr>
              <a:t>, BAMN &amp; Organization for Black Struggle. </a:t>
            </a:r>
            <a:r>
              <a:rPr lang="en-US" dirty="0">
                <a:solidFill>
                  <a:schemeClr val="bg1">
                    <a:lumMod val="95000"/>
                    <a:lumOff val="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[1062]</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[1211]</a:t>
            </a:r>
            <a:r>
              <a:rPr lang="en-US" sz="24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[1273]</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[1283]</a:t>
            </a:r>
            <a:r>
              <a:rPr lang="en-US" dirty="0">
                <a:solidFill>
                  <a:schemeClr val="bg1">
                    <a:lumMod val="95000"/>
                    <a:lumOff val="5000"/>
                  </a:schemeClr>
                </a:solidFill>
                <a:latin typeface="Calibri" panose="020F0502020204030204" pitchFamily="34" charset="0"/>
                <a:cs typeface="Calibri" panose="020F0502020204030204" pitchFamily="34" charset="0"/>
              </a:rPr>
              <a:t> </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[1293]</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[1300]</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endParaRPr kumimoji="0" lang="en-US" sz="24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spcAft>
                <a:spcPts val="400"/>
              </a:spcAft>
              <a:buClr>
                <a:schemeClr val="bg1"/>
              </a:buClr>
              <a:buSzPct val="65000"/>
              <a:buFont typeface="Wingdings" panose="05000000000000000000" pitchFamily="2" charset="2"/>
              <a:buChar char="Ø"/>
              <a:tabLst/>
              <a:defRPr/>
            </a:pPr>
            <a:r>
              <a:rPr lang="en-US" sz="2600" dirty="0">
                <a:solidFill>
                  <a:prstClr val="black"/>
                </a:solidFill>
                <a:latin typeface="Calibri" panose="020F0502020204030204" pitchFamily="34" charset="0"/>
                <a:cs typeface="Calibri" panose="020F0502020204030204" pitchFamily="34" charset="0"/>
              </a:rPr>
              <a:t>Iran and Muslim nations fund and supply cultural Jihad Muslim terrorists for groups including: the Muslim Brotherhood, CAIR, ISIS</a:t>
            </a:r>
            <a:r>
              <a:rPr kumimoji="0" lang="en-US" sz="2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sz="2600" dirty="0">
                <a:solidFill>
                  <a:schemeClr val="bg1"/>
                </a:solidFill>
                <a:latin typeface="Calibri" panose="020F0502020204030204" pitchFamily="34" charset="0"/>
                <a:cs typeface="Calibri" panose="020F0502020204030204" pitchFamily="34" charset="0"/>
              </a:rPr>
              <a:t>&amp;</a:t>
            </a:r>
            <a:r>
              <a:rPr kumimoji="0" lang="en-US" sz="2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Farrakhan’s Nation of Islam. </a:t>
            </a:r>
            <a:r>
              <a:rPr lang="en-US" sz="1600" dirty="0">
                <a:solidFill>
                  <a:schemeClr val="bg1"/>
                </a:solidFill>
                <a:latin typeface="Calibri" panose="020F0502020204030204" pitchFamily="34" charset="0"/>
                <a:hlinkClick r:id="rId9">
                  <a:extLst>
                    <a:ext uri="{A12FA001-AC4F-418D-AE19-62706E023703}">
                      <ahyp:hlinkClr xmlns:ahyp="http://schemas.microsoft.com/office/drawing/2018/hyperlinkcolor" val="tx"/>
                    </a:ext>
                  </a:extLst>
                </a:hlinkClick>
              </a:rPr>
              <a:t>[522]</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10">
                  <a:extLst>
                    <a:ext uri="{A12FA001-AC4F-418D-AE19-62706E023703}">
                      <ahyp:hlinkClr xmlns:ahyp="http://schemas.microsoft.com/office/drawing/2018/hyperlinkcolor" val="tx"/>
                    </a:ext>
                  </a:extLst>
                </a:hlinkClick>
              </a:rPr>
              <a:t>[561]</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11">
                  <a:extLst>
                    <a:ext uri="{A12FA001-AC4F-418D-AE19-62706E023703}">
                      <ahyp:hlinkClr xmlns:ahyp="http://schemas.microsoft.com/office/drawing/2018/hyperlinkcolor" val="tx"/>
                    </a:ext>
                  </a:extLst>
                </a:hlinkClick>
              </a:rPr>
              <a:t>[565]</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12">
                  <a:extLst>
                    <a:ext uri="{A12FA001-AC4F-418D-AE19-62706E023703}">
                      <ahyp:hlinkClr xmlns:ahyp="http://schemas.microsoft.com/office/drawing/2018/hyperlinkcolor" val="tx"/>
                    </a:ext>
                  </a:extLst>
                </a:hlinkClick>
              </a:rPr>
              <a:t>[</a:t>
            </a:r>
            <a:r>
              <a:rPr lang="en-US" sz="1600" dirty="0">
                <a:solidFill>
                  <a:schemeClr val="bg1"/>
                </a:solidFill>
                <a:latin typeface="Calibri" panose="020F0502020204030204" pitchFamily="34" charset="0"/>
                <a:hlinkClick r:id="rId13">
                  <a:extLst>
                    <a:ext uri="{A12FA001-AC4F-418D-AE19-62706E023703}">
                      <ahyp:hlinkClr xmlns:ahyp="http://schemas.microsoft.com/office/drawing/2018/hyperlinkcolor" val="tx"/>
                    </a:ext>
                  </a:extLst>
                </a:hlinkClick>
              </a:rPr>
              <a:t>566</a:t>
            </a:r>
            <a:r>
              <a:rPr lang="en-US" sz="1600" dirty="0">
                <a:solidFill>
                  <a:schemeClr val="bg1"/>
                </a:solidFill>
                <a:latin typeface="Calibri" panose="020F0502020204030204" pitchFamily="34" charset="0"/>
                <a:hlinkClick r:id="rId12">
                  <a:extLst>
                    <a:ext uri="{A12FA001-AC4F-418D-AE19-62706E023703}">
                      <ahyp:hlinkClr xmlns:ahyp="http://schemas.microsoft.com/office/drawing/2018/hyperlinkcolor" val="tx"/>
                    </a:ext>
                  </a:extLst>
                </a:hlinkClick>
              </a:rPr>
              <a:t>]</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14">
                  <a:extLst>
                    <a:ext uri="{A12FA001-AC4F-418D-AE19-62706E023703}">
                      <ahyp:hlinkClr xmlns:ahyp="http://schemas.microsoft.com/office/drawing/2018/hyperlinkcolor" val="tx"/>
                    </a:ext>
                  </a:extLst>
                </a:hlinkClick>
              </a:rPr>
              <a:t>[572]</a:t>
            </a:r>
            <a:r>
              <a:rPr lang="en-US" sz="1600" dirty="0">
                <a:solidFill>
                  <a:schemeClr val="bg1"/>
                </a:solidFill>
                <a:latin typeface="Calibri" panose="020F0502020204030204" pitchFamily="34" charset="0"/>
              </a:rPr>
              <a:t> </a:t>
            </a:r>
            <a:r>
              <a:rPr lang="en-US" sz="1600" dirty="0">
                <a:solidFill>
                  <a:schemeClr val="bg1"/>
                </a:solidFill>
                <a:latin typeface="Calibri" panose="020F0502020204030204" pitchFamily="34" charset="0"/>
                <a:hlinkClick r:id="rId15">
                  <a:extLst>
                    <a:ext uri="{A12FA001-AC4F-418D-AE19-62706E023703}">
                      <ahyp:hlinkClr xmlns:ahyp="http://schemas.microsoft.com/office/drawing/2018/hyperlinkcolor" val="tx"/>
                    </a:ext>
                  </a:extLst>
                </a:hlinkClick>
              </a:rPr>
              <a:t>[573]</a:t>
            </a:r>
            <a:r>
              <a:rPr kumimoji="0" lang="en-US" sz="1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17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82880"/>
            <a:ext cx="8778240" cy="1005840"/>
          </a:xfrm>
          <a:prstGeom prst="rect">
            <a:avLst/>
          </a:prstGeom>
          <a:blipFill dpi="0" rotWithShape="0">
            <a:blip r:embed="rId1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8787323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23889"/>
            <a:ext cx="8778240" cy="530799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400"/>
              </a:spcAft>
              <a:buClr>
                <a:prstClr val="white"/>
              </a:buClr>
              <a:buSzPct val="55000"/>
              <a:tabLst/>
              <a:defRPr/>
            </a:pPr>
            <a:r>
              <a:rPr lang="en-US" sz="2900" b="1"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Over 20 gay/Marxist groups in US &amp; EU supply terrorist rioters, promote or fund the Marxist revolution and persecute Christians, including 4 main groups: </a:t>
            </a:r>
          </a:p>
          <a:p>
            <a:pPr marL="274320" lvl="0" indent="-274320">
              <a:spcAft>
                <a:spcPts val="0"/>
              </a:spcAft>
              <a:buClr>
                <a:prstClr val="black"/>
              </a:buClr>
              <a:buSzPct val="65000"/>
              <a:buFont typeface="Wingdings" panose="05000000000000000000" pitchFamily="2" charset="2"/>
              <a:buChar char="Ø"/>
              <a:tabLst/>
              <a:defRPr/>
            </a:pPr>
            <a:r>
              <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Russian funded traditional White communists include Bernie Sanders, Nancy Pelosi, violent </a:t>
            </a:r>
            <a:r>
              <a:rPr lang="en-US" sz="2660" dirty="0">
                <a:solidFill>
                  <a:prstClr val="black"/>
                </a:solidFill>
                <a:latin typeface="Calibri" panose="020F0502020204030204" pitchFamily="34" charset="0"/>
                <a:cs typeface="Calibri" panose="020F0502020204030204" pitchFamily="34" charset="0"/>
              </a:rPr>
              <a:t>Antifa from EU, </a:t>
            </a:r>
            <a:r>
              <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Hillary’s Clinton Foundation, CLW/Armand Hammer Russian spy groomed China owned Joe Biden, communist gay disavowed ex-CIA leader </a:t>
            </a:r>
            <a:r>
              <a:rPr lang="en-US" sz="2660" dirty="0">
                <a:solidFill>
                  <a:schemeClr val="bg1"/>
                </a:solidFill>
                <a:latin typeface="Calibri" panose="020F0502020204030204" pitchFamily="34" charset="0"/>
                <a:cs typeface="Calibri" panose="020F0502020204030204" pitchFamily="34" charset="0"/>
              </a:rPr>
              <a:t>John Brennan, Pete Buttigeig, </a:t>
            </a:r>
            <a:r>
              <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Elizabeth Warren, fake Trump impeachment Jerry Nadler</a:t>
            </a:r>
            <a:r>
              <a:rPr lang="en-US" sz="2660" dirty="0">
                <a:solidFill>
                  <a:schemeClr val="bg1"/>
                </a:solidFill>
                <a:latin typeface="Calibri" panose="020F0502020204030204" pitchFamily="34" charset="0"/>
                <a:cs typeface="Calibri" panose="020F0502020204030204" pitchFamily="34" charset="0"/>
              </a:rPr>
              <a:t>, Greenpeace, Democrat </a:t>
            </a:r>
            <a:r>
              <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Socialists, AFL-CIO</a:t>
            </a:r>
            <a:r>
              <a:rPr lang="en-US" sz="2660" dirty="0">
                <a:solidFill>
                  <a:schemeClr val="bg1"/>
                </a:solidFill>
                <a:latin typeface="Calibri" panose="020F0502020204030204" pitchFamily="34" charset="0"/>
                <a:cs typeface="Calibri" panose="020F0502020204030204" pitchFamily="34" charset="0"/>
              </a:rPr>
              <a:t>, teamsters</a:t>
            </a:r>
            <a:r>
              <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and Communist Party USA</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r>
              <a:rPr lang="en-US" sz="2800" dirty="0">
                <a:solidFill>
                  <a:prstClr val="black"/>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[1149]</a:t>
            </a:r>
            <a:r>
              <a:rPr lang="en-US" sz="1600" dirty="0">
                <a:solidFill>
                  <a:sysClr val="windowText" lastClr="000000"/>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[1151]</a:t>
            </a:r>
            <a:r>
              <a:rPr lang="en-US" sz="1600" dirty="0">
                <a:solidFill>
                  <a:sysClr val="windowText" lastClr="000000"/>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[1152]</a:t>
            </a:r>
            <a:r>
              <a:rPr lang="en-US" sz="1600" dirty="0">
                <a:solidFill>
                  <a:sysClr val="windowText" lastClr="000000"/>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1062]</a:t>
            </a:r>
            <a:r>
              <a:rPr lang="en-US" sz="1600" dirty="0">
                <a:solidFill>
                  <a:schemeClr val="bg1">
                    <a:lumMod val="95000"/>
                    <a:lumOff val="5000"/>
                  </a:schemeClr>
                </a:solidFill>
                <a:latin typeface="Calibri" panose="020F0502020204030204" pitchFamily="34" charset="0"/>
                <a:cs typeface="Calibri" panose="020F0502020204030204" pitchFamily="34" charset="0"/>
              </a:rPr>
              <a:t> </a:t>
            </a:r>
            <a:r>
              <a:rPr lang="en-US" sz="16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[1211]</a:t>
            </a:r>
            <a:r>
              <a:rPr lang="en-US" sz="1600" dirty="0">
                <a:solidFill>
                  <a:schemeClr val="bg1">
                    <a:lumMod val="95000"/>
                    <a:lumOff val="5000"/>
                  </a:schemeClr>
                </a:solidFill>
                <a:latin typeface="Calibri" panose="020F0502020204030204" pitchFamily="34" charset="0"/>
                <a:cs typeface="Calibri" panose="020F0502020204030204" pitchFamily="34" charset="0"/>
              </a:rPr>
              <a:t> </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[1273]</a:t>
            </a:r>
            <a:r>
              <a:rPr lang="en-US" sz="1600" dirty="0">
                <a:solidFill>
                  <a:schemeClr val="bg1">
                    <a:lumMod val="95000"/>
                    <a:lumOff val="5000"/>
                  </a:schemeClr>
                </a:solidFill>
                <a:latin typeface="Calibri" panose="020F0502020204030204" pitchFamily="34" charset="0"/>
                <a:cs typeface="Calibri" panose="020F0502020204030204" pitchFamily="34" charset="0"/>
              </a:rPr>
              <a:t> </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[1283]</a:t>
            </a:r>
            <a:r>
              <a:rPr lang="en-US" sz="1600" dirty="0">
                <a:solidFill>
                  <a:schemeClr val="bg1">
                    <a:lumMod val="95000"/>
                    <a:lumOff val="5000"/>
                  </a:schemeClr>
                </a:solidFill>
                <a:latin typeface="Calibri" panose="020F0502020204030204" pitchFamily="34" charset="0"/>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0">
                  <a:extLst>
                    <a:ext uri="{A12FA001-AC4F-418D-AE19-62706E023703}">
                      <ahyp:hlinkClr xmlns:ahyp="http://schemas.microsoft.com/office/drawing/2018/hyperlinkcolor" val="tx"/>
                    </a:ext>
                  </a:extLst>
                </a:hlinkClick>
              </a:rPr>
              <a:t>[1293]</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[1300]</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[1313]</a:t>
            </a:r>
            <a:r>
              <a:rPr lang="en-US" altLang="zh-CN" sz="16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kumimoji="0" lang="en-US" sz="1600" i="0" u="none" strike="noStrike" kern="1200" normalizeH="0" baseline="0" noProof="0" dirty="0">
              <a:solidFill>
                <a:sysClr val="windowText" lastClr="000000"/>
              </a:solidFill>
              <a:uLnTx/>
              <a:uFillTx/>
              <a:latin typeface="Calibri" panose="020F0502020204030204" pitchFamily="34" charset="0"/>
              <a:cs typeface="Calibri" panose="020F0502020204030204" pitchFamily="34" charset="0"/>
            </a:endParaRPr>
          </a:p>
          <a:p>
            <a:pPr marL="274320" lvl="0" indent="-274320">
              <a:spcAft>
                <a:spcPts val="600"/>
              </a:spcAft>
              <a:buClr>
                <a:schemeClr val="bg1"/>
              </a:buClr>
              <a:buSzPct val="65000"/>
              <a:buFont typeface="Wingdings" panose="05000000000000000000" pitchFamily="2" charset="2"/>
              <a:buChar char="Ø"/>
              <a:tabLst/>
              <a:defRPr/>
            </a:pPr>
            <a:r>
              <a:rPr lang="en-US" sz="2660" dirty="0">
                <a:solidFill>
                  <a:schemeClr val="bg1"/>
                </a:solidFill>
                <a:latin typeface="Calibri" panose="020F0502020204030204" pitchFamily="34" charset="0"/>
                <a:cs typeface="Calibri" panose="020F0502020204030204" pitchFamily="34" charset="0"/>
              </a:rPr>
              <a:t>Butch child gay raping Marxist groups that include: GLSEN, Human Rights Campaign (HRC) &amp; NAMBLA. </a:t>
            </a:r>
            <a:endParaRPr kumimoji="0" lang="en-US" sz="266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274320"/>
            <a:ext cx="8778240" cy="91440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4374930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52400"/>
            <a:ext cx="8778240"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pic>
        <p:nvPicPr>
          <p:cNvPr id="3" name="Picture 2">
            <a:extLst>
              <a:ext uri="{FF2B5EF4-FFF2-40B4-BE49-F238E27FC236}">
                <a16:creationId xmlns:a16="http://schemas.microsoft.com/office/drawing/2014/main" id="{6F75E8AC-983A-4AF1-9D86-065C7E248F8E}"/>
              </a:ext>
            </a:extLst>
          </p:cNvPr>
          <p:cNvPicPr>
            <a:picLocks noChangeAspect="1"/>
          </p:cNvPicPr>
          <p:nvPr/>
        </p:nvPicPr>
        <p:blipFill>
          <a:blip r:embed="rId4"/>
          <a:stretch>
            <a:fillRect/>
          </a:stretch>
        </p:blipFill>
        <p:spPr>
          <a:xfrm>
            <a:off x="138591" y="1171065"/>
            <a:ext cx="8866818" cy="5651623"/>
          </a:xfrm>
          <a:prstGeom prst="rect">
            <a:avLst/>
          </a:prstGeom>
        </p:spPr>
      </p:pic>
    </p:spTree>
    <p:extLst>
      <p:ext uri="{BB962C8B-B14F-4D97-AF65-F5344CB8AC3E}">
        <p14:creationId xmlns:p14="http://schemas.microsoft.com/office/powerpoint/2010/main" val="29761220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00200"/>
            <a:ext cx="8869680" cy="496264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6000"/>
              </a:lnSpc>
              <a:spcBef>
                <a:spcPct val="0"/>
              </a:spcBef>
              <a:spcAft>
                <a:spcPts val="600"/>
              </a:spcAft>
              <a:buClrTx/>
              <a:buSzPct val="70000"/>
              <a:buFont typeface="Times New Roman" panose="02020603050405020304" pitchFamily="18" charset="0"/>
              <a:buNone/>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(Pew 2014) “Christians continue to be the world’s most oppressed religious group, with persecution against them reported in 110 countries.”</a:t>
            </a:r>
            <a:r>
              <a:rPr kumimoji="0" lang="en-US" altLang="en-US" sz="33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2000" b="0" i="0" u="none" strike="noStrike" kern="120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[1041]</a:t>
            </a:r>
            <a:r>
              <a:rPr kumimoji="0" lang="en-US" sz="2000" b="0" i="0" u="none" strike="noStrike" kern="120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365760" marR="0" lvl="0" indent="-365760" algn="l" defTabSz="914400" rtl="0" eaLnBrk="0" fontAlgn="base" latinLnBrk="0" hangingPunct="0">
              <a:lnSpc>
                <a:spcPct val="96000"/>
              </a:lnSpc>
              <a:spcBef>
                <a:spcPct val="0"/>
              </a:spcBef>
              <a:spcAft>
                <a:spcPts val="600"/>
              </a:spcAft>
              <a:buClrTx/>
              <a:buSzPct val="70000"/>
              <a:buFont typeface="Wingdings" panose="05000000000000000000" pitchFamily="2" charset="2"/>
              <a:buChar char="Ø"/>
              <a:tabLst/>
              <a:defRPr/>
            </a:pP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“Approximately four of five people persecuted for their religious beliefs are Christians, according to an interim report prepared for the British government.”</a:t>
            </a:r>
            <a:r>
              <a:rPr kumimoji="0" lang="en-US" altLang="en-US" sz="3200" b="1" i="0" u="none" strike="noStrike" kern="1200" cap="none" spc="0" normalizeH="0" baseline="0" noProof="0" dirty="0">
                <a:ln w="9525">
                  <a:solidFill>
                    <a:prstClr val="black"/>
                  </a:solidFill>
                  <a:prstDash val="solid"/>
                </a:ln>
                <a:solidFill>
                  <a:sysClr val="windowText" lastClr="000000"/>
                </a:solidFill>
                <a:effectLst>
                  <a:glow rad="114300">
                    <a:srgbClr val="860000">
                      <a:alpha val="70000"/>
                    </a:srgbClr>
                  </a:glow>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2000" b="0" i="0" u="none" strike="noStrike" kern="1200" cap="none" spc="0" normalizeH="0" baseline="0" noProof="0" dirty="0">
                <a:ln>
                  <a:noFill/>
                </a:ln>
                <a:solidFill>
                  <a:sysClr val="windowText" lastClr="000000"/>
                </a:solidFill>
                <a:effectLst/>
                <a:uLnTx/>
                <a:uFillTx/>
                <a:latin typeface="Times New Roman" panose="02020603050405020304" pitchFamily="18"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[1042]</a:t>
            </a:r>
          </a:p>
          <a:p>
            <a:pPr marL="365760" marR="0" lvl="0" indent="-365760" algn="l" defTabSz="914400" rtl="0" eaLnBrk="0" fontAlgn="base" latinLnBrk="0" hangingPunct="0">
              <a:lnSpc>
                <a:spcPct val="96000"/>
              </a:lnSpc>
              <a:spcBef>
                <a:spcPct val="0"/>
              </a:spcBef>
              <a:spcAft>
                <a:spcPts val="600"/>
              </a:spcAft>
              <a:buClrTx/>
              <a:buSzPct val="70000"/>
              <a:buFont typeface="Wingdings" panose="05000000000000000000" pitchFamily="2" charset="2"/>
              <a:buChar char="Ø"/>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The report went as far as to say that Christian persecution worldwide was not only increasing, but “arguably coming close to meeting the international definition of genocide</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hlinkClick r:id="rId4">
                  <a:extLst>
                    <a:ext uri="{A12FA001-AC4F-418D-AE19-62706E023703}">
                      <ahyp:hlinkClr xmlns:ahyp="http://schemas.microsoft.com/office/drawing/2018/hyperlinkcolor" val="tx"/>
                    </a:ext>
                  </a:extLst>
                </a:hlinkClick>
              </a:rPr>
              <a:t>[1042]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rPr>
              <a:t> also </a:t>
            </a:r>
            <a:r>
              <a:rPr kumimoji="0" lang="en-US" alt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5">
                  <a:extLst>
                    <a:ext uri="{A12FA001-AC4F-418D-AE19-62706E023703}">
                      <ahyp:hlinkClr xmlns:ahyp="http://schemas.microsoft.com/office/drawing/2018/hyperlinkcolor" val="tx"/>
                    </a:ext>
                  </a:extLst>
                </a:hlinkClick>
              </a:rPr>
              <a:t>[1019] </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Date Placeholder 2">
            <a:extLst>
              <a:ext uri="{FF2B5EF4-FFF2-40B4-BE49-F238E27FC236}">
                <a16:creationId xmlns:a16="http://schemas.microsoft.com/office/drawing/2014/main" id="{3EFB5B27-6661-4D25-AF61-1F56C2445B94}"/>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3925B5AD-20DF-4B2E-B702-6F1DD2CD7B98}"/>
              </a:ext>
            </a:extLst>
          </p:cNvPr>
          <p:cNvSpPr txBox="1">
            <a:spLocks noChangeArrowheads="1"/>
          </p:cNvSpPr>
          <p:nvPr/>
        </p:nvSpPr>
        <p:spPr bwMode="auto">
          <a:xfrm>
            <a:off x="114300" y="228600"/>
            <a:ext cx="891540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2000"/>
              </a:lnSpc>
              <a:tabLst/>
              <a:defRPr/>
            </a:pPr>
            <a:r>
              <a:rPr lang="en-US" sz="2300" b="1" dirty="0">
                <a:solidFill>
                  <a:prstClr val="black">
                    <a:lumMod val="75000"/>
                    <a:lumOff val="25000"/>
                  </a:prstClr>
                </a:solidFill>
                <a:latin typeface="Verdana" panose="020B0604030504040204" pitchFamily="34" charset="0"/>
                <a:ea typeface="Verdana" panose="020B0604030504040204" pitchFamily="34" charset="0"/>
                <a:cs typeface="Verdana" panose="020B0604030504040204" pitchFamily="34" charset="0"/>
              </a:rPr>
              <a:t>Today’s Nazi &amp; Muslim Axis: Lipstick Wearing Gay Marxist Females, Trans &amp; Muslims Kill &amp; Enslave Conservative Christians To Install Socialism &amp; Islam</a:t>
            </a:r>
          </a:p>
        </p:txBody>
      </p:sp>
    </p:spTree>
    <p:extLst>
      <p:ext uri="{BB962C8B-B14F-4D97-AF65-F5344CB8AC3E}">
        <p14:creationId xmlns:p14="http://schemas.microsoft.com/office/powerpoint/2010/main" val="5621337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5000"/>
                            </p:stCondLst>
                            <p:childTnLst>
                              <p:par>
                                <p:cTn id="9" presetID="26" presetClass="emph" presetSubtype="0" fill="hold" nodeType="afterEffect">
                                  <p:stCondLst>
                                    <p:cond delay="20000"/>
                                  </p:stCondLst>
                                  <p:childTnLst>
                                    <p:animEffect transition="out" filter="fade">
                                      <p:cBhvr>
                                        <p:cTn id="10" dur="2000" tmFilter="0, 0; .2, .5; .8, .5; 1, 0"/>
                                        <p:tgtEl>
                                          <p:spTgt spid="6">
                                            <p:txEl>
                                              <p:pRg st="2" end="2"/>
                                            </p:txEl>
                                          </p:spTgt>
                                        </p:tgtEl>
                                      </p:cBhvr>
                                    </p:animEffect>
                                    <p:animScale>
                                      <p:cBhvr>
                                        <p:cTn id="11"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05740" y="228600"/>
            <a:ext cx="8732520" cy="642727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9000"/>
              </a:lnSpc>
              <a:spcBef>
                <a:spcPts val="0"/>
              </a:spcBef>
              <a:spcAft>
                <a:spcPts val="600"/>
              </a:spcAft>
              <a:buClr>
                <a:srgbClr val="000000"/>
              </a:buClr>
              <a:buSzPct val="10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My three books scientifically prove that all evil is interconnected &amp; from the same evil source, Satan: </a:t>
            </a:r>
          </a:p>
          <a:p>
            <a:pPr marL="0" marR="0" lvl="0" indent="0" algn="l" defTabSz="457200" rtl="0" eaLnBrk="1" fontAlgn="base" latinLnBrk="0" hangingPunct="0">
              <a:lnSpc>
                <a:spcPct val="89000"/>
              </a:lnSpc>
              <a:spcBef>
                <a:spcPts val="0"/>
              </a:spcBef>
              <a:spcAft>
                <a:spcPts val="600"/>
              </a:spcAft>
              <a:buClr>
                <a:prstClr val="white"/>
              </a:buClr>
              <a:buSzPct val="7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This includes interconnected angry murdering, rioting &amp; gay raping socialist Marxist homosexuality and suicidal transgenderism, plus abortion, mental illness, drug addiction, lesbian feminist witchcraft, Islam, communism, bestiality promoting evolution and one world government global warming. </a:t>
            </a:r>
            <a:endParaRPr kumimoji="0" lang="en-US" sz="31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9000"/>
              </a:lnSpc>
              <a:spcBef>
                <a:spcPts val="0"/>
              </a:spcBef>
              <a:spcAft>
                <a:spcPts val="300"/>
              </a:spcAft>
              <a:buClr>
                <a:prstClr val="white"/>
              </a:buClr>
              <a:buSzPct val="70000"/>
              <a:buFont typeface="Wingdings" panose="05000000000000000000" pitchFamily="2" charset="2"/>
              <a:buChar char="Ø"/>
              <a:tabLst/>
              <a:defRPr/>
            </a:pP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All these evils were invented and forced on others by Satan. The Bible stated that </a:t>
            </a:r>
            <a:r>
              <a:rPr lang="en-US" sz="2900" b="1" kern="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all sin is </a:t>
            </a: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slavery to Satan. Most people in the world are slaves to these evils.</a:t>
            </a:r>
            <a:r>
              <a:rPr kumimoji="0" lang="en-US" sz="2900" b="0" i="0" u="none" strike="noStrike" kern="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1" indent="0" algn="l" defTabSz="457200" rtl="0" eaLnBrk="1" fontAlgn="base" latinLnBrk="0" hangingPunct="0">
              <a:lnSpc>
                <a:spcPct val="100000"/>
              </a:lnSpc>
              <a:spcBef>
                <a:spcPct val="0"/>
              </a:spcBef>
              <a:spcAft>
                <a:spcPts val="1800"/>
              </a:spcAft>
              <a:buClr>
                <a:prstClr val="white"/>
              </a:buClr>
              <a:buSzPct val="60000"/>
              <a:buFont typeface="Times New Roman" panose="02020603050405020304" pitchFamily="18" charset="0"/>
              <a:buNone/>
              <a:tabLst/>
              <a:defRPr/>
            </a:pPr>
            <a:r>
              <a:rPr kumimoji="0" lang="en-US" sz="1600" b="0" i="0" u="none" strike="noStrike" kern="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rPr>
              <a:t>[Mark 5, Rom. 1:22,24-26] </a:t>
            </a:r>
            <a:r>
              <a:rPr kumimoji="0" lang="en-US" sz="16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[54</a:t>
            </a:r>
            <a:r>
              <a:rPr kumimoji="0" lang="en-US" sz="1600" b="0" i="0" u="none" strike="noStrike" kern="150" cap="none" spc="0" normalizeH="0" baseline="0" noProof="0" dirty="0">
                <a:ln>
                  <a:noFill/>
                </a:ln>
                <a:solidFill>
                  <a:srgbClr val="FFFFFF"/>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4"/>
              </a:rPr>
              <a:t>[69]</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5"/>
              </a:rPr>
              <a:t>[92]</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[150]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[151]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8"/>
              </a:rPr>
              <a:t>[187]</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9"/>
              </a:rPr>
              <a:t>[272]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0"/>
              </a:rPr>
              <a:t>[265]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1"/>
              </a:rPr>
              <a:t>[266]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2"/>
              </a:rPr>
              <a:t>[281]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3"/>
              </a:rPr>
              <a:t>[390]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4"/>
              </a:rPr>
              <a:t>[391]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5"/>
              </a:rPr>
              <a:t>[399]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6"/>
              </a:rPr>
              <a:t>[400]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7"/>
              </a:rPr>
              <a:t>[414]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8"/>
              </a:rPr>
              <a:t>[432]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9"/>
              </a:rPr>
              <a:t>[474]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0"/>
              </a:rPr>
              <a:t>[476]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1"/>
              </a:rPr>
              <a:t>[498]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2"/>
              </a:rPr>
              <a:t>[499]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3"/>
              </a:rPr>
              <a:t>[500]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4"/>
              </a:rPr>
              <a:t>[517]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5"/>
              </a:rPr>
              <a:t>[538]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6"/>
              </a:rPr>
              <a:t>[542]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7"/>
              </a:rPr>
              <a:t>[547]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9" action="ppaction://hlinkfile"/>
              </a:rPr>
              <a:t>572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0"/>
              </a:rPr>
              <a:t>[560]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1"/>
              </a:rPr>
              <a:t>[561]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2"/>
              </a:rPr>
              <a:t>[565]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4"/>
              </a:rPr>
              <a:t>566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5"/>
              </a:rPr>
              <a:t>[573]</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6"/>
              </a:rPr>
              <a:t>[614]</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7"/>
              </a:rPr>
              <a:t>[615]</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8"/>
              </a:rPr>
              <a:t>[630]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9"/>
              </a:rPr>
              <a:t>[632]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0"/>
              </a:rPr>
              <a:t>[636]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1"/>
              </a:rPr>
              <a:t>[656]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2" action="ppaction://hlinkfile"/>
              </a:rPr>
              <a:t>[679]</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3"/>
              </a:rPr>
              <a:t>[680]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4"/>
              </a:rPr>
              <a:t>[694]</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5"/>
              </a:rPr>
              <a:t>[700]</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6"/>
              </a:rPr>
              <a:t>[701]</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7"/>
              </a:rPr>
              <a:t>[710]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8"/>
              </a:rPr>
              <a:t>[719]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9"/>
              </a:rPr>
              <a:t>[721]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0"/>
              </a:rPr>
              <a:t>[722]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1"/>
              </a:rPr>
              <a:t>[734]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2"/>
              </a:rPr>
              <a:t>[735]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3"/>
              </a:rPr>
              <a:t>[885]</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4"/>
              </a:rPr>
              <a:t>[940]</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5"/>
              </a:rPr>
              <a:t>[1006] (pgs. 151,233-234,244-245)</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56"/>
              </a:rPr>
              <a:t>[1012</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7"/>
              </a:rPr>
              <a:t>1013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8"/>
              </a:rPr>
              <a:t>[1020]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9"/>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0"/>
              </a:rPr>
              <a:t>[1023]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1"/>
              </a:rPr>
              <a:t>[1026]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2"/>
              </a:rPr>
              <a:t>[1030]</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3"/>
              </a:rPr>
              <a:t>1031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4">
                  <a:extLst>
                    <a:ext uri="{A12FA001-AC4F-418D-AE19-62706E023703}">
                      <ahyp:hlinkClr xmlns:ahyp="http://schemas.microsoft.com/office/drawing/2018/hyperlinkcolor" val="tx"/>
                    </a:ext>
                  </a:extLst>
                </a:hlinkClick>
              </a:rPr>
              <a:t>[1062]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65"/>
              </a:rPr>
              <a:t>[1091]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6"/>
              </a:rPr>
              <a:t>[1102]</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7"/>
              </a:rPr>
              <a:t>[1103]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8"/>
              </a:rPr>
              <a:t>[1120]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9"/>
              </a:rPr>
              <a:t>[1121]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0"/>
              </a:rPr>
              <a:t>[1122]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1"/>
              </a:rPr>
              <a:t>[1123]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[1124]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[1138</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3">
                  <a:extLst>
                    <a:ext uri="{A12FA001-AC4F-418D-AE19-62706E023703}">
                      <ahyp:hlinkClr xmlns:ahyp="http://schemas.microsoft.com/office/drawing/2018/hyperlinkcolor" val="tx"/>
                    </a:ext>
                  </a:extLst>
                </a:hlinkClick>
              </a:rPr>
              <a:t>[1162]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4">
                  <a:extLst>
                    <a:ext uri="{A12FA001-AC4F-418D-AE19-62706E023703}">
                      <ahyp:hlinkClr xmlns:ahyp="http://schemas.microsoft.com/office/drawing/2018/hyperlinkcolor" val="tx"/>
                    </a:ext>
                  </a:extLst>
                </a:hlinkClick>
              </a:rPr>
              <a:t>[1166]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1173]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76"/>
              </a:rPr>
              <a:t>[1174]</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6">
                  <a:extLst>
                    <a:ext uri="{A12FA001-AC4F-418D-AE19-62706E023703}">
                      <ahyp:hlinkClr xmlns:ahyp="http://schemas.microsoft.com/office/drawing/2018/hyperlinkcolor" val="tx"/>
                    </a:ext>
                  </a:extLst>
                </a:hlinkClick>
              </a:rPr>
              <a:t>[1175]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7">
                  <a:extLst>
                    <a:ext uri="{A12FA001-AC4F-418D-AE19-62706E023703}">
                      <ahyp:hlinkClr xmlns:ahyp="http://schemas.microsoft.com/office/drawing/2018/hyperlinkcolor" val="tx"/>
                    </a:ext>
                  </a:extLst>
                </a:hlinkClick>
              </a:rPr>
              <a:t>[1272]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8">
                  <a:extLst>
                    <a:ext uri="{A12FA001-AC4F-418D-AE19-62706E023703}">
                      <ahyp:hlinkClr xmlns:ahyp="http://schemas.microsoft.com/office/drawing/2018/hyperlinkcolor" val="tx"/>
                    </a:ext>
                  </a:extLst>
                </a:hlinkClick>
              </a:rPr>
              <a:t>[1273]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9"/>
              </a:rPr>
              <a:t>[1289]</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rPr>
              <a:t>[1290]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0">
                  <a:extLst>
                    <a:ext uri="{A12FA001-AC4F-418D-AE19-62706E023703}">
                      <ahyp:hlinkClr xmlns:ahyp="http://schemas.microsoft.com/office/drawing/2018/hyperlinkcolor" val="tx"/>
                    </a:ext>
                  </a:extLst>
                </a:hlinkClick>
              </a:rPr>
              <a:t>[1283]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1"/>
              </a:rPr>
              <a:t>[1293]</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2">
                  <a:extLst>
                    <a:ext uri="{A12FA001-AC4F-418D-AE19-62706E023703}">
                      <ahyp:hlinkClr xmlns:ahyp="http://schemas.microsoft.com/office/drawing/2018/hyperlinkcolor" val="tx"/>
                    </a:ext>
                  </a:extLst>
                </a:hlinkClick>
              </a:rPr>
              <a:t>[1295] (time 16:00)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4">
                  <a:extLst>
                    <a:ext uri="{A12FA001-AC4F-418D-AE19-62706E023703}">
                      <ahyp:hlinkClr xmlns:ahyp="http://schemas.microsoft.com/office/drawing/2018/hyperlinkcolor" val="tx"/>
                    </a:ext>
                  </a:extLst>
                </a:hlinkClick>
              </a:rPr>
              <a:t>1300</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Date Placeholder 2">
            <a:extLst>
              <a:ext uri="{FF2B5EF4-FFF2-40B4-BE49-F238E27FC236}">
                <a16:creationId xmlns:a16="http://schemas.microsoft.com/office/drawing/2014/main" id="{8949306D-4C83-4BC2-894D-B04BBC286E11}"/>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41333312"/>
      </p:ext>
    </p:extLst>
  </p:cSld>
  <p:clrMapOvr>
    <a:masterClrMapping/>
  </p:clrMapOvr>
  <p:transition spd="slow" advTm="26000">
    <p:fade/>
  </p:transition>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2286000"/>
            <a:ext cx="8778240" cy="409342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0000"/>
              <a:buFont typeface="Times New Roman" panose="02020603050405020304" pitchFamily="18" charset="0"/>
              <a:buNone/>
              <a:tabLst/>
              <a:defRPr/>
            </a:pPr>
            <a:r>
              <a:rPr kumimoji="0" lang="en-US" sz="36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book proves the socialist gay agenda today isn’t progressive, new, loving or compassionate. </a:t>
            </a:r>
          </a:p>
          <a:p>
            <a:pPr marL="457200" lvl="0" indent="-457200">
              <a:lnSpc>
                <a:spcPct val="100000"/>
              </a:lnSpc>
              <a:spcAft>
                <a:spcPts val="1200"/>
              </a:spcAft>
              <a:buClr>
                <a:schemeClr val="tx1"/>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27000">
                    <a:prstClr val="black">
                      <a:lumMod val="95000"/>
                      <a:lumOff val="5000"/>
                      <a:alpha val="60000"/>
                    </a:prst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Progressives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today support the same evil agendas as the past Nazis. </a:t>
            </a:r>
          </a:p>
          <a:p>
            <a:pPr marL="457200" marR="0" lvl="0" indent="-457200" algn="l" defTabSz="457200" rtl="0" eaLnBrk="1" fontAlgn="base" latinLnBrk="0" hangingPunct="0">
              <a:lnSpc>
                <a:spcPct val="100000"/>
              </a:lnSpc>
              <a:spcBef>
                <a:spcPct val="0"/>
              </a:spcBef>
              <a:spcAft>
                <a:spcPts val="12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Progressive liberals today support the exact same past evils that they claim to fight against.</a:t>
            </a:r>
          </a:p>
        </p:txBody>
      </p:sp>
      <p:sp>
        <p:nvSpPr>
          <p:cNvPr id="4" name="Date Placeholder 2">
            <a:extLst>
              <a:ext uri="{FF2B5EF4-FFF2-40B4-BE49-F238E27FC236}">
                <a16:creationId xmlns:a16="http://schemas.microsoft.com/office/drawing/2014/main" id="{D2BBEDA6-9C3A-4C27-AF81-8AE9A0D5862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EF8B4ACF-A17F-46D9-B56B-AD1E6AA39AEC}"/>
              </a:ext>
            </a:extLst>
          </p:cNvPr>
          <p:cNvSpPr txBox="1">
            <a:spLocks noChangeArrowheads="1"/>
          </p:cNvSpPr>
          <p:nvPr/>
        </p:nvSpPr>
        <p:spPr bwMode="auto">
          <a:xfrm>
            <a:off x="137160" y="801588"/>
            <a:ext cx="886968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9647578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766084"/>
            <a:ext cx="8961120" cy="490903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300"/>
              </a:spcAft>
              <a:buClr>
                <a:prstClr val="white"/>
              </a:buClr>
              <a:buSzPct val="6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Progressives today support the same evil agendas as past Nazis, who also promoted and legalized:</a:t>
            </a:r>
            <a:r>
              <a:rPr kumimoji="0" lang="en-US" sz="32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homosexuality</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violent child gay rape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porn</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socialism</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prostitution</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abortion</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vegetarianism</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violent angry feminism</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the occult</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3">
                  <a:extLst>
                    <a:ext uri="{A12FA001-AC4F-418D-AE19-62706E023703}">
                      <ahyp:hlinkClr xmlns:ahyp="http://schemas.microsoft.com/office/drawing/2018/hyperlinkcolor" val="tx"/>
                    </a:ext>
                  </a:extLst>
                </a:hlinkClick>
              </a:rPr>
              <a:t>suicide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euthanasia</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confiscation of all private guns</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rewriting of history</a:t>
            </a:r>
            <a:r>
              <a:rPr lang="en-US" sz="3000" dirty="0">
                <a:solidFill>
                  <a:prstClr val="black"/>
                </a:solidFill>
                <a:latin typeface="Calibri" panose="020F0502020204030204" pitchFamily="34" charset="0"/>
                <a:cs typeface="Calibri" panose="020F0502020204030204" pitchFamily="34" charset="0"/>
              </a:rPr>
              <a:t>,</a:t>
            </a:r>
            <a:r>
              <a:rPr kumimoji="0" lang="en-US" sz="3000" b="0" i="0" u="none" strike="noStrike" kern="1200" cap="none" spc="0" normalizeH="0" baseline="0" noProof="0" dirty="0">
                <a:ln>
                  <a:noFill/>
                </a:ln>
                <a:solidFill>
                  <a:prstClr val="black"/>
                </a:solidFill>
                <a:effectLst>
                  <a:glow rad="101600">
                    <a:srgbClr val="000099"/>
                  </a:glo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6"/>
              </a:rPr>
              <a:t>projection of all their evil deeds onto innocent</a:t>
            </a:r>
            <a:r>
              <a:rPr kumimoji="0" lang="en-US" sz="3000" b="0" i="0" u="none" strike="noStrike" kern="1200" cap="none" spc="0" normalizeH="0" baseline="0" noProof="0" dirty="0">
                <a:ln>
                  <a:noFill/>
                </a:ln>
                <a:solidFill>
                  <a:prstClr val="black"/>
                </a:solidFill>
                <a:effectLst>
                  <a:glow rad="1016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Jews</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lumMod val="95000"/>
                      <a:lumOff val="5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3000" dirty="0">
                <a:solidFill>
                  <a:prstClr val="black"/>
                </a:solidFill>
                <a:latin typeface="Calibri" panose="020F0502020204030204" pitchFamily="34" charset="0"/>
                <a:cs typeface="Calibri" panose="020F0502020204030204" pitchFamily="34" charset="0"/>
              </a:rPr>
              <a:t>&amp;</a:t>
            </a:r>
            <a:r>
              <a:rPr kumimoji="0" lang="en-US" sz="3000" b="0" i="0" u="none" strike="noStrike" kern="1200" cap="none" spc="0" normalizeH="0" baseline="0" noProof="0" dirty="0">
                <a:ln>
                  <a:noFill/>
                </a:ln>
                <a:solidFill>
                  <a:prstClr val="black"/>
                </a:solidFill>
                <a:effectLst>
                  <a:glow rad="101600">
                    <a:srgbClr val="000099"/>
                  </a:glo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conservative Christians</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who the Nazis censored, fired, jailed &amp; murdered</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plus the forced teaching of </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9" action="ppaction://hlinksldjump">
                  <a:extLst>
                    <a:ext uri="{A12FA001-AC4F-418D-AE19-62706E023703}">
                      <ahyp:hlinkClr xmlns:ahyp="http://schemas.microsoft.com/office/drawing/2018/hyperlinkcolor" val="tx"/>
                    </a:ext>
                  </a:extLst>
                </a:hlinkClick>
              </a:rPr>
              <a:t>atheistic evolution</a:t>
            </a:r>
            <a:r>
              <a:rPr kumimoji="0" 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that promotes bestiality.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D2BBEDA6-9C3A-4C27-AF81-8AE9A0D5862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2441A714-A1CF-48C6-AB66-9189F11A7BF4}"/>
              </a:ext>
            </a:extLst>
          </p:cNvPr>
          <p:cNvSpPr txBox="1">
            <a:spLocks noChangeArrowheads="1"/>
          </p:cNvSpPr>
          <p:nvPr/>
        </p:nvSpPr>
        <p:spPr bwMode="auto">
          <a:xfrm>
            <a:off x="137160" y="338824"/>
            <a:ext cx="8869680" cy="1188720"/>
          </a:xfrm>
          <a:prstGeom prst="rect">
            <a:avLst/>
          </a:prstGeom>
          <a:blipFill dpi="0" rotWithShape="0">
            <a:blip r:embed="rId2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6042078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2"/>
          <p:cNvSpPr txBox="1">
            <a:spLocks noChangeArrowheads="1"/>
          </p:cNvSpPr>
          <p:nvPr/>
        </p:nvSpPr>
        <p:spPr bwMode="auto">
          <a:xfrm>
            <a:off x="685800" y="228600"/>
            <a:ext cx="7772400"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5" name="Date Placeholder 2">
            <a:extLst>
              <a:ext uri="{FF2B5EF4-FFF2-40B4-BE49-F238E27FC236}">
                <a16:creationId xmlns:a16="http://schemas.microsoft.com/office/drawing/2014/main" id="{6F1CC2C0-B51D-4241-B859-F36F3FEAD3C8}"/>
              </a:ext>
            </a:extLst>
          </p:cNvPr>
          <p:cNvSpPr>
            <a:spLocks noGrp="1"/>
          </p:cNvSpPr>
          <p:nvPr>
            <p:ph type="dt" sz="half" idx="10"/>
          </p:nvPr>
        </p:nvSpPr>
        <p:spPr>
          <a:xfrm>
            <a:off x="5334000" y="6675120"/>
            <a:ext cx="37185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20" name="Text Box 1">
            <a:hlinkClick r:id="rId4" action="ppaction://hlinksldjump"/>
            <a:extLst>
              <a:ext uri="{FF2B5EF4-FFF2-40B4-BE49-F238E27FC236}">
                <a16:creationId xmlns:a16="http://schemas.microsoft.com/office/drawing/2014/main" id="{7EBD85E4-122D-41AF-81F3-29347E0B9011}"/>
              </a:ext>
            </a:extLst>
          </p:cNvPr>
          <p:cNvSpPr txBox="1">
            <a:spLocks noChangeArrowheads="1"/>
          </p:cNvSpPr>
          <p:nvPr/>
        </p:nvSpPr>
        <p:spPr bwMode="auto">
          <a:xfrm>
            <a:off x="2094429" y="2674054"/>
            <a:ext cx="6858000" cy="1097280"/>
          </a:xfrm>
          <a:prstGeom prst="rect">
            <a:avLst/>
          </a:prstGeom>
          <a:solidFill>
            <a:schemeClr val="tx1"/>
          </a:solid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274320" tIns="91440" rIns="36576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pPr>
            <a:r>
              <a:rPr lang="en-US" sz="2600" b="1" dirty="0">
                <a:solidFill>
                  <a:schemeClr val="tx2">
                    <a:lumMod val="25000"/>
                  </a:schemeClr>
                </a:solidFill>
                <a:latin typeface="Times New Roman" panose="02020603050405020304" pitchFamily="18" charset="0"/>
                <a:cs typeface="Times New Roman" panose="02020603050405020304" pitchFamily="18" charset="0"/>
              </a:rPr>
              <a:t>We Need Jesus To Cleanse Homosexuality &amp; Drugs, Because They Are Spiritual Battles Against Evil</a:t>
            </a:r>
          </a:p>
        </p:txBody>
      </p:sp>
      <p:sp>
        <p:nvSpPr>
          <p:cNvPr id="22" name="Text Box 1">
            <a:hlinkClick r:id="rId5" action="ppaction://hlinksldjump"/>
            <a:extLst>
              <a:ext uri="{FF2B5EF4-FFF2-40B4-BE49-F238E27FC236}">
                <a16:creationId xmlns:a16="http://schemas.microsoft.com/office/drawing/2014/main" id="{1ECA7768-B578-4D77-8168-C9C40FE4EC9A}"/>
              </a:ext>
            </a:extLst>
          </p:cNvPr>
          <p:cNvSpPr txBox="1">
            <a:spLocks noChangeArrowheads="1"/>
          </p:cNvSpPr>
          <p:nvPr/>
        </p:nvSpPr>
        <p:spPr bwMode="auto">
          <a:xfrm>
            <a:off x="2094429" y="1177165"/>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pPr>
            <a:r>
              <a:rPr lang="en-US" sz="2500" b="1" dirty="0">
                <a:solidFill>
                  <a:schemeClr val="tx2">
                    <a:lumMod val="25000"/>
                  </a:schemeClr>
                </a:solidFill>
                <a:latin typeface="Times New Roman" panose="02020603050405020304" pitchFamily="18" charset="0"/>
                <a:cs typeface="Times New Roman" panose="02020603050405020304" pitchFamily="18" charset="0"/>
              </a:rPr>
              <a:t>Gays Use Forced Rape Conversion Therapy to Convert Straights into Gays, Then Accuse Christians of Using Conversion Therapy </a:t>
            </a:r>
          </a:p>
        </p:txBody>
      </p:sp>
      <p:sp>
        <p:nvSpPr>
          <p:cNvPr id="23" name="Text Box 1">
            <a:hlinkClick r:id="rId6" action="ppaction://hlinksldjump"/>
            <a:extLst>
              <a:ext uri="{FF2B5EF4-FFF2-40B4-BE49-F238E27FC236}">
                <a16:creationId xmlns:a16="http://schemas.microsoft.com/office/drawing/2014/main" id="{765C72F4-6FE7-4DF4-95E2-22025CCB5034}"/>
              </a:ext>
            </a:extLst>
          </p:cNvPr>
          <p:cNvSpPr txBox="1">
            <a:spLocks noChangeArrowheads="1"/>
          </p:cNvSpPr>
          <p:nvPr/>
        </p:nvSpPr>
        <p:spPr bwMode="auto">
          <a:xfrm>
            <a:off x="2094429" y="4079978"/>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9144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pPr>
            <a:r>
              <a:rPr lang="en-US" sz="2600" b="1" dirty="0">
                <a:solidFill>
                  <a:schemeClr val="tx2">
                    <a:lumMod val="25000"/>
                  </a:schemeClr>
                </a:solidFill>
                <a:latin typeface="Times New Roman" panose="02020603050405020304" pitchFamily="18" charset="0"/>
                <a:cs typeface="Times New Roman" panose="02020603050405020304" pitchFamily="18" charset="0"/>
              </a:rPr>
              <a:t>End Times Caused by Rampant Gay Rape, Satanism, Prostitution, Murder, World Wars, Demons &amp; Meteors, Not Global Warming</a:t>
            </a:r>
          </a:p>
        </p:txBody>
      </p:sp>
      <p:sp>
        <p:nvSpPr>
          <p:cNvPr id="24" name="Text Box 1">
            <a:hlinkClick r:id="rId7" action="ppaction://hlinksldjump"/>
            <a:extLst>
              <a:ext uri="{FF2B5EF4-FFF2-40B4-BE49-F238E27FC236}">
                <a16:creationId xmlns:a16="http://schemas.microsoft.com/office/drawing/2014/main" id="{E8D28361-7DAD-498D-B87E-9DC08BCD076F}"/>
              </a:ext>
            </a:extLst>
          </p:cNvPr>
          <p:cNvSpPr txBox="1">
            <a:spLocks noChangeArrowheads="1"/>
          </p:cNvSpPr>
          <p:nvPr/>
        </p:nvSpPr>
        <p:spPr bwMode="auto">
          <a:xfrm>
            <a:off x="2094429" y="5577342"/>
            <a:ext cx="6858000" cy="100584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r>
              <a:rPr lang="en-US" sz="2600" b="1" dirty="0">
                <a:solidFill>
                  <a:schemeClr val="tx2">
                    <a:lumMod val="25000"/>
                  </a:schemeClr>
                </a:solidFill>
                <a:latin typeface="Times New Roman" panose="02020603050405020304" pitchFamily="18" charset="0"/>
                <a:cs typeface="Times New Roman" panose="02020603050405020304" pitchFamily="18" charset="0"/>
              </a:rPr>
              <a:t>Socialist Gays Raped, Fined, Fired, Jailed &amp; Killed Millions of Innocent Christians</a:t>
            </a:r>
          </a:p>
        </p:txBody>
      </p:sp>
      <p:pic>
        <p:nvPicPr>
          <p:cNvPr id="2" name="Picture 1">
            <a:extLst>
              <a:ext uri="{FF2B5EF4-FFF2-40B4-BE49-F238E27FC236}">
                <a16:creationId xmlns:a16="http://schemas.microsoft.com/office/drawing/2014/main" id="{FB200302-CE4E-44F3-8465-6FD20AA979F1}"/>
              </a:ext>
            </a:extLst>
          </p:cNvPr>
          <p:cNvPicPr>
            <a:picLocks noChangeAspect="1"/>
          </p:cNvPicPr>
          <p:nvPr/>
        </p:nvPicPr>
        <p:blipFill>
          <a:blip r:embed="rId8"/>
          <a:stretch>
            <a:fillRect/>
          </a:stretch>
        </p:blipFill>
        <p:spPr>
          <a:xfrm>
            <a:off x="137160" y="988816"/>
            <a:ext cx="1866839" cy="5833872"/>
          </a:xfrm>
          <a:prstGeom prst="rect">
            <a:avLst/>
          </a:prstGeom>
        </p:spPr>
      </p:pic>
    </p:spTree>
    <p:extLst>
      <p:ext uri="{BB962C8B-B14F-4D97-AF65-F5344CB8AC3E}">
        <p14:creationId xmlns:p14="http://schemas.microsoft.com/office/powerpoint/2010/main" val="1737907797"/>
      </p:ext>
    </p:extLst>
  </p:cSld>
  <p:clrMapOvr>
    <a:masterClrMapping/>
  </p:clrMapOvr>
  <mc:AlternateContent xmlns:mc="http://schemas.openxmlformats.org/markup-compatibility/2006" xmlns:p14="http://schemas.microsoft.com/office/powerpoint/2010/main">
    <mc:Choice Requires="p14">
      <p:transition spd="slow" p14:dur="1250" advTm="35000">
        <p:fade/>
      </p:transition>
    </mc:Choice>
    <mc:Fallback xmlns="">
      <p:transition spd="slow" advTm="35000">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37160" y="1562162"/>
            <a:ext cx="8869680" cy="51206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defRPr/>
            </a:pPr>
            <a:r>
              <a:rPr lang="en-US" sz="2700" kern="150" dirty="0">
                <a:solidFill>
                  <a:prstClr val="black">
                    <a:lumMod val="95000"/>
                    <a:lumOff val="5000"/>
                  </a:prstClr>
                </a:solidFill>
                <a:ea typeface="SimSun" panose="02010600030101010101" pitchFamily="2" charset="-122"/>
                <a:cs typeface="Arial" panose="020B0604020202020204" pitchFamily="34" charset="0"/>
              </a:rPr>
              <a:t>M</a:t>
            </a:r>
            <a:r>
              <a:rPr kumimoji="0" lang="en-US" sz="27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any liberal church denominations today </a:t>
            </a:r>
            <a:r>
              <a:rPr lang="en-US" sz="2700" kern="150" dirty="0">
                <a:solidFill>
                  <a:prstClr val="black">
                    <a:lumMod val="95000"/>
                    <a:lumOff val="5000"/>
                  </a:prstClr>
                </a:solidFill>
                <a:ea typeface="SimSun" panose="02010600030101010101" pitchFamily="2" charset="-122"/>
                <a:cs typeface="Arial" panose="020B0604020202020204" pitchFamily="34" charset="0"/>
              </a:rPr>
              <a:t>follow the evil Catholic 1400’s mystic Cardinal of Cuza,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4"/>
              </a:rPr>
              <a:t>[855]</a:t>
            </a:r>
            <a:r>
              <a:rPr kumimoji="0" lang="en-US" sz="28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who </a:t>
            </a:r>
            <a:r>
              <a:rPr lang="en-US" sz="2700" kern="150" dirty="0">
                <a:solidFill>
                  <a:prstClr val="black">
                    <a:lumMod val="95000"/>
                    <a:lumOff val="5000"/>
                  </a:prstClr>
                </a:solidFill>
                <a:ea typeface="SimSun" panose="02010600030101010101" pitchFamily="2" charset="-122"/>
                <a:cs typeface="Arial" panose="020B0604020202020204" pitchFamily="34" charset="0"/>
              </a:rPr>
              <a:t>rejected Sola Scriptura (literal scripture) to use allegory. </a:t>
            </a:r>
          </a:p>
          <a:p>
            <a:pPr marL="0" lvl="0" indent="0">
              <a:lnSpc>
                <a:spcPct val="90000"/>
              </a:lnSpc>
              <a:spcAft>
                <a:spcPts val="600"/>
              </a:spcAft>
              <a:buClr>
                <a:prstClr val="white"/>
              </a:buClr>
              <a:buSzPct val="65000"/>
              <a:defRPr/>
            </a:pPr>
            <a:r>
              <a:rPr lang="en-US" sz="2700" kern="150" dirty="0">
                <a:solidFill>
                  <a:prstClr val="black">
                    <a:lumMod val="95000"/>
                    <a:lumOff val="5000"/>
                  </a:prstClr>
                </a:solidFill>
                <a:ea typeface="SimSun" panose="02010600030101010101" pitchFamily="2" charset="-122"/>
                <a:cs typeface="Arial" panose="020B0604020202020204" pitchFamily="34" charset="0"/>
              </a:rPr>
              <a:t>Liberals use allegory </a:t>
            </a:r>
            <a:r>
              <a:rPr kumimoji="0" lang="en-US" sz="27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to</a:t>
            </a:r>
            <a:r>
              <a:rPr kumimoji="0" lang="en-US" sz="28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2900" b="1" i="0" u="none" strike="noStrike" kern="150" cap="none" spc="0" normalizeH="0" baseline="0" noProof="0" dirty="0">
                <a:ln w="12700" cmpd="sng">
                  <a:solidFill>
                    <a:srgbClr val="000000"/>
                  </a:solidFill>
                  <a:prstDash val="solid"/>
                </a:ln>
                <a:solidFill>
                  <a:schemeClr val="tx1">
                    <a:lumMod val="75000"/>
                  </a:schemeClr>
                </a:soli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illegally change hundreds of words in the New Testament</a:t>
            </a:r>
            <a:r>
              <a:rPr kumimoji="0" lang="en-US" sz="2900" b="1" i="0" u="none" strike="noStrike" kern="150" cap="none" spc="0" normalizeH="0" baseline="0" noProof="0" dirty="0">
                <a:ln w="12700" cmpd="sng">
                  <a:solidFill>
                    <a:srgbClr val="000000"/>
                  </a:solidFill>
                  <a:prstDash val="solid"/>
                </a:ln>
                <a:gradFill>
                  <a:gsLst>
                    <a:gs pos="66000">
                      <a:srgbClr val="D5D5D5"/>
                    </a:gs>
                    <a:gs pos="0">
                      <a:srgbClr val="000000"/>
                    </a:gs>
                    <a:gs pos="11000">
                      <a:srgbClr val="000000">
                        <a:lumMod val="60000"/>
                        <a:lumOff val="40000"/>
                      </a:srgbClr>
                    </a:gs>
                    <a:gs pos="97196">
                      <a:prstClr val="white"/>
                    </a:gs>
                    <a:gs pos="65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because of some Old Testament changes by Jesus. </a:t>
            </a:r>
          </a:p>
          <a:p>
            <a:pPr marL="0" lvl="0" indent="0">
              <a:lnSpc>
                <a:spcPct val="94000"/>
              </a:lnSpc>
              <a:spcAft>
                <a:spcPts val="600"/>
              </a:spcAft>
              <a:buClr>
                <a:prstClr val="black">
                  <a:lumMod val="95000"/>
                  <a:lumOff val="5000"/>
                </a:prstClr>
              </a:buClr>
              <a:buSzPct val="70000"/>
              <a:defRPr/>
            </a:pPr>
            <a:r>
              <a:rPr lang="en-US" sz="2800" b="1" kern="150" dirty="0">
                <a:ln w="12700" cmpd="sng">
                  <a:solidFill>
                    <a:srgbClr val="000000"/>
                  </a:solidFill>
                  <a:prstDash val="solid"/>
                </a:ln>
                <a:gradFill>
                  <a:gsLst>
                    <a:gs pos="66000">
                      <a:srgbClr val="D5D5D5"/>
                    </a:gs>
                    <a:gs pos="0">
                      <a:srgbClr val="000000"/>
                    </a:gs>
                    <a:gs pos="11000">
                      <a:srgbClr val="000000">
                        <a:lumMod val="60000"/>
                        <a:lumOff val="40000"/>
                      </a:srgbClr>
                    </a:gs>
                    <a:gs pos="97196">
                      <a:prstClr val="white"/>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Some</a:t>
            </a:r>
            <a:r>
              <a:rPr kumimoji="0" lang="en-US" sz="2800" b="1" i="0" u="none" strike="noStrike" kern="150" cap="none" spc="0" normalizeH="0" baseline="0" noProof="0" dirty="0">
                <a:ln w="12700" cmpd="sng">
                  <a:solidFill>
                    <a:srgbClr val="000000"/>
                  </a:solidFill>
                  <a:prstDash val="solid"/>
                </a:ln>
                <a:gradFill>
                  <a:gsLst>
                    <a:gs pos="66000">
                      <a:srgbClr val="D5D5D5"/>
                    </a:gs>
                    <a:gs pos="0">
                      <a:srgbClr val="000000"/>
                    </a:gs>
                    <a:gs pos="11000">
                      <a:srgbClr val="000000">
                        <a:lumMod val="60000"/>
                        <a:lumOff val="40000"/>
                      </a:srgbClr>
                    </a:gs>
                    <a:gs pos="97196">
                      <a:prstClr val="white"/>
                    </a:gs>
                    <a:gs pos="65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old Testament Bible changes were allowed by God, only because Jesus shed His blood and gave His life on the cross</a:t>
            </a:r>
            <a:r>
              <a:rPr kumimoji="0" lang="en-US" sz="2600" b="1" i="0" u="none" strike="noStrike" kern="150" cap="none" spc="0" normalizeH="0" baseline="0" noProof="0" dirty="0">
                <a:ln w="12700" cmpd="sng">
                  <a:solidFill>
                    <a:srgbClr val="000000"/>
                  </a:solidFill>
                  <a:prstDash val="solid"/>
                </a:ln>
                <a:gradFill>
                  <a:gsLst>
                    <a:gs pos="66000">
                      <a:srgbClr val="D5D5D5"/>
                    </a:gs>
                    <a:gs pos="0">
                      <a:srgbClr val="000000"/>
                    </a:gs>
                    <a:gs pos="11000">
                      <a:srgbClr val="000000">
                        <a:lumMod val="60000"/>
                        <a:lumOff val="40000"/>
                      </a:srgbClr>
                    </a:gs>
                    <a:gs pos="97196">
                      <a:prstClr val="white"/>
                    </a:gs>
                    <a:gs pos="65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a:t>
            </a:r>
            <a:r>
              <a:rPr kumimoji="0" lang="en-US" sz="2600" b="0" i="0" u="none" strike="noStrike" kern="150" cap="none" spc="0" normalizeH="0" baseline="0" noProof="0" dirty="0">
                <a:ln>
                  <a:noFill/>
                </a:ln>
                <a:solidFill>
                  <a:prstClr val="black">
                    <a:lumMod val="95000"/>
                    <a:lumOff val="5000"/>
                  </a:prstClr>
                </a:solidFill>
                <a:uLnTx/>
                <a:uFillTx/>
                <a:latin typeface="Arial" panose="020B0604020202020204" pitchFamily="34" charset="0"/>
                <a:ea typeface="SimSun" panose="02010600030101010101" pitchFamily="2" charset="-122"/>
                <a:cs typeface="Arial" panose="020B0604020202020204" pitchFamily="34" charset="0"/>
              </a:rPr>
              <a:t> </a:t>
            </a:r>
            <a:r>
              <a:rPr kumimoji="0" lang="en-US" sz="26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to free Christians from old Jewish </a:t>
            </a:r>
            <a:r>
              <a:rPr lang="en-US" sz="2600" kern="150" dirty="0">
                <a:solidFill>
                  <a:prstClr val="black">
                    <a:lumMod val="95000"/>
                    <a:lumOff val="5000"/>
                  </a:prstClr>
                </a:solidFill>
                <a:ea typeface="SimSun" panose="02010600030101010101" pitchFamily="2" charset="-122"/>
                <a:cs typeface="Arial" panose="020B0604020202020204" pitchFamily="34" charset="0"/>
              </a:rPr>
              <a:t>Temple and sacrifice</a:t>
            </a:r>
            <a:r>
              <a:rPr kumimoji="0" lang="en-US" sz="26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requirements. </a:t>
            </a:r>
            <a:r>
              <a:rPr lang="en-US" altLang="en-US" sz="1200" dirty="0">
                <a:solidFill>
                  <a:prstClr val="white"/>
                </a:solidFill>
                <a:cs typeface="Arial" panose="020B0604020202020204" pitchFamily="34" charset="0"/>
                <a:hlinkClick r:id="rId5">
                  <a:extLst>
                    <a:ext uri="{A12FA001-AC4F-418D-AE19-62706E023703}">
                      <ahyp:hlinkClr xmlns:ahyp="http://schemas.microsoft.com/office/drawing/2018/hyperlinkcolor" val="tx"/>
                    </a:ext>
                  </a:extLst>
                </a:hlinkClick>
              </a:rPr>
              <a:t>Heb. 8:7-13, 9:6-15 NASB</a:t>
            </a:r>
            <a:r>
              <a:rPr lang="en-US" altLang="en-US" sz="1200" dirty="0">
                <a:solidFill>
                  <a:prstClr val="white"/>
                </a:solidFill>
                <a:cs typeface="Arial" panose="020B0604020202020204" pitchFamily="34" charset="0"/>
              </a:rPr>
              <a:t>, </a:t>
            </a:r>
            <a:r>
              <a:rPr lang="en-US" altLang="en-US" sz="1200" dirty="0">
                <a:solidFill>
                  <a:prstClr val="white"/>
                </a:solidFill>
                <a:cs typeface="Arial" panose="020B0604020202020204" pitchFamily="34" charset="0"/>
                <a:hlinkClick r:id="rId6">
                  <a:extLst>
                    <a:ext uri="{A12FA001-AC4F-418D-AE19-62706E023703}">
                      <ahyp:hlinkClr xmlns:ahyp="http://schemas.microsoft.com/office/drawing/2018/hyperlinkcolor" val="tx"/>
                    </a:ext>
                  </a:extLst>
                </a:hlinkClick>
              </a:rPr>
              <a:t>[1000] </a:t>
            </a:r>
            <a:endParaRPr kumimoji="0" lang="en-US" sz="26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endParaRPr>
          </a:p>
          <a:p>
            <a:pPr marL="274320" lvl="0" indent="-274320">
              <a:spcAft>
                <a:spcPts val="600"/>
              </a:spcAft>
              <a:buClr>
                <a:schemeClr val="tx1"/>
              </a:buClr>
              <a:buSzPct val="70000"/>
              <a:buFont typeface="Wingdings" panose="05000000000000000000" pitchFamily="2" charset="2"/>
              <a:buChar char="Ø"/>
              <a:defRPr/>
            </a:pPr>
            <a:r>
              <a:rPr lang="en-US" sz="2800" b="1" kern="150" dirty="0">
                <a:ln w="12700" cmpd="sng">
                  <a:solidFill>
                    <a:srgbClr val="000000"/>
                  </a:solidFill>
                  <a:prstDash val="solid"/>
                </a:ln>
                <a:gradFill>
                  <a:gsLst>
                    <a:gs pos="66000">
                      <a:srgbClr val="D5D5D5"/>
                    </a:gs>
                    <a:gs pos="0">
                      <a:srgbClr val="000000"/>
                    </a:gs>
                    <a:gs pos="11000">
                      <a:srgbClr val="000000">
                        <a:lumMod val="60000"/>
                        <a:lumOff val="40000"/>
                      </a:srgbClr>
                    </a:gs>
                    <a:gs pos="97196">
                      <a:prstClr val="white"/>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But Jesus never gave His life a second time to allow additional changes to His New Testament.</a:t>
            </a:r>
            <a:endParaRPr kumimoji="0" lang="en-US" alt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8" name="Text Box 1">
            <a:extLst>
              <a:ext uri="{FF2B5EF4-FFF2-40B4-BE49-F238E27FC236}">
                <a16:creationId xmlns:a16="http://schemas.microsoft.com/office/drawing/2014/main" id="{C542C61B-544F-4A04-AF2E-60796BF16FA8}"/>
              </a:ext>
            </a:extLst>
          </p:cNvPr>
          <p:cNvSpPr txBox="1">
            <a:spLocks noChangeArrowheads="1"/>
          </p:cNvSpPr>
          <p:nvPr/>
        </p:nvSpPr>
        <p:spPr bwMode="auto">
          <a:xfrm>
            <a:off x="91440" y="381000"/>
            <a:ext cx="8961120" cy="1005840"/>
          </a:xfrm>
          <a:prstGeom prst="rect">
            <a:avLst/>
          </a:prstGeom>
          <a:blipFill dpi="0" rotWithShape="0">
            <a:blip r:embed="rId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hangingPunct="1">
              <a:lnSpc>
                <a:spcPct val="100000"/>
              </a:lnSpc>
              <a:buClrTx/>
              <a:tabLst/>
              <a:defRPr/>
            </a:pP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latin typeface="Verdana" panose="020B0604030504040204" pitchFamily="34" charset="0"/>
                <a:ea typeface="SimSun" panose="02010600030101010101" pitchFamily="2" charset="-122"/>
                <a:cs typeface="Mangal" panose="02040503050203030202" pitchFamily="18" charset="0"/>
              </a:rPr>
              <a:t>Radical Liberals State “Don’t Judge”, But God Stated that Sin will be Judged</a:t>
            </a:r>
            <a:endParaRPr lang="en-US" altLang="en-US" sz="2800" b="1" dirty="0">
              <a:solidFill>
                <a:srgbClr val="4C4C4C"/>
              </a:solidFill>
              <a:latin typeface="Verdana" panose="020B0604030504040204" pitchFamily="34" charset="0"/>
              <a:ea typeface="Verdana" panose="020B0604030504040204" pitchFamily="34" charset="0"/>
              <a:cs typeface="Verdana" panose="020B0604030504040204" pitchFamily="34" charset="0"/>
            </a:endParaRPr>
          </a:p>
        </p:txBody>
      </p:sp>
      <p:sp>
        <p:nvSpPr>
          <p:cNvPr id="4" name="Date Placeholder 2">
            <a:extLst>
              <a:ext uri="{FF2B5EF4-FFF2-40B4-BE49-F238E27FC236}">
                <a16:creationId xmlns:a16="http://schemas.microsoft.com/office/drawing/2014/main" id="{BCCBDD27-F176-4031-8896-568C9895985C}"/>
              </a:ext>
            </a:extLst>
          </p:cNvPr>
          <p:cNvSpPr>
            <a:spLocks noGrp="1"/>
          </p:cNvSpPr>
          <p:nvPr>
            <p:ph type="dt" sz="half" idx="10"/>
          </p:nvPr>
        </p:nvSpPr>
        <p:spPr>
          <a:xfrm>
            <a:off x="4876800" y="6620705"/>
            <a:ext cx="4023359" cy="238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699776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76692"/>
            <a:ext cx="8869680" cy="49331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3000"/>
              </a:lnSpc>
              <a:spcBef>
                <a:spcPts val="0"/>
              </a:spcBef>
              <a:spcAft>
                <a:spcPts val="900"/>
              </a:spcAft>
              <a:buClr>
                <a:prstClr val="white"/>
              </a:buClr>
              <a:buSzPct val="6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400" b="1" i="0" u="none" strike="noStrike" kern="1200" cap="none" spc="0" normalizeH="0" baseline="0" noProof="0"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rPr>
              <a:t>The ACLU &amp; Planned Parenthood were founded by evil US socialist liberal leaders Margaret Sanger &amp; Roger Baldwin, who were supported by both Nazi &amp; communist leaders. </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[1062]</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[1138]</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[1209]</a:t>
            </a:r>
            <a:endPar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1" indent="-365760" algn="l" defTabSz="457200" rtl="0" eaLnBrk="1" fontAlgn="base" latinLnBrk="0" hangingPunct="0">
              <a:lnSpc>
                <a:spcPct val="103000"/>
              </a:lnSpc>
              <a:spcBef>
                <a:spcPts val="0"/>
              </a:spcBef>
              <a:spcAft>
                <a:spcPts val="300"/>
              </a:spcAft>
              <a:buClr>
                <a:prstClr val="white"/>
              </a:buClr>
              <a:buSzPct val="5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2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Planned Parenthood</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founder </a:t>
            </a:r>
            <a:r>
              <a:rPr kumimoji="0" lang="en-US" sz="32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Margaret Sanger</a:t>
            </a:r>
            <a:r>
              <a:rPr kumimoji="0" lang="en-US" sz="3200" b="1" i="0" u="none" strike="noStrike" kern="1200" cap="none" spc="0" normalizeH="0" baseline="0" noProof="0" dirty="0">
                <a:ln w="12700">
                  <a:solidFill>
                    <a:srgbClr val="000000"/>
                  </a:solidFill>
                  <a:prstDash val="solid"/>
                </a:ln>
                <a:solidFill>
                  <a:srgbClr val="FFFFFF"/>
                </a:solidFill>
                <a:effectLst>
                  <a:glow rad="127000">
                    <a:srgbClr val="000000"/>
                  </a:glow>
                  <a:outerShdw blurRad="508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and her associates received letters from a Nazi leader, praising her for inspiring their Nazi eugenics, that ended in genocide. </a:t>
            </a:r>
          </a:p>
          <a:p>
            <a:pPr marL="274320" marR="0" lvl="1" indent="0" algn="l" defTabSz="457200" rtl="0" eaLnBrk="1" fontAlgn="base" latinLnBrk="0" hangingPunct="0">
              <a:lnSpc>
                <a:spcPct val="92000"/>
              </a:lnSpc>
              <a:spcBef>
                <a:spcPts val="0"/>
              </a:spcBef>
              <a:spcAft>
                <a:spcPts val="600"/>
              </a:spcAft>
              <a:buClr>
                <a:srgbClr val="000000">
                  <a:lumMod val="95000"/>
                  <a:lumOff val="5000"/>
                </a:srgbClr>
              </a:buClr>
              <a:buSzPct val="6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[1062]</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50" normalizeH="0" baseline="0" noProof="0" dirty="0">
                <a:solidFill>
                  <a:sysClr val="windowText" lastClr="000000"/>
                </a:solidFill>
                <a:uLnTx/>
                <a:uFillTx/>
                <a:latin typeface="Calibri" panose="020F0502020204030204" pitchFamily="34" charset="0"/>
                <a:ea typeface="SimSun" panose="02010600030101010101" pitchFamily="2" charset="-122"/>
                <a:cs typeface="Calibri" panose="020F0502020204030204" pitchFamily="34" charset="0"/>
                <a:hlinkClick r:id="rId7">
                  <a:extLst>
                    <a:ext uri="{A12FA001-AC4F-418D-AE19-62706E023703}">
                      <ahyp:hlinkClr xmlns:ahyp="http://schemas.microsoft.com/office/drawing/2018/hyperlinkcolor" val="tx"/>
                    </a:ext>
                  </a:extLst>
                </a:hlinkClick>
              </a:rPr>
              <a:t>[1211] (Dinesh D’Souza time 1 hr.)</a:t>
            </a:r>
            <a:r>
              <a:rPr kumimoji="0" lang="en-US" sz="1800" i="0" u="none" strike="noStrike" kern="150" normalizeH="0" baseline="0" noProof="0" dirty="0">
                <a:solidFill>
                  <a:sysClr val="windowText" lastClr="000000"/>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sz="2000" i="0" u="none" strike="noStrike" kern="1200" normalizeH="0" baseline="0" noProof="0" dirty="0">
                <a:solidFill>
                  <a:sysClr val="windowText" lastClr="000000"/>
                </a:solidFill>
                <a:uLnTx/>
                <a:uFillTx/>
                <a:latin typeface="Calibri" panose="020F0502020204030204" pitchFamily="34" charset="0"/>
                <a:ea typeface="Microsoft YaHei" pitchFamily="1"/>
                <a:cs typeface="Calibri" panose="020F0502020204030204" pitchFamily="34" charset="0"/>
              </a:rPr>
              <a:t> </a:t>
            </a:r>
          </a:p>
        </p:txBody>
      </p:sp>
      <p:sp>
        <p:nvSpPr>
          <p:cNvPr id="4" name="Date Placeholder 2">
            <a:extLst>
              <a:ext uri="{FF2B5EF4-FFF2-40B4-BE49-F238E27FC236}">
                <a16:creationId xmlns:a16="http://schemas.microsoft.com/office/drawing/2014/main" id="{E13CB1C0-B51A-47E3-8006-B27CE57DDFF1}"/>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2E7AC534-743E-4410-8DF1-A5B6B24D0C5A}"/>
              </a:ext>
            </a:extLst>
          </p:cNvPr>
          <p:cNvSpPr txBox="1">
            <a:spLocks noChangeArrowheads="1"/>
          </p:cNvSpPr>
          <p:nvPr/>
        </p:nvSpPr>
        <p:spPr bwMode="auto">
          <a:xfrm>
            <a:off x="137160" y="274320"/>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8221230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7099" y="1920240"/>
            <a:ext cx="8869680" cy="472719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107000"/>
              </a:lnSpc>
              <a:spcBef>
                <a:spcPts val="0"/>
              </a:spcBef>
              <a:spcAft>
                <a:spcPts val="300"/>
              </a:spcAft>
              <a:buClr>
                <a:prstClr val="white"/>
              </a:buClr>
              <a:buSzPct val="6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1600" b="0" i="0" u="none" strike="noStrike" kern="1200" cap="none" spc="0" normalizeH="0" baseline="0" noProof="0" dirty="0">
                <a:ln>
                  <a:noFill/>
                </a:ln>
                <a:solidFill>
                  <a:prstClr val="black">
                    <a:lumMod val="95000"/>
                    <a:lumOff val="5000"/>
                  </a:prstClr>
                </a:solidFill>
                <a:effectLst>
                  <a:glow rad="127000">
                    <a:prstClr val="black"/>
                  </a:glo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600" b="1" i="0" u="none" strike="noStrike" kern="1200" cap="none" spc="0" normalizeH="0" baseline="0" noProof="0"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rPr>
              <a:t>Sanger &amp; Baldwin were radical liberal, anti-Christian, murderous anarchists, who fought to require forced sterilization of all African Americans, plus forced evolution teaching.</a:t>
            </a:r>
            <a:endParaRPr kumimoji="0" lang="en-US" sz="36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endParaRPr>
          </a:p>
          <a:p>
            <a:pPr marL="0" lvl="0" indent="0" hangingPunct="1">
              <a:lnSpc>
                <a:spcPct val="90000"/>
              </a:lnSpc>
              <a:spcBef>
                <a:spcPts val="0"/>
              </a:spcBef>
              <a:spcAft>
                <a:spcPts val="1800"/>
              </a:spcAft>
              <a:buClr>
                <a:prstClr val="white"/>
              </a:buClr>
              <a:buSzPct val="6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[1138]</a:t>
            </a:r>
            <a:r>
              <a:rPr lang="en-US" dirty="0">
                <a:solidFill>
                  <a:prstClr val="black"/>
                </a:solidFill>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[1209]</a:t>
            </a:r>
            <a:endParaRPr kumimoji="0" lang="en-US" sz="18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endParaRPr>
          </a:p>
          <a:p>
            <a:pPr marL="0" marR="0" lvl="0" indent="0" algn="ctr" defTabSz="457200" rtl="0" eaLnBrk="1" fontAlgn="base" latinLnBrk="0" hangingPunct="1">
              <a:lnSpc>
                <a:spcPct val="90000"/>
              </a:lnSpc>
              <a:spcBef>
                <a:spcPts val="0"/>
              </a:spcBef>
              <a:spcAft>
                <a:spcPts val="0"/>
              </a:spcAft>
              <a:buClr>
                <a:prstClr val="white"/>
              </a:buClr>
              <a:buSzPct val="6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600" b="1" i="0" u="none" strike="noStrike" kern="1200" cap="none" spc="0" normalizeH="0" baseline="0" noProof="0" dirty="0">
                <a:ln w="9525">
                  <a:solidFill>
                    <a:prstClr val="black"/>
                  </a:solidFill>
                  <a:prstDash val="solid"/>
                </a:ln>
                <a:solidFill>
                  <a:prstClr val="white"/>
                </a:solidFill>
                <a:effectLst>
                  <a:glow rad="127000">
                    <a:prstClr val="black"/>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rPr>
              <a:t>Video: “A Nation Adrift”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[1209]</a:t>
            </a:r>
            <a:r>
              <a:rPr kumimoji="0" lang="en-US" sz="2800" b="1"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itchFamily="1"/>
                <a:cs typeface="Calibri" panose="020F0502020204030204" pitchFamily="34" charset="0"/>
              </a:rPr>
              <a:t> </a:t>
            </a:r>
          </a:p>
          <a:p>
            <a:pPr marL="274320" marR="0" lvl="0" indent="-274320" algn="l" defTabSz="457200" rtl="0" eaLnBrk="1" fontAlgn="base" latinLnBrk="0" hangingPunct="1">
              <a:lnSpc>
                <a:spcPct val="90000"/>
              </a:lnSpc>
              <a:spcBef>
                <a:spcPts val="0"/>
              </a:spcBef>
              <a:spcAft>
                <a:spcPts val="6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6"/>
              </a:rPr>
              <a:t>youtube.com/watch?v=HWNDRXKLodw</a:t>
            </a:r>
            <a:endPar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endParaRPr>
          </a:p>
          <a:p>
            <a:pPr marL="274320" marR="0" lvl="4" indent="-274320" algn="l" defTabSz="457200" rtl="0" eaLnBrk="1" fontAlgn="base" latinLnBrk="0" hangingPunct="1">
              <a:lnSpc>
                <a:spcPct val="90000"/>
              </a:lnSpc>
              <a:spcBef>
                <a:spcPts val="0"/>
              </a:spcBef>
              <a:spcAft>
                <a:spcPts val="6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7"/>
              </a:rPr>
              <a:t>youtube.com/watch?v=ZiRLR25tiks</a:t>
            </a:r>
            <a:endPar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endParaRPr>
          </a:p>
          <a:p>
            <a:pPr marL="274320" marR="0" lvl="4" indent="-274320" algn="l" defTabSz="457200" rtl="0" eaLnBrk="1" fontAlgn="base" latinLnBrk="0" hangingPunct="1">
              <a:lnSpc>
                <a:spcPct val="90000"/>
              </a:lnSpc>
              <a:spcBef>
                <a:spcPts val="0"/>
              </a:spcBef>
              <a:spcAft>
                <a:spcPts val="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8"/>
              </a:rPr>
              <a:t>explorationfilms.com/A_Nation_Adrift.php</a:t>
            </a: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rPr>
              <a:t> (time 51:00, 59:33, 58:57, 1:18:40) </a:t>
            </a:r>
          </a:p>
        </p:txBody>
      </p:sp>
      <p:sp>
        <p:nvSpPr>
          <p:cNvPr id="4" name="Date Placeholder 2">
            <a:extLst>
              <a:ext uri="{FF2B5EF4-FFF2-40B4-BE49-F238E27FC236}">
                <a16:creationId xmlns:a16="http://schemas.microsoft.com/office/drawing/2014/main" id="{E13CB1C0-B51A-47E3-8006-B27CE57DDFF1}"/>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2E7AC534-743E-4410-8DF1-A5B6B24D0C5A}"/>
              </a:ext>
            </a:extLst>
          </p:cNvPr>
          <p:cNvSpPr txBox="1">
            <a:spLocks noChangeArrowheads="1"/>
          </p:cNvSpPr>
          <p:nvPr/>
        </p:nvSpPr>
        <p:spPr bwMode="auto">
          <a:xfrm>
            <a:off x="137160" y="457200"/>
            <a:ext cx="8869680"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4126195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645920"/>
            <a:ext cx="8778240" cy="492949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3000"/>
              </a:lnSpc>
              <a:spcBef>
                <a:spcPts val="0"/>
              </a:spcBef>
              <a:spcAft>
                <a:spcPts val="0"/>
              </a:spcAft>
              <a:buClr>
                <a:prstClr val="white"/>
              </a:buClr>
              <a:buSzPct val="6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itchFamily="1"/>
                <a:cs typeface="Calibri" panose="020F0502020204030204" pitchFamily="34" charset="0"/>
              </a:rPr>
              <a:t>The Radical liberal ACLU’s official positions:</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Supports legalization of child pornography. </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Opposes school prayer, crosses and the Bible.</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Supports legalization of drugs.</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Supports tax breaks for Satanists, opposes tax breaks for churches.</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Supports legalization of prostitution.</a:t>
            </a:r>
          </a:p>
          <a:p>
            <a:pPr marL="548640" marR="0" lvl="1" indent="-274320" algn="l" defTabSz="457200" rtl="0" eaLnBrk="1" fontAlgn="base" latinLnBrk="0" hangingPunct="1">
              <a:lnSpc>
                <a:spcPct val="93000"/>
              </a:lnSpc>
              <a:spcBef>
                <a:spcPts val="0"/>
              </a:spcBef>
              <a:spcAft>
                <a:spcPts val="300"/>
              </a:spcAft>
              <a:buClr>
                <a:prstClr val="white"/>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alpha val="60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Microsoft YaHei" pitchFamily="1"/>
                <a:cs typeface="Calibri" panose="020F0502020204030204" pitchFamily="34" charset="0"/>
              </a:rPr>
              <a:t>Supports abortion on demand.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[1209]</a:t>
            </a:r>
            <a:endParaRPr kumimoji="0" lang="en-US" sz="3200" b="1" i="0" u="none" strike="noStrike" kern="1200" cap="none" spc="0" normalizeH="0" baseline="0" noProof="0" dirty="0">
              <a:ln w="9525">
                <a:solidFill>
                  <a:prstClr val="black"/>
                </a:solidFill>
                <a:prstDash val="solid"/>
              </a:ln>
              <a:solidFill>
                <a:sysClr val="windowText" lastClr="000000"/>
              </a:solidFill>
              <a:effectLst>
                <a:glow rad="101600">
                  <a:srgbClr val="000099">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endParaRPr>
          </a:p>
          <a:p>
            <a:pPr marL="0" marR="0" lvl="0" indent="0" algn="l" defTabSz="457200" rtl="0" eaLnBrk="1" fontAlgn="base" latinLnBrk="0" hangingPunct="1">
              <a:lnSpc>
                <a:spcPct val="90000"/>
              </a:lnSpc>
              <a:spcBef>
                <a:spcPts val="0"/>
              </a:spcBef>
              <a:spcAft>
                <a:spcPts val="900"/>
              </a:spcAft>
              <a:buClr>
                <a:prstClr val="white"/>
              </a:buClr>
              <a:buSzPct val="6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Democrat Jimmy Carter awarded this evil ACLU socialist founder, Roger Baldwin the Medal of Freedom.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[1209]</a:t>
            </a:r>
            <a:endParaRPr kumimoji="0" lang="en-US" sz="16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endParaRPr>
          </a:p>
        </p:txBody>
      </p:sp>
      <p:sp>
        <p:nvSpPr>
          <p:cNvPr id="4" name="Date Placeholder 2">
            <a:extLst>
              <a:ext uri="{FF2B5EF4-FFF2-40B4-BE49-F238E27FC236}">
                <a16:creationId xmlns:a16="http://schemas.microsoft.com/office/drawing/2014/main" id="{B6FF104B-2455-45AB-8742-EB5F2B5915D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2D652A60-40A6-436C-B59B-6E1CB98B207A}"/>
              </a:ext>
            </a:extLst>
          </p:cNvPr>
          <p:cNvSpPr txBox="1">
            <a:spLocks noChangeArrowheads="1"/>
          </p:cNvSpPr>
          <p:nvPr/>
        </p:nvSpPr>
        <p:spPr bwMode="auto">
          <a:xfrm>
            <a:off x="137160" y="27432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7583588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5117" y="1600200"/>
            <a:ext cx="8713763" cy="497059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600"/>
              </a:spcAft>
              <a:buClr>
                <a:prstClr val="white"/>
              </a:buClr>
              <a:buSzPct val="65000"/>
              <a:buFont typeface="Times New Roman" panose="02020603050405020304" pitchFamily="18" charset="0"/>
              <a:buNone/>
              <a:tabLst/>
              <a:defRPr/>
            </a:pPr>
            <a:r>
              <a:rPr kumimoji="0" lang="en-US" altLang="zh-CN"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God stated that we must stay away from evil people who constantly describe evil as good and good as evil</a:t>
            </a:r>
            <a:r>
              <a:rPr kumimoji="0" lang="en-US" altLang="zh-CN"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p>
          <a:p>
            <a:pPr marL="0" marR="0" lvl="0" indent="0" algn="l" defTabSz="457200" rtl="0" eaLnBrk="1" fontAlgn="base" latinLnBrk="0" hangingPunct="0">
              <a:lnSpc>
                <a:spcPct val="90000"/>
              </a:lnSpc>
              <a:spcBef>
                <a:spcPts val="0"/>
              </a:spcBef>
              <a:spcAft>
                <a:spcPts val="1200"/>
              </a:spcAft>
              <a:buClr>
                <a:prstClr val="white"/>
              </a:buClr>
              <a:buSzPct val="65000"/>
              <a:buFont typeface="Times New Roman" panose="02020603050405020304" pitchFamily="18" charset="0"/>
              <a:buNone/>
              <a:tabLst/>
              <a:defRPr/>
            </a:pP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[Psalm 38:20]</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[Rom. 14:16]</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NIV </a:t>
            </a:r>
          </a:p>
          <a:p>
            <a:pPr marL="0" marR="0" lvl="0" indent="0" algn="l" defTabSz="457200" rtl="0" eaLnBrk="1" fontAlgn="base" latinLnBrk="0" hangingPunct="0">
              <a:lnSpc>
                <a:spcPct val="95000"/>
              </a:lnSpc>
              <a:spcBef>
                <a:spcPct val="0"/>
              </a:spcBef>
              <a:spcAft>
                <a:spcPts val="1200"/>
              </a:spcAft>
              <a:buClr>
                <a:prstClr val="black"/>
              </a:buClr>
              <a:buSzPct val="65000"/>
              <a:buFont typeface="Times New Roman" panose="02020603050405020304" pitchFamily="18" charset="0"/>
              <a:buNone/>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Evil people continually state the opposite of the truth. </a:t>
            </a: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This is what Hitler did</a:t>
            </a: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Satan also did this, constantly falsely accusing the angels. </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6">
                  <a:extLst>
                    <a:ext uri="{A12FA001-AC4F-418D-AE19-62706E023703}">
                      <ahyp:hlinkClr xmlns:ahyp="http://schemas.microsoft.com/office/drawing/2018/hyperlinkcolor" val="tx"/>
                    </a:ext>
                  </a:extLst>
                </a:hlinkClick>
              </a:rPr>
              <a:t>[Rev. 12:7-12 NIV]</a:t>
            </a:r>
            <a:r>
              <a:rPr kumimoji="0" lang="en-US" altLang="zh-CN"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p>
          <a:p>
            <a:pPr marL="0" marR="0" lvl="0" indent="0" algn="l" defTabSz="457200" rtl="0" eaLnBrk="1" fontAlgn="base" latinLnBrk="0" hangingPunct="0">
              <a:lnSpc>
                <a:spcPct val="95000"/>
              </a:lnSpc>
              <a:spcBef>
                <a:spcPct val="0"/>
              </a:spcBef>
              <a:spcAft>
                <a:spcPts val="1200"/>
              </a:spcAft>
              <a:buClr>
                <a:prstClr val="black"/>
              </a:buClr>
              <a:buSzPct val="65000"/>
              <a:buFont typeface="Times New Roman" panose="02020603050405020304" pitchFamily="18" charset="0"/>
              <a:buNone/>
              <a:tabLst/>
              <a:defRPr/>
            </a:pPr>
            <a:r>
              <a:rPr kumimoji="0" lang="en-US" altLang="zh-CN"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This is exactly what gay democrats constantly do today. Early socialist leaders stated that their goal was to convince people that white snow was instead black. Their goal was to promote lies.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[1273]</a:t>
            </a:r>
            <a:endParaRPr kumimoji="0" lang="en-US" sz="32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9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E8F3E2F4-5F03-4A7F-9E66-2597B9CA1EDF}"/>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EA24E2FC-AEFB-48BF-A301-C5EA50D17649}"/>
              </a:ext>
            </a:extLst>
          </p:cNvPr>
          <p:cNvSpPr txBox="1">
            <a:spLocks noChangeArrowheads="1"/>
          </p:cNvSpPr>
          <p:nvPr/>
        </p:nvSpPr>
        <p:spPr bwMode="auto">
          <a:xfrm>
            <a:off x="137159" y="189756"/>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90922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4300" y="1508760"/>
            <a:ext cx="8915400" cy="499431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0"/>
              </a:spcAft>
              <a:buClr>
                <a:prstClr val="white"/>
              </a:buClr>
              <a:buSzPct val="65000"/>
              <a:buFont typeface="Times New Roman" panose="02020603050405020304" pitchFamily="18" charset="0"/>
              <a:buNone/>
              <a:tabLst/>
              <a:defRPr/>
            </a:pPr>
            <a:r>
              <a:rPr kumimoji="0" lang="en-US" altLang="en-US" sz="29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Liberals today copy past socialist Nazis.</a:t>
            </a:r>
            <a:r>
              <a:rPr kumimoji="0" lang="en-US" altLang="en-US" sz="3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Raging angry socialist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ction="ppaction://hlinksldjump"/>
              </a:rPr>
              <a:t>Hitler was gay</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 strict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vegetarian</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murdered 60 million and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said the opposite of the truth</a:t>
            </a:r>
            <a:r>
              <a:rPr kumimoji="0" lang="en-US" alt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 per those who knew him the longest</a:t>
            </a:r>
            <a:r>
              <a:rPr kumimoji="0" lang="en-US" alt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[1022]</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[1099] (Machtan pg. 69)</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[1148]</a:t>
            </a:r>
            <a:endParaRPr kumimoji="0" lang="en-US" altLang="en-US" sz="16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274320" marR="0" lvl="0" indent="-274320" algn="l" defTabSz="457200" rtl="0" eaLnBrk="1" fontAlgn="base" latinLnBrk="0" hangingPunct="0">
              <a:lnSpc>
                <a:spcPct val="93000"/>
              </a:lnSpc>
              <a:spcBef>
                <a:spcPct val="0"/>
              </a:spcBef>
              <a:spcAft>
                <a:spcPts val="900"/>
              </a:spcAft>
              <a:buClr>
                <a:prstClr val="black"/>
              </a:buClr>
              <a:buSzPct val="65000"/>
              <a:buFont typeface="Wingdings" panose="05000000000000000000" pitchFamily="2" charset="2"/>
              <a:buChar char="Ø"/>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Today, socialist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democrat, gay environmentalist groups &amp; leaders including PETA,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9">
                  <a:extLst>
                    <a:ext uri="{A12FA001-AC4F-418D-AE19-62706E023703}">
                      <ahyp:hlinkClr xmlns:ahyp="http://schemas.microsoft.com/office/drawing/2018/hyperlinkcolor" val="tx"/>
                    </a:ext>
                  </a:extLst>
                </a:hlinkClick>
              </a:rPr>
              <a:t>Cory Booker</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&amp; AOC </a:t>
            </a:r>
            <a:r>
              <a:rPr kumimoji="0" lang="en-US" alt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10">
                  <a:extLst>
                    <a:ext uri="{A12FA001-AC4F-418D-AE19-62706E023703}">
                      <ahyp:hlinkClr xmlns:ahyp="http://schemas.microsoft.com/office/drawing/2018/hyperlinkcolor" val="tx"/>
                    </a:ext>
                  </a:extLst>
                </a:hlinkClick>
              </a:rPr>
              <a:t>[1203]</a:t>
            </a:r>
            <a:r>
              <a:rPr kumimoji="0" lang="en-US" alt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are also raging angry, vegetarian, say the opposite of truth &amp; murdered</a:t>
            </a:r>
            <a:r>
              <a:rPr kumimoji="0" lang="en-US" altLang="en-US" sz="2800" b="1" i="0" u="none" strike="noStrike" kern="1200" cap="none" spc="0" normalizeH="0" baseline="0" noProof="0" dirty="0">
                <a:ln w="9525">
                  <a:solidFill>
                    <a:prstClr val="black"/>
                  </a:solidFill>
                  <a:prstDash val="solid"/>
                </a:ln>
                <a:solidFill>
                  <a:prstClr val="black"/>
                </a:solidFill>
                <a:effectLst>
                  <a:glow rad="1016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30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2700000" algn="tl" rotWithShape="0">
                    <a:prstClr val="black">
                      <a:lumMod val="95000"/>
                      <a:lumOff val="5000"/>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50 million through abortion</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1">
                  <a:extLst>
                    <a:ext uri="{A12FA001-AC4F-418D-AE19-62706E023703}">
                      <ahyp:hlinkClr xmlns:ahyp="http://schemas.microsoft.com/office/drawing/2018/hyperlinkcolor" val="tx"/>
                    </a:ext>
                  </a:extLst>
                </a:hlinkClick>
              </a:rPr>
              <a:t>[51]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mn-cs"/>
                <a:hlinkClick r:id="rId12">
                  <a:extLst>
                    <a:ext uri="{A12FA001-AC4F-418D-AE19-62706E023703}">
                      <ahyp:hlinkClr xmlns:ahyp="http://schemas.microsoft.com/office/drawing/2018/hyperlinkcolor" val="tx"/>
                    </a:ext>
                  </a:extLst>
                </a:hlinkClick>
              </a:rPr>
              <a:t>[52]</a:t>
            </a:r>
            <a:r>
              <a:rPr kumimoji="0" lang="en-US" alt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endParaRPr kumimoji="0" lang="en-US" altLang="en-US" sz="18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274320" marR="0" lvl="0" indent="-274320" algn="l" defTabSz="457200" rtl="0" eaLnBrk="1" fontAlgn="base" latinLnBrk="0" hangingPunct="0">
              <a:lnSpc>
                <a:spcPct val="93000"/>
              </a:lnSpc>
              <a:spcBef>
                <a:spcPct val="0"/>
              </a:spcBef>
              <a:spcAft>
                <a:spcPts val="600"/>
              </a:spcAft>
              <a:buClr>
                <a:prstClr val="white"/>
              </a:buClr>
              <a:buSzPct val="60000"/>
              <a:buFont typeface="Wingdings" panose="05000000000000000000" pitchFamily="2" charset="2"/>
              <a:buChar char="Ø"/>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Bible prophesy also stated that before the end times, evil men would make eating meat illegal. </a:t>
            </a:r>
            <a:r>
              <a:rPr kumimoji="0" lang="en-US" alt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Times New Roman" panose="02020603050405020304" pitchFamily="18" charset="0"/>
                <a:cs typeface="Calibri" panose="020F0502020204030204" pitchFamily="34" charset="0"/>
              </a:rPr>
              <a:t>The Bible said to turn away from these evil people.</a:t>
            </a:r>
            <a:endParaRPr kumimoji="0" lang="en-US" altLang="en-US" sz="3000" b="1" i="0" u="none" strike="noStrike" kern="1200" cap="none" spc="0" normalizeH="0" baseline="0" noProof="0" dirty="0">
              <a:ln w="9525">
                <a:solidFill>
                  <a:prstClr val="black"/>
                </a:solidFill>
                <a:prstDash val="solid"/>
              </a:ln>
              <a:solidFill>
                <a:prstClr val="black">
                  <a:lumMod val="95000"/>
                  <a:lumOff val="5000"/>
                </a:prstClr>
              </a:solidFill>
              <a:effectLst>
                <a:glow rad="1270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675120"/>
            <a:ext cx="32765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p>
        </p:txBody>
      </p:sp>
      <p:sp>
        <p:nvSpPr>
          <p:cNvPr id="5" name="Date Placeholder 2">
            <a:extLst>
              <a:ext uri="{FF2B5EF4-FFF2-40B4-BE49-F238E27FC236}">
                <a16:creationId xmlns:a16="http://schemas.microsoft.com/office/drawing/2014/main" id="{0C5FAC57-519E-462D-B007-7DD209617FF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9C45489D-B1F1-48D8-909B-C3131BA9B0AA}"/>
              </a:ext>
            </a:extLst>
          </p:cNvPr>
          <p:cNvSpPr txBox="1">
            <a:spLocks noChangeArrowheads="1"/>
          </p:cNvSpPr>
          <p:nvPr/>
        </p:nvSpPr>
        <p:spPr bwMode="auto">
          <a:xfrm>
            <a:off x="137160" y="153063"/>
            <a:ext cx="8869680" cy="118872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8391563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97280" y="838200"/>
            <a:ext cx="7067550" cy="5343642"/>
          </a:xfrm>
          <a:prstGeom prst="rect">
            <a:avLst/>
          </a:prstGeom>
          <a:noFill/>
          <a:ln w="25400">
            <a:noFill/>
          </a:ln>
          <a:effectLst/>
          <a:scene3d>
            <a:camera prst="orthographicFront"/>
            <a:lightRig rig="threePt" dir="t"/>
          </a:scene3d>
          <a:sp3d>
            <a:bevelT w="165100" prst="coolSlant"/>
          </a:sp3d>
        </p:spPr>
        <p:txBody>
          <a:bodyPr wrap="square" lIns="18288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600"/>
              </a:spcAft>
              <a:buClr>
                <a:prstClr val="white"/>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Now the Spirit speaketh … </a:t>
            </a:r>
            <a:r>
              <a:rPr kumimoji="0" lang="en-US" sz="4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in the latter times </a:t>
            </a:r>
            <a:r>
              <a:rPr kumimoji="0" lang="en-US" sz="3200" b="0" i="0" u="none" strike="noStrike" kern="1200" cap="none" spc="0" normalizeH="0" baseline="0" noProof="0" dirty="0">
                <a:ln>
                  <a:noFill/>
                </a:ln>
                <a:solidFill>
                  <a:srgbClr val="000000">
                    <a:lumMod val="95000"/>
                    <a:lumOff val="5000"/>
                  </a:srgbClr>
                </a:solidFill>
                <a:effectLst/>
                <a:uLnTx/>
                <a:uFillTx/>
                <a:latin typeface="Papyrus" panose="03070502060502030205" pitchFamily="66" charset="0"/>
                <a:ea typeface="Microsoft YaHei" panose="020B0503020204020204" pitchFamily="34" charset="-122"/>
                <a:cs typeface="Arial" panose="020B0604020202020204" pitchFamily="34" charset="0"/>
              </a:rPr>
              <a:t>some</a:t>
            </a:r>
            <a:r>
              <a:rPr kumimoji="0" lang="en-US" sz="4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200" b="0" i="0" u="none" strike="noStrike" kern="1200" cap="none" spc="0" normalizeH="0" baseline="0" noProof="0" dirty="0">
                <a:ln>
                  <a:noFill/>
                </a:ln>
                <a:solidFill>
                  <a:srgbClr val="000000">
                    <a:lumMod val="95000"/>
                    <a:lumOff val="5000"/>
                  </a:srgbClr>
                </a:solidFill>
                <a:effectLst/>
                <a:uLnTx/>
                <a:uFillTx/>
                <a:latin typeface="Papyrus" panose="03070502060502030205" pitchFamily="66" charset="0"/>
                <a:ea typeface="Microsoft YaHei" panose="020B0503020204020204" pitchFamily="34" charset="-122"/>
                <a:cs typeface="Arial" panose="020B0604020202020204" pitchFamily="34" charset="0"/>
              </a:rPr>
              <a:t>shall depart from the faith, giving heed to </a:t>
            </a:r>
            <a:r>
              <a:rPr kumimoji="0" lang="en-US" sz="4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seducing spirits, and doctrines of devils;</a:t>
            </a:r>
          </a:p>
          <a:p>
            <a:pPr marL="0" marR="0" lvl="0" indent="0" algn="l" defTabSz="457200" rtl="0" eaLnBrk="1" fontAlgn="base" latinLnBrk="0" hangingPunct="0">
              <a:lnSpc>
                <a:spcPct val="92000"/>
              </a:lnSpc>
              <a:spcBef>
                <a:spcPct val="0"/>
              </a:spcBef>
              <a:spcAft>
                <a:spcPts val="600"/>
              </a:spcAft>
              <a:buClr>
                <a:prstClr val="white"/>
              </a:buClr>
              <a:buSzPct val="70000"/>
              <a:buFont typeface="Times New Roman" panose="02020603050405020304" pitchFamily="18" charset="0"/>
              <a:buNone/>
              <a:tabLst/>
              <a:defRPr/>
            </a:pPr>
            <a:r>
              <a:rPr kumimoji="0" lang="en-US" sz="4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Speaking lies in hypocrisy…</a:t>
            </a:r>
          </a:p>
          <a:p>
            <a:pPr marL="0" marR="0" lvl="0" indent="0" algn="l" defTabSz="457200" rtl="0" eaLnBrk="1" fontAlgn="base" latinLnBrk="0" hangingPunct="0">
              <a:lnSpc>
                <a:spcPct val="92000"/>
              </a:lnSpc>
              <a:spcBef>
                <a:spcPct val="0"/>
              </a:spcBef>
              <a:spcAft>
                <a:spcPts val="600"/>
              </a:spcAft>
              <a:buClr>
                <a:prstClr val="white"/>
              </a:buClr>
              <a:buSzPct val="70000"/>
              <a:buFont typeface="Times New Roman" panose="02020603050405020304" pitchFamily="18" charset="0"/>
              <a:buNone/>
              <a:tabLst/>
              <a:defRPr/>
            </a:pPr>
            <a:r>
              <a:rPr kumimoji="0" lang="en-US" sz="4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Forbidding to marry, and </a:t>
            </a:r>
            <a:r>
              <a:rPr kumimoji="0" lang="en-US" sz="4600" b="1" i="0" u="none" strike="noStrike" kern="1200" cap="none" spc="0" normalizeH="0" baseline="0" noProof="0" dirty="0">
                <a:ln w="9525">
                  <a:solidFill>
                    <a:prstClr val="black"/>
                  </a:solidFill>
                  <a:prstDash val="solid"/>
                </a:ln>
                <a:solidFill>
                  <a:prstClr val="white"/>
                </a:solidFill>
                <a:effectLst>
                  <a:glow rad="88900">
                    <a:srgbClr val="000066"/>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commanding to abstain from meats</a:t>
            </a:r>
            <a:r>
              <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2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(1 Timothy 4:1-4 </a:t>
            </a:r>
            <a:r>
              <a:rPr kumimoji="0" lang="en-US" sz="18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KJV</a:t>
            </a:r>
            <a:r>
              <a:rPr kumimoji="0" lang="en-US" sz="2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a:t>
            </a:r>
            <a:endPar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627250556"/>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1592" y="1051560"/>
            <a:ext cx="8869680" cy="55778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900"/>
              </a:spcAft>
              <a:buClr>
                <a:prstClr val="white"/>
              </a:buClr>
              <a:buSzPct val="60000"/>
              <a:tabLst/>
              <a:defRPr/>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Democrat and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Muslim leaders</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accuse Christians of being Nazis</a:t>
            </a:r>
            <a:r>
              <a:rPr kumimoji="0" lang="en-US" sz="3200" b="0" i="0" u="none" strike="noStrike" kern="1200" cap="none" spc="0" normalizeH="0" baseline="0" noProof="0" dirty="0">
                <a:ln>
                  <a:noFill/>
                </a:ln>
                <a:solidFill>
                  <a:prstClr val="black">
                    <a:lumMod val="95000"/>
                    <a:lumOff val="5000"/>
                  </a:prstClr>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to hide the fact that secretly gay democrat &amp;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Muslim leaders</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today follow</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the same beliefs as past secretly</a:t>
            </a:r>
            <a:r>
              <a:rPr kumimoji="0" lang="en-US" sz="3200" b="1" i="0" u="none" strike="noStrike" kern="1200" cap="none" spc="0" normalizeH="0" baseline="0" noProof="0" dirty="0">
                <a:ln w="9525">
                  <a:solidFill>
                    <a:prstClr val="black"/>
                  </a:solidFill>
                  <a:prstDash val="solid"/>
                </a:ln>
                <a:solidFill>
                  <a:srgbClr val="FFFFFF"/>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 gay Nazis</a:t>
            </a: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[1022]</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[1062]</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[1138]</a:t>
            </a:r>
            <a:r>
              <a:rPr lang="en-US" sz="1600" dirty="0">
                <a:solidFill>
                  <a:prstClr val="black"/>
                </a:solidFill>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[1209]</a:t>
            </a:r>
            <a:r>
              <a:rPr kumimoji="0" lang="en-US" sz="32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5000"/>
              </a:lnSpc>
              <a:spcBef>
                <a:spcPct val="0"/>
              </a:spcBef>
              <a:spcAft>
                <a:spcPts val="9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Democrat leaders today are gay socialists,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raging angry, racist anti-White, anti-Jew &amp; anti-Christian</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5000"/>
              </a:lnSpc>
              <a:spcBef>
                <a:spcPct val="0"/>
              </a:spcBef>
              <a:spcAft>
                <a:spcPts val="9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Similarly, Nazi leaders were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gay socialists, raging angry, racist anti-Black</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anti-Jew</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&amp;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anti</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Christian</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5000"/>
              </a:lnSpc>
              <a:spcBef>
                <a:spcPct val="0"/>
              </a:spcBef>
              <a:spcAft>
                <a:spcPts val="9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Socialist democrats &amp; Muslims today are repeating the actions of past socialist Nazis, who also initially colluded in evil crimes with communist Russia. But the Nazis later betrayed them and </a:t>
            </a:r>
            <a:r>
              <a:rPr kumimoji="0" lang="en-US" sz="2800" b="1" i="0" u="none" strike="noStrike" kern="1200" cap="none" spc="0" normalizeH="0" baseline="0" noProof="0" dirty="0">
                <a:ln w="9525">
                  <a:solidFill>
                    <a:prstClr val="black"/>
                  </a:solidFill>
                  <a:prstDash val="solid"/>
                </a:ln>
                <a:solidFill>
                  <a:prstClr val="white"/>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15">
                  <a:extLst>
                    <a:ext uri="{A12FA001-AC4F-418D-AE19-62706E023703}">
                      <ahyp:hlinkClr xmlns:ahyp="http://schemas.microsoft.com/office/drawing/2018/hyperlinkcolor" val="tx"/>
                    </a:ext>
                  </a:extLst>
                </a:hlinkClick>
              </a:rPr>
              <a:t>killed 23 million Russians</a:t>
            </a:r>
            <a:r>
              <a:rPr kumimoji="0" lang="en-US" sz="2800" b="0" i="0" u="none" strike="noStrike" kern="1200" cap="none" spc="0" normalizeH="0" baseline="0" noProof="0" dirty="0">
                <a:ln>
                  <a:noFill/>
                </a:ln>
                <a:solidFill>
                  <a:prstClr val="black">
                    <a:lumMod val="95000"/>
                    <a:lumOff val="5000"/>
                  </a:prstClr>
                </a:solidFill>
                <a:effectLst>
                  <a:glow rad="101600">
                    <a:prstClr val="black">
                      <a:lumMod val="95000"/>
                      <a:lumOff val="5000"/>
                    </a:prstClr>
                  </a:glow>
                  <a:outerShdw blurRad="38100" dist="38100" dir="5400000" algn="ctr"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WWII.</a:t>
            </a:r>
            <a:endParaRPr kumimoji="0" lang="en-US" sz="3000" b="1" i="0" u="none" strike="noStrike" kern="1200" cap="none" spc="0" normalizeH="0" baseline="0" noProof="0"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62940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9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4E2DDE63-4D49-4790-BCAA-96B4B9D8DF6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65C68E00-730E-4814-AC61-57DD577C610F}"/>
              </a:ext>
            </a:extLst>
          </p:cNvPr>
          <p:cNvSpPr txBox="1">
            <a:spLocks noChangeArrowheads="1"/>
          </p:cNvSpPr>
          <p:nvPr/>
        </p:nvSpPr>
        <p:spPr bwMode="auto">
          <a:xfrm>
            <a:off x="140885" y="137160"/>
            <a:ext cx="8869680" cy="822960"/>
          </a:xfrm>
          <a:prstGeom prst="rect">
            <a:avLst/>
          </a:prstGeom>
          <a:blipFill dpi="0" rotWithShape="0">
            <a:blip r:embed="rId1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29487746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404" y="1188720"/>
            <a:ext cx="8856915" cy="54864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1000"/>
              </a:lnSpc>
              <a:spcBef>
                <a:spcPts val="0"/>
              </a:spcBef>
              <a:spcAft>
                <a:spcPts val="0"/>
              </a:spcAft>
              <a:buClr>
                <a:srgbClr val="FFFFFF"/>
              </a:buClr>
              <a:buSzPct val="60000"/>
              <a:buFont typeface="Times New Roman" panose="02020603050405020304" pitchFamily="18" charset="0"/>
              <a:buNone/>
              <a:tabLst/>
              <a:defRPr/>
            </a:pPr>
            <a:r>
              <a:rPr kumimoji="0" lang="en-US" sz="2900" b="1" i="0" u="none" strike="noStrike" kern="1200" cap="none" spc="0" normalizeH="0" baseline="0" noProof="0" dirty="0">
                <a:ln w="9525">
                  <a:solidFill>
                    <a:prstClr val="black"/>
                  </a:solidFill>
                  <a:prstDash val="solid"/>
                </a:ln>
                <a:solidFill>
                  <a:prstClr val="white"/>
                </a:solidFill>
                <a:effectLst>
                  <a:glow rad="88900">
                    <a:prstClr val="black">
                      <a:alpha val="60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“Riding The Dragon: The Bidens’ Chinese Secrets” </a:t>
            </a:r>
          </a:p>
          <a:p>
            <a:pPr marL="274320" marR="0" lvl="0" indent="0" algn="ctr" defTabSz="457200" rtl="0" eaLnBrk="1" fontAlgn="base" latinLnBrk="0" hangingPunct="0">
              <a:lnSpc>
                <a:spcPct val="91000"/>
              </a:lnSpc>
              <a:spcBef>
                <a:spcPts val="0"/>
              </a:spcBef>
              <a:spcAft>
                <a:spcPts val="1200"/>
              </a:spcAft>
              <a:buClr>
                <a:srgbClr val="FFFFFF"/>
              </a:buClr>
              <a:buSzPct val="60000"/>
              <a:buFont typeface="Times New Roman" panose="02020603050405020304" pitchFamily="18" charset="0"/>
              <a:buNone/>
              <a:tabLst/>
              <a:defRPr/>
            </a:pPr>
            <a:r>
              <a:rPr kumimoji="0" lang="en-US" sz="2000" b="1"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youtube.com/watch?v=JRmlcEBAiIs</a:t>
            </a:r>
            <a:endParaRPr kumimoji="0" lang="en-US" sz="2000" b="1" u="none" strike="noStrike" kern="1200" cap="none" spc="0" normalizeH="0" baseline="0" noProof="0" dirty="0">
              <a:ln w="9525">
                <a:solidFill>
                  <a:prstClr val="black"/>
                </a:solidFill>
                <a:prstDash val="solid"/>
              </a:ln>
              <a:solidFill>
                <a:sysClr val="windowText" lastClr="000000"/>
              </a:solidFill>
              <a:effectLst>
                <a:glow rad="101600">
                  <a:prstClr val="black"/>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101600">
                    <a:prstClr val="black"/>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Marxist gay Obama &amp; Clinton administrations criminally &amp; traitorously colluded with the Marxist Russian and Chinese militaries for decades. </a:t>
            </a:r>
          </a:p>
          <a:p>
            <a:pPr marL="274320" marR="0" lvl="0" indent="-274320" algn="l" defTabSz="457200" rtl="0" eaLnBrk="1" fontAlgn="base" latinLnBrk="0" hangingPunct="0">
              <a:lnSpc>
                <a:spcPct val="90000"/>
              </a:lnSpc>
              <a:spcBef>
                <a:spcPct val="0"/>
              </a:spcBef>
              <a:spcAft>
                <a:spcPts val="300"/>
              </a:spcAft>
              <a:buClr>
                <a:prstClr val="black"/>
              </a:buClr>
              <a:buSzPct val="70000"/>
              <a:buFont typeface="Wingdings" panose="05000000000000000000" pitchFamily="2" charset="2"/>
              <a:buChar char="Ø"/>
              <a:tabLst/>
              <a:defRPr/>
            </a:pPr>
            <a:r>
              <a:rPr kumimoji="0" lang="en-US" sz="29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included giving Russia and China our top-secret technology &amp; information, in return for many billions given to corrupt democrat: charitable foundations, fake foreign jobs for relatives through proxies including billions for Biden’s son Hunter in Ukraine and China, plus speeches, illegal foreign campaign contributions, government kickback contracts &amp; laundered money. </a:t>
            </a:r>
          </a:p>
          <a:p>
            <a:pPr marL="274320" lvl="0" indent="0">
              <a:lnSpc>
                <a:spcPct val="95000"/>
              </a:lnSpc>
              <a:spcAft>
                <a:spcPts val="300"/>
              </a:spcAft>
              <a:buClr>
                <a:prstClr val="black"/>
              </a:buClr>
              <a:buSzPct val="70000"/>
              <a:tabLst/>
              <a:defRPr/>
            </a:pP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
                  <a:extLst>
                    <a:ext uri="{A12FA001-AC4F-418D-AE19-62706E023703}">
                      <ahyp:hlinkClr xmlns:ahyp="http://schemas.microsoft.com/office/drawing/2018/hyperlinkcolor" val="tx"/>
                    </a:ext>
                  </a:extLst>
                </a:hlinkClick>
              </a:rPr>
              <a:t>[818]</a:t>
            </a:r>
            <a:r>
              <a:rPr kumimoji="0" lang="en-US" altLang="zh-CN"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[1062]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a:t>
            </a:r>
            <a:r>
              <a:rPr lang="en-US" dirty="0">
                <a:solidFill>
                  <a:prstClr val="black"/>
                </a:solidFill>
                <a:latin typeface="Calibri" panose="020F0502020204030204" pitchFamily="34" charset="0"/>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[1163]</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[1164]</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xtLst>
                    <a:ext uri="{A12FA001-AC4F-418D-AE19-62706E023703}">
                      <ahyp:hlinkClr xmlns:ahyp="http://schemas.microsoft.com/office/drawing/2018/hyperlinkcolor" val="tx"/>
                    </a:ext>
                  </a:extLst>
                </a:hlinkClick>
              </a:rPr>
              <a:t>[1165]</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0">
                  <a:extLst>
                    <a:ext uri="{A12FA001-AC4F-418D-AE19-62706E023703}">
                      <ahyp:hlinkClr xmlns:ahyp="http://schemas.microsoft.com/office/drawing/2018/hyperlinkcolor" val="tx"/>
                    </a:ext>
                  </a:extLst>
                </a:hlinkClick>
              </a:rPr>
              <a:t>[1166]</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1">
                  <a:extLst>
                    <a:ext uri="{A12FA001-AC4F-418D-AE19-62706E023703}">
                      <ahyp:hlinkClr xmlns:ahyp="http://schemas.microsoft.com/office/drawing/2018/hyperlinkcolor" val="tx"/>
                    </a:ext>
                  </a:extLst>
                </a:hlinkClick>
              </a:rPr>
              <a:t>[1172]</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12">
                  <a:extLst>
                    <a:ext uri="{A12FA001-AC4F-418D-AE19-62706E023703}">
                      <ahyp:hlinkClr xmlns:ahyp="http://schemas.microsoft.com/office/drawing/2018/hyperlinkcolor" val="tx"/>
                    </a:ext>
                  </a:extLst>
                </a:hlinkClick>
              </a:rPr>
              <a:t>[1234]</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1294]</a:t>
            </a:r>
            <a:r>
              <a:rPr kumimoji="0" lang="en-US"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[1313]</a:t>
            </a:r>
            <a:endParaRPr kumimoji="0" lang="en-US"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DEB2C17D-EE4A-49CA-8378-0B5E828F017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6A6EADE7-73F3-4A12-BAD1-D46D87A49BB2}"/>
              </a:ext>
            </a:extLst>
          </p:cNvPr>
          <p:cNvSpPr txBox="1">
            <a:spLocks noChangeArrowheads="1"/>
          </p:cNvSpPr>
          <p:nvPr/>
        </p:nvSpPr>
        <p:spPr bwMode="auto">
          <a:xfrm>
            <a:off x="129733" y="228600"/>
            <a:ext cx="8869680" cy="822960"/>
          </a:xfrm>
          <a:prstGeom prst="rect">
            <a:avLst/>
          </a:prstGeom>
          <a:blipFill dpi="0" rotWithShape="0">
            <a:blip r:embed="rId1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32376360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397" y="1188720"/>
            <a:ext cx="8895191" cy="53949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5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Obama’s CIA director John Brennan supported the Soviet Union… voting for one of its US Communist Party puppets, but then denounced any legitimate diplomacy toward Putin’s Russia by Trump.</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[1068]</a:t>
            </a:r>
            <a:endParaRPr kumimoji="0" lang="en-US" sz="28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600"/>
              </a:spcAft>
              <a:buClr>
                <a:prstClr val="white"/>
              </a:buClr>
              <a:buSzPct val="5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“Brennan</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refused to take his oath as CIA director on the Bible, </a:t>
            </a: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misses the days of atheistic Marxism and fears the revival of a Christian Russia.” Brennan “while walking the halls of the CIA festooned with LGBT buttons, would rant to colleagues about Putin’s refusal to allow gay pride parades in Moscow</a:t>
            </a:r>
            <a:r>
              <a:rPr kumimoji="0" lang="en-US" sz="3000" b="1" i="0" u="none" strike="noStrike" kern="1200" cap="none" spc="0" normalizeH="0" baseline="0" noProof="0" dirty="0">
                <a:ln w="9525">
                  <a:solidFill>
                    <a:prstClr val="black"/>
                  </a:solidFill>
                  <a:prstDash val="solid"/>
                </a:ln>
                <a:solidFill>
                  <a:prstClr val="white"/>
                </a:solidFill>
                <a:effectLst>
                  <a:glow rad="76200">
                    <a:schemeClr val="bg1"/>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[1068]</a:t>
            </a:r>
            <a:r>
              <a:rPr kumimoji="0" lang="en-US" sz="32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0000"/>
              </a:lnSpc>
              <a:spcBef>
                <a:spcPct val="0"/>
              </a:spcBef>
              <a:spcAft>
                <a:spcPts val="600"/>
              </a:spcAft>
              <a:buClr>
                <a:prstClr val="white"/>
              </a:buClr>
              <a:buSzPct val="55000"/>
              <a:buFont typeface="Times New Roman" panose="02020603050405020304" pitchFamily="18" charset="0"/>
              <a:buNone/>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“Brennan deplored Reagan’s description of the Soviet Union as an evil empire… demanding that he pursue détente with Marxist thugs who make Putin look like a piker.”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[1068]</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5" name="Date Placeholder 2">
            <a:extLst>
              <a:ext uri="{FF2B5EF4-FFF2-40B4-BE49-F238E27FC236}">
                <a16:creationId xmlns:a16="http://schemas.microsoft.com/office/drawing/2014/main" id="{DEB2C17D-EE4A-49CA-8378-0B5E828F017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2B1E7B4D-0CA6-4E2B-B423-0DD1E9E7E082}"/>
              </a:ext>
            </a:extLst>
          </p:cNvPr>
          <p:cNvSpPr txBox="1">
            <a:spLocks noChangeArrowheads="1"/>
          </p:cNvSpPr>
          <p:nvPr/>
        </p:nvSpPr>
        <p:spPr bwMode="auto">
          <a:xfrm>
            <a:off x="129733" y="228600"/>
            <a:ext cx="8869680" cy="8229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35074345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54479"/>
            <a:ext cx="8869680" cy="48186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900"/>
              </a:spcAft>
              <a:buClr>
                <a:prstClr val="black"/>
              </a:buClr>
              <a:buSzPct val="70000"/>
              <a:buFont typeface="Times New Roman" panose="02020603050405020304" pitchFamily="18" charset="0"/>
              <a:buNone/>
              <a:tabLst/>
              <a:defRPr/>
            </a:pPr>
            <a:r>
              <a:rPr kumimoji="0" lang="en-US" sz="30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Liberals today repeat past Nazi teen gay rape, with </a:t>
            </a:r>
            <a:r>
              <a:rPr kumimoji="0" lang="en-US" sz="3200" b="1" i="0" u="none" strike="noStrike" kern="1200" cap="none" spc="0" normalizeH="0" baseline="0" noProof="0" dirty="0">
                <a:ln w="9525">
                  <a:solidFill>
                    <a:prstClr val="black"/>
                  </a:solidFill>
                  <a:prstDash val="solid"/>
                </a:ln>
                <a:solidFill>
                  <a:srgbClr val="FFFFFF"/>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LGBTQ pride parades celebrating </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rampant teen gay rape by adults as “coming out</a:t>
            </a:r>
            <a:r>
              <a:rPr kumimoji="0" lang="en-US" sz="32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This occurred at NYC’s Stonewall gay bar riot.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[1020]</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105000"/>
              </a:lnSpc>
              <a:spcBef>
                <a:spcPct val="0"/>
              </a:spcBef>
              <a:spcAft>
                <a:spcPts val="600"/>
              </a:spcAft>
              <a:buClr>
                <a:prstClr val="white"/>
              </a:buClr>
              <a:buSzPct val="6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 Pride events, celebrated for a month each year, </a:t>
            </a:r>
            <a:r>
              <a:rPr kumimoji="0" lang="en-US" sz="3000" b="1" i="0" u="none" strike="noStrike" kern="1200" cap="none" spc="0" normalizeH="0" baseline="0" noProof="0" dirty="0">
                <a:ln w="9525">
                  <a:solidFill>
                    <a:prstClr val="black"/>
                  </a:solidFill>
                  <a:prstDash val="solid"/>
                </a:ln>
                <a:solidFill>
                  <a:srgbClr val="FFFFFF"/>
                </a:solidFill>
                <a:effectLst>
                  <a:glow rad="889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celebrate group gay sex with an underage 14 year old boy</a:t>
            </a:r>
            <a:r>
              <a:rPr kumimoji="0" lang="en-US" sz="3000" b="1" i="0" u="none" strike="noStrike" kern="1200" cap="none" spc="0" normalizeH="0" baseline="0" noProof="0" dirty="0">
                <a:ln w="9525">
                  <a:solidFill>
                    <a:prstClr val="black"/>
                  </a:solidFill>
                  <a:prstDash val="solid"/>
                </a:ln>
                <a:solidFill>
                  <a:prstClr val="white"/>
                </a:solidFill>
                <a:effectLst>
                  <a:glow rad="88900">
                    <a:prstClr val="black">
                      <a:lumMod val="95000"/>
                      <a:lumOff val="5000"/>
                    </a:prstClr>
                  </a:glow>
                  <a:outerShdw blurRad="38100" dist="38100" dir="2700000" algn="tl" rotWithShape="0">
                    <a:prstClr val="black">
                      <a:lumMod val="50000"/>
                      <a:alpha val="4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(Mark Pascal, Varieties of Man Boy Love),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 cross dressing gay child prostitute, in the Stonewall Inn, a </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mafia owned gay bar</a:t>
            </a:r>
            <a:r>
              <a:rPr kumimoji="0" lang="en-US" sz="30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in New York City in 1969. </a:t>
            </a:r>
            <a:r>
              <a:rPr kumimoji="0" lang="en-US" sz="1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[1020]</a:t>
            </a:r>
            <a:r>
              <a:rPr kumimoji="0" lang="en-US" sz="1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[1021]</a:t>
            </a:r>
            <a:r>
              <a:rPr kumimoji="0" lang="en-US" sz="1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7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xtLst>
                    <a:ext uri="{A12FA001-AC4F-418D-AE19-62706E023703}">
                      <ahyp:hlinkClr xmlns:ahyp="http://schemas.microsoft.com/office/drawing/2018/hyperlinkcolor" val="tx"/>
                    </a:ext>
                  </a:extLst>
                </a:hlinkClick>
              </a:rPr>
              <a:t>[1089]</a:t>
            </a:r>
            <a:r>
              <a:rPr kumimoji="0" lang="en-US" sz="1700" b="1" i="0" u="none" strike="noStrike" kern="1200" cap="none" spc="0" normalizeH="0" baseline="0" noProof="0" dirty="0">
                <a:ln w="9525">
                  <a:solidFill>
                    <a:prstClr val="black"/>
                  </a:solidFill>
                  <a:prstDash val="solid"/>
                </a:ln>
                <a:solidFill>
                  <a:sysClr val="windowText" lastClr="000000"/>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7" name="Date Placeholder 2">
            <a:extLst>
              <a:ext uri="{FF2B5EF4-FFF2-40B4-BE49-F238E27FC236}">
                <a16:creationId xmlns:a16="http://schemas.microsoft.com/office/drawing/2014/main" id="{F6C6CECD-963F-4938-934A-149FFAF20BB2}"/>
              </a:ext>
            </a:extLst>
          </p:cNvPr>
          <p:cNvSpPr txBox="1">
            <a:spLocks/>
          </p:cNvSpPr>
          <p:nvPr/>
        </p:nvSpPr>
        <p:spPr>
          <a:xfrm>
            <a:off x="304800" y="6583680"/>
            <a:ext cx="32765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See extensive proof in underlined links</a:t>
            </a: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a:t>
            </a:r>
          </a:p>
        </p:txBody>
      </p:sp>
      <p:sp>
        <p:nvSpPr>
          <p:cNvPr id="5" name="Date Placeholder 2">
            <a:extLst>
              <a:ext uri="{FF2B5EF4-FFF2-40B4-BE49-F238E27FC236}">
                <a16:creationId xmlns:a16="http://schemas.microsoft.com/office/drawing/2014/main" id="{3271E702-7576-4C84-8098-A0CA84A6BA27}"/>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1D01695-3E35-4A71-AB0E-EBD0415748A1}"/>
              </a:ext>
            </a:extLst>
          </p:cNvPr>
          <p:cNvSpPr txBox="1">
            <a:spLocks noChangeArrowheads="1"/>
          </p:cNvSpPr>
          <p:nvPr/>
        </p:nvSpPr>
        <p:spPr bwMode="auto">
          <a:xfrm>
            <a:off x="137151" y="182880"/>
            <a:ext cx="8869680"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5829793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457" name="Text Box 1"/>
          <p:cNvSpPr txBox="1">
            <a:spLocks noChangeArrowheads="1"/>
          </p:cNvSpPr>
          <p:nvPr/>
        </p:nvSpPr>
        <p:spPr bwMode="auto">
          <a:xfrm>
            <a:off x="91440" y="228600"/>
            <a:ext cx="89458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pic>
        <p:nvPicPr>
          <p:cNvPr id="8" name="Picture 7">
            <a:extLst>
              <a:ext uri="{FF2B5EF4-FFF2-40B4-BE49-F238E27FC236}">
                <a16:creationId xmlns:a16="http://schemas.microsoft.com/office/drawing/2014/main" id="{9F4F9E67-00DC-45D9-A428-C43ABC1D0E1A}"/>
              </a:ext>
            </a:extLst>
          </p:cNvPr>
          <p:cNvPicPr>
            <a:picLocks noChangeAspect="1"/>
          </p:cNvPicPr>
          <p:nvPr/>
        </p:nvPicPr>
        <p:blipFill>
          <a:blip r:embed="rId5"/>
          <a:stretch>
            <a:fillRect/>
          </a:stretch>
        </p:blipFill>
        <p:spPr>
          <a:xfrm>
            <a:off x="-7620" y="1414078"/>
            <a:ext cx="9144000" cy="5443922"/>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000">
        <p15:prstTrans prst="pageCurlDouble"/>
      </p:transition>
    </mc:Choice>
    <mc:Fallback xmlns="">
      <p:transition spd="slow" advTm="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1" y="1828800"/>
            <a:ext cx="8869680" cy="474014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9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same as past Nazis, gay Democrats today ban all private guns, plus support: evolution, Margaret Sanger &amp; experiments on murdered, dismembered abortion body parts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[1009]</a:t>
            </a:r>
            <a:r>
              <a:rPr kumimoji="0" lang="en-US" sz="30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(for stem cell research, when non-abortion adult stem cells are superior).</a:t>
            </a:r>
            <a:endPar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105000"/>
              </a:lnSpc>
              <a:spcBef>
                <a:spcPct val="0"/>
              </a:spcBef>
              <a:spcAft>
                <a:spcPts val="900"/>
              </a:spcAft>
              <a:buClr>
                <a:prstClr val="black"/>
              </a:buClr>
              <a:buSzPct val="65000"/>
              <a:buFont typeface="Wingdings" panose="05000000000000000000" pitchFamily="2" charset="2"/>
              <a:buChar char="Ø"/>
              <a:tabLst/>
              <a:defRPr/>
            </a:pPr>
            <a:r>
              <a:rPr kumimoji="0" lang="en-US" sz="30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Like the gruesome democrat abortion baby body part experiments today, the past gay Nazis conducted heinous medical experiments on concentration camp murdered, dismembered human body parts. </a:t>
            </a:r>
            <a:r>
              <a:rPr kumimoji="0" lang="en-US" sz="1800" i="0" u="none" strike="noStrike" kern="1200" normalizeH="0" baseline="0" noProof="0" dirty="0">
                <a:solidFill>
                  <a:sysClr val="windowText" lastClr="000000"/>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[1009]</a:t>
            </a:r>
            <a:endParaRPr kumimoji="0" lang="en-US" sz="1800" b="1" i="0" u="none" strike="noStrike" kern="1200" cap="none" spc="0" normalizeH="0" baseline="0" noProof="0" dirty="0">
              <a:ln w="9525">
                <a:solidFill>
                  <a:prstClr val="black"/>
                </a:solidFill>
                <a:prstDash val="solid"/>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4AE4FEEA-DB14-4AD8-BF43-622FBE88AD7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8AF90944-1F6D-4505-9DD5-6261AB80B7EB}"/>
              </a:ext>
            </a:extLst>
          </p:cNvPr>
          <p:cNvSpPr txBox="1">
            <a:spLocks noChangeArrowheads="1"/>
          </p:cNvSpPr>
          <p:nvPr/>
        </p:nvSpPr>
        <p:spPr bwMode="auto">
          <a:xfrm>
            <a:off x="137151" y="41148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8680238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64820" y="2172744"/>
            <a:ext cx="8214360" cy="403187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300"/>
              </a:spcAft>
              <a:buClr>
                <a:prstClr val="white"/>
              </a:buClr>
              <a:buSzPct val="65000"/>
              <a:tabLst/>
              <a:defRPr/>
            </a:pPr>
            <a:r>
              <a:rPr lang="en-US" sz="3200" dirty="0">
                <a:solidFill>
                  <a:schemeClr val="bg1">
                    <a:lumMod val="95000"/>
                    <a:lumOff val="5000"/>
                  </a:schemeClr>
                </a:solidFill>
                <a:latin typeface="Calibri" panose="020F0502020204030204" pitchFamily="34" charset="0"/>
                <a:cs typeface="Calibri" panose="020F0502020204030204" pitchFamily="34" charset="0"/>
              </a:rPr>
              <a:t>“Since the late 1960s when it first came to power as a guiding force of American culture and politics, </a:t>
            </a:r>
            <a:r>
              <a:rPr lang="en-US" sz="3400" b="1" dirty="0">
                <a:ln w="9525">
                  <a:solidFill>
                    <a:prstClr val="black"/>
                  </a:solidFill>
                  <a:prstDash val="solid"/>
                </a:ln>
                <a:solidFill>
                  <a:prstClr val="white"/>
                </a:solidFill>
                <a:effectLst>
                  <a:glow rad="76200">
                    <a:schemeClr val="bg1">
                      <a:lumMod val="95000"/>
                      <a:lumOff val="5000"/>
                    </a:schemeClr>
                  </a:glow>
                  <a:outerShdw blurRad="38100" dist="38100" dir="5400000" algn="ctr" rotWithShape="0">
                    <a:schemeClr val="bg1">
                      <a:alpha val="40000"/>
                    </a:schemeClr>
                  </a:outerShdw>
                </a:effectLst>
                <a:latin typeface="Calibri" panose="020F0502020204030204" pitchFamily="34" charset="0"/>
                <a:cs typeface="Calibri" panose="020F0502020204030204" pitchFamily="34" charset="0"/>
              </a:rPr>
              <a:t>the (radical liberal) homosexual movement has worked relentlessly to suppress all information about the role of homosexuality (and child gay rape) in the Nazi Party</a:t>
            </a:r>
            <a:r>
              <a:rPr lang="en-US" sz="32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 (Ch. 2 pg. 27)</a:t>
            </a:r>
            <a:endParaRPr kumimoji="0" lang="en-US" b="1" i="0" u="none" strike="noStrike" kern="1200" cap="none" spc="0" normalizeH="0" baseline="0" noProof="0" dirty="0">
              <a:ln w="9525">
                <a:solidFill>
                  <a:prstClr val="black"/>
                </a:solidFill>
                <a:prstDash val="solid"/>
              </a:ln>
              <a:solidFill>
                <a:schemeClr val="bg1"/>
              </a:solidFill>
              <a:uLnTx/>
              <a:uFillTx/>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AD84531B-5824-46BF-9A57-00E72B4A2875}"/>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ABF18419-06D4-42E9-94E7-676AB0CC1D19}"/>
              </a:ext>
            </a:extLst>
          </p:cNvPr>
          <p:cNvSpPr txBox="1">
            <a:spLocks noChangeArrowheads="1"/>
          </p:cNvSpPr>
          <p:nvPr/>
        </p:nvSpPr>
        <p:spPr bwMode="auto">
          <a:xfrm>
            <a:off x="137151" y="54864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1312609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54480"/>
            <a:ext cx="8869680" cy="52045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1200"/>
              </a:spcAft>
              <a:buClr>
                <a:prstClr val="white"/>
              </a:buClr>
              <a:buSzPct val="60000"/>
              <a:tabLst/>
              <a:defRPr/>
            </a:pPr>
            <a:r>
              <a:rPr lang="en-US" sz="3000" dirty="0">
                <a:solidFill>
                  <a:prstClr val="black"/>
                </a:solidFill>
                <a:latin typeface="Calibri" panose="020F0502020204030204" pitchFamily="34" charset="0"/>
                <a:cs typeface="Calibri" panose="020F0502020204030204" pitchFamily="34" charset="0"/>
              </a:rPr>
              <a:t>Socialist Marxist gay liberals today repeat same actions as gay socialist Marxist Nazis before WWII</a:t>
            </a:r>
            <a:r>
              <a:rPr lang="en-US" sz="1500" dirty="0">
                <a:solidFill>
                  <a:prstClr val="black"/>
                </a:solidFill>
                <a:latin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sz="1500" dirty="0">
                <a:solidFill>
                  <a:schemeClr val="bg1"/>
                </a:solidFill>
                <a:latin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[1062]</a:t>
            </a:r>
            <a:r>
              <a:rPr lang="en-US" sz="1500" dirty="0">
                <a:solidFill>
                  <a:schemeClr val="bg1"/>
                </a:solidFill>
                <a:latin typeface="Calibri" panose="020F0502020204030204" pitchFamily="34" charset="0"/>
                <a:cs typeface="Calibri" panose="020F0502020204030204" pitchFamily="34" charset="0"/>
              </a:rPr>
              <a:t> </a:t>
            </a:r>
            <a:r>
              <a:rPr lang="en-US" sz="1500" dirty="0">
                <a:solidFill>
                  <a:prstClr val="black"/>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[1138]</a:t>
            </a:r>
            <a:r>
              <a:rPr lang="en-US" sz="1500" dirty="0">
                <a:solidFill>
                  <a:prstClr val="black">
                    <a:lumMod val="95000"/>
                    <a:lumOff val="5000"/>
                  </a:prstClr>
                </a:solidFill>
                <a:latin typeface="Calibri" panose="020F0502020204030204" pitchFamily="34" charset="0"/>
                <a:cs typeface="Calibri" panose="020F0502020204030204" pitchFamily="34" charset="0"/>
              </a:rPr>
              <a:t> </a:t>
            </a:r>
            <a:r>
              <a:rPr lang="en-US" sz="1500" dirty="0">
                <a:solidFill>
                  <a:prstClr val="black">
                    <a:lumMod val="95000"/>
                    <a:lumOff val="5000"/>
                  </a:prst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[1209]</a:t>
            </a:r>
            <a:r>
              <a:rPr lang="en-US" sz="1500" dirty="0">
                <a:solidFill>
                  <a:prstClr val="black"/>
                </a:solidFill>
                <a:latin typeface="Calibri" panose="020F0502020204030204" pitchFamily="34" charset="0"/>
                <a:cs typeface="Calibri" panose="020F0502020204030204" pitchFamily="34" charset="0"/>
              </a:rPr>
              <a:t>  </a:t>
            </a:r>
          </a:p>
          <a:p>
            <a:pPr marL="274320" lvl="0" indent="-274320">
              <a:lnSpc>
                <a:spcPct val="90000"/>
              </a:lnSpc>
              <a:spcAft>
                <a:spcPts val="600"/>
              </a:spcAft>
              <a:buClr>
                <a:schemeClr val="tx1"/>
              </a:buClr>
              <a:buSzPct val="5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01600">
                    <a:schemeClr val="bg1"/>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First German gay newspaper &amp; films before WWII</a:t>
            </a:r>
            <a:r>
              <a:rPr lang="en-US" sz="2800" dirty="0">
                <a:solidFill>
                  <a:schemeClr val="bg1">
                    <a:lumMod val="95000"/>
                    <a:lumOff val="5000"/>
                  </a:schemeClr>
                </a:solidFill>
                <a:latin typeface="Calibri" panose="020F0502020204030204" pitchFamily="34" charset="0"/>
                <a:cs typeface="Calibri" panose="020F0502020204030204" pitchFamily="34" charset="0"/>
              </a:rPr>
              <a:t>. Today gays own &amp; work for liberal media near monopoly.</a:t>
            </a:r>
          </a:p>
          <a:p>
            <a:pPr marL="274320" lvl="0" indent="-274320">
              <a:lnSpc>
                <a:spcPct val="90000"/>
              </a:lnSpc>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Rampant </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rPr>
              <a:t>sexual debauchery in German downtowns. Today US downtowns are full of sexual debauchery. </a:t>
            </a:r>
            <a:endParaRPr lang="en-US" sz="3000" dirty="0">
              <a:solidFill>
                <a:schemeClr val="bg1">
                  <a:lumMod val="95000"/>
                  <a:lumOff val="5000"/>
                </a:schemeClr>
              </a:solidFill>
              <a:effectLst>
                <a:glow rad="101600">
                  <a:schemeClr val="bg1">
                    <a:lumMod val="95000"/>
                    <a:lumOff val="5000"/>
                  </a:schemeClr>
                </a:glow>
                <a:outerShdw blurRad="38100" dist="38100" dir="2700000" algn="tl" rotWithShape="0">
                  <a:schemeClr val="bg1">
                    <a:alpha val="4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Clr>
                <a:schemeClr val="bg1">
                  <a:lumMod val="95000"/>
                  <a:lumOff val="5000"/>
                </a:schemeClr>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Gays overturned law Paragraph 175, that </a:t>
            </a:r>
            <a:r>
              <a:rPr lang="en-US" sz="3000" b="1" dirty="0">
                <a:ln w="9525">
                  <a:solidFill>
                    <a:prstClr val="black"/>
                  </a:solidFill>
                  <a:prstDash val="solid"/>
                </a:ln>
                <a:solidFill>
                  <a:prstClr val="white"/>
                </a:solidFill>
                <a:effectLst>
                  <a:glow rad="101600">
                    <a:schemeClr val="bg1">
                      <a:lumMod val="95000"/>
                      <a:lumOff val="5000"/>
                    </a:schemeClr>
                  </a:glow>
                  <a:outerShdw blurRad="50800" dist="38100" dir="2700000" algn="tl" rotWithShape="0">
                    <a:schemeClr val="bg1">
                      <a:alpha val="40000"/>
                    </a:schemeClr>
                  </a:outerShdw>
                </a:effectLst>
                <a:latin typeface="Calibri" panose="020F0502020204030204" pitchFamily="34" charset="0"/>
                <a:cs typeface="Calibri" panose="020F0502020204030204" pitchFamily="34" charset="0"/>
              </a:rPr>
              <a:t>decriminalized homosexuality </a:t>
            </a:r>
            <a:r>
              <a:rPr lang="en-US" sz="2600" dirty="0">
                <a:solidFill>
                  <a:schemeClr val="bg1">
                    <a:lumMod val="95000"/>
                    <a:lumOff val="5000"/>
                  </a:schemeClr>
                </a:solidFill>
                <a:latin typeface="Calibri" panose="020F0502020204030204" pitchFamily="34" charset="0"/>
                <a:cs typeface="Calibri" panose="020F0502020204030204" pitchFamily="34" charset="0"/>
              </a:rPr>
              <a:t>in pre-WWII Germany. </a:t>
            </a:r>
            <a:r>
              <a:rPr lang="en-US" sz="2800" dirty="0">
                <a:solidFill>
                  <a:schemeClr val="bg1">
                    <a:lumMod val="95000"/>
                    <a:lumOff val="5000"/>
                  </a:schemeClr>
                </a:solidFill>
                <a:latin typeface="Calibri" panose="020F0502020204030204" pitchFamily="34" charset="0"/>
                <a:cs typeface="Calibri" panose="020F0502020204030204" pitchFamily="34" charset="0"/>
              </a:rPr>
              <a:t>The same as today. </a:t>
            </a:r>
          </a:p>
          <a:p>
            <a:pPr marL="274320" lvl="0" indent="-274320">
              <a:lnSpc>
                <a:spcPct val="90000"/>
              </a:lnSpc>
              <a:spcAft>
                <a:spcPts val="120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prstClr val="black">
                      <a:lumMod val="95000"/>
                      <a:lumOff val="5000"/>
                      <a:alpha val="40000"/>
                    </a:prstClr>
                  </a:outerShdw>
                </a:effectLst>
                <a:latin typeface="Calibri" panose="020F0502020204030204" pitchFamily="34" charset="0"/>
                <a:cs typeface="Calibri" panose="020F0502020204030204" pitchFamily="34" charset="0"/>
              </a:rPr>
              <a:t>Rise of occult &amp; transsexuals in pre-WWII Germany. </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Today in US there is a similar rampant</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rise in the occult</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rPr>
              <a:t> &amp; </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new age  cults</a:t>
            </a:r>
            <a:r>
              <a:rPr lang="en-US" sz="3000" b="1" dirty="0">
                <a:ln w="9525">
                  <a:solidFill>
                    <a:prstClr val="black"/>
                  </a:solidFill>
                  <a:prstDash val="solid"/>
                </a:ln>
                <a:solidFill>
                  <a:prstClr val="white"/>
                </a:solidFill>
                <a:effectLst>
                  <a:glow rad="101600">
                    <a:schemeClr val="bg1">
                      <a:lumMod val="95000"/>
                      <a:lumOff val="5000"/>
                    </a:schemeClr>
                  </a:glow>
                  <a:outerShdw blurRad="38100" dist="38100" dir="2700000" algn="tl" rotWithShape="0">
                    <a:srgbClr val="000000">
                      <a:alpha val="40000"/>
                    </a:srgbClr>
                  </a:outerShdw>
                </a:effectLst>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[1020]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(pgs. 3-13, 43-44</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[1026]</a:t>
            </a:r>
            <a:r>
              <a:rPr lang="en-US" dirty="0">
                <a:solidFill>
                  <a:schemeClr val="bg1"/>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rPr>
              <a:t>pg. 82)</a:t>
            </a:r>
            <a:r>
              <a:rPr lang="en-US" dirty="0">
                <a:solidFill>
                  <a:schemeClr val="bg1">
                    <a:lumMod val="95000"/>
                    <a:lumOff val="5000"/>
                  </a:schemeClr>
                </a:solidFill>
                <a:latin typeface="Calibri" panose="020F0502020204030204" pitchFamily="34" charset="0"/>
                <a:cs typeface="Calibri" panose="020F0502020204030204" pitchFamily="34" charset="0"/>
              </a:rPr>
              <a:t> </a:t>
            </a:r>
          </a:p>
        </p:txBody>
      </p:sp>
      <p:sp>
        <p:nvSpPr>
          <p:cNvPr id="4" name="Date Placeholder 2">
            <a:extLst>
              <a:ext uri="{FF2B5EF4-FFF2-40B4-BE49-F238E27FC236}">
                <a16:creationId xmlns:a16="http://schemas.microsoft.com/office/drawing/2014/main" id="{E1FF33DF-6B3A-4231-8483-21B9DC82C9C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ACE9C69D-E520-4624-AF2F-82D7F6BAD93B}"/>
              </a:ext>
            </a:extLst>
          </p:cNvPr>
          <p:cNvSpPr txBox="1">
            <a:spLocks noChangeArrowheads="1"/>
          </p:cNvSpPr>
          <p:nvPr/>
        </p:nvSpPr>
        <p:spPr bwMode="auto">
          <a:xfrm>
            <a:off x="137151" y="182880"/>
            <a:ext cx="8869680" cy="118872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824542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1177" y="1371600"/>
            <a:ext cx="8869680" cy="530299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indent="-274320">
              <a:lnSpc>
                <a:spcPct val="90000"/>
              </a:lnSpc>
              <a:spcAft>
                <a:spcPts val="600"/>
              </a:spcAft>
              <a:buClr>
                <a:schemeClr val="tx1"/>
              </a:buClr>
              <a:buSzPct val="5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90% of the Nazi leaders were gay</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600" dirty="0">
                <a:solidFill>
                  <a:schemeClr val="bg1">
                    <a:lumMod val="95000"/>
                    <a:lumOff val="5000"/>
                  </a:schemeClr>
                </a:solidFill>
                <a:latin typeface="Calibri" panose="020F0502020204030204" pitchFamily="34" charset="0"/>
                <a:cs typeface="Calibri" panose="020F0502020204030204" pitchFamily="34" charset="0"/>
              </a:rPr>
              <a:t>many were previously sentenced by the courts to criminal sex mental hospitals.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Today 60% of US democrat</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leaders</a:t>
            </a:r>
            <a:r>
              <a:rPr lang="en-US" sz="3000" dirty="0">
                <a:solidFill>
                  <a:prstClr val="black">
                    <a:lumMod val="95000"/>
                    <a:lumOff val="5000"/>
                  </a:prstClr>
                </a:solidFill>
                <a:effectLst>
                  <a:glow rad="76200">
                    <a:schemeClr val="bg1">
                      <a:lumMod val="95000"/>
                      <a:lumOff val="5000"/>
                    </a:schemeClr>
                  </a:glow>
                </a:effectLst>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are gay</a:t>
            </a:r>
            <a:r>
              <a:rPr lang="en-US" sz="28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endPar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Clr>
                <a:prstClr val="white"/>
              </a:buClr>
              <a:buSzPct val="6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Wagner’s annual Bayreuth gay festival was regularly attended by Hitler and his gay partners</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90000"/>
              </a:lnSpc>
              <a:spcAft>
                <a:spcPts val="600"/>
              </a:spcAft>
              <a:buClr>
                <a:schemeClr val="bg1"/>
              </a:buClr>
              <a:buSzPct val="65000"/>
              <a:buFont typeface="Wingdings" panose="05000000000000000000" pitchFamily="2" charset="2"/>
              <a:buChar char="Ø"/>
              <a:tabLst/>
              <a:defRPr/>
            </a:pPr>
            <a:r>
              <a:rPr lang="en-US" sz="2600" dirty="0">
                <a:solidFill>
                  <a:schemeClr val="bg1">
                    <a:lumMod val="95000"/>
                    <a:lumOff val="5000"/>
                  </a:schemeClr>
                </a:solidFill>
                <a:latin typeface="Calibri" panose="020F0502020204030204" pitchFamily="34" charset="0"/>
                <a:cs typeface="Calibri" panose="020F0502020204030204" pitchFamily="34" charset="0"/>
              </a:rPr>
              <a:t>Democrat leaders today attend similar annual Gay Pride Month festivities.</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[1178]</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[1179]</a:t>
            </a:r>
            <a:r>
              <a:rPr lang="en-US" sz="1600" b="1" dirty="0">
                <a:ln w="9525">
                  <a:solidFill>
                    <a:prstClr val="black"/>
                  </a:solidFill>
                  <a:prstDash val="solid"/>
                </a:ln>
                <a:solidFill>
                  <a:schemeClr val="bg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 </a:t>
            </a:r>
            <a:endParaRPr lang="en-US" sz="1200"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Clr>
                <a:schemeClr val="tx1"/>
              </a:buClr>
              <a:buSzPct val="6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Hitler destroyed all raping Nazi sex crime files</a:t>
            </a:r>
            <a:r>
              <a:rPr lang="en-US" sz="29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600" dirty="0">
                <a:solidFill>
                  <a:schemeClr val="bg1"/>
                </a:solidFill>
                <a:latin typeface="Calibri" panose="020F0502020204030204" pitchFamily="34" charset="0"/>
                <a:cs typeface="Calibri" panose="020F0502020204030204" pitchFamily="34" charset="0"/>
              </a:rPr>
              <a:t>at </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book burnings</a:t>
            </a:r>
            <a:r>
              <a:rPr lang="en-US" sz="2800" dirty="0">
                <a:solidFill>
                  <a:prstClr val="black">
                    <a:lumMod val="95000"/>
                    <a:lumOff val="5000"/>
                  </a:prstClr>
                </a:solidFill>
                <a:effectLst>
                  <a:glow rad="76200">
                    <a:schemeClr val="bg1">
                      <a:lumMod val="95000"/>
                      <a:lumOff val="5000"/>
                    </a:schemeClr>
                  </a:glow>
                </a:effectLst>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Gay sex was no longer a mental disorder</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[1020]</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[1022]</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[1026]</a:t>
            </a:r>
            <a:endParaRPr lang="en-US" sz="2800" dirty="0">
              <a:solidFill>
                <a:schemeClr val="bg1"/>
              </a:solidFill>
              <a:latin typeface="Calibri" panose="020F0502020204030204" pitchFamily="34" charset="0"/>
              <a:cs typeface="Calibri" panose="020F0502020204030204" pitchFamily="34" charset="0"/>
            </a:endParaRPr>
          </a:p>
          <a:p>
            <a:pPr marL="274320" lvl="0" indent="0">
              <a:lnSpc>
                <a:spcPct val="90000"/>
              </a:lnSpc>
              <a:spcAft>
                <a:spcPts val="600"/>
              </a:spcAft>
              <a:buClr>
                <a:schemeClr val="tx1"/>
              </a:buClr>
              <a:buSzPct val="65000"/>
              <a:tabLst/>
              <a:defRPr/>
            </a:pPr>
            <a:r>
              <a:rPr lang="en-US" sz="2600" dirty="0">
                <a:solidFill>
                  <a:prstClr val="black">
                    <a:lumMod val="95000"/>
                    <a:lumOff val="5000"/>
                  </a:prstClr>
                </a:solidFill>
                <a:latin typeface="Calibri" panose="020F0502020204030204" pitchFamily="34" charset="0"/>
                <a:cs typeface="Calibri" panose="020F0502020204030204" pitchFamily="34" charset="0"/>
              </a:rPr>
              <a:t>Modern gay democrat leaders sealed everyone’s criminal and medical records to hide mental illness, STDs, dangerous criminals, rapists, drug convicts and child sex predators. </a:t>
            </a:r>
            <a:endParaRPr lang="en-US" sz="1600" dirty="0">
              <a:solidFill>
                <a:prstClr val="black">
                  <a:lumMod val="95000"/>
                  <a:lumOff val="5000"/>
                </a:prstClr>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51D53E37-2601-4F39-96C9-31C62BFEC475}"/>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D25E2E38-5423-40A3-A686-4438A9A2D2F6}"/>
              </a:ext>
            </a:extLst>
          </p:cNvPr>
          <p:cNvSpPr txBox="1">
            <a:spLocks noChangeArrowheads="1"/>
          </p:cNvSpPr>
          <p:nvPr/>
        </p:nvSpPr>
        <p:spPr bwMode="auto">
          <a:xfrm>
            <a:off x="137160" y="274320"/>
            <a:ext cx="8869680" cy="914400"/>
          </a:xfrm>
          <a:prstGeom prst="rect">
            <a:avLst/>
          </a:prstGeom>
          <a:blipFill dpi="0" rotWithShape="0">
            <a:blip r:embed="rId1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2958174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72079" y="2133600"/>
            <a:ext cx="8494627" cy="435208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98000"/>
              </a:lnSpc>
              <a:spcAft>
                <a:spcPts val="600"/>
              </a:spcAft>
              <a:buClr>
                <a:prstClr val="white"/>
              </a:buClr>
              <a:buSzPct val="65000"/>
              <a:buFont typeface="Wingdings" panose="05000000000000000000" pitchFamily="2" charset="2"/>
              <a:buChar char="Ø"/>
              <a:tabLst/>
              <a:defRPr/>
            </a:pP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WWII era socialist Nazi gay rapists decriminalized</a:t>
            </a: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all sex crimes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98000"/>
              </a:lnSpc>
              <a:spcAft>
                <a:spcPts val="600"/>
              </a:spcAft>
              <a:buClr>
                <a:schemeClr val="bg1"/>
              </a:buClr>
              <a:buSzPct val="7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Today, </a:t>
            </a:r>
            <a:r>
              <a:rPr lang="en-US" sz="2800" dirty="0">
                <a:solidFill>
                  <a:prstClr val="black">
                    <a:lumMod val="95000"/>
                    <a:lumOff val="5000"/>
                  </a:prstClr>
                </a:solidFill>
                <a:latin typeface="Calibri" panose="020F0502020204030204" pitchFamily="34" charset="0"/>
                <a:cs typeface="Calibri" panose="020F0502020204030204" pitchFamily="34" charset="0"/>
              </a:rPr>
              <a:t>socialist</a:t>
            </a:r>
            <a:r>
              <a:rPr lang="en-US" sz="2800" dirty="0">
                <a:solidFill>
                  <a:schemeClr val="bg1">
                    <a:lumMod val="95000"/>
                    <a:lumOff val="5000"/>
                  </a:schemeClr>
                </a:solidFill>
                <a:latin typeface="Calibri" panose="020F0502020204030204" pitchFamily="34" charset="0"/>
                <a:cs typeface="Calibri" panose="020F0502020204030204" pitchFamily="34" charset="0"/>
              </a:rPr>
              <a:t> gay </a:t>
            </a:r>
            <a:r>
              <a:rPr lang="en-US" sz="2800" dirty="0">
                <a:solidFill>
                  <a:prstClr val="black">
                    <a:lumMod val="95000"/>
                    <a:lumOff val="5000"/>
                  </a:prstClr>
                </a:solidFill>
                <a:latin typeface="Calibri" panose="020F0502020204030204" pitchFamily="34" charset="0"/>
                <a:cs typeface="Calibri" panose="020F0502020204030204" pitchFamily="34" charset="0"/>
              </a:rPr>
              <a:t>US liberal leaders once again make all sex and drug crimes legal, repeating the Nazis. </a:t>
            </a:r>
          </a:p>
          <a:p>
            <a:pPr marL="274320" lvl="0" indent="-274320">
              <a:lnSpc>
                <a:spcPct val="98000"/>
              </a:lnSpc>
              <a:spcAft>
                <a:spcPts val="600"/>
              </a:spcAft>
              <a:buClr>
                <a:schemeClr val="bg1"/>
              </a:buClr>
              <a:buSzPct val="75000"/>
              <a:buFont typeface="Wingdings" panose="05000000000000000000" pitchFamily="2" charset="2"/>
              <a:buChar char="Ø"/>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Gay socialist 2020 presidential candidates Cory Booker, most liberal rated VP candidate Kamala Harris, plus Pete Buttigieg each publicly supported abolishing all sex and drug crime laws, plus abolishing all police and prisons</a:t>
            </a:r>
            <a:r>
              <a:rPr lang="en-US" sz="28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[1177]</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[1178]</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[1179]</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[1182]</a:t>
            </a:r>
            <a:r>
              <a:rPr lang="en-US" dirty="0">
                <a:solidFill>
                  <a:schemeClr val="bg1"/>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[1301]</a:t>
            </a:r>
            <a:r>
              <a:rPr lang="en-US" dirty="0">
                <a:solidFill>
                  <a:sysClr val="windowText" lastClr="000000"/>
                </a:solidFill>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AE52CDE3-B82B-490A-8EDB-05D90FB40E0C}"/>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8A79E913-98A4-4A91-92EB-D60A3C154C81}"/>
              </a:ext>
            </a:extLst>
          </p:cNvPr>
          <p:cNvSpPr txBox="1">
            <a:spLocks noChangeArrowheads="1"/>
          </p:cNvSpPr>
          <p:nvPr/>
        </p:nvSpPr>
        <p:spPr bwMode="auto">
          <a:xfrm>
            <a:off x="184553" y="533400"/>
            <a:ext cx="8869680" cy="118872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5997522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773328"/>
            <a:ext cx="8961120" cy="477438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95000"/>
              </a:lnSpc>
              <a:spcAft>
                <a:spcPts val="600"/>
              </a:spcAft>
              <a:buClr>
                <a:prstClr val="white"/>
              </a:buClr>
              <a:buSzPct val="5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WWII era German citizens defended or ignored rampant gay rape of boys by older socialist men</a:t>
            </a:r>
            <a:r>
              <a:rPr lang="en-US" sz="2700" dirty="0">
                <a:solidFill>
                  <a:schemeClr val="bg1"/>
                </a:solidFill>
                <a:latin typeface="Calibri" panose="020F0502020204030204" pitchFamily="34" charset="0"/>
                <a:cs typeface="Calibri" panose="020F0502020204030204" pitchFamily="34" charset="0"/>
              </a:rPr>
              <a:t>, </a:t>
            </a:r>
            <a:r>
              <a:rPr lang="en-US" sz="2700" dirty="0">
                <a:solidFill>
                  <a:prstClr val="black">
                    <a:lumMod val="95000"/>
                    <a:lumOff val="5000"/>
                  </a:prstClr>
                </a:solidFill>
                <a:latin typeface="Calibri" panose="020F0502020204030204" pitchFamily="34" charset="0"/>
                <a:cs typeface="Calibri" panose="020F0502020204030204" pitchFamily="34" charset="0"/>
              </a:rPr>
              <a:t>plus scout type camping trips led by gay raping youth leaders.</a:t>
            </a:r>
          </a:p>
          <a:p>
            <a:pPr marL="274320" lvl="0" indent="-274320">
              <a:lnSpc>
                <a:spcPct val="95000"/>
              </a:lnSpc>
              <a:spcAft>
                <a:spcPts val="600"/>
              </a:spcAft>
              <a:buClr>
                <a:schemeClr val="bg1"/>
              </a:buClr>
              <a:buSzPct val="68000"/>
              <a:buFont typeface="Wingdings" panose="05000000000000000000" pitchFamily="2" charset="2"/>
              <a:buChar char="Ø"/>
              <a:tabLst/>
              <a:defRPr/>
            </a:pPr>
            <a:r>
              <a:rPr lang="en-US" sz="2700" dirty="0">
                <a:solidFill>
                  <a:prstClr val="black">
                    <a:lumMod val="95000"/>
                    <a:lumOff val="5000"/>
                  </a:prstClr>
                </a:solidFill>
                <a:latin typeface="Calibri" panose="020F0502020204030204" pitchFamily="34" charset="0"/>
                <a:cs typeface="Calibri" panose="020F0502020204030204" pitchFamily="34" charset="0"/>
              </a:rPr>
              <a:t>Today liberal US citizens again defend or ignore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rampant gay rape of boys</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by socialist: Hollywood gay rapists</a:t>
            </a:r>
            <a:r>
              <a:rPr 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700" dirty="0">
                <a:solidFill>
                  <a:prstClr val="black">
                    <a:lumMod val="95000"/>
                    <a:lumOff val="5000"/>
                  </a:prstClr>
                </a:solidFill>
                <a:latin typeface="Calibri" panose="020F0502020204030204" pitchFamily="34" charset="0"/>
                <a:cs typeface="Calibri" panose="020F0502020204030204" pitchFamily="34" charset="0"/>
              </a:rPr>
              <a:t>artists, musicians, camp leaders, athletes &amp; liberal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clergy</a:t>
            </a:r>
            <a:r>
              <a:rPr lang="en-US" sz="2600" dirty="0">
                <a:solidFill>
                  <a:prstClr val="black">
                    <a:lumMod val="95000"/>
                    <a:lumOff val="5000"/>
                  </a:prstClr>
                </a:solidFill>
                <a:latin typeface="Calibri" panose="020F0502020204030204" pitchFamily="34" charset="0"/>
                <a:cs typeface="Calibri" panose="020F0502020204030204" pitchFamily="34" charset="0"/>
              </a:rPr>
              <a:t>. </a:t>
            </a:r>
            <a:endParaRPr lang="en-US" sz="2800" dirty="0">
              <a:solidFill>
                <a:prstClr val="black">
                  <a:lumMod val="95000"/>
                  <a:lumOff val="5000"/>
                </a:prstClr>
              </a:solidFill>
              <a:latin typeface="Calibri" panose="020F0502020204030204" pitchFamily="34" charset="0"/>
              <a:cs typeface="Calibri" panose="020F0502020204030204" pitchFamily="34" charset="0"/>
            </a:endParaRPr>
          </a:p>
          <a:p>
            <a:pPr marL="274320" lvl="0" indent="-274320">
              <a:lnSpc>
                <a:spcPct val="95000"/>
              </a:lnSpc>
              <a:spcAft>
                <a:spcPts val="600"/>
              </a:spcAft>
              <a:buClr>
                <a:schemeClr val="tx1"/>
              </a:buClr>
              <a:buSzPct val="55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 pre-WWII sudden rise to 2% (&amp; more later) of the general population of Germans became gay</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95000"/>
              </a:lnSpc>
              <a:spcAft>
                <a:spcPts val="600"/>
              </a:spcAft>
              <a:buClr>
                <a:schemeClr val="bg1"/>
              </a:buClr>
              <a:buSzPct val="65000"/>
              <a:buFont typeface="Wingdings" panose="05000000000000000000" pitchFamily="2" charset="2"/>
              <a:buChar char="Ø"/>
              <a:tabLst/>
              <a:defRPr/>
            </a:pPr>
            <a:r>
              <a:rPr lang="en-US" sz="2700" dirty="0">
                <a:solidFill>
                  <a:schemeClr val="bg1">
                    <a:lumMod val="95000"/>
                    <a:lumOff val="5000"/>
                  </a:schemeClr>
                </a:solidFill>
                <a:latin typeface="Calibri" panose="020F0502020204030204" pitchFamily="34" charset="0"/>
                <a:cs typeface="Calibri" panose="020F0502020204030204" pitchFamily="34" charset="0"/>
              </a:rPr>
              <a:t>Today, we see a similar </a:t>
            </a:r>
            <a:r>
              <a:rPr lang="en-US" sz="2700" dirty="0">
                <a:solidFill>
                  <a:prstClr val="black">
                    <a:lumMod val="95000"/>
                    <a:lumOff val="5000"/>
                  </a:prstClr>
                </a:solidFill>
                <a:latin typeface="Calibri" panose="020F0502020204030204" pitchFamily="34" charset="0"/>
                <a:cs typeface="Calibri" panose="020F0502020204030204" pitchFamily="34" charset="0"/>
              </a:rPr>
              <a:t>rapid sudden rise of US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gays</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from: 0.02% in 1950,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1-5% in 1990</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and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9-20%</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in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2019</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p:txBody>
      </p:sp>
      <p:sp>
        <p:nvSpPr>
          <p:cNvPr id="4" name="Date Placeholder 2">
            <a:extLst>
              <a:ext uri="{FF2B5EF4-FFF2-40B4-BE49-F238E27FC236}">
                <a16:creationId xmlns:a16="http://schemas.microsoft.com/office/drawing/2014/main" id="{96A9971E-D6F5-488E-9035-03839F6398DB}"/>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4C764599-EE63-4112-A273-8E107E1148C8}"/>
              </a:ext>
            </a:extLst>
          </p:cNvPr>
          <p:cNvSpPr txBox="1">
            <a:spLocks noChangeArrowheads="1"/>
          </p:cNvSpPr>
          <p:nvPr/>
        </p:nvSpPr>
        <p:spPr bwMode="auto">
          <a:xfrm>
            <a:off x="137160" y="310288"/>
            <a:ext cx="8869680"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25418989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1" y="1844724"/>
            <a:ext cx="8961120" cy="458587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100000"/>
              </a:lnSpc>
              <a:spcAft>
                <a:spcPts val="1200"/>
              </a:spcAft>
              <a:buClr>
                <a:schemeClr val="tx1"/>
              </a:buClr>
              <a:buSzPct val="6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Nazis forced rampant suicide, euthanasia &amp; abortion</a:t>
            </a:r>
            <a:r>
              <a:rPr lang="en-US" sz="2800" dirty="0">
                <a:solidFill>
                  <a:prstClr val="black">
                    <a:lumMod val="95000"/>
                    <a:lumOff val="5000"/>
                  </a:prstClr>
                </a:solidFill>
                <a:latin typeface="Calibri" panose="020F0502020204030204" pitchFamily="34" charset="0"/>
                <a:cs typeface="Calibri" panose="020F0502020204030204" pitchFamily="34" charset="0"/>
              </a:rPr>
              <a:t>, resembling what liberals today force on Christians … that is forced on everyone in communist China. </a:t>
            </a:r>
            <a:endParaRPr lang="en-US" sz="2800" b="1" dirty="0">
              <a:ln w="9525">
                <a:solidFill>
                  <a:prstClr val="black"/>
                </a:solidFill>
                <a:prstDash val="solid"/>
              </a:ln>
              <a:solidFill>
                <a:srgbClr val="FFFFFF"/>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endParaRPr>
          </a:p>
          <a:p>
            <a:pPr marL="274320" lvl="0" indent="-274320">
              <a:lnSpc>
                <a:spcPct val="100000"/>
              </a:lnSpc>
              <a:spcAft>
                <a:spcPts val="120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Nazis used street riot beatings</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&amp; assassinations</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on any Christians &amp; Jews who opposed their gay </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butch Nazi socialist slave masters</a:t>
            </a:r>
            <a:r>
              <a:rPr lang="en-US" sz="3000" dirty="0">
                <a:solidFill>
                  <a:prstClr val="black">
                    <a:lumMod val="95000"/>
                    <a:lumOff val="5000"/>
                  </a:prstClr>
                </a:solidFill>
                <a:effectLst>
                  <a:glow rad="76200">
                    <a:schemeClr val="bg1">
                      <a:lumMod val="95000"/>
                      <a:lumOff val="5000"/>
                    </a:schemeClr>
                  </a:glow>
                </a:effectLst>
                <a:latin typeface="Calibri" panose="020F0502020204030204" pitchFamily="34" charset="0"/>
                <a:cs typeface="Calibri" panose="020F0502020204030204" pitchFamily="34" charset="0"/>
              </a:rPr>
              <a:t>. </a:t>
            </a:r>
          </a:p>
          <a:p>
            <a:pPr marL="274320" lvl="0" indent="-274320">
              <a:lnSpc>
                <a:spcPct val="100000"/>
              </a:lnSpc>
              <a:spcAft>
                <a:spcPts val="1200"/>
              </a:spcAft>
              <a:buClr>
                <a:prstClr val="white"/>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The same street riot beatings and killings as gay slave master Antifa and BLM communist</a:t>
            </a: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democrats use today on Christians</a:t>
            </a:r>
            <a:r>
              <a:rPr lang="en-US" sz="3000" dirty="0">
                <a:solidFill>
                  <a:prstClr val="black">
                    <a:lumMod val="95000"/>
                    <a:lumOff val="5000"/>
                  </a:prstClr>
                </a:solidFill>
                <a:effectLst>
                  <a:glow rad="76200">
                    <a:schemeClr val="bg1">
                      <a:lumMod val="95000"/>
                      <a:lumOff val="5000"/>
                    </a:schemeClr>
                  </a:glow>
                </a:effectLst>
                <a:latin typeface="Calibri" panose="020F0502020204030204" pitchFamily="34" charset="0"/>
                <a:cs typeface="Calibri" panose="020F0502020204030204" pitchFamily="34" charset="0"/>
              </a:rPr>
              <a:t>.</a:t>
            </a: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A7BDDCC3-B09B-456D-9B68-E3596737A26C}"/>
              </a:ext>
            </a:extLst>
          </p:cNvPr>
          <p:cNvSpPr txBox="1">
            <a:spLocks noChangeArrowheads="1"/>
          </p:cNvSpPr>
          <p:nvPr/>
        </p:nvSpPr>
        <p:spPr bwMode="auto">
          <a:xfrm>
            <a:off x="137151" y="427405"/>
            <a:ext cx="886968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926232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76400"/>
            <a:ext cx="8869680" cy="491955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86000"/>
              </a:lnSpc>
              <a:spcBef>
                <a:spcPct val="0"/>
              </a:spcBef>
              <a:spcAft>
                <a:spcPts val="600"/>
              </a:spcAft>
              <a:buClr>
                <a:prstClr val="white"/>
              </a:buClr>
              <a:buSzPct val="65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Secretly gay Nazi leaders </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married fake wives</a:t>
            </a: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for political gain</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Their wives admitted they never had sex with their husbands. The rare occasion some did was only to have children. They rarely lived with them.</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[1020]</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[1022]</a:t>
            </a:r>
            <a:r>
              <a:rPr kumimoji="0" lang="en-US" sz="18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86000"/>
              </a:lnSpc>
              <a:spcBef>
                <a:spcPct val="0"/>
              </a:spcBef>
              <a:spcAft>
                <a:spcPts val="600"/>
              </a:spcAft>
              <a:buClr>
                <a:prstClr val="white"/>
              </a:buClr>
              <a:buSzPct val="65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Today secretly gay socialist liberal Hillary Clinton, Barak Hussain Obama and Kamala Harris also have fake spouses for political gain. </a:t>
            </a: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Hillary admits she doesn’t live with slave island rapist Bill Clinton. </a:t>
            </a:r>
          </a:p>
          <a:p>
            <a:pPr marL="274320" marR="0" lvl="0" indent="-274320" algn="l" defTabSz="457200" rtl="0" eaLnBrk="1" fontAlgn="base" latinLnBrk="0" hangingPunct="0">
              <a:lnSpc>
                <a:spcPct val="86000"/>
              </a:lnSpc>
              <a:spcBef>
                <a:spcPct val="0"/>
              </a:spcBef>
              <a:spcAft>
                <a:spcPts val="600"/>
              </a:spcAft>
              <a:buClr>
                <a:prstClr val="black"/>
              </a:buClr>
              <a:buSzPct val="75000"/>
              <a:buFont typeface="Wingdings" panose="05000000000000000000" pitchFamily="2" charset="2"/>
              <a:buChar char="Ø"/>
              <a:tabLst/>
              <a:defRPr/>
            </a:pP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Kamala didn’t get married to fake husband until 2014 and admits briefly sleeping with nearly 30-year older married California Assembly Speaker &amp; San Francisco mayor Willie Brown. Brown admits he then helped her career.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[1301]</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[1302]</a:t>
            </a: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600" b="1" i="0" u="none" strike="noStrike" kern="1200" cap="none" spc="0" normalizeH="0" baseline="0" noProof="0"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AE52CDE3-B82B-490A-8EDB-05D90FB40E0C}"/>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8A79E913-98A4-4A91-92EB-D60A3C154C81}"/>
              </a:ext>
            </a:extLst>
          </p:cNvPr>
          <p:cNvSpPr txBox="1">
            <a:spLocks noChangeArrowheads="1"/>
          </p:cNvSpPr>
          <p:nvPr/>
        </p:nvSpPr>
        <p:spPr bwMode="auto">
          <a:xfrm>
            <a:off x="137160" y="298475"/>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21793299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37360"/>
            <a:ext cx="8869680" cy="495058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0000"/>
              </a:lnSpc>
              <a:spcBef>
                <a:spcPct val="0"/>
              </a:spcBef>
              <a:spcAft>
                <a:spcPts val="600"/>
              </a:spcAft>
              <a:buClr>
                <a:prstClr val="black"/>
              </a:buClr>
              <a:buSzPct val="75000"/>
              <a:buFont typeface="Wingdings" panose="05000000000000000000" pitchFamily="2" charset="2"/>
              <a:buChar char="Ø"/>
              <a:tabLst/>
              <a:defRPr/>
            </a:pP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After these prostitution for power tricks, Kamala obtained two higher government state commission jobs, plus a later San Francisco DA election endorsement by Willie Brown, when she was an unknown underdog… and last in the polls.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[1301]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[1302]</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600"/>
              </a:spcAft>
              <a:buClr>
                <a:prstClr val="black"/>
              </a:buClr>
              <a:buSzPct val="75000"/>
              <a:buFont typeface="Wingdings" panose="05000000000000000000" pitchFamily="2" charset="2"/>
              <a:buChar char="Ø"/>
              <a:tabLst/>
              <a:defRPr/>
            </a:pPr>
            <a:r>
              <a:rPr kumimoji="0" lang="en-US" sz="2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"Yes, we dated. It was more than 20 years ago," Brown wrote in the San Francisco Chronicle. "Yes, I may have influenced her career by appointing her to two state commissions when I was [California] Assembly speaker. And I certainly helped with her first race for district attorney in San Francisco.“</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[1302]</a:t>
            </a:r>
            <a:endParaRPr kumimoji="0" lang="en-US" sz="25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600"/>
              </a:spcAft>
              <a:buClr>
                <a:prstClr val="black"/>
              </a:buClr>
              <a:buSzPct val="75000"/>
              <a:buFont typeface="Wingdings" panose="05000000000000000000" pitchFamily="2" charset="2"/>
              <a:buChar char="Ø"/>
              <a:tabLst/>
              <a:defRPr/>
            </a:pP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They both admit the extra-marital affair, but as soon as Harris not longer needed Brown after winning the DA election, Kamala treacherously threatened to prosecute Brown, as the new District Attorney, out of hate filled spite.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[1301]</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[1302]</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AE52CDE3-B82B-490A-8EDB-05D90FB40E0C}"/>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8A79E913-98A4-4A91-92EB-D60A3C154C81}"/>
              </a:ext>
            </a:extLst>
          </p:cNvPr>
          <p:cNvSpPr txBox="1">
            <a:spLocks noChangeArrowheads="1"/>
          </p:cNvSpPr>
          <p:nvPr/>
        </p:nvSpPr>
        <p:spPr bwMode="auto">
          <a:xfrm>
            <a:off x="137160" y="36576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3877301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554480"/>
            <a:ext cx="8854440"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0000"/>
              </a:lnSpc>
              <a:spcBef>
                <a:spcPct val="0"/>
              </a:spcBef>
              <a:spcAft>
                <a:spcPts val="400"/>
              </a:spcAft>
              <a:buClr>
                <a:prstClr val="black"/>
              </a:buClr>
              <a:buSzPct val="75000"/>
              <a:buFont typeface="Wingdings" panose="05000000000000000000" pitchFamily="2" charset="2"/>
              <a:buChar char="Ø"/>
              <a:tabLst/>
              <a:defRPr/>
            </a:pP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“Brown, 84, pointed out that he also helped the careers of other prominent California (equally evil, corrupt, treacherous) Democrats, such as U.S. House Speaker Nancy Pelosi, Gov. Gavin Newsom and U.S. Sen. Dianne Feinstein.” </a:t>
            </a:r>
          </a:p>
          <a:p>
            <a:pPr marL="274320" marR="0" lvl="0" indent="-274320" algn="l" defTabSz="457200" rtl="0" eaLnBrk="1" fontAlgn="base" latinLnBrk="0" hangingPunct="0">
              <a:lnSpc>
                <a:spcPct val="90000"/>
              </a:lnSpc>
              <a:spcBef>
                <a:spcPct val="0"/>
              </a:spcBef>
              <a:spcAft>
                <a:spcPts val="400"/>
              </a:spcAft>
              <a:buClr>
                <a:prstClr val="white"/>
              </a:buClr>
              <a:buSzPct val="65000"/>
              <a:buFont typeface="Wingdings" panose="05000000000000000000" pitchFamily="2" charset="2"/>
              <a:buChar char="Ø"/>
              <a:tabLst/>
              <a:defRPr/>
            </a:pPr>
            <a:r>
              <a:rPr kumimoji="0" 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glow rad="76200">
                    <a:prstClr val="black"/>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difference is that (Kamala) Harris is the only one who, after I helped her (slept with her), sent word that I would be indicted if I 'so much as jaywalked' while she was D.A.,” Brown wrote. "That's politics for ya</a:t>
            </a:r>
            <a:r>
              <a:rPr kumimoji="0" 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[1302]</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400"/>
              </a:spcAft>
              <a:buClr>
                <a:schemeClr val="tx1"/>
              </a:buClr>
              <a:buSzPct val="65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Socialist</a:t>
            </a:r>
            <a:r>
              <a:rPr kumimoji="0" lang="en-US" sz="28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former District Attorney Kamala Harris led the legal fight to overturn California’s directly publicly voted gay marriage ban. </a:t>
            </a:r>
            <a:r>
              <a:rPr kumimoji="0" lang="en-US" sz="26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rPr>
              <a:t>Harris did this by abandoning all required legal support for the Defense of Marriage Act law, against lawsuits. This allowed the DOMA law to be overturned. </a:t>
            </a:r>
            <a:r>
              <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[1301]</a:t>
            </a:r>
            <a:endParaRPr kumimoji="0" lang="en-US" sz="1800" b="0" i="0" u="none" strike="noStrike" kern="1200" cap="none" spc="0" normalizeH="0" baseline="0" noProof="0" dirty="0">
              <a:ln>
                <a:noFill/>
              </a:ln>
              <a:solidFill>
                <a:sysClr val="windowText" lastClr="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AE52CDE3-B82B-490A-8EDB-05D90FB40E0C}"/>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8A79E913-98A4-4A91-92EB-D60A3C154C81}"/>
              </a:ext>
            </a:extLst>
          </p:cNvPr>
          <p:cNvSpPr txBox="1">
            <a:spLocks noChangeArrowheads="1"/>
          </p:cNvSpPr>
          <p:nvPr/>
        </p:nvSpPr>
        <p:spPr bwMode="auto">
          <a:xfrm>
            <a:off x="137160" y="201465"/>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ts val="0"/>
              </a:spcBef>
              <a:spcAft>
                <a:spcPts val="1200"/>
              </a:spcAft>
              <a:buClr>
                <a:srgbClr val="000000"/>
              </a:buClr>
              <a:buSzPct val="100000"/>
              <a:buFont typeface="Times New Roman" panose="02020603050405020304" pitchFamily="18" charset="0"/>
              <a:buNone/>
              <a:tabLst/>
              <a:defRPr/>
            </a:pPr>
            <a:r>
              <a:rPr kumimoji="0" lang="en-US" sz="24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603700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0485" name="Text Box 5"/>
          <p:cNvSpPr txBox="1">
            <a:spLocks noChangeArrowheads="1"/>
          </p:cNvSpPr>
          <p:nvPr/>
        </p:nvSpPr>
        <p:spPr bwMode="auto">
          <a:xfrm>
            <a:off x="216553" y="4206240"/>
            <a:ext cx="3048754" cy="25425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6720" tIns="0" rIns="3672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buClrTx/>
              <a:buFontTx/>
              <a:buNone/>
            </a:pPr>
            <a:r>
              <a:rPr lang="en-US" altLang="en-US" sz="2800" b="1" dirty="0">
                <a:solidFill>
                  <a:srgbClr val="0000FF"/>
                </a:solidFill>
                <a:latin typeface="Times New Roman" panose="02020603050405020304" pitchFamily="18" charset="0"/>
              </a:rPr>
              <a:t>Svante Pääbo</a:t>
            </a:r>
          </a:p>
          <a:p>
            <a:pPr marL="274320" indent="-274320">
              <a:buClr>
                <a:srgbClr val="0000FF"/>
              </a:buClr>
              <a:buSzPct val="88000"/>
              <a:buFont typeface="Wingdings" panose="05000000000000000000" pitchFamily="2" charset="2"/>
              <a:buChar char="Ø"/>
            </a:pPr>
            <a:r>
              <a:rPr lang="en-US" altLang="en-US" sz="1900" b="1" dirty="0">
                <a:solidFill>
                  <a:srgbClr val="0000FF"/>
                </a:solidFill>
                <a:latin typeface="Times New Roman" panose="02020603050405020304" pitchFamily="18" charset="0"/>
                <a:cs typeface="Arial Unicode MS" panose="020B0604020202020204" pitchFamily="34" charset="-128"/>
              </a:rPr>
              <a:t>Radical California liberal from Berkeley University</a:t>
            </a:r>
          </a:p>
          <a:p>
            <a:pPr marL="274320" indent="-274320">
              <a:buClr>
                <a:srgbClr val="0000FF"/>
              </a:buClr>
              <a:buSzPct val="88000"/>
              <a:buFont typeface="Wingdings" panose="05000000000000000000" pitchFamily="2" charset="2"/>
              <a:buChar char="Ø"/>
            </a:pPr>
            <a:r>
              <a:rPr lang="en-US" altLang="en-US" sz="1900" b="1" dirty="0">
                <a:solidFill>
                  <a:srgbClr val="0000FF"/>
                </a:solidFill>
                <a:latin typeface="Times New Roman" panose="02020603050405020304" pitchFamily="18" charset="0"/>
                <a:cs typeface="Arial Unicode MS" panose="020B0604020202020204" pitchFamily="34" charset="-128"/>
              </a:rPr>
              <a:t>Blundering bisexual </a:t>
            </a:r>
          </a:p>
          <a:p>
            <a:pPr marL="274320" indent="-274320">
              <a:buClr>
                <a:srgbClr val="0000FF"/>
              </a:buClr>
              <a:buSzPct val="88000"/>
              <a:buFont typeface="Wingdings" panose="05000000000000000000" pitchFamily="2" charset="2"/>
              <a:buChar char="Ø"/>
            </a:pPr>
            <a:r>
              <a:rPr lang="en-US" altLang="en-US" sz="1900" dirty="0">
                <a:solidFill>
                  <a:srgbClr val="FFFFFF"/>
                </a:solidFill>
                <a:latin typeface="Times New Roman" panose="02020603050405020304" pitchFamily="18" charset="0"/>
                <a:cs typeface="Arial Unicode MS" panose="020B0604020202020204" pitchFamily="34" charset="-128"/>
              </a:rPr>
              <a:t>Fraudulent DNA Ph.D. degree and fraudulent professor job </a:t>
            </a:r>
            <a:r>
              <a:rPr lang="en-US" altLang="en-US" sz="1400" dirty="0">
                <a:solidFill>
                  <a:srgbClr val="CCCCFF"/>
                </a:solidFill>
                <a:latin typeface="Times New Roman" panose="02020603050405020304" pitchFamily="18" charset="0"/>
                <a:cs typeface="Arial Unicode MS" panose="020B0604020202020204" pitchFamily="34" charset="-128"/>
                <a:hlinkClick r:id="rId3"/>
              </a:rPr>
              <a:t>[614]</a:t>
            </a:r>
            <a:r>
              <a:rPr lang="en-US" altLang="en-US" sz="1400" dirty="0">
                <a:solidFill>
                  <a:srgbClr val="CCCCFF"/>
                </a:solidFill>
                <a:latin typeface="Times New Roman" panose="02020603050405020304" pitchFamily="18" charset="0"/>
                <a:cs typeface="Arial Unicode MS" panose="020B0604020202020204" pitchFamily="34" charset="-128"/>
              </a:rPr>
              <a:t> </a:t>
            </a:r>
            <a:r>
              <a:rPr lang="en-US" altLang="en-US" sz="1400" dirty="0">
                <a:solidFill>
                  <a:srgbClr val="CCCCFF"/>
                </a:solidFill>
                <a:latin typeface="Times New Roman" panose="02020603050405020304" pitchFamily="18" charset="0"/>
                <a:cs typeface="Arial Unicode MS" panose="020B0604020202020204" pitchFamily="34" charset="-128"/>
                <a:hlinkClick r:id="rId4"/>
              </a:rPr>
              <a:t>[615]</a:t>
            </a:r>
            <a:r>
              <a:rPr lang="en-US" altLang="en-US" sz="1400" dirty="0">
                <a:solidFill>
                  <a:srgbClr val="CCCCFF"/>
                </a:solidFill>
                <a:latin typeface="Times New Roman" panose="02020603050405020304" pitchFamily="18" charset="0"/>
                <a:cs typeface="Arial Unicode MS" panose="020B0604020202020204" pitchFamily="34" charset="-128"/>
              </a:rPr>
              <a:t> </a:t>
            </a:r>
            <a:r>
              <a:rPr lang="en-US" altLang="en-US" sz="1400" dirty="0">
                <a:solidFill>
                  <a:srgbClr val="CCCCFF"/>
                </a:solidFill>
                <a:latin typeface="Times New Roman" panose="02020603050405020304" pitchFamily="18" charset="0"/>
                <a:cs typeface="Arial Unicode MS" panose="020B0604020202020204" pitchFamily="34" charset="-128"/>
                <a:hlinkClick r:id="rId5"/>
              </a:rPr>
              <a:t>[616]</a:t>
            </a:r>
          </a:p>
          <a:p>
            <a:pPr marL="274320" indent="-274320">
              <a:buClr>
                <a:srgbClr val="0000FF"/>
              </a:buClr>
              <a:buSzPct val="88000"/>
              <a:buFont typeface="Wingdings" panose="05000000000000000000" pitchFamily="2" charset="2"/>
              <a:buChar char="Ø"/>
            </a:pPr>
            <a:r>
              <a:rPr lang="en-US" altLang="en-US" sz="1900" dirty="0">
                <a:solidFill>
                  <a:srgbClr val="FFFFFF"/>
                </a:solidFill>
                <a:latin typeface="Times New Roman" panose="02020603050405020304" pitchFamily="18" charset="0"/>
                <a:cs typeface="Arial Unicode MS" panose="020B0604020202020204" pitchFamily="34" charset="-128"/>
              </a:rPr>
              <a:t>Studied Egyptology, not DNA, discredited research</a:t>
            </a:r>
          </a:p>
        </p:txBody>
      </p:sp>
      <p:sp>
        <p:nvSpPr>
          <p:cNvPr id="20486" name="Text Box 6"/>
          <p:cNvSpPr txBox="1">
            <a:spLocks noChangeArrowheads="1"/>
          </p:cNvSpPr>
          <p:nvPr/>
        </p:nvSpPr>
        <p:spPr bwMode="auto">
          <a:xfrm>
            <a:off x="5760720" y="3291840"/>
            <a:ext cx="3383280" cy="34467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5000" rIns="90000" bIns="45000"/>
          <a:lstStyle>
            <a:lvl1pPr marL="273050" indent="-271463">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300"/>
              </a:spcAft>
              <a:buClrTx/>
              <a:buSzPct val="64000"/>
              <a:buFontTx/>
              <a:buNone/>
            </a:pPr>
            <a:r>
              <a:rPr lang="en-US" altLang="en-US" sz="2600" b="1" dirty="0">
                <a:solidFill>
                  <a:srgbClr val="0000FF"/>
                </a:solidFill>
                <a:latin typeface="Times New Roman" panose="02020603050405020304" pitchFamily="18" charset="0"/>
              </a:rPr>
              <a:t>Louis, Mary &amp; their son Richard Leakey </a:t>
            </a:r>
          </a:p>
          <a:p>
            <a:pPr marL="347472" indent="-347472">
              <a:lnSpc>
                <a:spcPct val="91000"/>
              </a:lnSpc>
              <a:spcAft>
                <a:spcPts val="300"/>
              </a:spcAft>
              <a:buClr>
                <a:srgbClr val="0000FF"/>
              </a:buClr>
              <a:buSzPct val="88000"/>
              <a:buFont typeface="Wingdings" panose="05000000000000000000" pitchFamily="2" charset="2"/>
              <a:buChar char="Ø"/>
            </a:pPr>
            <a:r>
              <a:rPr lang="en-US" altLang="en-US" sz="1900" dirty="0">
                <a:solidFill>
                  <a:schemeClr val="tx1"/>
                </a:solidFill>
                <a:latin typeface="Times New Roman" panose="02020603050405020304" pitchFamily="18" charset="0"/>
              </a:rPr>
              <a:t>Liberal Louis Leakey started widespread corruption of university science programs, by awarding large numbers of </a:t>
            </a:r>
            <a:r>
              <a:rPr lang="en-US" altLang="en-US" sz="1900" b="1" dirty="0">
                <a:solidFill>
                  <a:srgbClr val="0000FF"/>
                </a:solidFill>
                <a:latin typeface="Times New Roman" panose="02020603050405020304" pitchFamily="18" charset="0"/>
              </a:rPr>
              <a:t>fraudulent Ph.D. and honorary degrees to illicit sex partners as kickbacks.</a:t>
            </a:r>
            <a:r>
              <a:rPr lang="en-US" altLang="en-US" sz="1900" b="1" dirty="0">
                <a:solidFill>
                  <a:srgbClr val="2F5597"/>
                </a:solidFill>
                <a:latin typeface="Times New Roman" panose="02020603050405020304" pitchFamily="18" charset="0"/>
              </a:rPr>
              <a:t> </a:t>
            </a:r>
          </a:p>
          <a:p>
            <a:pPr marL="347472" indent="0">
              <a:lnSpc>
                <a:spcPct val="91000"/>
              </a:lnSpc>
              <a:spcAft>
                <a:spcPts val="300"/>
              </a:spcAft>
              <a:buClr>
                <a:srgbClr val="0000FF"/>
              </a:buClr>
              <a:buSzPct val="88000"/>
            </a:pPr>
            <a:r>
              <a:rPr lang="en-US" altLang="en-US" sz="1400" dirty="0">
                <a:solidFill>
                  <a:schemeClr val="tx1"/>
                </a:solidFill>
                <a:latin typeface="Times New Roman" panose="02020603050405020304" pitchFamily="18" charset="0"/>
                <a:hlinkClick r:id="rId6"/>
              </a:rPr>
              <a:t>[526]</a:t>
            </a:r>
            <a:r>
              <a:rPr lang="en-US" altLang="en-US" sz="1400" dirty="0">
                <a:solidFill>
                  <a:schemeClr val="tx1"/>
                </a:solidFill>
                <a:latin typeface="Times New Roman" panose="02020603050405020304" pitchFamily="18" charset="0"/>
              </a:rPr>
              <a:t> </a:t>
            </a:r>
            <a:r>
              <a:rPr lang="en-US" altLang="en-US" sz="1400" dirty="0">
                <a:solidFill>
                  <a:schemeClr val="tx1"/>
                </a:solidFill>
                <a:latin typeface="Times New Roman" panose="02020603050405020304" pitchFamily="18" charset="0"/>
                <a:hlinkClick r:id="rId7"/>
              </a:rPr>
              <a:t>[538]</a:t>
            </a:r>
            <a:r>
              <a:rPr lang="en-US" altLang="en-US" sz="1400" dirty="0">
                <a:solidFill>
                  <a:schemeClr val="tx1"/>
                </a:solidFill>
                <a:latin typeface="Times New Roman" panose="02020603050405020304" pitchFamily="18" charset="0"/>
              </a:rPr>
              <a:t> </a:t>
            </a:r>
            <a:r>
              <a:rPr lang="en-US" altLang="en-US" sz="1400" dirty="0">
                <a:solidFill>
                  <a:schemeClr val="tx1"/>
                </a:solidFill>
                <a:latin typeface="Times New Roman" panose="02020603050405020304" pitchFamily="18" charset="0"/>
                <a:hlinkClick r:id="rId8"/>
              </a:rPr>
              <a:t>[541]</a:t>
            </a:r>
            <a:r>
              <a:rPr lang="en-US" altLang="en-US" sz="1400" dirty="0">
                <a:solidFill>
                  <a:schemeClr val="tx1"/>
                </a:solidFill>
                <a:latin typeface="Times New Roman" panose="02020603050405020304" pitchFamily="18" charset="0"/>
              </a:rPr>
              <a:t> </a:t>
            </a:r>
            <a:r>
              <a:rPr lang="en-US" altLang="en-US" sz="1400" dirty="0">
                <a:solidFill>
                  <a:schemeClr val="tx1"/>
                </a:solidFill>
                <a:latin typeface="Times New Roman" panose="02020603050405020304" pitchFamily="18" charset="0"/>
                <a:hlinkClick r:id="rId9"/>
              </a:rPr>
              <a:t>[543</a:t>
            </a:r>
            <a:r>
              <a:rPr lang="en-US" altLang="en-US" sz="1400" u="sng" dirty="0">
                <a:solidFill>
                  <a:schemeClr val="tx1"/>
                </a:solidFill>
                <a:latin typeface="Times New Roman" panose="02020603050405020304" pitchFamily="18" charset="0"/>
                <a:hlinkClick r:id="rId9"/>
              </a:rPr>
              <a:t>]</a:t>
            </a:r>
            <a:r>
              <a:rPr lang="en-US" altLang="en-US" sz="1400" dirty="0">
                <a:solidFill>
                  <a:schemeClr val="tx1"/>
                </a:solidFill>
                <a:latin typeface="Times New Roman" panose="02020603050405020304" pitchFamily="18" charset="0"/>
              </a:rPr>
              <a:t> </a:t>
            </a:r>
            <a:r>
              <a:rPr lang="en-US" altLang="en-US" sz="1400" u="sng" dirty="0">
                <a:solidFill>
                  <a:schemeClr val="tx1"/>
                </a:solidFill>
                <a:latin typeface="Times New Roman" panose="02020603050405020304" pitchFamily="18" charset="0"/>
                <a:hlinkClick r:id="rId10"/>
              </a:rPr>
              <a:t>[</a:t>
            </a:r>
            <a:r>
              <a:rPr lang="en-US" altLang="en-US" sz="1400" dirty="0">
                <a:solidFill>
                  <a:schemeClr val="tx1"/>
                </a:solidFill>
                <a:latin typeface="Times New Roman" panose="02020603050405020304" pitchFamily="18" charset="0"/>
                <a:hlinkClick r:id="rId10"/>
              </a:rPr>
              <a:t>716]</a:t>
            </a:r>
          </a:p>
          <a:p>
            <a:pPr marL="347472" indent="-347472">
              <a:lnSpc>
                <a:spcPct val="91000"/>
              </a:lnSpc>
              <a:spcAft>
                <a:spcPts val="0"/>
              </a:spcAft>
              <a:buClr>
                <a:srgbClr val="0000FF"/>
              </a:buClr>
              <a:buSzPct val="88000"/>
              <a:buFont typeface="Wingdings" panose="05000000000000000000" pitchFamily="2" charset="2"/>
              <a:buChar char="Ø"/>
            </a:pPr>
            <a:r>
              <a:rPr lang="en-US" altLang="en-US" sz="1900" dirty="0">
                <a:solidFill>
                  <a:srgbClr val="FFFFFF"/>
                </a:solidFill>
                <a:latin typeface="Times New Roman" panose="02020603050405020304" pitchFamily="18" charset="0"/>
              </a:rPr>
              <a:t>Scientifically illiterate</a:t>
            </a:r>
          </a:p>
          <a:p>
            <a:pPr marL="347472" indent="-347472">
              <a:lnSpc>
                <a:spcPct val="91000"/>
              </a:lnSpc>
              <a:buClr>
                <a:srgbClr val="0000FF"/>
              </a:buClr>
              <a:buSzPct val="88000"/>
              <a:buFont typeface="Wingdings" panose="05000000000000000000" pitchFamily="2" charset="2"/>
              <a:buChar char="Ø"/>
            </a:pPr>
            <a:r>
              <a:rPr lang="en-US" altLang="en-US" sz="1900" dirty="0">
                <a:solidFill>
                  <a:srgbClr val="FFFFFF"/>
                </a:solidFill>
                <a:latin typeface="Times New Roman" panose="02020603050405020304" pitchFamily="18" charset="0"/>
              </a:rPr>
              <a:t>Disproven, corrupt research</a:t>
            </a:r>
          </a:p>
        </p:txBody>
      </p:sp>
      <p:sp>
        <p:nvSpPr>
          <p:cNvPr id="20487" name="Text Box 7"/>
          <p:cNvSpPr txBox="1">
            <a:spLocks noChangeArrowheads="1"/>
          </p:cNvSpPr>
          <p:nvPr/>
        </p:nvSpPr>
        <p:spPr bwMode="auto">
          <a:xfrm>
            <a:off x="2926080" y="1371600"/>
            <a:ext cx="3291840" cy="23786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buClrTx/>
              <a:buFontTx/>
              <a:buNone/>
            </a:pPr>
            <a:r>
              <a:rPr lang="en-US" altLang="en-US" sz="2800" b="1" dirty="0">
                <a:solidFill>
                  <a:srgbClr val="0000FF"/>
                </a:solidFill>
                <a:latin typeface="Times New Roman" panose="02020603050405020304" pitchFamily="18" charset="0"/>
              </a:rPr>
              <a:t>Charles Darwin</a:t>
            </a:r>
          </a:p>
          <a:p>
            <a:pPr marL="342900" indent="-342900">
              <a:buClr>
                <a:srgbClr val="0000FF"/>
              </a:buClr>
              <a:buSzPct val="85000"/>
              <a:buFont typeface="Wingdings" panose="05000000000000000000" pitchFamily="2" charset="2"/>
              <a:buChar char="Ø"/>
            </a:pPr>
            <a:r>
              <a:rPr lang="en-US" altLang="en-US" sz="1900" b="1" dirty="0">
                <a:solidFill>
                  <a:srgbClr val="0000FF"/>
                </a:solidFill>
                <a:latin typeface="Times New Roman" panose="02020603050405020304" pitchFamily="18" charset="0"/>
              </a:rPr>
              <a:t>Liberal deadly drug addict</a:t>
            </a:r>
          </a:p>
          <a:p>
            <a:pPr marL="342900" indent="-342900">
              <a:spcAft>
                <a:spcPts val="300"/>
              </a:spcAft>
              <a:buClr>
                <a:srgbClr val="0000FF"/>
              </a:buClr>
              <a:buSzPct val="85000"/>
              <a:buFont typeface="Wingdings" panose="05000000000000000000" pitchFamily="2" charset="2"/>
              <a:buChar char="Ø"/>
            </a:pPr>
            <a:r>
              <a:rPr lang="en-US" altLang="en-US" sz="1900" b="1" dirty="0">
                <a:solidFill>
                  <a:srgbClr val="0000FF"/>
                </a:solidFill>
                <a:latin typeface="Times New Roman" panose="02020603050405020304" pitchFamily="18" charset="0"/>
              </a:rPr>
              <a:t>Clinically mentally ill </a:t>
            </a:r>
            <a:r>
              <a:rPr lang="en-US" altLang="en-US" sz="2000" b="1" dirty="0">
                <a:solidFill>
                  <a:srgbClr val="0000FF"/>
                </a:solidFill>
                <a:latin typeface="Times New Roman" panose="02020603050405020304" pitchFamily="18" charset="0"/>
              </a:rPr>
              <a:t> </a:t>
            </a:r>
          </a:p>
          <a:p>
            <a:pPr marL="365760">
              <a:spcAft>
                <a:spcPts val="300"/>
              </a:spcAft>
              <a:buClr>
                <a:srgbClr val="0000FF"/>
              </a:buClr>
              <a:buSzPct val="85000"/>
            </a:pPr>
            <a:r>
              <a:rPr lang="en-US" altLang="en-US" sz="1400" dirty="0">
                <a:solidFill>
                  <a:srgbClr val="CCCCFF"/>
                </a:solidFill>
                <a:latin typeface="Times New Roman" panose="02020603050405020304" pitchFamily="18" charset="0"/>
                <a:hlinkClick r:id="rId11"/>
              </a:rPr>
              <a:t>[630]</a:t>
            </a:r>
            <a:r>
              <a:rPr lang="en-US" altLang="en-US" sz="1400" dirty="0">
                <a:solidFill>
                  <a:srgbClr val="CCCCFF"/>
                </a:solidFill>
                <a:latin typeface="Times New Roman" panose="02020603050405020304" pitchFamily="18" charset="0"/>
              </a:rPr>
              <a:t> </a:t>
            </a:r>
            <a:r>
              <a:rPr lang="en-US" altLang="en-US" sz="1400" dirty="0">
                <a:solidFill>
                  <a:srgbClr val="CCCCFF"/>
                </a:solidFill>
                <a:latin typeface="Times New Roman" panose="02020603050405020304" pitchFamily="18" charset="0"/>
                <a:hlinkClick r:id="rId12"/>
              </a:rPr>
              <a:t>[631]</a:t>
            </a:r>
            <a:r>
              <a:rPr lang="en-US" altLang="en-US" sz="1400" dirty="0">
                <a:solidFill>
                  <a:srgbClr val="CCCCFF"/>
                </a:solidFill>
                <a:latin typeface="Times New Roman" panose="02020603050405020304" pitchFamily="18" charset="0"/>
              </a:rPr>
              <a:t> </a:t>
            </a:r>
            <a:r>
              <a:rPr lang="en-US" altLang="en-US" sz="1400" dirty="0">
                <a:solidFill>
                  <a:srgbClr val="CCCCFF"/>
                </a:solidFill>
                <a:latin typeface="Times New Roman" panose="02020603050405020304" pitchFamily="18" charset="0"/>
                <a:hlinkClick r:id="rId13"/>
              </a:rPr>
              <a:t>[632]</a:t>
            </a:r>
            <a:r>
              <a:rPr lang="en-US" altLang="en-US" sz="1400" dirty="0">
                <a:solidFill>
                  <a:srgbClr val="CCCCFF"/>
                </a:solidFill>
                <a:latin typeface="Times New Roman" panose="02020603050405020304" pitchFamily="18" charset="0"/>
              </a:rPr>
              <a:t> </a:t>
            </a:r>
            <a:r>
              <a:rPr lang="en-US" altLang="en-US" sz="1400" dirty="0">
                <a:solidFill>
                  <a:srgbClr val="CCCCFF"/>
                </a:solidFill>
                <a:latin typeface="Times New Roman" panose="02020603050405020304" pitchFamily="18" charset="0"/>
                <a:hlinkClick r:id="rId14"/>
              </a:rPr>
              <a:t>[633]</a:t>
            </a:r>
          </a:p>
          <a:p>
            <a:pPr marL="342900" indent="-342900">
              <a:buClr>
                <a:srgbClr val="0000FF"/>
              </a:buClr>
              <a:buSzPct val="85000"/>
              <a:buFont typeface="Wingdings" panose="05000000000000000000" pitchFamily="2" charset="2"/>
              <a:buChar char="Ø"/>
            </a:pPr>
            <a:r>
              <a:rPr lang="en-US" altLang="en-US" sz="1900" dirty="0">
                <a:solidFill>
                  <a:srgbClr val="FFFFFF"/>
                </a:solidFill>
                <a:latin typeface="Times New Roman" panose="02020603050405020304" pitchFamily="18" charset="0"/>
              </a:rPr>
              <a:t>Scientifically illiterate </a:t>
            </a:r>
          </a:p>
          <a:p>
            <a:pPr marL="342900" indent="-342900">
              <a:buClr>
                <a:srgbClr val="0000FF"/>
              </a:buClr>
              <a:buSzPct val="85000"/>
              <a:buFont typeface="Wingdings" panose="05000000000000000000" pitchFamily="2" charset="2"/>
              <a:buChar char="Ø"/>
            </a:pPr>
            <a:r>
              <a:rPr lang="en-US" altLang="en-US" sz="1900" dirty="0">
                <a:solidFill>
                  <a:srgbClr val="FFFFFF"/>
                </a:solidFill>
                <a:latin typeface="Times New Roman" panose="02020603050405020304" pitchFamily="18" charset="0"/>
              </a:rPr>
              <a:t>Failed Bible theologian</a:t>
            </a:r>
          </a:p>
          <a:p>
            <a:pPr marL="342900" indent="-342900">
              <a:buClr>
                <a:srgbClr val="0000FF"/>
              </a:buClr>
              <a:buSzPct val="85000"/>
              <a:buFont typeface="Wingdings" panose="05000000000000000000" pitchFamily="2" charset="2"/>
              <a:buChar char="Ø"/>
            </a:pPr>
            <a:r>
              <a:rPr lang="en-US" altLang="en-US" sz="1900" dirty="0">
                <a:solidFill>
                  <a:srgbClr val="FFFFFF"/>
                </a:solidFill>
                <a:latin typeface="Times New Roman" panose="02020603050405020304" pitchFamily="18" charset="0"/>
              </a:rPr>
              <a:t>Disproved theories   </a:t>
            </a:r>
          </a:p>
        </p:txBody>
      </p:sp>
      <p:sp>
        <p:nvSpPr>
          <p:cNvPr id="15" name="Text Box 1"/>
          <p:cNvSpPr txBox="1">
            <a:spLocks noChangeArrowheads="1"/>
          </p:cNvSpPr>
          <p:nvPr/>
        </p:nvSpPr>
        <p:spPr bwMode="auto">
          <a:xfrm>
            <a:off x="91440" y="182880"/>
            <a:ext cx="8945880" cy="1097280"/>
          </a:xfrm>
          <a:prstGeom prst="rect">
            <a:avLst/>
          </a:prstGeom>
          <a:blipFill dpi="0" rotWithShape="0">
            <a:blip r:embed="rId1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10200"/>
              </a:spcAft>
              <a:tabLst/>
            </a:pPr>
            <a:r>
              <a:rPr lang="en-US" altLang="en-US" sz="3200" b="1" dirty="0">
                <a:solidFill>
                  <a:srgbClr val="E7E6E6">
                    <a:lumMod val="10000"/>
                  </a:srgb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pic>
        <p:nvPicPr>
          <p:cNvPr id="3" name="Picture 2">
            <a:extLst>
              <a:ext uri="{FF2B5EF4-FFF2-40B4-BE49-F238E27FC236}">
                <a16:creationId xmlns:a16="http://schemas.microsoft.com/office/drawing/2014/main" id="{5B8B7688-4CD2-4249-8AD9-14481533D741}"/>
              </a:ext>
            </a:extLst>
          </p:cNvPr>
          <p:cNvPicPr>
            <a:picLocks noChangeAspect="1"/>
          </p:cNvPicPr>
          <p:nvPr/>
        </p:nvPicPr>
        <p:blipFill>
          <a:blip r:embed="rId16"/>
          <a:stretch>
            <a:fillRect/>
          </a:stretch>
        </p:blipFill>
        <p:spPr>
          <a:xfrm>
            <a:off x="479277" y="1371600"/>
            <a:ext cx="2116183" cy="2743200"/>
          </a:xfrm>
          <a:prstGeom prst="rect">
            <a:avLst/>
          </a:prstGeom>
        </p:spPr>
      </p:pic>
      <p:pic>
        <p:nvPicPr>
          <p:cNvPr id="4" name="Picture 3">
            <a:extLst>
              <a:ext uri="{FF2B5EF4-FFF2-40B4-BE49-F238E27FC236}">
                <a16:creationId xmlns:a16="http://schemas.microsoft.com/office/drawing/2014/main" id="{8E1F0E98-2A5D-4251-B92F-5974824E6B6F}"/>
              </a:ext>
            </a:extLst>
          </p:cNvPr>
          <p:cNvPicPr>
            <a:picLocks noChangeAspect="1"/>
          </p:cNvPicPr>
          <p:nvPr/>
        </p:nvPicPr>
        <p:blipFill>
          <a:blip r:embed="rId17"/>
          <a:stretch>
            <a:fillRect/>
          </a:stretch>
        </p:blipFill>
        <p:spPr>
          <a:xfrm>
            <a:off x="3330957" y="3587957"/>
            <a:ext cx="2099143" cy="3171045"/>
          </a:xfrm>
          <a:prstGeom prst="rect">
            <a:avLst/>
          </a:prstGeom>
        </p:spPr>
      </p:pic>
      <p:pic>
        <p:nvPicPr>
          <p:cNvPr id="6" name="Picture 5" descr="A picture containing person, outdoor, photo, person&#10;&#10;Description automatically generated">
            <a:extLst>
              <a:ext uri="{FF2B5EF4-FFF2-40B4-BE49-F238E27FC236}">
                <a16:creationId xmlns:a16="http://schemas.microsoft.com/office/drawing/2014/main" id="{7F290C0D-30F7-4936-8FB4-10CB4A83EA06}"/>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390408" y="1443054"/>
            <a:ext cx="2123904" cy="1848786"/>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1000">
        <p15:prstTrans prst="pageCurlDouble"/>
      </p:transition>
    </mc:Choice>
    <mc:Fallback xmlns="">
      <p:transition spd="slow" advTm="4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70047" y="1951616"/>
            <a:ext cx="8603905" cy="43704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0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Communist Russia was named the "Union of Soviet </a:t>
            </a:r>
            <a:r>
              <a:rPr lang="en-US" sz="3200" b="1" dirty="0">
                <a:ln w="9525">
                  <a:solidFill>
                    <a:prstClr val="black"/>
                  </a:solidFill>
                  <a:prstDash val="solid"/>
                </a:ln>
                <a:solidFill>
                  <a:prstClr val="white"/>
                </a:solidFill>
                <a:effectLst>
                  <a:glow rad="88900">
                    <a:schemeClr val="bg1"/>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Socialist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Republics" (USSR) by Stalin and Nazi Germany was called the National </a:t>
            </a:r>
            <a:r>
              <a:rPr lang="en-US" sz="3200" b="1" dirty="0">
                <a:ln w="9525">
                  <a:solidFill>
                    <a:prstClr val="black"/>
                  </a:solidFill>
                  <a:prstDash val="solid"/>
                </a:ln>
                <a:solidFill>
                  <a:prstClr val="white"/>
                </a:solidFill>
                <a:effectLst>
                  <a:glow rad="889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Socialist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German Worker’s Party.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ction="ppaction://hlinkfile">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[1310]</a:t>
            </a:r>
            <a:r>
              <a:rPr lang="en-US" dirty="0">
                <a:solidFill>
                  <a:sysClr val="windowText" lastClr="000000"/>
                </a:solidFill>
                <a:latin typeface="Calibri" panose="020F0502020204030204" pitchFamily="34" charset="0"/>
                <a:cs typeface="Calibri" panose="020F0502020204030204" pitchFamily="34" charset="0"/>
              </a:rPr>
              <a:t> (time 7:10)</a:t>
            </a:r>
            <a:r>
              <a:rPr lang="en-US" altLang="en-US" sz="30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sz="3200"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lvl="0" indent="0">
              <a:lnSpc>
                <a:spcPct val="100000"/>
              </a:lnSpc>
              <a:spcAft>
                <a:spcPts val="1200"/>
              </a:spcAft>
              <a:buClr>
                <a:prstClr val="white"/>
              </a:buClr>
              <a:buSzPct val="60000"/>
              <a:tabLst/>
              <a:defRPr/>
            </a:pPr>
            <a:r>
              <a:rPr lang="en-US" sz="3000" dirty="0">
                <a:solidFill>
                  <a:sysClr val="windowText" lastClr="000000"/>
                </a:solidFill>
                <a:latin typeface="Calibri" panose="020F0502020204030204" pitchFamily="34" charset="0"/>
                <a:cs typeface="Calibri" panose="020F0502020204030204" pitchFamily="34" charset="0"/>
              </a:rPr>
              <a:t>Nearly every group of Marxist communist rebels that Stalin led over the many decades of his life, (including his final name for Russia the U.S.S.R.), had the word “socialist” in its name.</a:t>
            </a:r>
            <a:r>
              <a:rPr lang="en-US" sz="3200"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[1285]</a:t>
            </a:r>
            <a:endParaRPr lang="en-US" sz="3000" dirty="0">
              <a:ln w="9525">
                <a:solidFill>
                  <a:schemeClr val="bg1"/>
                </a:solidFill>
                <a:prstDash val="solid"/>
              </a:ln>
              <a:solidFill>
                <a:sysClr val="windowText" lastClr="000000"/>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FCD93A42-12B2-42E8-B431-9D39C05F0F71}"/>
              </a:ext>
            </a:extLst>
          </p:cNvPr>
          <p:cNvSpPr txBox="1">
            <a:spLocks noChangeArrowheads="1"/>
          </p:cNvSpPr>
          <p:nvPr/>
        </p:nvSpPr>
        <p:spPr bwMode="auto">
          <a:xfrm>
            <a:off x="137159" y="409819"/>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0778302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2301463"/>
            <a:ext cx="8778240" cy="408528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105000"/>
              </a:lnSpc>
              <a:spcAft>
                <a:spcPts val="600"/>
              </a:spcAft>
              <a:buClr>
                <a:prstClr val="white"/>
              </a:buClr>
              <a:buSzPct val="60000"/>
              <a:tabLst/>
              <a:defRPr/>
            </a:pPr>
            <a:r>
              <a:rPr lang="en-US" sz="3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r>
              <a:rPr lang="en-US" sz="3800" b="1" dirty="0">
                <a:ln w="9525">
                  <a:solidFill>
                    <a:prstClr val="black"/>
                  </a:solidFill>
                  <a:prstDash val="solid"/>
                </a:ln>
                <a:solidFill>
                  <a:prstClr val="white"/>
                </a:solidFill>
                <a:effectLst>
                  <a:glow rad="76200">
                    <a:schemeClr val="bg1"/>
                  </a:glow>
                  <a:outerShdw blurRad="12700" dist="38100" dir="5400000" algn="ctr" rotWithShape="0">
                    <a:schemeClr val="bg1"/>
                  </a:outerShdw>
                </a:effectLst>
                <a:latin typeface="Calibri" panose="020F0502020204030204" pitchFamily="34" charset="0"/>
                <a:cs typeface="Calibri" panose="020F0502020204030204" pitchFamily="34" charset="0"/>
              </a:rPr>
              <a:t>My object in life is to dethrone God and destroy capitalism</a:t>
            </a:r>
            <a:r>
              <a:rPr lang="en-US" sz="3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sz="2800" dirty="0">
                <a:solidFill>
                  <a:sysClr val="windowText" lastClr="000000"/>
                </a:solidFill>
                <a:latin typeface="Calibri" panose="020F0502020204030204" pitchFamily="34" charset="0"/>
                <a:cs typeface="Calibri" panose="020F0502020204030204" pitchFamily="34" charset="0"/>
              </a:rPr>
              <a:t> </a:t>
            </a:r>
            <a:r>
              <a:rPr lang="en-US" sz="3200" dirty="0">
                <a:solidFill>
                  <a:schemeClr val="bg1"/>
                </a:solidFill>
                <a:latin typeface="Calibri" panose="020F0502020204030204" pitchFamily="34" charset="0"/>
                <a:cs typeface="Calibri" panose="020F0502020204030204" pitchFamily="34" charset="0"/>
              </a:rPr>
              <a:t>…</a:t>
            </a:r>
            <a:r>
              <a:rPr lang="en-US" sz="3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3800" b="1" dirty="0">
                <a:ln w="9525">
                  <a:solidFill>
                    <a:schemeClr val="bg1"/>
                  </a:solidFill>
                  <a:prstDash val="solid"/>
                </a:ln>
                <a:solidFill>
                  <a:schemeClr val="tx1"/>
                </a:solidFill>
                <a:effectLst>
                  <a:glow rad="76200">
                    <a:schemeClr val="bg1"/>
                  </a:glow>
                  <a:outerShdw blurRad="12700" dist="38100" dir="5400000" algn="ctr" rotWithShape="0">
                    <a:schemeClr val="bg1"/>
                  </a:outerShdw>
                </a:effectLst>
                <a:latin typeface="Calibri" panose="020F0502020204030204" pitchFamily="34" charset="0"/>
                <a:cs typeface="Calibri" panose="020F0502020204030204" pitchFamily="34" charset="0"/>
              </a:rPr>
              <a:t>there is nothing more abominable than God</a:t>
            </a:r>
            <a:r>
              <a:rPr lang="en-US" sz="3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3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[1275] (time 16:00)</a:t>
            </a:r>
            <a:r>
              <a:rPr lang="en-US" sz="40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0" lvl="1" indent="0">
              <a:lnSpc>
                <a:spcPct val="105000"/>
              </a:lnSpc>
              <a:spcAft>
                <a:spcPts val="2400"/>
              </a:spcAft>
              <a:buClr>
                <a:prstClr val="white"/>
              </a:buClr>
              <a:buSzPct val="60000"/>
              <a:tabLst/>
              <a:defRPr/>
            </a:pPr>
            <a:r>
              <a:rPr lang="en-US" sz="2900" dirty="0">
                <a:solidFill>
                  <a:schemeClr val="bg1">
                    <a:lumMod val="95000"/>
                    <a:lumOff val="5000"/>
                  </a:schemeClr>
                </a:solidFill>
                <a:latin typeface="Calibri" panose="020F0502020204030204" pitchFamily="34" charset="0"/>
                <a:cs typeface="Calibri" panose="020F0502020204030204" pitchFamily="34" charset="0"/>
              </a:rPr>
              <a:t>Atheist, evolutionist, founder of Marxism Karl Marx </a:t>
            </a:r>
          </a:p>
          <a:p>
            <a:pPr marL="0" lvl="1" indent="0">
              <a:lnSpc>
                <a:spcPct val="105000"/>
              </a:lnSpc>
              <a:spcAft>
                <a:spcPts val="600"/>
              </a:spcAft>
              <a:buClr>
                <a:prstClr val="white"/>
              </a:buClr>
              <a:buSzPct val="60000"/>
              <a:tabLst/>
              <a:defRPr/>
            </a:pPr>
            <a:r>
              <a:rPr lang="en-US" sz="4000" b="1" dirty="0">
                <a:ln w="9525">
                  <a:solidFill>
                    <a:schemeClr val="bg1"/>
                  </a:solidFill>
                  <a:prstDash val="solid"/>
                </a:ln>
                <a:solidFill>
                  <a:prstClr val="white"/>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4000" b="1" dirty="0">
                <a:ln w="9525">
                  <a:solidFill>
                    <a:schemeClr val="bg1"/>
                  </a:solidFill>
                  <a:prstDash val="solid"/>
                </a:ln>
                <a:solidFill>
                  <a:prstClr val="white"/>
                </a:solidFill>
                <a:effectLst>
                  <a:glow rad="76200">
                    <a:schemeClr val="bg1"/>
                  </a:glow>
                  <a:outerShdw blurRad="12700" dist="38100" dir="5400000" algn="ctr" rotWithShape="0">
                    <a:schemeClr val="bg1"/>
                  </a:outerShdw>
                </a:effectLst>
                <a:latin typeface="Calibri" panose="020F0502020204030204" pitchFamily="34" charset="0"/>
                <a:cs typeface="Calibri" panose="020F0502020204030204" pitchFamily="34" charset="0"/>
              </a:rPr>
              <a:t>The goal of socialism is communism</a:t>
            </a:r>
            <a:r>
              <a:rPr lang="en-US" sz="4000" b="1" dirty="0">
                <a:ln w="9525">
                  <a:solidFill>
                    <a:schemeClr val="bg1"/>
                  </a:solidFill>
                  <a:prstDash val="solid"/>
                </a:ln>
                <a:solidFill>
                  <a:prstClr val="white"/>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2900" b="1" dirty="0">
                <a:ln w="9525">
                  <a:solidFill>
                    <a:schemeClr val="bg1"/>
                  </a:solidFill>
                  <a:prstDash val="solid"/>
                </a:ln>
                <a:solidFill>
                  <a:prstClr val="white"/>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0" lvl="0" indent="0">
              <a:lnSpc>
                <a:spcPct val="105000"/>
              </a:lnSpc>
              <a:spcAft>
                <a:spcPts val="1800"/>
              </a:spcAft>
              <a:buClr>
                <a:prstClr val="white"/>
              </a:buClr>
              <a:buSzPct val="60000"/>
              <a:tabLst/>
              <a:defRPr/>
            </a:pPr>
            <a:r>
              <a:rPr lang="en-US" sz="2900" dirty="0">
                <a:solidFill>
                  <a:schemeClr val="bg1">
                    <a:lumMod val="95000"/>
                    <a:lumOff val="5000"/>
                  </a:schemeClr>
                </a:solidFill>
                <a:latin typeface="Calibri" panose="020F0502020204030204" pitchFamily="34" charset="0"/>
                <a:cs typeface="Calibri" panose="020F0502020204030204" pitchFamily="34" charset="0"/>
              </a:rPr>
              <a:t>Vladimir Lenin, founder of the Soviet </a:t>
            </a:r>
            <a:r>
              <a:rPr lang="en-US" sz="2900" dirty="0">
                <a:solidFill>
                  <a:sysClr val="windowText" lastClr="000000"/>
                </a:solidFill>
                <a:latin typeface="Calibri" panose="020F0502020204030204" pitchFamily="34" charset="0"/>
                <a:cs typeface="Calibri" panose="020F0502020204030204" pitchFamily="34" charset="0"/>
              </a:rPr>
              <a:t>Union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endParaRPr lang="en-US" dirty="0">
              <a:solidFill>
                <a:sysClr val="windowText" lastClr="000000"/>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1F43FD03-2E12-4077-A148-10C686AE5306}"/>
              </a:ext>
            </a:extLst>
          </p:cNvPr>
          <p:cNvSpPr txBox="1">
            <a:spLocks noChangeArrowheads="1"/>
          </p:cNvSpPr>
          <p:nvPr/>
        </p:nvSpPr>
        <p:spPr bwMode="auto">
          <a:xfrm>
            <a:off x="137160" y="68580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5321879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5740" y="2460069"/>
            <a:ext cx="8732520" cy="370870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tabLst/>
            </a:pPr>
            <a:r>
              <a:rPr lang="en-US" sz="3200" dirty="0">
                <a:solidFill>
                  <a:schemeClr val="bg1"/>
                </a:solidFill>
                <a:latin typeface="Calibri" panose="020F0502020204030204" pitchFamily="34" charset="0"/>
                <a:cs typeface="Calibri" panose="020F0502020204030204" pitchFamily="34" charset="0"/>
              </a:rPr>
              <a:t>Karl Marx grew up in a devout Jewish home with a  Rabbi father. He briefly became a Christian in his youth</a:t>
            </a:r>
            <a:r>
              <a:rPr lang="en-US" sz="3200" dirty="0">
                <a:solidFill>
                  <a:sysClr val="windowText" lastClr="000000"/>
                </a:solidFill>
                <a:latin typeface="Calibri" panose="020F0502020204030204" pitchFamily="34" charset="0"/>
                <a:cs typeface="Calibri" panose="020F0502020204030204" pitchFamily="34" charset="0"/>
              </a:rPr>
              <a:t>. </a:t>
            </a:r>
            <a:r>
              <a:rPr lang="en-US" sz="2000"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[1310]</a:t>
            </a:r>
            <a:r>
              <a:rPr lang="en-US" sz="2000" dirty="0">
                <a:solidFill>
                  <a:sysClr val="windowText" lastClr="000000"/>
                </a:solidFill>
                <a:latin typeface="Calibri" panose="020F0502020204030204" pitchFamily="34" charset="0"/>
                <a:cs typeface="Calibri" panose="020F0502020204030204" pitchFamily="34" charset="0"/>
              </a:rPr>
              <a:t> (time 9:44)</a:t>
            </a:r>
            <a:r>
              <a:rPr lang="en-US" altLang="en-US" sz="20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sz="20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[1295] (time 16:00)</a:t>
            </a:r>
            <a:endParaRPr lang="en-US" dirty="0">
              <a:solidFill>
                <a:sysClr val="windowText" lastClr="000000"/>
              </a:solidFill>
            </a:endParaRPr>
          </a:p>
          <a:p>
            <a:pPr marL="0" lvl="0" indent="0">
              <a:lnSpc>
                <a:spcPct val="100000"/>
              </a:lnSpc>
              <a:spcAft>
                <a:spcPts val="600"/>
              </a:spcAft>
              <a:buClr>
                <a:prstClr val="white"/>
              </a:buClr>
              <a:buSzPct val="60000"/>
              <a:tabLst/>
              <a:defRPr/>
            </a:pPr>
            <a:r>
              <a:rPr lang="en-US" sz="3200" dirty="0">
                <a:solidFill>
                  <a:sysClr val="windowText" lastClr="000000"/>
                </a:solidFill>
                <a:latin typeface="Calibri" panose="020F0502020204030204" pitchFamily="34" charset="0"/>
                <a:cs typeface="Calibri" panose="020F0502020204030204" pitchFamily="34" charset="0"/>
              </a:rPr>
              <a:t>He later rejected God while attending a liberal college, due to the influences of a radical liberal professor, the same as found in liberal universities today. </a:t>
            </a:r>
            <a:r>
              <a:rPr lang="en-US" sz="20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[1295] (time 16:00)</a:t>
            </a:r>
            <a:r>
              <a:rPr lang="en-US" sz="3200" dirty="0">
                <a:solidFill>
                  <a:sysClr val="windowText" lastClr="000000"/>
                </a:solidFill>
                <a:latin typeface="Calibri" panose="020F0502020204030204" pitchFamily="34" charset="0"/>
                <a:cs typeface="Calibri" panose="020F0502020204030204" pitchFamily="34" charset="0"/>
              </a:rPr>
              <a:t> </a:t>
            </a: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1F43FD03-2E12-4077-A148-10C686AE5306}"/>
              </a:ext>
            </a:extLst>
          </p:cNvPr>
          <p:cNvSpPr txBox="1">
            <a:spLocks noChangeArrowheads="1"/>
          </p:cNvSpPr>
          <p:nvPr/>
        </p:nvSpPr>
        <p:spPr bwMode="auto">
          <a:xfrm>
            <a:off x="137160" y="771956"/>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42214014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45920"/>
            <a:ext cx="8869680" cy="50141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prstClr val="white"/>
              </a:buClr>
              <a:buSzPct val="60000"/>
              <a:tabLst/>
              <a:defRPr/>
            </a:pPr>
            <a:r>
              <a:rPr lang="en-US" sz="3200" b="1" dirty="0">
                <a:ln w="9525">
                  <a:solidFill>
                    <a:schemeClr val="bg1"/>
                  </a:solidFill>
                  <a:prstDash val="solid"/>
                </a:ln>
                <a:solidFill>
                  <a:schemeClr val="tx1"/>
                </a:solidFill>
                <a:effectLst>
                  <a:glow rad="1016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Marx became an extreme racist. He hated Jews &amp; drove both his partially Black son-in-law, plus his daughter to suicide, by repeatedly calling his son-in-law the N word and a gorilla. </a:t>
            </a:r>
          </a:p>
          <a:p>
            <a:pPr marL="274320" lvl="0" indent="-274320">
              <a:lnSpc>
                <a:spcPct val="88000"/>
              </a:lnSpc>
              <a:spcAft>
                <a:spcPts val="3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A second daughter of Marx committed suicide in another suicide pact with her husband using poison, exactly what Karl Marx promoted in his dark evil writings. </a:t>
            </a:r>
            <a:r>
              <a:rPr lang="en-US" sz="1600"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[1295] (time 16:00)</a:t>
            </a:r>
            <a:endParaRPr lang="en-US" sz="1600" dirty="0">
              <a:solidFill>
                <a:sysClr val="windowText" lastClr="000000"/>
              </a:solidFill>
              <a:latin typeface="Calibri" panose="020F0502020204030204" pitchFamily="34" charset="0"/>
              <a:cs typeface="Calibri" panose="020F0502020204030204" pitchFamily="34" charset="0"/>
            </a:endParaRPr>
          </a:p>
          <a:p>
            <a:pPr marL="274320" lvl="0" indent="-274320">
              <a:lnSpc>
                <a:spcPct val="88000"/>
              </a:lnSpc>
              <a:spcAft>
                <a:spcPts val="3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Marx also hated the poor. Communist dictators live in opulent wealth. They own every skyscraper, jet, car and home in their nation of slave workers, that </a:t>
            </a:r>
            <a:r>
              <a:rPr lang="en-US" sz="2800" dirty="0">
                <a:solidFill>
                  <a:prstClr val="black"/>
                </a:solidFill>
                <a:latin typeface="Calibri" panose="020F0502020204030204" pitchFamily="34" charset="0"/>
                <a:cs typeface="Calibri" panose="020F0502020204030204" pitchFamily="34" charset="0"/>
              </a:rPr>
              <a:t>they despise</a:t>
            </a:r>
            <a:r>
              <a:rPr lang="en-US" sz="2800" dirty="0">
                <a:solidFill>
                  <a:schemeClr val="bg1"/>
                </a:solidFill>
                <a:latin typeface="Calibri" panose="020F0502020204030204" pitchFamily="34" charset="0"/>
                <a:cs typeface="Calibri" panose="020F0502020204030204" pitchFamily="34" charset="0"/>
              </a:rPr>
              <a:t>. </a:t>
            </a:r>
          </a:p>
          <a:p>
            <a:pPr marL="274320" lvl="0" indent="-274320">
              <a:lnSpc>
                <a:spcPct val="88000"/>
              </a:lnSpc>
              <a:spcAft>
                <a:spcPts val="300"/>
              </a:spcAft>
              <a:buClr>
                <a:schemeClr val="bg1"/>
              </a:buClr>
              <a:buSzPct val="70000"/>
              <a:buFont typeface="Wingdings" panose="05000000000000000000" pitchFamily="2" charset="2"/>
              <a:buChar char="Ø"/>
              <a:tabLst/>
              <a:defRPr/>
            </a:pPr>
            <a:r>
              <a:rPr lang="en-US" sz="28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Dictators steal from their slave citizen’s wages to fund riots, porn, murder, homosexuality &amp; abortion worldwide</a:t>
            </a:r>
            <a:r>
              <a:rPr lang="en-US" sz="2800" dirty="0">
                <a:solidFill>
                  <a:schemeClr val="bg1"/>
                </a:solidFill>
                <a:latin typeface="Calibri" panose="020F0502020204030204" pitchFamily="34" charset="0"/>
                <a:cs typeface="Calibri" panose="020F0502020204030204" pitchFamily="34" charset="0"/>
              </a:rPr>
              <a:t>.  </a:t>
            </a: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1F43FD03-2E12-4077-A148-10C686AE5306}"/>
              </a:ext>
            </a:extLst>
          </p:cNvPr>
          <p:cNvSpPr txBox="1">
            <a:spLocks noChangeArrowheads="1"/>
          </p:cNvSpPr>
          <p:nvPr/>
        </p:nvSpPr>
        <p:spPr bwMode="auto">
          <a:xfrm>
            <a:off x="135858" y="27432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6233264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5740" y="1524000"/>
            <a:ext cx="8732520" cy="509767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300"/>
              </a:spcAft>
              <a:buClr>
                <a:prstClr val="white"/>
              </a:buClr>
              <a:buSzPct val="60000"/>
              <a:tabLst/>
              <a:defRPr/>
            </a:pPr>
            <a:r>
              <a:rPr lang="en-US" sz="3600" dirty="0">
                <a:solidFill>
                  <a:schemeClr val="bg1"/>
                </a:solidFill>
                <a:latin typeface="Calibri" panose="020F0502020204030204" pitchFamily="34" charset="0"/>
                <a:cs typeface="Calibri" panose="020F0502020204030204" pitchFamily="34" charset="0"/>
              </a:rPr>
              <a:t>Karl Marx’s satanic poems: </a:t>
            </a:r>
          </a:p>
          <a:p>
            <a:pPr marL="274320" lvl="0" indent="-274320">
              <a:spcAft>
                <a:spcPts val="300"/>
              </a:spcAft>
              <a:buClr>
                <a:prstClr val="black"/>
              </a:buClr>
              <a:buSzPct val="60000"/>
              <a:buFont typeface="Wingdings" panose="05000000000000000000" pitchFamily="2" charset="2"/>
              <a:buChar char="Ø"/>
              <a:tabLst/>
              <a:defRPr/>
            </a:pPr>
            <a:r>
              <a:rPr lang="en-US" sz="3000" dirty="0">
                <a:solidFill>
                  <a:prstClr val="black"/>
                </a:solidFill>
                <a:latin typeface="Calibri" panose="020F0502020204030204" pitchFamily="34" charset="0"/>
                <a:cs typeface="Calibri" panose="020F0502020204030204" pitchFamily="34" charset="0"/>
              </a:rPr>
              <a:t>“You see this sword, this blood dark sword that stabs unerringly within my soul… </a:t>
            </a:r>
            <a:r>
              <a:rPr lang="en-US" sz="3400" b="1" dirty="0">
                <a:ln w="9525">
                  <a:solidFill>
                    <a:prstClr val="black"/>
                  </a:solidFill>
                  <a:prstDash val="solid"/>
                </a:ln>
                <a:solidFill>
                  <a:prstClr val="white"/>
                </a:solidFill>
                <a:effectLst>
                  <a:glow rad="76200">
                    <a:prstClr val="black"/>
                  </a:glow>
                  <a:outerShdw blurRad="12700" dist="25400" dir="2700000" algn="tl" rotWithShape="0">
                    <a:prstClr val="black">
                      <a:lumMod val="50000"/>
                    </a:prstClr>
                  </a:outerShdw>
                </a:effectLst>
                <a:latin typeface="Calibri" panose="020F0502020204030204" pitchFamily="34" charset="0"/>
                <a:cs typeface="Calibri" panose="020F0502020204030204" pitchFamily="34" charset="0"/>
              </a:rPr>
              <a:t>the prince of darkness sold it to me</a:t>
            </a:r>
            <a:r>
              <a:rPr lang="en-US" sz="3200" dirty="0">
                <a:solidFill>
                  <a:prstClr val="black"/>
                </a:solidFill>
                <a:latin typeface="Calibri" panose="020F0502020204030204" pitchFamily="34" charset="0"/>
                <a:cs typeface="Calibri" panose="020F0502020204030204" pitchFamily="34" charset="0"/>
              </a:rPr>
              <a:t>.”</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[1295] (time 16:00)</a:t>
            </a:r>
            <a:endParaRPr lang="en-US" dirty="0">
              <a:solidFill>
                <a:sysClr val="windowText" lastClr="000000"/>
              </a:solidFill>
              <a:latin typeface="Calibri" panose="020F0502020204030204" pitchFamily="34" charset="0"/>
              <a:cs typeface="Calibri" panose="020F0502020204030204" pitchFamily="34" charset="0"/>
            </a:endParaRPr>
          </a:p>
          <a:p>
            <a:pPr marL="274320" lvl="0" indent="-274320">
              <a:spcAft>
                <a:spcPts val="300"/>
              </a:spcAft>
              <a:buClr>
                <a:prstClr val="black"/>
              </a:buClr>
              <a:buSzPct val="60000"/>
              <a:buFont typeface="Wingdings" panose="05000000000000000000" pitchFamily="2" charset="2"/>
              <a:buChar char="Ø"/>
              <a:tabLst/>
              <a:defRPr/>
            </a:pPr>
            <a:r>
              <a:rPr lang="en-US" sz="3000" dirty="0">
                <a:solidFill>
                  <a:schemeClr val="bg1"/>
                </a:solidFill>
                <a:latin typeface="Calibri" panose="020F0502020204030204" pitchFamily="34" charset="0"/>
                <a:cs typeface="Calibri" panose="020F0502020204030204" pitchFamily="34" charset="0"/>
              </a:rPr>
              <a:t>“I wish to avenge myself against the one who rules above”, I hate all gods, I worship Satan.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[1310]</a:t>
            </a:r>
            <a:r>
              <a:rPr lang="en-US" dirty="0">
                <a:solidFill>
                  <a:sysClr val="windowText" lastClr="000000"/>
                </a:solidFill>
                <a:latin typeface="Calibri" panose="020F0502020204030204" pitchFamily="34" charset="0"/>
                <a:cs typeface="Calibri" panose="020F0502020204030204" pitchFamily="34" charset="0"/>
              </a:rPr>
              <a:t> (time 10:15)</a:t>
            </a:r>
            <a:endParaRPr lang="en-US" sz="3200" dirty="0">
              <a:solidFill>
                <a:sysClr val="windowText" lastClr="000000"/>
              </a:solidFill>
              <a:latin typeface="Calibri" panose="020F0502020204030204" pitchFamily="34" charset="0"/>
              <a:cs typeface="Calibri" panose="020F0502020204030204" pitchFamily="34" charset="0"/>
            </a:endParaRPr>
          </a:p>
          <a:p>
            <a:pPr marL="274320" lvl="0" indent="-274320">
              <a:spcAft>
                <a:spcPts val="300"/>
              </a:spcAft>
              <a:buSzPct val="70000"/>
              <a:buFont typeface="Wingdings" panose="05000000000000000000" pitchFamily="2" charset="2"/>
              <a:buChar char="Ø"/>
              <a:tabLst/>
            </a:pPr>
            <a:r>
              <a:rPr lang="en-US" sz="3000" dirty="0">
                <a:solidFill>
                  <a:schemeClr val="bg1"/>
                </a:solidFill>
                <a:latin typeface="Calibri" panose="020F0502020204030204" pitchFamily="34" charset="0"/>
                <a:cs typeface="Calibri" panose="020F0502020204030204" pitchFamily="34" charset="0"/>
              </a:rPr>
              <a:t>One his death bed Marx wrote in his poem “The Pale Maiden”, “</a:t>
            </a:r>
            <a:r>
              <a:rPr lang="en-US" sz="3400" b="1" dirty="0">
                <a:ln w="9525">
                  <a:solidFill>
                    <a:prstClr val="black"/>
                  </a:solidFill>
                  <a:prstDash val="solid"/>
                </a:ln>
                <a:solidFill>
                  <a:prstClr val="white"/>
                </a:solidFill>
                <a:effectLst>
                  <a:glow rad="76200">
                    <a:schemeClr val="bg1"/>
                  </a:glow>
                  <a:outerShdw blurRad="12700" dist="38100" dir="5400000" algn="ctr" rotWithShape="0">
                    <a:schemeClr val="bg1"/>
                  </a:outerShdw>
                </a:effectLst>
                <a:latin typeface="Calibri" panose="020F0502020204030204" pitchFamily="34" charset="0"/>
                <a:cs typeface="Calibri" panose="020F0502020204030204" pitchFamily="34" charset="0"/>
              </a:rPr>
              <a:t>Thus Heaven I forfeited, I know it full well, my soul once true to God is chosen for Hell </a:t>
            </a:r>
            <a:r>
              <a:rPr lang="en-US" sz="3000" dirty="0">
                <a:solidFill>
                  <a:schemeClr val="bg1"/>
                </a:solidFill>
                <a:latin typeface="Calibri" panose="020F0502020204030204" pitchFamily="34" charset="0"/>
                <a:cs typeface="Calibri" panose="020F0502020204030204" pitchFamily="34" charset="0"/>
              </a:rPr>
              <a:t>(1837).”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[1295] (time 16:00)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[1310]</a:t>
            </a:r>
            <a:r>
              <a:rPr lang="en-US" dirty="0">
                <a:solidFill>
                  <a:schemeClr val="bg1"/>
                </a:solidFill>
                <a:latin typeface="Calibri" panose="020F0502020204030204" pitchFamily="34" charset="0"/>
                <a:cs typeface="Calibri" panose="020F0502020204030204" pitchFamily="34" charset="0"/>
              </a:rPr>
              <a:t> (time 10:15)</a:t>
            </a: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2" name="Text Box 2">
            <a:extLst>
              <a:ext uri="{FF2B5EF4-FFF2-40B4-BE49-F238E27FC236}">
                <a16:creationId xmlns:a16="http://schemas.microsoft.com/office/drawing/2014/main" id="{1F43FD03-2E12-4077-A148-10C686AE5306}"/>
              </a:ext>
            </a:extLst>
          </p:cNvPr>
          <p:cNvSpPr txBox="1">
            <a:spLocks noChangeArrowheads="1"/>
          </p:cNvSpPr>
          <p:nvPr/>
        </p:nvSpPr>
        <p:spPr bwMode="auto">
          <a:xfrm>
            <a:off x="137160" y="191175"/>
            <a:ext cx="886968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662881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2">
            <a:extLst>
              <a:ext uri="{FF2B5EF4-FFF2-40B4-BE49-F238E27FC236}">
                <a16:creationId xmlns:a16="http://schemas.microsoft.com/office/drawing/2014/main" id="{1F43FD03-2E12-4077-A148-10C686AE5306}"/>
              </a:ext>
            </a:extLst>
          </p:cNvPr>
          <p:cNvSpPr txBox="1">
            <a:spLocks noChangeArrowheads="1"/>
          </p:cNvSpPr>
          <p:nvPr/>
        </p:nvSpPr>
        <p:spPr bwMode="auto">
          <a:xfrm>
            <a:off x="137160" y="294179"/>
            <a:ext cx="886968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pic>
        <p:nvPicPr>
          <p:cNvPr id="6" name="Picture 5">
            <a:extLst>
              <a:ext uri="{FF2B5EF4-FFF2-40B4-BE49-F238E27FC236}">
                <a16:creationId xmlns:a16="http://schemas.microsoft.com/office/drawing/2014/main" id="{082692DE-F8BC-4AF6-8588-D5C6EF6304DC}"/>
              </a:ext>
            </a:extLst>
          </p:cNvPr>
          <p:cNvPicPr>
            <a:picLocks noChangeAspect="1"/>
          </p:cNvPicPr>
          <p:nvPr/>
        </p:nvPicPr>
        <p:blipFill>
          <a:blip r:embed="rId4"/>
          <a:stretch>
            <a:fillRect/>
          </a:stretch>
        </p:blipFill>
        <p:spPr>
          <a:xfrm>
            <a:off x="2070280" y="1505201"/>
            <a:ext cx="6936560" cy="5260687"/>
          </a:xfrm>
          <a:prstGeom prst="rect">
            <a:avLst/>
          </a:prstGeom>
        </p:spPr>
      </p:pic>
    </p:spTree>
    <p:extLst>
      <p:ext uri="{BB962C8B-B14F-4D97-AF65-F5344CB8AC3E}">
        <p14:creationId xmlns:p14="http://schemas.microsoft.com/office/powerpoint/2010/main" val="9038277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2292" y="1463040"/>
            <a:ext cx="8915400" cy="52120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Clr>
                <a:prstClr val="white"/>
              </a:buClr>
              <a:buSzPct val="60000"/>
              <a:tabLst/>
              <a:defRPr/>
            </a:pPr>
            <a:r>
              <a:rPr lang="en-US" sz="3000" dirty="0">
                <a:solidFill>
                  <a:schemeClr val="bg1"/>
                </a:solidFill>
                <a:latin typeface="Calibri" panose="020F0502020204030204" pitchFamily="34" charset="0"/>
                <a:cs typeface="Calibri" panose="020F0502020204030204" pitchFamily="34" charset="0"/>
              </a:rPr>
              <a:t>Dictators Hitler and Stalin rose to power using terroristic riots, beatings, mass murders &amp; looting. The same as Marxist socialists in the US today</a:t>
            </a:r>
            <a:r>
              <a:rPr lang="en-US" sz="3000"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[1273]</a:t>
            </a:r>
            <a:r>
              <a:rPr lang="en-US" altLang="en-US" sz="30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p>
          <a:p>
            <a:pPr marL="0" lvl="0" indent="0">
              <a:lnSpc>
                <a:spcPct val="92000"/>
              </a:lnSpc>
              <a:spcAft>
                <a:spcPts val="600"/>
              </a:spcAft>
              <a:buClr>
                <a:prstClr val="white"/>
              </a:buClr>
              <a:buSzPct val="60000"/>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Both socialism and communism are led by ruthless dictators who murdered 130 million, try to take over the world, have absolute power, attempt to silence all dissent &amp; exterminate Christianity &amp; Jews.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[1273]</a:t>
            </a:r>
            <a:r>
              <a:rPr lang="en-US" altLang="en-US" sz="3000"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p>
          <a:p>
            <a:pPr marL="274320" lvl="0" indent="-274320">
              <a:lnSpc>
                <a:spcPct val="92000"/>
              </a:lnSpc>
              <a:spcAft>
                <a:spcPts val="600"/>
              </a:spcAft>
              <a:buClrTx/>
              <a:buSzPct val="60000"/>
              <a:buFont typeface="Wingdings" panose="05000000000000000000" pitchFamily="2" charset="2"/>
              <a:buChar char="Ø"/>
              <a:tabLst/>
              <a:defRPr/>
            </a:pPr>
            <a:r>
              <a:rPr lang="en-US" sz="2700" dirty="0">
                <a:solidFill>
                  <a:prstClr val="black"/>
                </a:solidFill>
                <a:latin typeface="Calibri" panose="020F0502020204030204" pitchFamily="34" charset="0"/>
                <a:cs typeface="Calibri" panose="020F0502020204030204" pitchFamily="34" charset="0"/>
              </a:rPr>
              <a:t>Different varieties of socialists &amp; communists have mass murdered tens of millions of each other throughout history, including in Russia.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[1285]</a:t>
            </a:r>
            <a:r>
              <a:rPr lang="en-US" sz="2800" dirty="0">
                <a:solidFill>
                  <a:sysClr val="windowText" lastClr="000000"/>
                </a:solidFill>
                <a:latin typeface="Calibri" panose="020F0502020204030204" pitchFamily="34" charset="0"/>
                <a:cs typeface="Calibri" panose="020F0502020204030204" pitchFamily="34" charset="0"/>
              </a:rPr>
              <a:t> </a:t>
            </a:r>
            <a:r>
              <a:rPr lang="en-US" sz="2700" dirty="0">
                <a:solidFill>
                  <a:prstClr val="black"/>
                </a:solidFill>
                <a:latin typeface="Calibri" panose="020F0502020204030204" pitchFamily="34" charset="0"/>
                <a:cs typeface="Calibri" panose="020F0502020204030204" pitchFamily="34" charset="0"/>
              </a:rPr>
              <a:t>The same way as different drug gangs or Muslim varieties (Sunni &amp; Shiite), mass murder each other, because all these groups are all slaves to Satan.</a:t>
            </a: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D0A64D00-A160-473A-B9A8-512AB9A81E56}"/>
              </a:ext>
            </a:extLst>
          </p:cNvPr>
          <p:cNvSpPr txBox="1">
            <a:spLocks noChangeArrowheads="1"/>
          </p:cNvSpPr>
          <p:nvPr/>
        </p:nvSpPr>
        <p:spPr bwMode="auto">
          <a:xfrm>
            <a:off x="137160" y="137160"/>
            <a:ext cx="8869680" cy="118872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217475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6144" y="1517904"/>
            <a:ext cx="8823969" cy="519154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prstClr val="white"/>
              </a:buClr>
              <a:buSzPct val="60000"/>
              <a:tabLst/>
              <a:defRPr/>
            </a:pPr>
            <a:r>
              <a:rPr lang="en-US" sz="3000" dirty="0">
                <a:solidFill>
                  <a:schemeClr val="bg1"/>
                </a:solidFill>
                <a:latin typeface="Calibri" panose="020F0502020204030204" pitchFamily="34" charset="0"/>
                <a:cs typeface="Calibri" panose="020F0502020204030204" pitchFamily="34" charset="0"/>
              </a:rPr>
              <a:t>In 1992 Christian conservative legislator and evangelist Curtis Bowers attended a communist seminar at Berkeley University undercover. Their secret goal was to infiltrate and take over the US. Their plan was to: </a:t>
            </a:r>
          </a:p>
          <a:p>
            <a:pPr marL="274320" lvl="0" indent="-274320">
              <a:lnSpc>
                <a:spcPct val="90000"/>
              </a:lnSpc>
              <a:spcAft>
                <a:spcPts val="300"/>
              </a:spcAft>
              <a:buClr>
                <a:schemeClr val="tx1"/>
              </a:buClr>
              <a:buSzPct val="5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Destroy our religion and morality by getting Americans to accept homosexuality.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prstClr val="white"/>
                </a:solidFill>
                <a:latin typeface="Calibri" panose="020F0502020204030204" pitchFamily="34" charset="0"/>
                <a:cs typeface="Calibri" panose="020F0502020204030204" pitchFamily="34" charset="0"/>
              </a:rPr>
              <a:t> </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300"/>
              </a:spcAft>
              <a:buClr>
                <a:schemeClr val="tx1"/>
              </a:buClr>
              <a:buSzPct val="5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Use the feminist movement to make women hate men and motherhood.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sz="2800" dirty="0">
              <a:solidFill>
                <a:sysClr val="windowText" lastClr="000000"/>
              </a:solidFill>
              <a:latin typeface="Calibri" panose="020F0502020204030204" pitchFamily="34" charset="0"/>
              <a:cs typeface="Calibri" panose="020F0502020204030204" pitchFamily="34" charset="0"/>
            </a:endParaRPr>
          </a:p>
          <a:p>
            <a:pPr marL="274320" lvl="0" indent="-274320">
              <a:lnSpc>
                <a:spcPct val="90000"/>
              </a:lnSpc>
              <a:spcAft>
                <a:spcPts val="300"/>
              </a:spcAft>
              <a:buClr>
                <a:schemeClr val="tx1"/>
              </a:buClr>
              <a:buSzPct val="5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Use the environmental movement to crush businesses with never ending regulation.</a:t>
            </a:r>
            <a:r>
              <a:rPr lang="en-US" sz="28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sz="2800" dirty="0">
              <a:solidFill>
                <a:sysClr val="windowText" lastClr="000000"/>
              </a:solidFill>
              <a:latin typeface="Calibri" panose="020F0502020204030204" pitchFamily="34" charset="0"/>
              <a:cs typeface="Calibri" panose="020F0502020204030204" pitchFamily="34" charset="0"/>
            </a:endParaRPr>
          </a:p>
          <a:p>
            <a:pPr marL="274320" lvl="0" indent="-274320">
              <a:lnSpc>
                <a:spcPct val="80000"/>
              </a:lnSpc>
              <a:spcAft>
                <a:spcPts val="3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Promote children taken out of their parents’ homes as soon as possible into government programs</a:t>
            </a:r>
            <a:r>
              <a:rPr lang="en-US" sz="2800" dirty="0">
                <a:solidFill>
                  <a:sysClr val="windowText" lastClr="000000"/>
                </a:solidFill>
                <a:latin typeface="Calibri" panose="020F0502020204030204" pitchFamily="34" charset="0"/>
                <a:cs typeface="Calibri" panose="020F0502020204030204" pitchFamily="34" charset="0"/>
              </a:rPr>
              <a:t>.</a:t>
            </a:r>
            <a:r>
              <a:rPr lang="en-US" sz="28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altLang="en-US"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dirty="0">
              <a:solidFill>
                <a:sysClr val="windowText" lastClr="000000"/>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6E340B48-5EB8-4219-8059-70D443F520D6}"/>
              </a:ext>
            </a:extLst>
          </p:cNvPr>
          <p:cNvSpPr txBox="1">
            <a:spLocks noChangeArrowheads="1"/>
          </p:cNvSpPr>
          <p:nvPr/>
        </p:nvSpPr>
        <p:spPr bwMode="auto">
          <a:xfrm>
            <a:off x="137160" y="13716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2175147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2" y="1188720"/>
            <a:ext cx="8823971" cy="549688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0000"/>
              <a:tabLst/>
              <a:defRPr/>
            </a:pPr>
            <a:r>
              <a:rPr lang="en-US" sz="3000" dirty="0">
                <a:solidFill>
                  <a:schemeClr val="bg1"/>
                </a:solidFill>
                <a:latin typeface="Calibri" panose="020F0502020204030204" pitchFamily="34" charset="0"/>
                <a:cs typeface="Calibri" panose="020F0502020204030204" pitchFamily="34" charset="0"/>
              </a:rPr>
              <a:t>A best selling 1958 book “The Naked Communist” by former FBI agent Cleon Skouson identified 45 goals of the communist agenda to destroy America, that are the same goals as socialist democrats today</a:t>
            </a:r>
            <a:r>
              <a:rPr lang="en-US" sz="3000" dirty="0">
                <a:solidFill>
                  <a:sysClr val="windowText" lastClr="000000"/>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 </a:t>
            </a:r>
            <a:r>
              <a:rPr lang="en-US" dirty="0">
                <a:solidFill>
                  <a:sysClr val="windowText" lastClr="000000"/>
                </a:solidFill>
                <a:latin typeface="Calibri" panose="020F0502020204030204" pitchFamily="34" charset="0"/>
                <a:cs typeface="Calibri" panose="020F0502020204030204" pitchFamily="34" charset="0"/>
              </a:rPr>
              <a:t> </a:t>
            </a:r>
            <a:endParaRPr lang="en-US" sz="30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ClrTx/>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#26 Present homosexuality, degeneracy and promiscuity as ‘normal, natural, healthy’”.</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 </a:t>
            </a:r>
            <a:endParaRPr lang="en-US" sz="29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ClrTx/>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88900">
                    <a:schemeClr val="bg1"/>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Goals #25 Break down cultural standards of morality by promoting porn books, magazines, movies &amp; TV.</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90000"/>
              </a:lnSpc>
              <a:spcAft>
                <a:spcPts val="600"/>
              </a:spcAft>
              <a:buClrTx/>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#20, 21 Infiltrate the press, gain control of key positions in radio, TV and motion pictures.”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a:t>
            </a:r>
            <a:r>
              <a:rPr lang="en-US" sz="29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274320" lvl="0" indent="-274320">
              <a:lnSpc>
                <a:spcPct val="90000"/>
              </a:lnSpc>
              <a:spcAft>
                <a:spcPts val="600"/>
              </a:spcAft>
              <a:buClrTx/>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#27 Infiltrate the churches and replace revealed religion with ‘social’ religion. Discredit the Bible.” </a:t>
            </a:r>
            <a:r>
              <a:rPr lang="en-US" dirty="0">
                <a:solidFill>
                  <a:sysClr val="windowText" lastClr="000000"/>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endParaRPr lang="en-US" sz="1500" dirty="0">
              <a:solidFill>
                <a:sysClr val="windowText" lastClr="000000"/>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1F1BF02B-30EC-4B70-B889-E81713639849}"/>
              </a:ext>
            </a:extLst>
          </p:cNvPr>
          <p:cNvSpPr txBox="1">
            <a:spLocks noChangeArrowheads="1"/>
          </p:cNvSpPr>
          <p:nvPr/>
        </p:nvSpPr>
        <p:spPr bwMode="auto">
          <a:xfrm>
            <a:off x="137151" y="246888"/>
            <a:ext cx="8869680" cy="7315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1849562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5" y="1463040"/>
            <a:ext cx="8823969" cy="52120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90000"/>
              </a:lnSpc>
              <a:spcAft>
                <a:spcPts val="1200"/>
              </a:spcAft>
              <a:buClrTx/>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#28 Eliminate prayer in the schools on the grounds that it violates the principle of ’separation of church and state’”. </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 </a:t>
            </a:r>
            <a:endParaRPr lang="en-US" sz="29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1200"/>
              </a:spcAft>
              <a:buClrTx/>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#40 Discredit the family as an institution. Encourage promiscuity and easy divorce.” </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 </a:t>
            </a:r>
            <a:endParaRPr lang="en-US" sz="2900" dirty="0">
              <a:solidFill>
                <a:sysClr val="windowText" lastClr="000000"/>
              </a:solidFill>
              <a:latin typeface="Calibri" panose="020F0502020204030204" pitchFamily="34" charset="0"/>
              <a:cs typeface="Calibri" panose="020F0502020204030204" pitchFamily="34" charset="0"/>
            </a:endParaRPr>
          </a:p>
          <a:p>
            <a:pPr marL="274320" lvl="0" indent="-274320">
              <a:lnSpc>
                <a:spcPct val="90000"/>
              </a:lnSpc>
              <a:spcAft>
                <a:spcPts val="1200"/>
              </a:spcAft>
              <a:buClrTx/>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#17 Get control of schools. Use them as hubs to spread socialism. Soften the curriculum. Get control of the teacher unions. </a:t>
            </a:r>
            <a:r>
              <a:rPr lang="en-US" dirty="0">
                <a:solidFill>
                  <a:sysClr val="windowText" lastClr="000000"/>
                </a:solidFill>
                <a:latin typeface="Calibri" panose="020F0502020204030204" pitchFamily="34" charset="0"/>
                <a:cs typeface="Calibri" panose="020F0502020204030204" pitchFamily="34" charset="0"/>
                <a:hlinkClick r:id="rId3" action="ppaction://hlinkfile">
                  <a:extLst>
                    <a:ext uri="{A12FA001-AC4F-418D-AE19-62706E023703}">
                      <ahyp:hlinkClr xmlns:ahyp="http://schemas.microsoft.com/office/drawing/2018/hyperlinkcolor" val="tx"/>
                    </a:ext>
                  </a:extLst>
                </a:hlinkClick>
              </a:rPr>
              <a:t>[1273]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[1286] </a:t>
            </a:r>
            <a:endParaRPr lang="en-US" sz="2900" b="1" dirty="0">
              <a:ln w="9525">
                <a:solidFill>
                  <a:schemeClr val="bg1"/>
                </a:solidFill>
                <a:prstDash val="solid"/>
              </a:ln>
              <a:solidFill>
                <a:sysClr val="windowText" lastClr="0000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1200"/>
              </a:spcAft>
              <a:buClrTx/>
              <a:buSzPct val="60000"/>
              <a:buFont typeface="Wingdings" panose="05000000000000000000" pitchFamily="2" charset="2"/>
              <a:buChar char="Ø"/>
              <a:tabLst/>
              <a:defRPr/>
            </a:pPr>
            <a:r>
              <a:rPr lang="en-US" sz="29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Goal #24 Eliminate all obscenity laws by calling them “censorship” in violation of free speech &amp; free press.</a:t>
            </a:r>
          </a:p>
          <a:p>
            <a:pPr marL="0" lvl="0" indent="0" algn="ctr">
              <a:lnSpc>
                <a:spcPct val="80000"/>
              </a:lnSpc>
              <a:spcAft>
                <a:spcPts val="1200"/>
              </a:spcAft>
              <a:buClr>
                <a:prstClr val="white"/>
              </a:buClr>
              <a:buSzPct val="60000"/>
              <a:tabLst/>
              <a:defRPr/>
            </a:pPr>
            <a:r>
              <a:rPr lang="en-US" sz="29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Video – “Grinding America Down” by Curtis Bowers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[1273]</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sz="1500" dirty="0">
              <a:solidFill>
                <a:prstClr val="black"/>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500CB7F5-CD6B-4570-9BF8-81C2D3C252DF}"/>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37FE5FAE-324B-4F39-B56F-D0266EB65A39}"/>
              </a:ext>
            </a:extLst>
          </p:cNvPr>
          <p:cNvSpPr txBox="1">
            <a:spLocks noChangeArrowheads="1"/>
          </p:cNvSpPr>
          <p:nvPr/>
        </p:nvSpPr>
        <p:spPr bwMode="auto">
          <a:xfrm>
            <a:off x="137160" y="182880"/>
            <a:ext cx="886968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4232257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6625" name="Rectangle 1"/>
          <p:cNvSpPr>
            <a:spLocks noChangeArrowheads="1"/>
          </p:cNvSpPr>
          <p:nvPr/>
        </p:nvSpPr>
        <p:spPr bwMode="auto">
          <a:xfrm>
            <a:off x="160020" y="1513179"/>
            <a:ext cx="8823960" cy="931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144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0000"/>
              </a:lnSpc>
              <a:spcAft>
                <a:spcPts val="0"/>
              </a:spcAft>
              <a:buSzPct val="63000"/>
            </a:pPr>
            <a:r>
              <a:rPr lang="en-US" altLang="en-US" sz="3200" b="1" dirty="0">
                <a:solidFill>
                  <a:srgbClr val="0000FF"/>
                </a:solidFill>
                <a:latin typeface="Calibri" panose="020F0502020204030204" pitchFamily="34" charset="0"/>
                <a:cs typeface="Arial Unicode MS" panose="020B0604020202020204" pitchFamily="34" charset="-128"/>
              </a:rPr>
              <a:t>Scientists put Darwin on a pedestal, but he had </a:t>
            </a:r>
          </a:p>
          <a:p>
            <a:pPr marL="0" indent="0">
              <a:lnSpc>
                <a:spcPct val="85000"/>
              </a:lnSpc>
              <a:spcAft>
                <a:spcPts val="1800"/>
              </a:spcAft>
              <a:buSzPct val="63000"/>
            </a:pPr>
            <a:r>
              <a:rPr lang="en-US" altLang="en-US" sz="3200" b="1" dirty="0">
                <a:solidFill>
                  <a:srgbClr val="0000FF"/>
                </a:solidFill>
                <a:latin typeface="Calibri" panose="020F0502020204030204" pitchFamily="34" charset="0"/>
                <a:cs typeface="Arial Unicode MS" panose="020B0604020202020204" pitchFamily="34" charset="-128"/>
              </a:rPr>
              <a:t>no science degree &amp; virtually no science education:</a:t>
            </a:r>
          </a:p>
        </p:txBody>
      </p:sp>
      <p:sp>
        <p:nvSpPr>
          <p:cNvPr id="9" name="Rectangle 1"/>
          <p:cNvSpPr>
            <a:spLocks noChangeArrowheads="1"/>
          </p:cNvSpPr>
          <p:nvPr/>
        </p:nvSpPr>
        <p:spPr bwMode="auto">
          <a:xfrm>
            <a:off x="164498" y="2428364"/>
            <a:ext cx="7044116" cy="31158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144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800"/>
              </a:spcAft>
              <a:buSzPct val="64000"/>
              <a:buBlip>
                <a:blip r:embed="rId3"/>
              </a:buBlip>
            </a:pPr>
            <a:r>
              <a:rPr lang="en-US" altLang="en-US" sz="2500" dirty="0">
                <a:solidFill>
                  <a:schemeClr val="tx1"/>
                </a:solidFill>
                <a:latin typeface="Calibri" panose="020F0502020204030204" pitchFamily="34" charset="0"/>
                <a:cs typeface="Arial Unicode MS" panose="020B0604020202020204" pitchFamily="34" charset="-128"/>
              </a:rPr>
              <a:t>Darwin was a drunken college dropout, animal stuffing taxidermist, amateur bug collector and failed Bible theologian. </a:t>
            </a:r>
            <a:r>
              <a:rPr lang="en-US" b="1" i="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Times New Roman" panose="02020603050405020304" pitchFamily="18" charset="0"/>
                <a:hlinkClick r:id="rId4"/>
              </a:rPr>
              <a:t>(Evolution Is Not Science</a:t>
            </a:r>
            <a:r>
              <a:rPr lang="en-US" b="1" i="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Times New Roman" panose="02020603050405020304" pitchFamily="18" charset="0"/>
              </a:rPr>
              <a:t> Ch. 2,17,18)</a:t>
            </a:r>
            <a:r>
              <a:rPr lang="en-US" altLang="en-US" sz="2600" dirty="0">
                <a:solidFill>
                  <a:schemeClr val="tx1"/>
                </a:solidFill>
                <a:latin typeface="Calibri" panose="020F0502020204030204" pitchFamily="34" charset="0"/>
                <a:cs typeface="Arial Unicode MS" panose="020B0604020202020204" pitchFamily="34" charset="-128"/>
              </a:rPr>
              <a:t> </a:t>
            </a:r>
          </a:p>
          <a:p>
            <a:pPr>
              <a:lnSpc>
                <a:spcPct val="90000"/>
              </a:lnSpc>
              <a:spcAft>
                <a:spcPts val="600"/>
              </a:spcAft>
              <a:buSzPct val="64000"/>
              <a:buBlip>
                <a:blip r:embed="rId3"/>
              </a:buBlip>
            </a:pPr>
            <a:r>
              <a:rPr lang="en-US" altLang="en-US" sz="2700" b="1" dirty="0">
                <a:solidFill>
                  <a:srgbClr val="0000FF"/>
                </a:solidFill>
                <a:latin typeface="Calibri" panose="020F0502020204030204" pitchFamily="34" charset="0"/>
                <a:cs typeface="Arial Unicode MS" panose="020B0604020202020204" pitchFamily="34" charset="-128"/>
              </a:rPr>
              <a:t>He attended fortune telling sessions, became clinically psychotic after prolonged opioid &amp; deadly medical drug use, had at least one complete mental breakdown, hid in his home &amp; treated his wife as his mommy. </a:t>
            </a:r>
            <a:r>
              <a:rPr lang="en-US" altLang="en-US" sz="1500" dirty="0">
                <a:solidFill>
                  <a:schemeClr val="tx1"/>
                </a:solidFill>
                <a:latin typeface="Calibri" panose="020F0502020204030204" pitchFamily="34" charset="0"/>
                <a:cs typeface="Arial Unicode MS" panose="020B0604020202020204" pitchFamily="34" charset="-128"/>
                <a:hlinkClick r:id="rId5"/>
              </a:rPr>
              <a:t>[24]</a:t>
            </a:r>
            <a:r>
              <a:rPr lang="en-US" altLang="en-US" sz="1500" dirty="0">
                <a:solidFill>
                  <a:schemeClr val="tx1"/>
                </a:solidFill>
                <a:latin typeface="Calibri" panose="020F0502020204030204" pitchFamily="34" charset="0"/>
                <a:cs typeface="Arial Unicode MS" panose="020B0604020202020204" pitchFamily="34" charset="-128"/>
              </a:rPr>
              <a:t> </a:t>
            </a:r>
            <a:r>
              <a:rPr lang="en-US" altLang="en-US" sz="1500" dirty="0">
                <a:solidFill>
                  <a:schemeClr val="tx1"/>
                </a:solidFill>
                <a:latin typeface="Calibri" panose="020F0502020204030204" pitchFamily="34" charset="0"/>
                <a:cs typeface="Arial Unicode MS" panose="020B0604020202020204" pitchFamily="34" charset="-128"/>
                <a:hlinkClick r:id="rId6"/>
              </a:rPr>
              <a:t>[583]</a:t>
            </a:r>
            <a:r>
              <a:rPr lang="en-US" altLang="en-US" sz="1500" dirty="0">
                <a:solidFill>
                  <a:schemeClr val="tx1"/>
                </a:solidFill>
                <a:latin typeface="Calibri" panose="020F0502020204030204" pitchFamily="34" charset="0"/>
                <a:cs typeface="Arial Unicode MS" panose="020B0604020202020204" pitchFamily="34" charset="-128"/>
              </a:rPr>
              <a:t> </a:t>
            </a:r>
            <a:r>
              <a:rPr lang="en-US" altLang="en-US" sz="1500" dirty="0">
                <a:solidFill>
                  <a:srgbClr val="CCCCFF"/>
                </a:solidFill>
                <a:latin typeface="Times New Roman" panose="02020603050405020304" pitchFamily="18" charset="0"/>
                <a:hlinkClick r:id="rId7"/>
              </a:rPr>
              <a:t>[630]</a:t>
            </a:r>
            <a:r>
              <a:rPr lang="en-US" altLang="en-US" sz="1500" dirty="0">
                <a:solidFill>
                  <a:prstClr val="white"/>
                </a:solidFill>
                <a:latin typeface="Calibri" panose="020F0502020204030204" pitchFamily="34" charset="0"/>
                <a:cs typeface="Arial Unicode MS" panose="020B0604020202020204" pitchFamily="34" charset="-128"/>
              </a:rPr>
              <a:t> </a:t>
            </a:r>
            <a:r>
              <a:rPr lang="en-US" altLang="en-US" sz="1500" dirty="0">
                <a:solidFill>
                  <a:schemeClr val="tx1"/>
                </a:solidFill>
                <a:latin typeface="Calibri" panose="020F0502020204030204" pitchFamily="34" charset="0"/>
                <a:cs typeface="Arial Unicode MS" panose="020B0604020202020204" pitchFamily="34" charset="-128"/>
                <a:hlinkClick r:id="rId8"/>
              </a:rPr>
              <a:t>[633]</a:t>
            </a:r>
            <a:r>
              <a:rPr lang="en-US" altLang="en-US" sz="1500" dirty="0">
                <a:solidFill>
                  <a:schemeClr val="tx1"/>
                </a:solidFill>
                <a:latin typeface="Calibri" panose="020F0502020204030204" pitchFamily="34" charset="0"/>
                <a:cs typeface="Arial Unicode MS" panose="020B0604020202020204" pitchFamily="34" charset="-128"/>
              </a:rPr>
              <a:t> </a:t>
            </a:r>
            <a:endParaRPr lang="en-US" altLang="en-US" sz="1500" dirty="0">
              <a:solidFill>
                <a:srgbClr val="2F5597"/>
              </a:solidFill>
              <a:latin typeface="Calibri" panose="020F0502020204030204" pitchFamily="34" charset="0"/>
              <a:cs typeface="Arial Unicode MS" panose="020B0604020202020204" pitchFamily="34" charset="-128"/>
            </a:endParaRPr>
          </a:p>
        </p:txBody>
      </p:sp>
      <p:sp>
        <p:nvSpPr>
          <p:cNvPr id="11" name="Text Box 1"/>
          <p:cNvSpPr txBox="1">
            <a:spLocks noChangeArrowheads="1"/>
          </p:cNvSpPr>
          <p:nvPr/>
        </p:nvSpPr>
        <p:spPr bwMode="auto">
          <a:xfrm>
            <a:off x="99060" y="264253"/>
            <a:ext cx="8945880" cy="1097280"/>
          </a:xfrm>
          <a:prstGeom prst="rect">
            <a:avLst/>
          </a:prstGeom>
          <a:blipFill dpi="0" rotWithShape="0">
            <a:blip r:embed="rId9"/>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10200"/>
              </a:spcAft>
              <a:tabLst/>
            </a:pPr>
            <a:r>
              <a:rPr lang="en-US" altLang="en-US" sz="3200" b="1" dirty="0">
                <a:solidFill>
                  <a:srgbClr val="E7E6E6">
                    <a:lumMod val="10000"/>
                  </a:srgb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10" name="Date Placeholder 2">
            <a:extLst>
              <a:ext uri="{FF2B5EF4-FFF2-40B4-BE49-F238E27FC236}">
                <a16:creationId xmlns:a16="http://schemas.microsoft.com/office/drawing/2014/main" id="{CBA9E4F4-EC81-4544-A7A0-964AEF5EE91C}"/>
              </a:ext>
            </a:extLst>
          </p:cNvPr>
          <p:cNvSpPr>
            <a:spLocks noGrp="1"/>
          </p:cNvSpPr>
          <p:nvPr>
            <p:ph type="dt" sz="half" idx="10"/>
          </p:nvPr>
        </p:nvSpPr>
        <p:spPr>
          <a:xfrm>
            <a:off x="5638800" y="6593747"/>
            <a:ext cx="3398520" cy="212128"/>
          </a:xfrm>
        </p:spPr>
        <p:txBody>
          <a:bodyPr lIns="0" tIns="0" rIns="0" bIns="0"/>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12" name="Rectangle 1">
            <a:extLst>
              <a:ext uri="{FF2B5EF4-FFF2-40B4-BE49-F238E27FC236}">
                <a16:creationId xmlns:a16="http://schemas.microsoft.com/office/drawing/2014/main" id="{D7D53CAE-607A-4C39-94DF-C057CEC03F6E}"/>
              </a:ext>
            </a:extLst>
          </p:cNvPr>
          <p:cNvSpPr>
            <a:spLocks noChangeArrowheads="1"/>
          </p:cNvSpPr>
          <p:nvPr/>
        </p:nvSpPr>
        <p:spPr bwMode="auto">
          <a:xfrm>
            <a:off x="160020" y="5534039"/>
            <a:ext cx="8945880" cy="1129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144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0"/>
              </a:spcAft>
              <a:buSzPct val="64000"/>
              <a:buBlip>
                <a:blip r:embed="rId3"/>
              </a:buBlip>
            </a:pPr>
            <a:r>
              <a:rPr lang="en-US" altLang="en-US" sz="2500" dirty="0">
                <a:solidFill>
                  <a:schemeClr val="tx1"/>
                </a:solidFill>
                <a:latin typeface="Calibri" panose="020F0502020204030204" pitchFamily="34" charset="0"/>
                <a:cs typeface="Arial Unicode MS" panose="020B0604020202020204" pitchFamily="34" charset="-128"/>
              </a:rPr>
              <a:t>Sickly Darwin was nursed for 40 years by his Christian wife, </a:t>
            </a:r>
            <a:r>
              <a:rPr lang="en-US" altLang="en-US" sz="1500" dirty="0">
                <a:solidFill>
                  <a:srgbClr val="CCCCFF"/>
                </a:solidFill>
                <a:latin typeface="Times New Roman" panose="02020603050405020304" pitchFamily="18" charset="0"/>
                <a:hlinkClick r:id="rId7"/>
              </a:rPr>
              <a:t>[630]</a:t>
            </a:r>
            <a:r>
              <a:rPr lang="en-US" altLang="en-US" sz="1500" dirty="0">
                <a:solidFill>
                  <a:schemeClr val="tx1"/>
                </a:solidFill>
                <a:latin typeface="Calibri" panose="020F0502020204030204" pitchFamily="34" charset="0"/>
                <a:cs typeface="Arial Unicode MS" panose="020B0604020202020204" pitchFamily="34" charset="-128"/>
              </a:rPr>
              <a:t> </a:t>
            </a:r>
            <a:r>
              <a:rPr lang="en-US" altLang="en-US" sz="2500" dirty="0">
                <a:solidFill>
                  <a:schemeClr val="tx1"/>
                </a:solidFill>
                <a:latin typeface="Calibri" panose="020F0502020204030204" pitchFamily="34" charset="0"/>
                <a:cs typeface="Arial Unicode MS" panose="020B0604020202020204" pitchFamily="34" charset="-128"/>
              </a:rPr>
              <a:t>disproving his theory of survival of the fittest. He was ignorant about the basic laws of science his theory of evolution violated.</a:t>
            </a:r>
          </a:p>
        </p:txBody>
      </p:sp>
      <p:pic>
        <p:nvPicPr>
          <p:cNvPr id="2" name="Picture 1">
            <a:extLst>
              <a:ext uri="{FF2B5EF4-FFF2-40B4-BE49-F238E27FC236}">
                <a16:creationId xmlns:a16="http://schemas.microsoft.com/office/drawing/2014/main" id="{C225B070-E81D-4835-AC7C-BDDBC0696E7D}"/>
              </a:ext>
            </a:extLst>
          </p:cNvPr>
          <p:cNvPicPr>
            <a:picLocks noChangeAspect="1"/>
          </p:cNvPicPr>
          <p:nvPr/>
        </p:nvPicPr>
        <p:blipFill>
          <a:blip r:embed="rId10"/>
          <a:stretch>
            <a:fillRect/>
          </a:stretch>
        </p:blipFill>
        <p:spPr>
          <a:xfrm>
            <a:off x="7098165" y="2473720"/>
            <a:ext cx="1881337" cy="3010139"/>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1" y="1188720"/>
            <a:ext cx="8823958" cy="534364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prstClr val="black"/>
              </a:buClr>
              <a:buSzPct val="65000"/>
              <a:tabLst/>
              <a:defRPr/>
            </a:pP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Communist Russia</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&amp;</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China, plus </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Muslims each claim to be against liberal rampant gay rape</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riots, terrorism, looting, porn &amp; drugs. </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But they’re secretly the world’s biggest promoters of these evils</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including the Muslim  Heroin farms of Afghanistan funding terrorism.</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[1272]</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[1273]</a:t>
            </a:r>
            <a:endParaRPr kumimoji="0" lang="en-US" sz="3000" b="1" i="0" u="none" strike="noStrike" kern="1200" normalizeH="0" baseline="0" noProof="0" dirty="0">
              <a:ln w="9525">
                <a:solidFill>
                  <a:schemeClr val="bg1"/>
                </a:solidFill>
                <a:prstDash val="solid"/>
              </a:ln>
              <a:solidFill>
                <a:schemeClr val="bg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endParaRPr>
          </a:p>
          <a:p>
            <a:pPr marL="0" lvl="0" indent="0">
              <a:lnSpc>
                <a:spcPct val="94000"/>
              </a:lnSpc>
              <a:spcBef>
                <a:spcPts val="0"/>
              </a:spcBef>
              <a:spcAft>
                <a:spcPts val="600"/>
              </a:spcAft>
              <a:tabLst/>
            </a:pP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Throughout the world,</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Russia, China and </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extLst>
                    <a:ext uri="{A12FA001-AC4F-418D-AE19-62706E023703}">
                      <ahyp:hlinkClr xmlns:ahyp="http://schemas.microsoft.com/office/drawing/2018/hyperlinkcolor" val="tx"/>
                    </a:ext>
                  </a:extLst>
                </a:hlinkClick>
              </a:rPr>
              <a:t>Muslim groups initially heavily support gay</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drug &amp;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8" action="ppaction://hlinksldjump">
                  <a:extLst>
                    <a:ext uri="{A12FA001-AC4F-418D-AE19-62706E023703}">
                      <ahyp:hlinkClr xmlns:ahyp="http://schemas.microsoft.com/office/drawing/2018/hyperlinkcolor" val="tx"/>
                    </a:ext>
                  </a:extLst>
                </a:hlinkClick>
              </a:rPr>
              <a:t>porn liberals to pervert each </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9" action="ppaction://hlinksldjump">
                  <a:extLst>
                    <a:ext uri="{A12FA001-AC4F-418D-AE19-62706E023703}">
                      <ahyp:hlinkClr xmlns:ahyp="http://schemas.microsoft.com/office/drawing/2018/hyperlinkcolor" val="tx"/>
                    </a:ext>
                  </a:extLst>
                </a:hlinkClick>
              </a:rPr>
              <a:t>nation with moral decay, homosexuality</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class warfare, racism, elimination of God and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riots</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to collapse it from within</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This is what rioting communist &amp; Muslim mobs are attempting today in the USA. </a:t>
            </a:r>
            <a:r>
              <a:rPr lang="en-US" dirty="0">
                <a:solidFill>
                  <a:schemeClr val="bg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[1020]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[1040]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[1091]</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[1092]</a:t>
            </a:r>
            <a:r>
              <a:rPr lang="en-US" dirty="0">
                <a:solidFill>
                  <a:schemeClr val="bg1"/>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[1138]</a:t>
            </a:r>
            <a:r>
              <a:rPr lang="en-US" dirty="0">
                <a:solidFill>
                  <a:schemeClr val="bg1"/>
                </a:solidFill>
                <a:latin typeface="Calibri" panose="020F0502020204030204" pitchFamily="34" charset="0"/>
                <a:cs typeface="Calibri" panose="020F0502020204030204" pitchFamily="34" charset="0"/>
                <a:hlinkClick r:id="rId16" action="ppaction://hlinkfile">
                  <a:extLst>
                    <a:ext uri="{A12FA001-AC4F-418D-AE19-62706E023703}">
                      <ahyp:hlinkClr xmlns:ahyp="http://schemas.microsoft.com/office/drawing/2018/hyperlinkcolor" val="tx"/>
                    </a:ext>
                  </a:extLst>
                </a:hlinkClick>
              </a:rPr>
              <a:t> (time 1:19:30)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[1161]</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ea typeface="Microsoft YaHei" pitchFamily="1"/>
                <a:cs typeface="Calibri" panose="020F0502020204030204" pitchFamily="34" charset="0"/>
                <a:hlinkClick r:id="rId18">
                  <a:extLst>
                    <a:ext uri="{A12FA001-AC4F-418D-AE19-62706E023703}">
                      <ahyp:hlinkClr xmlns:ahyp="http://schemas.microsoft.com/office/drawing/2018/hyperlinkcolor" val="tx"/>
                    </a:ext>
                  </a:extLst>
                </a:hlinkClick>
              </a:rPr>
              <a:t>[1174]</a:t>
            </a:r>
            <a:r>
              <a:rPr lang="en-US" dirty="0">
                <a:solidFill>
                  <a:schemeClr val="bg1"/>
                </a:solidFill>
                <a:latin typeface="Calibri" panose="020F0502020204030204" pitchFamily="34" charset="0"/>
                <a:ea typeface="Microsoft YaHei" pitchFamily="1"/>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8">
                  <a:extLst>
                    <a:ext uri="{A12FA001-AC4F-418D-AE19-62706E023703}">
                      <ahyp:hlinkClr xmlns:ahyp="http://schemas.microsoft.com/office/drawing/2018/hyperlinkcolor" val="tx"/>
                    </a:ext>
                  </a:extLst>
                </a:hlinkClick>
              </a:rPr>
              <a:t>[1175]</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9">
                  <a:extLst>
                    <a:ext uri="{A12FA001-AC4F-418D-AE19-62706E023703}">
                      <ahyp:hlinkClr xmlns:ahyp="http://schemas.microsoft.com/office/drawing/2018/hyperlinkcolor" val="tx"/>
                    </a:ext>
                  </a:extLst>
                </a:hlinkClick>
              </a:rPr>
              <a:t>[1176]</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20">
                  <a:extLst>
                    <a:ext uri="{A12FA001-AC4F-418D-AE19-62706E023703}">
                      <ahyp:hlinkClr xmlns:ahyp="http://schemas.microsoft.com/office/drawing/2018/hyperlinkcolor" val="tx"/>
                    </a:ext>
                  </a:extLst>
                </a:hlinkClick>
              </a:rPr>
              <a:t>[1080]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21">
                  <a:extLst>
                    <a:ext uri="{A12FA001-AC4F-418D-AE19-62706E023703}">
                      <ahyp:hlinkClr xmlns:ahyp="http://schemas.microsoft.com/office/drawing/2018/hyperlinkcolor" val="tx"/>
                    </a:ext>
                  </a:extLst>
                </a:hlinkClick>
              </a:rPr>
              <a:t>[1181]</a:t>
            </a:r>
            <a:r>
              <a:rPr lang="en-US" dirty="0">
                <a:solidFill>
                  <a:schemeClr val="bg1"/>
                </a:solidFill>
                <a:latin typeface="Calibri" panose="020F0502020204030204" pitchFamily="34" charset="0"/>
                <a:cs typeface="Calibri" panose="020F0502020204030204" pitchFamily="34" charset="0"/>
              </a:rPr>
              <a:t> </a:t>
            </a:r>
            <a:endParaRPr lang="en-US" sz="1600" dirty="0">
              <a:solidFill>
                <a:schemeClr val="bg1"/>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98AC0EC-793A-45EE-A6C1-F88D1C9F8F2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Date Placeholder 2">
            <a:extLst>
              <a:ext uri="{FF2B5EF4-FFF2-40B4-BE49-F238E27FC236}">
                <a16:creationId xmlns:a16="http://schemas.microsoft.com/office/drawing/2014/main" id="{0D74B9D6-4E2C-469B-AA37-3C5617978BD2}"/>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See extensive proof in underlined web links</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a:t>
            </a:r>
          </a:p>
        </p:txBody>
      </p:sp>
      <p:sp>
        <p:nvSpPr>
          <p:cNvPr id="9" name="Text Box 2">
            <a:extLst>
              <a:ext uri="{FF2B5EF4-FFF2-40B4-BE49-F238E27FC236}">
                <a16:creationId xmlns:a16="http://schemas.microsoft.com/office/drawing/2014/main" id="{34A1F566-E9C1-47FA-9FE5-C7E8198A7E0F}"/>
              </a:ext>
            </a:extLst>
          </p:cNvPr>
          <p:cNvSpPr txBox="1">
            <a:spLocks noChangeArrowheads="1"/>
          </p:cNvSpPr>
          <p:nvPr/>
        </p:nvSpPr>
        <p:spPr bwMode="auto">
          <a:xfrm>
            <a:off x="137151" y="246888"/>
            <a:ext cx="8869680" cy="731520"/>
          </a:xfrm>
          <a:prstGeom prst="rect">
            <a:avLst/>
          </a:prstGeom>
          <a:blipFill dpi="0" rotWithShape="0">
            <a:blip r:embed="rId2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7123079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1" y="1188720"/>
            <a:ext cx="8823958" cy="54864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600"/>
              </a:spcAft>
              <a:buClr>
                <a:prstClr val="black"/>
              </a:buClr>
              <a:buSzPct val="65000"/>
              <a:tabLst/>
              <a:defRPr/>
            </a:pPr>
            <a:r>
              <a:rPr kumimoji="0" lang="en-US" sz="31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But after communists overthrow each government, </a:t>
            </a:r>
            <a:r>
              <a:rPr lang="en-US" sz="31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Lenin stated that communists</a:t>
            </a:r>
            <a:r>
              <a:rPr kumimoji="0" lang="en-US" sz="31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must then murder all those </a:t>
            </a:r>
            <a:r>
              <a:rPr lang="en-US" sz="31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“useful idiots” who rioted &amp; looted.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[1273]</a:t>
            </a:r>
            <a:endParaRPr lang="en-US" sz="3100"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lvl="0" indent="0">
              <a:lnSpc>
                <a:spcPct val="90000"/>
              </a:lnSpc>
              <a:spcAft>
                <a:spcPts val="600"/>
              </a:spcAft>
              <a:buClr>
                <a:prstClr val="black"/>
              </a:buClr>
              <a:buSzPct val="65000"/>
              <a:tabLst/>
              <a:defRPr/>
            </a:pPr>
            <a:r>
              <a:rPr lang="en-US" sz="2800" dirty="0">
                <a:solidFill>
                  <a:schemeClr val="bg1"/>
                </a:solidFill>
                <a:latin typeface="Calibri" panose="020F0502020204030204" pitchFamily="34" charset="0"/>
                <a:cs typeface="Calibri" panose="020F0502020204030204" pitchFamily="34" charset="0"/>
              </a:rPr>
              <a:t>This includes murdering all liberal gays, trans, Muslims &amp; socialists who supported &amp; organized US &amp; EU riots, looting &amp; sexual perversions, including all liberal: media, actors, athletes, Google, Facebook, Twitter, BLM &amp; Antifa leaders, plus liberal political leaders, all the fools who </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helped in communist riots to take over in revolution. </a:t>
            </a:r>
            <a:r>
              <a:rPr kumimoji="0" lang="en-US" sz="3000" b="1" i="0" u="none" strike="noStrike" kern="1200" normalizeH="0" baseline="0" noProof="0"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They riot for justice and yet</a:t>
            </a:r>
            <a:r>
              <a:rPr lang="en-US" sz="3000" b="1"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are quickly killed by dictator injustice.</a:t>
            </a:r>
            <a:endParaRPr kumimoji="0" lang="en-US" sz="3000" b="1" i="0" u="none" strike="noStrike" kern="1200" normalizeH="0" baseline="0" noProof="0" dirty="0">
              <a:ln w="9525">
                <a:solidFill>
                  <a:schemeClr val="bg1"/>
                </a:solidFill>
                <a:prstDash val="solid"/>
              </a:ln>
              <a:solidFill>
                <a:schemeClr val="tx1"/>
              </a:solidFill>
              <a:effectLst>
                <a:glow rad="88900">
                  <a:schemeClr val="bg1"/>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85000"/>
              </a:lnSpc>
              <a:spcAft>
                <a:spcPts val="600"/>
              </a:spcAft>
              <a:buClr>
                <a:prstClr val="black"/>
              </a:buClr>
              <a:buSzPct val="65000"/>
              <a:tabLst/>
              <a:defRPr/>
            </a:pPr>
            <a:r>
              <a:rPr kumimoji="0" lang="en-US" sz="3100" b="1" i="0" u="none" strike="noStrike" kern="1200" normalizeH="0" baseline="0" noProof="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This same communist betrayal happened to Obama’s communist father. This is the reason his father later turned and fought against the communists.</a:t>
            </a:r>
            <a:r>
              <a:rPr kumimoji="0" lang="en-US" sz="3200" b="1" i="0" u="none" strike="noStrike" kern="1200" normalizeH="0" baseline="0" noProof="0" dirty="0">
                <a:ln w="9525">
                  <a:solidFill>
                    <a:schemeClr val="bg1"/>
                  </a:solidFill>
                  <a:prstDash val="solid"/>
                </a:ln>
                <a:solidFill>
                  <a:schemeClr val="tx1"/>
                </a:solidFill>
                <a:effectLst>
                  <a:glow rad="889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2000" kern="150" dirty="0">
                <a:solidFill>
                  <a:schemeClr val="bg1"/>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[1211]</a:t>
            </a: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 </a:t>
            </a:r>
            <a:endParaRPr kumimoji="0" lang="en-US" sz="18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98AC0EC-793A-45EE-A6C1-F88D1C9F8F2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809D0F38-69DC-485F-A02D-AAA9E36E19AF}"/>
              </a:ext>
            </a:extLst>
          </p:cNvPr>
          <p:cNvSpPr txBox="1">
            <a:spLocks noChangeArrowheads="1"/>
          </p:cNvSpPr>
          <p:nvPr/>
        </p:nvSpPr>
        <p:spPr bwMode="auto">
          <a:xfrm>
            <a:off x="137151" y="137160"/>
            <a:ext cx="8869680"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15562299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593" y="1524000"/>
            <a:ext cx="8862246" cy="516141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65000"/>
              <a:tabLst/>
              <a:defRPr/>
            </a:pPr>
            <a:r>
              <a:rPr lang="en-US" sz="3000" dirty="0">
                <a:solidFill>
                  <a:prstClr val="black"/>
                </a:solidFill>
                <a:latin typeface="Calibri" panose="020F0502020204030204" pitchFamily="34" charset="0"/>
                <a:cs typeface="Calibri" panose="020F0502020204030204" pitchFamily="34" charset="0"/>
              </a:rPr>
              <a:t>Lenin described that all the liberals must then be murdered because those liberals, the anarchist college students, professors, gays, artists, athletes &amp; media, rebelled against their own country.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r>
              <a:rPr lang="en-US" sz="3000" dirty="0">
                <a:solidFill>
                  <a:schemeClr val="bg1"/>
                </a:solidFill>
                <a:latin typeface="Calibri" panose="020F0502020204030204" pitchFamily="34" charset="0"/>
                <a:cs typeface="Calibri" panose="020F0502020204030204" pitchFamily="34" charset="0"/>
              </a:rPr>
              <a:t> </a:t>
            </a:r>
          </a:p>
          <a:p>
            <a:pPr marL="0" lvl="0" indent="0">
              <a:lnSpc>
                <a:spcPct val="100000"/>
              </a:lnSpc>
              <a:spcAft>
                <a:spcPts val="1200"/>
              </a:spcAft>
              <a:buClr>
                <a:prstClr val="black"/>
              </a:buClr>
              <a:buSzPct val="65000"/>
              <a:tabLst/>
              <a:defRPr/>
            </a:pPr>
            <a:r>
              <a:rPr lang="en-US" sz="3000" dirty="0">
                <a:solidFill>
                  <a:prstClr val="black"/>
                </a:solidFill>
                <a:latin typeface="Calibri" panose="020F0502020204030204" pitchFamily="34" charset="0"/>
                <a:cs typeface="Calibri" panose="020F0502020204030204" pitchFamily="34" charset="0"/>
              </a:rPr>
              <a:t>Therefore, they would rebel against the new ruthless communist dictator who comes to power, takes away their rights and murders millions who oppose.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ction="ppaction://hlinkfile">
                  <a:extLst>
                    <a:ext uri="{A12FA001-AC4F-418D-AE19-62706E023703}">
                      <ahyp:hlinkClr xmlns:ahyp="http://schemas.microsoft.com/office/drawing/2018/hyperlinkcolor" val="tx"/>
                    </a:ext>
                  </a:extLst>
                </a:hlinkClick>
              </a:rPr>
              <a:t>[1273]</a:t>
            </a:r>
            <a:endParaRPr lang="en-US" dirty="0">
              <a:solidFill>
                <a:schemeClr val="bg1"/>
              </a:solidFill>
              <a:latin typeface="Calibri" panose="020F0502020204030204" pitchFamily="34" charset="0"/>
              <a:cs typeface="Calibri" panose="020F0502020204030204" pitchFamily="34" charset="0"/>
            </a:endParaRPr>
          </a:p>
          <a:p>
            <a:pPr marL="0" lvl="0" indent="0">
              <a:lnSpc>
                <a:spcPct val="95000"/>
              </a:lnSpc>
              <a:spcAft>
                <a:spcPts val="1200"/>
              </a:spcAft>
              <a:buClr>
                <a:prstClr val="black"/>
              </a:buClr>
              <a:buSzPct val="65000"/>
              <a:tabLst/>
              <a:defRPr/>
            </a:pPr>
            <a:r>
              <a:rPr lang="en-US" sz="30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Rioting liberals and gays are the first to be killed, after mass murdering communists and Muslims take over, next are the Christians</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[1272]</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endParaRPr lang="en-US" sz="3200" b="1" dirty="0">
              <a:ln w="9525">
                <a:solidFill>
                  <a:prstClr val="black"/>
                </a:solidFill>
                <a:prstDash val="solid"/>
              </a:ln>
              <a:solidFill>
                <a:schemeClr val="bg1"/>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98AC0EC-793A-45EE-A6C1-F88D1C9F8F2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8AAA60D3-0DEA-44B8-B519-C4C263625204}"/>
              </a:ext>
            </a:extLst>
          </p:cNvPr>
          <p:cNvSpPr txBox="1">
            <a:spLocks noChangeArrowheads="1"/>
          </p:cNvSpPr>
          <p:nvPr/>
        </p:nvSpPr>
        <p:spPr bwMode="auto">
          <a:xfrm>
            <a:off x="137160" y="182880"/>
            <a:ext cx="886968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801211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31205"/>
            <a:ext cx="8869680" cy="53035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900"/>
              </a:spcAft>
              <a:buClr>
                <a:prstClr val="black"/>
              </a:buClr>
              <a:buSzPct val="65000"/>
              <a:tabLst/>
              <a:defRPr/>
            </a:pPr>
            <a:r>
              <a:rPr lang="en-US" sz="2800" dirty="0">
                <a:solidFill>
                  <a:schemeClr val="bg1"/>
                </a:solidFill>
                <a:latin typeface="Calibri" panose="020F0502020204030204" pitchFamily="34" charset="0"/>
                <a:cs typeface="Calibri" panose="020F0502020204030204" pitchFamily="34" charset="0"/>
              </a:rPr>
              <a:t>Before WWII, communist</a:t>
            </a:r>
            <a:r>
              <a:rPr kumimoji="0" lang="en-US" sz="28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 gays fought the socialist Nazi gays in</a:t>
            </a:r>
            <a:r>
              <a:rPr lang="en-US" sz="2800" dirty="0">
                <a:solidFill>
                  <a:schemeClr val="bg1"/>
                </a:solidFill>
                <a:latin typeface="Calibri" panose="020F0502020204030204" pitchFamily="34" charset="0"/>
                <a:cs typeface="Calibri" panose="020F0502020204030204" pitchFamily="34" charset="0"/>
              </a:rPr>
              <a:t> the </a:t>
            </a:r>
            <a:r>
              <a:rPr kumimoji="0" lang="en-US" sz="28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German civil war street riots. </a:t>
            </a:r>
            <a:r>
              <a:rPr lang="en-US" sz="2800" dirty="0">
                <a:solidFill>
                  <a:schemeClr val="bg1"/>
                </a:solidFill>
                <a:latin typeface="Calibri" panose="020F0502020204030204" pitchFamily="34" charset="0"/>
                <a:cs typeface="Calibri" panose="020F0502020204030204" pitchFamily="34" charset="0"/>
              </a:rPr>
              <a:t>Socialist</a:t>
            </a: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 Hitler </a:t>
            </a:r>
            <a:r>
              <a:rPr lang="en-US" sz="2800" dirty="0">
                <a:solidFill>
                  <a:schemeClr val="bg1"/>
                </a:solidFill>
                <a:latin typeface="Calibri" panose="020F0502020204030204" pitchFamily="34" charset="0"/>
                <a:cs typeface="Calibri" panose="020F0502020204030204" pitchFamily="34" charset="0"/>
              </a:rPr>
              <a:t>later</a:t>
            </a: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 signed a peace treaty with communist Russia </a:t>
            </a:r>
            <a:r>
              <a:rPr lang="en-US" sz="2800" noProof="0" dirty="0">
                <a:solidFill>
                  <a:schemeClr val="bg1"/>
                </a:solidFill>
                <a:latin typeface="Calibri" panose="020F0502020204030204" pitchFamily="34" charset="0"/>
                <a:cs typeface="Calibri" panose="020F0502020204030204" pitchFamily="34" charset="0"/>
              </a:rPr>
              <a:t>during</a:t>
            </a: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 WWII</a:t>
            </a:r>
            <a:r>
              <a:rPr lang="en-US" sz="2800" noProof="0" dirty="0">
                <a:solidFill>
                  <a:schemeClr val="bg1"/>
                </a:solidFill>
                <a:latin typeface="Calibri" panose="020F0502020204030204" pitchFamily="34" charset="0"/>
                <a:cs typeface="Calibri" panose="020F0502020204030204" pitchFamily="34" charset="0"/>
              </a:rPr>
              <a:t>.</a:t>
            </a: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 </a:t>
            </a:r>
          </a:p>
          <a:p>
            <a:pPr marL="0" lvl="0" indent="0">
              <a:lnSpc>
                <a:spcPct val="95000"/>
              </a:lnSpc>
              <a:spcAft>
                <a:spcPts val="900"/>
              </a:spcAft>
              <a:buClr>
                <a:prstClr val="black"/>
              </a:buClr>
              <a:buSzPct val="65000"/>
              <a:tabLst/>
              <a:defRPr/>
            </a:pP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But then Hitler turned and attacked Russia &amp; killed millions. After WWII, socialist East Germany was ruled by Russian communists, who slaughtered them for decades. </a:t>
            </a:r>
          </a:p>
          <a:p>
            <a:pPr marL="0" lvl="0" indent="0">
              <a:lnSpc>
                <a:spcPct val="95000"/>
              </a:lnSpc>
              <a:spcAft>
                <a:spcPts val="0"/>
              </a:spcAft>
              <a:buClr>
                <a:prstClr val="black"/>
              </a:buClr>
              <a:buSzPct val="65000"/>
              <a:tabLst/>
              <a:defRPr/>
            </a:pPr>
            <a:r>
              <a:rPr lang="en-US" sz="2800" noProof="0" dirty="0">
                <a:solidFill>
                  <a:schemeClr val="bg1"/>
                </a:solidFill>
                <a:latin typeface="Calibri" panose="020F0502020204030204" pitchFamily="34" charset="0"/>
                <a:cs typeface="Calibri" panose="020F0502020204030204" pitchFamily="34" charset="0"/>
              </a:rPr>
              <a:t>Marxist g</a:t>
            </a:r>
            <a:r>
              <a:rPr kumimoji="0" lang="en-US" sz="2800" i="0" u="none" strike="noStrike" kern="1200" normalizeH="0" noProof="0" dirty="0">
                <a:solidFill>
                  <a:schemeClr val="bg1"/>
                </a:solidFill>
                <a:uLnTx/>
                <a:uFillTx/>
                <a:latin typeface="Calibri" panose="020F0502020204030204" pitchFamily="34" charset="0"/>
                <a:cs typeface="Calibri" panose="020F0502020204030204" pitchFamily="34" charset="0"/>
              </a:rPr>
              <a:t>ay </a:t>
            </a:r>
            <a:r>
              <a:rPr lang="en-US" sz="2800" dirty="0">
                <a:solidFill>
                  <a:schemeClr val="bg1"/>
                </a:solidFill>
                <a:latin typeface="Calibri" panose="020F0502020204030204" pitchFamily="34" charset="0"/>
                <a:cs typeface="Calibri" panose="020F0502020204030204" pitchFamily="34" charset="0"/>
              </a:rPr>
              <a:t>Hillary &amp; Obama, plus accused pedophile and rapist Biden were involved for decades with many billions of dollars in corruption with Russia, China, Iran and Ukraine. </a:t>
            </a:r>
          </a:p>
          <a:p>
            <a:pPr marL="0" lvl="0" indent="0">
              <a:lnSpc>
                <a:spcPct val="95000"/>
              </a:lnSpc>
              <a:spcAft>
                <a:spcPts val="900"/>
              </a:spcAft>
              <a:buClr>
                <a:prstClr val="black"/>
              </a:buClr>
              <a:buSzPct val="65000"/>
              <a:tabLst/>
              <a:defRPr/>
            </a:pP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hlinkClick r:id="rId3">
                  <a:extLst>
                    <a:ext uri="{A12FA001-AC4F-418D-AE19-62706E023703}">
                      <ahyp:hlinkClr xmlns:ahyp="http://schemas.microsoft.com/office/drawing/2018/hyperlinkcolor" val="tx"/>
                    </a:ext>
                  </a:extLst>
                </a:hlinkClick>
              </a:rPr>
              <a:t>[818]</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[1062]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[1138]</a:t>
            </a:r>
            <a:r>
              <a:rPr lang="en-US" dirty="0">
                <a:solidFill>
                  <a:prstClr val="black"/>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[1163]</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[1164]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[1165]</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[1166]</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[1172]</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[1234]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[1294]</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[1313]</a:t>
            </a:r>
            <a:endParaRPr lang="en-US" dirty="0">
              <a:solidFill>
                <a:schemeClr val="bg1"/>
              </a:solidFill>
              <a:latin typeface="Calibri" panose="020F0502020204030204" pitchFamily="34" charset="0"/>
              <a:cs typeface="Calibri" panose="020F0502020204030204" pitchFamily="34" charset="0"/>
            </a:endParaRPr>
          </a:p>
          <a:p>
            <a:pPr marL="0" lvl="0" indent="0">
              <a:lnSpc>
                <a:spcPct val="95000"/>
              </a:lnSpc>
              <a:spcAft>
                <a:spcPts val="900"/>
              </a:spcAft>
              <a:buClr>
                <a:prstClr val="black"/>
              </a:buClr>
              <a:buSzPct val="65000"/>
              <a:tabLst/>
              <a:defRPr/>
            </a:pPr>
            <a:r>
              <a:rPr lang="en-US" sz="2800" dirty="0">
                <a:solidFill>
                  <a:sysClr val="windowText" lastClr="000000"/>
                </a:solidFill>
                <a:latin typeface="Calibri" panose="020F0502020204030204" pitchFamily="34" charset="0"/>
                <a:cs typeface="Calibri" panose="020F0502020204030204" pitchFamily="34" charset="0"/>
              </a:rPr>
              <a:t>But they recently turned against Russia, after they realized that Russia refused to legalize homosexuality.</a:t>
            </a:r>
            <a:r>
              <a:rPr lang="en-US" sz="3000" b="1" dirty="0">
                <a:ln w="9525">
                  <a:solidFill>
                    <a:prstClr val="black"/>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[1068]</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[1071]</a:t>
            </a:r>
            <a:r>
              <a:rPr lang="en-US" dirty="0">
                <a:solidFill>
                  <a:sysClr val="windowText" lastClr="000000"/>
                </a:solidFill>
                <a:latin typeface="Calibri" panose="020F0502020204030204" pitchFamily="34" charset="0"/>
                <a:cs typeface="Calibri" panose="020F0502020204030204" pitchFamily="34" charset="0"/>
              </a:rPr>
              <a:t> </a:t>
            </a:r>
            <a:endParaRPr kumimoji="0" lang="en-US" sz="1600" b="0" i="0" u="none" strike="noStrike" kern="1200" cap="none" spc="0" normalizeH="0" baseline="0" noProof="0" dirty="0">
              <a:ln>
                <a:noFill/>
              </a:ln>
              <a:solidFill>
                <a:sysClr val="windowText" lastClr="000000"/>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98AC0EC-793A-45EE-A6C1-F88D1C9F8F2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52B68520-F37F-446D-AF75-E2B449F63964}"/>
              </a:ext>
            </a:extLst>
          </p:cNvPr>
          <p:cNvSpPr txBox="1">
            <a:spLocks noChangeArrowheads="1"/>
          </p:cNvSpPr>
          <p:nvPr/>
        </p:nvSpPr>
        <p:spPr bwMode="auto">
          <a:xfrm>
            <a:off x="137151" y="365760"/>
            <a:ext cx="8869680" cy="822960"/>
          </a:xfrm>
          <a:prstGeom prst="rect">
            <a:avLst/>
          </a:prstGeom>
          <a:blipFill dpi="0" rotWithShape="0">
            <a:blip r:embed="rId1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16614115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9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11000"/>
                            </p:stCondLst>
                            <p:childTnLst>
                              <p:par>
                                <p:cTn id="9" presetID="26" presetClass="emph" presetSubtype="0" fill="hold" nodeType="afterEffect">
                                  <p:stCondLst>
                                    <p:cond delay="9000"/>
                                  </p:stCondLst>
                                  <p:childTnLst>
                                    <p:animEffect transition="out" filter="fade">
                                      <p:cBhvr>
                                        <p:cTn id="10" dur="2000" tmFilter="0, 0; .2, .5; .8, .5; 1, 0"/>
                                        <p:tgtEl>
                                          <p:spTgt spid="6">
                                            <p:txEl>
                                              <p:pRg st="1" end="1"/>
                                            </p:txEl>
                                          </p:spTgt>
                                        </p:tgtEl>
                                      </p:cBhvr>
                                    </p:animEffect>
                                    <p:animScale>
                                      <p:cBhvr>
                                        <p:cTn id="11" dur="1000" autoRev="1" fill="hold"/>
                                        <p:tgtEl>
                                          <p:spTgt spid="6">
                                            <p:txEl>
                                              <p:pRg st="1" end="1"/>
                                            </p:txEl>
                                          </p:spTgt>
                                        </p:tgtEl>
                                      </p:cBhvr>
                                      <p:by x="105000" y="105000"/>
                                    </p:animScale>
                                  </p:childTnLst>
                                </p:cTn>
                              </p:par>
                            </p:childTnLst>
                          </p:cTn>
                        </p:par>
                        <p:par>
                          <p:cTn id="12" fill="hold">
                            <p:stCondLst>
                              <p:cond delay="22000"/>
                            </p:stCondLst>
                            <p:childTnLst>
                              <p:par>
                                <p:cTn id="13" presetID="26" presetClass="emph" presetSubtype="0" fill="hold" nodeType="afterEffect">
                                  <p:stCondLst>
                                    <p:cond delay="9000"/>
                                  </p:stCondLst>
                                  <p:childTnLst>
                                    <p:animEffect transition="out" filter="fade">
                                      <p:cBhvr>
                                        <p:cTn id="14" dur="2000" tmFilter="0, 0; .2, .5; .8, .5; 1, 0"/>
                                        <p:tgtEl>
                                          <p:spTgt spid="6">
                                            <p:txEl>
                                              <p:pRg st="2" end="2"/>
                                            </p:txEl>
                                          </p:spTgt>
                                        </p:tgtEl>
                                      </p:cBhvr>
                                    </p:animEffect>
                                    <p:animScale>
                                      <p:cBhvr>
                                        <p:cTn id="15" dur="1000" autoRev="1" fill="hold"/>
                                        <p:tgtEl>
                                          <p:spTgt spid="6">
                                            <p:txEl>
                                              <p:pRg st="2" end="2"/>
                                            </p:txEl>
                                          </p:spTgt>
                                        </p:tgtEl>
                                      </p:cBhvr>
                                      <p:by x="105000" y="105000"/>
                                    </p:animScale>
                                  </p:childTnLst>
                                </p:cTn>
                              </p:par>
                            </p:childTnLst>
                          </p:cTn>
                        </p:par>
                        <p:par>
                          <p:cTn id="16" fill="hold">
                            <p:stCondLst>
                              <p:cond delay="33000"/>
                            </p:stCondLst>
                            <p:childTnLst>
                              <p:par>
                                <p:cTn id="17" presetID="26" presetClass="emph" presetSubtype="0" fill="hold" nodeType="afterEffect">
                                  <p:stCondLst>
                                    <p:cond delay="9000"/>
                                  </p:stCondLst>
                                  <p:childTnLst>
                                    <p:animEffect transition="out" filter="fade">
                                      <p:cBhvr>
                                        <p:cTn id="18" dur="2000" tmFilter="0, 0; .2, .5; .8, .5; 1, 0"/>
                                        <p:tgtEl>
                                          <p:spTgt spid="6">
                                            <p:txEl>
                                              <p:pRg st="3" end="3"/>
                                            </p:txEl>
                                          </p:spTgt>
                                        </p:tgtEl>
                                      </p:cBhvr>
                                    </p:animEffect>
                                    <p:animScale>
                                      <p:cBhvr>
                                        <p:cTn id="19" dur="1000" autoRev="1" fill="hold"/>
                                        <p:tgtEl>
                                          <p:spTgt spid="6">
                                            <p:txEl>
                                              <p:pRg st="3" end="3"/>
                                            </p:txEl>
                                          </p:spTgt>
                                        </p:tgtEl>
                                      </p:cBhvr>
                                      <p:by x="105000" y="105000"/>
                                    </p:animScale>
                                  </p:childTnLst>
                                </p:cTn>
                              </p:par>
                            </p:childTnLst>
                          </p:cTn>
                        </p:par>
                        <p:par>
                          <p:cTn id="20" fill="hold">
                            <p:stCondLst>
                              <p:cond delay="44000"/>
                            </p:stCondLst>
                            <p:childTnLst>
                              <p:par>
                                <p:cTn id="21" presetID="26" presetClass="emph" presetSubtype="0" fill="hold" nodeType="afterEffect">
                                  <p:stCondLst>
                                    <p:cond delay="9000"/>
                                  </p:stCondLst>
                                  <p:childTnLst>
                                    <p:animEffect transition="out" filter="fade">
                                      <p:cBhvr>
                                        <p:cTn id="22" dur="2000" tmFilter="0, 0; .2, .5; .8, .5; 1, 0"/>
                                        <p:tgtEl>
                                          <p:spTgt spid="6">
                                            <p:txEl>
                                              <p:pRg st="4" end="4"/>
                                            </p:txEl>
                                          </p:spTgt>
                                        </p:tgtEl>
                                      </p:cBhvr>
                                    </p:animEffect>
                                    <p:animScale>
                                      <p:cBhvr>
                                        <p:cTn id="23" dur="1000" autoRev="1" fill="hold"/>
                                        <p:tgtEl>
                                          <p:spTgt spid="6">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1320" y="1235169"/>
            <a:ext cx="8845519" cy="54406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tabLst/>
              <a:defRPr/>
            </a:pPr>
            <a:r>
              <a:rPr lang="en-US" sz="31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Billionaire radical liberals: George Soros, Tom Steyer, Russia’s Putin, Chinese leaders, plus corrupt Obama &amp; Clintons all secretly gave billions of illegal corporate or taxpayer money to fund evil Antifa, BLM, ISIS, the PLO and virtually every other terrorist group on the planet</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[1040]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[1091]</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[1164]</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[1166]</a:t>
            </a:r>
            <a:r>
              <a:rPr lang="en-US" dirty="0">
                <a:solidFill>
                  <a:schemeClr val="bg1"/>
                </a:solidFill>
                <a:latin typeface="Calibri" panose="020F0502020204030204" pitchFamily="34" charset="0"/>
                <a:cs typeface="Calibri" panose="020F0502020204030204" pitchFamily="34" charset="0"/>
              </a:rPr>
              <a:t> </a:t>
            </a:r>
            <a:endParaRPr lang="en-US" sz="1500" dirty="0">
              <a:solidFill>
                <a:schemeClr val="bg1"/>
              </a:solidFill>
              <a:latin typeface="Calibri" panose="020F0502020204030204" pitchFamily="34" charset="0"/>
              <a:cs typeface="Calibri" panose="020F0502020204030204" pitchFamily="34" charset="0"/>
            </a:endParaRPr>
          </a:p>
          <a:p>
            <a:pPr marL="274320" lvl="0" indent="-274320">
              <a:spcAft>
                <a:spcPts val="3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Some of their proxy groups ran employment ads to hire well paid US rioters with full benefits. </a:t>
            </a:r>
          </a:p>
          <a:p>
            <a:pPr marL="274320" lvl="0" indent="0">
              <a:spcAft>
                <a:spcPts val="600"/>
              </a:spcAft>
              <a:buClr>
                <a:schemeClr val="bg1"/>
              </a:buClr>
              <a:buSzPct val="65000"/>
              <a:tabLst/>
              <a:defRPr/>
            </a:pP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[1138] (at 1:19:30)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[1040]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8" action="ppaction://hlinkfile">
                  <a:extLst>
                    <a:ext uri="{A12FA001-AC4F-418D-AE19-62706E023703}">
                      <ahyp:hlinkClr xmlns:ahyp="http://schemas.microsoft.com/office/drawing/2018/hyperlinkcolor" val="tx"/>
                    </a:ext>
                  </a:extLst>
                </a:hlinkClick>
              </a:rPr>
              <a:t>[1091]</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[1164]</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[1166]</a:t>
            </a:r>
            <a:endParaRPr lang="en-US" b="1" dirty="0">
              <a:ln w="9525">
                <a:solidFill>
                  <a:schemeClr val="bg1"/>
                </a:solidFill>
                <a:prstDash val="solid"/>
              </a:ln>
              <a:solidFill>
                <a:schemeClr val="bg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spcAft>
                <a:spcPts val="1200"/>
              </a:spcAft>
              <a:buClr>
                <a:schemeClr val="bg1"/>
              </a:buClr>
              <a:buSzPct val="65000"/>
              <a:buFont typeface="Wingdings" panose="05000000000000000000" pitchFamily="2" charset="2"/>
              <a:buChar char="Ø"/>
              <a:tabLst/>
              <a:defRPr/>
            </a:pPr>
            <a:r>
              <a:rPr lang="en-US" sz="2600" dirty="0">
                <a:solidFill>
                  <a:schemeClr val="bg1"/>
                </a:solidFill>
                <a:latin typeface="Calibri" panose="020F0502020204030204" pitchFamily="34" charset="0"/>
                <a:cs typeface="Calibri" panose="020F0502020204030204" pitchFamily="34" charset="0"/>
              </a:rPr>
              <a:t>13 members of the Biden/Harris presidential campaign, plus DeBlasio paid over one hundred million illegal dollars to bail out of jail only the liberal terrorist BLM US rioters who promised to vote for crooked Joe Biden. </a:t>
            </a:r>
            <a:r>
              <a:rPr lang="en-US" dirty="0">
                <a:solidFill>
                  <a:schemeClr val="bg1"/>
                </a:solidFill>
                <a:latin typeface="Calibri" panose="020F0502020204030204" pitchFamily="34" charset="0"/>
                <a:cs typeface="Calibri" panose="020F0502020204030204" pitchFamily="34" charset="0"/>
                <a:hlinkClick r:id="rId9" action="ppaction://hlinkfile">
                  <a:extLst>
                    <a:ext uri="{A12FA001-AC4F-418D-AE19-62706E023703}">
                      <ahyp:hlinkClr xmlns:ahyp="http://schemas.microsoft.com/office/drawing/2018/hyperlinkcolor" val="tx"/>
                    </a:ext>
                  </a:extLst>
                </a:hlinkClick>
              </a:rPr>
              <a:t>[1280]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[1287]</a:t>
            </a:r>
            <a:endParaRPr lang="en-US" sz="1600" dirty="0">
              <a:solidFill>
                <a:schemeClr val="bg1"/>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FC69E472-88A8-4E48-B774-1018A9A792EA}"/>
              </a:ext>
            </a:extLst>
          </p:cNvPr>
          <p:cNvSpPr txBox="1">
            <a:spLocks noChangeArrowheads="1"/>
          </p:cNvSpPr>
          <p:nvPr/>
        </p:nvSpPr>
        <p:spPr bwMode="auto">
          <a:xfrm>
            <a:off x="137151" y="246888"/>
            <a:ext cx="8869680" cy="82296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2223409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6478" y="1874520"/>
            <a:ext cx="8631044" cy="473975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100000"/>
              </a:lnSpc>
              <a:spcAft>
                <a:spcPts val="12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Over decades, Obama and the Clintons pardoned from jail and secretly funded thousands of terrorists and dictators, through charity front groups, including the Clinton Foundation</a:t>
            </a:r>
            <a:r>
              <a:rPr lang="en-US" sz="1100" dirty="0">
                <a:solidFill>
                  <a:schemeClr val="bg1"/>
                </a:solidFill>
                <a:latin typeface="Calibri" panose="020F0502020204030204" pitchFamily="34" charset="0"/>
                <a:cs typeface="Calibri" panose="020F0502020204030204" pitchFamily="34" charset="0"/>
              </a:rPr>
              <a:t>©</a:t>
            </a:r>
            <a:r>
              <a:rPr lang="en-US" sz="2800" dirty="0">
                <a:solidFill>
                  <a:schemeClr val="bg1"/>
                </a:solidFill>
                <a:latin typeface="Calibri" panose="020F0502020204030204" pitchFamily="34" charset="0"/>
                <a:cs typeface="Calibri" panose="020F0502020204030204" pitchFamily="34" charset="0"/>
              </a:rPr>
              <a:t> and laundered billions of dollars in illegal foreign donations through front companies and government agencies.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[1040]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[1091]</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[1164]</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[1165]</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[1166]</a:t>
            </a:r>
            <a:endParaRPr lang="en-US" dirty="0">
              <a:solidFill>
                <a:schemeClr val="bg1"/>
              </a:solidFill>
              <a:latin typeface="Calibri" panose="020F0502020204030204" pitchFamily="34" charset="0"/>
              <a:cs typeface="Calibri" panose="020F0502020204030204" pitchFamily="34" charset="0"/>
            </a:endParaRPr>
          </a:p>
          <a:p>
            <a:pPr marL="274320" lvl="0" indent="-274320">
              <a:lnSpc>
                <a:spcPct val="100000"/>
              </a:lnSpc>
              <a:spcAft>
                <a:spcPts val="12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For example, Trump revoked Obama era rules requiring that all DOJ court defendants must donate part of their settlement funds to one of Obama’s charity front groups, that supported these terrorists. </a:t>
            </a:r>
            <a:endParaRPr lang="en-US" sz="2800" dirty="0">
              <a:solidFill>
                <a:schemeClr val="tx1"/>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3C4CE463-F712-4C88-B45C-2FB0BC2657FC}"/>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4B7B7D90-9905-4214-BE71-026387747089}"/>
              </a:ext>
            </a:extLst>
          </p:cNvPr>
          <p:cNvSpPr txBox="1">
            <a:spLocks noChangeArrowheads="1"/>
          </p:cNvSpPr>
          <p:nvPr/>
        </p:nvSpPr>
        <p:spPr bwMode="auto">
          <a:xfrm>
            <a:off x="137160" y="457200"/>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3548771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77440" y="1188720"/>
            <a:ext cx="6675120" cy="544578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Aft>
                <a:spcPts val="200"/>
              </a:spcAft>
              <a:buClr>
                <a:prstClr val="black"/>
              </a:buClr>
              <a:buSzPct val="75000"/>
              <a:tabLst/>
              <a:defRPr/>
            </a:pPr>
            <a:r>
              <a:rPr lang="en-US" sz="245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Communist child gay raping Antifa, BLM &amp; BAMN: black hooded paramilitary wing of democrat party</a:t>
            </a:r>
            <a:r>
              <a:rPr lang="en-US" sz="2500" dirty="0">
                <a:solidFill>
                  <a:prstClr val="black"/>
                </a:solidFill>
                <a:effectLst>
                  <a:glow rad="76200">
                    <a:schemeClr val="bg1">
                      <a:lumMod val="95000"/>
                      <a:lumOff val="5000"/>
                    </a:schemeClr>
                  </a:glow>
                </a:effectLst>
                <a:latin typeface="Calibri" panose="020F0502020204030204" pitchFamily="34" charset="0"/>
                <a:cs typeface="Calibri" panose="020F0502020204030204" pitchFamily="34" charset="0"/>
              </a:rPr>
              <a:t> </a:t>
            </a:r>
            <a:r>
              <a:rPr lang="en-US" sz="2500" dirty="0">
                <a:solidFill>
                  <a:prstClr val="black"/>
                </a:solidFill>
                <a:latin typeface="Calibri" panose="020F0502020204030204" pitchFamily="34" charset="0"/>
                <a:cs typeface="Calibri" panose="020F0502020204030204" pitchFamily="34" charset="0"/>
              </a:rPr>
              <a:t>supports murder of cops</a:t>
            </a:r>
            <a:r>
              <a:rPr lang="en-US" sz="2500" dirty="0">
                <a:solidFill>
                  <a:schemeClr val="bg1"/>
                </a:solidFill>
                <a:latin typeface="Calibri" panose="020F0502020204030204" pitchFamily="34" charset="0"/>
                <a:cs typeface="Calibri" panose="020F0502020204030204" pitchFamily="34" charset="0"/>
              </a:rPr>
              <a:t>, Whites &amp; rich, </a:t>
            </a:r>
            <a:r>
              <a:rPr lang="en-US" sz="14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[1091]</a:t>
            </a:r>
            <a:r>
              <a:rPr lang="en-US" sz="1400" dirty="0">
                <a:solidFill>
                  <a:schemeClr val="bg1"/>
                </a:solidFill>
                <a:latin typeface="Calibri" panose="020F0502020204030204" pitchFamily="34" charset="0"/>
                <a:cs typeface="Calibri" panose="020F0502020204030204" pitchFamily="34" charset="0"/>
              </a:rPr>
              <a:t> </a:t>
            </a:r>
            <a:r>
              <a:rPr lang="en-US" sz="2500" dirty="0">
                <a:solidFill>
                  <a:schemeClr val="bg1"/>
                </a:solidFill>
                <a:latin typeface="Calibri" panose="020F0502020204030204" pitchFamily="34" charset="0"/>
                <a:cs typeface="Calibri" panose="020F0502020204030204" pitchFamily="34" charset="0"/>
              </a:rPr>
              <a:t> child raping NAMBLA, </a:t>
            </a:r>
            <a:r>
              <a:rPr lang="en-US" sz="14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[1092]</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[1162]</a:t>
            </a:r>
            <a:r>
              <a:rPr lang="en-US" sz="1400" dirty="0">
                <a:solidFill>
                  <a:schemeClr val="bg1"/>
                </a:solidFill>
                <a:latin typeface="Calibri" panose="020F0502020204030204" pitchFamily="34" charset="0"/>
                <a:cs typeface="Calibri" panose="020F0502020204030204" pitchFamily="34" charset="0"/>
              </a:rPr>
              <a:t> </a:t>
            </a:r>
            <a:r>
              <a:rPr lang="en-US" sz="2500" dirty="0">
                <a:solidFill>
                  <a:schemeClr val="bg1"/>
                </a:solidFill>
                <a:latin typeface="Calibri" panose="020F0502020204030204" pitchFamily="34" charset="0"/>
                <a:cs typeface="Calibri" panose="020F0502020204030204" pitchFamily="34" charset="0"/>
              </a:rPr>
              <a:t> abortion. They attack Christians, free speech and heterosexuality. </a:t>
            </a:r>
          </a:p>
          <a:p>
            <a:pPr marL="0" lvl="0" indent="0">
              <a:lnSpc>
                <a:spcPct val="87000"/>
              </a:lnSpc>
              <a:spcAft>
                <a:spcPts val="900"/>
              </a:spcAft>
              <a:buClr>
                <a:prstClr val="black"/>
              </a:buClr>
              <a:buSzPct val="75000"/>
              <a:tabLst/>
              <a:defRPr/>
            </a:pPr>
            <a:r>
              <a:rPr lang="en-US" sz="12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[1022]</a:t>
            </a:r>
            <a:r>
              <a:rPr lang="en-US" sz="1200" dirty="0">
                <a:solidFill>
                  <a:schemeClr val="bg1"/>
                </a:solidFill>
                <a:latin typeface="Calibri" panose="020F0502020204030204" pitchFamily="34" charset="0"/>
                <a:cs typeface="Calibri" panose="020F0502020204030204" pitchFamily="34" charset="0"/>
              </a:rPr>
              <a:t> (pg. 45) </a:t>
            </a:r>
            <a:r>
              <a:rPr lang="en-US" sz="1200"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[1040]</a:t>
            </a:r>
            <a:r>
              <a:rPr lang="en-US" sz="1200" dirty="0">
                <a:solidFill>
                  <a:schemeClr val="bg1"/>
                </a:solidFill>
                <a:latin typeface="Calibri" panose="020F0502020204030204" pitchFamily="34" charset="0"/>
                <a:cs typeface="Calibri" panose="020F0502020204030204" pitchFamily="34" charset="0"/>
              </a:rPr>
              <a:t> </a:t>
            </a:r>
            <a:r>
              <a:rPr lang="en-US" sz="1200" dirty="0">
                <a:solidFill>
                  <a:schemeClr val="bg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[1138] (time 1:19)</a:t>
            </a:r>
            <a:r>
              <a:rPr lang="en-US" sz="1200" dirty="0">
                <a:solidFill>
                  <a:schemeClr val="bg1"/>
                </a:solidFill>
                <a:latin typeface="Calibri" panose="020F0502020204030204" pitchFamily="34" charset="0"/>
                <a:cs typeface="Calibri" panose="020F0502020204030204" pitchFamily="34" charset="0"/>
              </a:rPr>
              <a:t> </a:t>
            </a:r>
            <a:endParaRPr lang="en-US" sz="1400" dirty="0">
              <a:solidFill>
                <a:schemeClr val="bg1"/>
              </a:solidFill>
              <a:latin typeface="Calibri" panose="020F0502020204030204" pitchFamily="34" charset="0"/>
              <a:cs typeface="Calibri" panose="020F0502020204030204" pitchFamily="34" charset="0"/>
            </a:endParaRPr>
          </a:p>
          <a:p>
            <a:pPr marL="0" lvl="0" indent="0">
              <a:lnSpc>
                <a:spcPct val="87000"/>
              </a:lnSpc>
              <a:spcAft>
                <a:spcPts val="600"/>
              </a:spcAft>
              <a:buClr>
                <a:prstClr val="black"/>
              </a:buClr>
              <a:buSzPct val="75000"/>
              <a:tabLst/>
              <a:defRPr/>
            </a:pPr>
            <a:r>
              <a:rPr lang="en-US" sz="245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Past KKK, white hooded, Black raping paramilitary wing of democrat partly</a:t>
            </a:r>
            <a:r>
              <a:rPr lang="en-US" sz="245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500" dirty="0">
                <a:solidFill>
                  <a:schemeClr val="bg1"/>
                </a:solidFill>
                <a:latin typeface="Calibri" panose="020F0502020204030204" pitchFamily="34" charset="0"/>
                <a:cs typeface="Calibri" panose="020F0502020204030204" pitchFamily="34" charset="0"/>
              </a:rPr>
              <a:t>after the Civil War: They led attacks and assassinations against Blacks. 1/3 of those hanged were </a:t>
            </a:r>
            <a:r>
              <a:rPr lang="en-US" sz="2500" dirty="0">
                <a:solidFill>
                  <a:prstClr val="black"/>
                </a:solidFill>
                <a:latin typeface="Calibri" panose="020F0502020204030204" pitchFamily="34" charset="0"/>
                <a:cs typeface="Calibri" panose="020F0502020204030204" pitchFamily="34" charset="0"/>
              </a:rPr>
              <a:t>White Christian republicans fighting against segregation</a:t>
            </a:r>
            <a:r>
              <a:rPr lang="en-US" sz="25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rPr>
              <a:t>(</a:t>
            </a:r>
            <a:r>
              <a:rPr lang="en-US" sz="1400"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Evolution Is Not Science, Ch. 1</a:t>
            </a:r>
            <a:r>
              <a:rPr lang="en-US" sz="1400" dirty="0">
                <a:solidFill>
                  <a:schemeClr val="bg1"/>
                </a:solidFill>
                <a:latin typeface="Calibri" panose="020F0502020204030204" pitchFamily="34" charset="0"/>
                <a:cs typeface="Calibri" panose="020F0502020204030204" pitchFamily="34" charset="0"/>
              </a:rPr>
              <a:t>)  </a:t>
            </a:r>
          </a:p>
          <a:p>
            <a:pPr marL="0" lvl="0" indent="0">
              <a:lnSpc>
                <a:spcPct val="87000"/>
              </a:lnSpc>
              <a:spcAft>
                <a:spcPts val="600"/>
              </a:spcAft>
              <a:buClr>
                <a:schemeClr val="bg1"/>
              </a:buClr>
              <a:buSzPct val="65000"/>
              <a:tabLst/>
              <a:defRPr/>
            </a:pPr>
            <a:r>
              <a:rPr lang="en-US" sz="245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Past liberal child gay raping socialist Brownshirts, paramilitary wing of the Nazi party </a:t>
            </a:r>
            <a:r>
              <a:rPr lang="en-US" sz="2500" dirty="0">
                <a:solidFill>
                  <a:schemeClr val="bg1"/>
                </a:solidFill>
                <a:latin typeface="Calibri" panose="020F0502020204030204" pitchFamily="34" charset="0"/>
                <a:cs typeface="Calibri" panose="020F0502020204030204" pitchFamily="34" charset="0"/>
              </a:rPr>
              <a:t>in WWII era: They caused bloody street riots &amp; assassinations. </a:t>
            </a:r>
            <a:r>
              <a:rPr lang="en-US" sz="24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10" action="ppaction://hlinksldjump">
                  <a:extLst>
                    <a:ext uri="{A12FA001-AC4F-418D-AE19-62706E023703}">
                      <ahyp:hlinkClr xmlns:ahyp="http://schemas.microsoft.com/office/drawing/2018/hyperlinkcolor" val="tx"/>
                    </a:ext>
                  </a:extLst>
                </a:hlinkClick>
              </a:rPr>
              <a:t>Thousands of White conservative Christian priests were murdered for opposing Nazi murder &amp; rape</a:t>
            </a:r>
            <a:r>
              <a:rPr lang="en-US" sz="2400" dirty="0">
                <a:solidFill>
                  <a:schemeClr val="bg1"/>
                </a:solidFill>
                <a:latin typeface="Calibri" panose="020F0502020204030204" pitchFamily="34" charset="0"/>
                <a:cs typeface="Calibri" panose="020F0502020204030204" pitchFamily="34" charset="0"/>
              </a:rPr>
              <a:t>.</a:t>
            </a:r>
            <a:endParaRPr lang="en-US" sz="2500" dirty="0">
              <a:solidFill>
                <a:schemeClr val="bg1"/>
              </a:solidFill>
              <a:latin typeface="Calibri" panose="020F0502020204030204" pitchFamily="34" charset="0"/>
              <a:cs typeface="Calibri" panose="020F0502020204030204" pitchFamily="34" charset="0"/>
            </a:endParaRPr>
          </a:p>
        </p:txBody>
      </p:sp>
      <p:sp>
        <p:nvSpPr>
          <p:cNvPr id="16" name="Date Placeholder 2">
            <a:extLst>
              <a:ext uri="{FF2B5EF4-FFF2-40B4-BE49-F238E27FC236}">
                <a16:creationId xmlns:a16="http://schemas.microsoft.com/office/drawing/2014/main" id="{715C0171-8BD5-439F-8810-2871BDF97E9E}"/>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11" name="Text Box 2">
            <a:extLst>
              <a:ext uri="{FF2B5EF4-FFF2-40B4-BE49-F238E27FC236}">
                <a16:creationId xmlns:a16="http://schemas.microsoft.com/office/drawing/2014/main" id="{DD426495-962F-4570-95FF-00DBDC7539E6}"/>
              </a:ext>
            </a:extLst>
          </p:cNvPr>
          <p:cNvSpPr txBox="1">
            <a:spLocks noChangeArrowheads="1"/>
          </p:cNvSpPr>
          <p:nvPr/>
        </p:nvSpPr>
        <p:spPr bwMode="auto">
          <a:xfrm>
            <a:off x="137151" y="182880"/>
            <a:ext cx="8869680" cy="73152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pic>
        <p:nvPicPr>
          <p:cNvPr id="2" name="Picture 1">
            <a:extLst>
              <a:ext uri="{FF2B5EF4-FFF2-40B4-BE49-F238E27FC236}">
                <a16:creationId xmlns:a16="http://schemas.microsoft.com/office/drawing/2014/main" id="{95331148-46E8-4309-836A-B5060C17E7F8}"/>
              </a:ext>
            </a:extLst>
          </p:cNvPr>
          <p:cNvPicPr>
            <a:picLocks noChangeAspect="1"/>
          </p:cNvPicPr>
          <p:nvPr/>
        </p:nvPicPr>
        <p:blipFill>
          <a:blip r:embed="rId12"/>
          <a:stretch>
            <a:fillRect/>
          </a:stretch>
        </p:blipFill>
        <p:spPr>
          <a:xfrm>
            <a:off x="98874" y="1145553"/>
            <a:ext cx="2233047" cy="5532120"/>
          </a:xfrm>
          <a:prstGeom prst="rect">
            <a:avLst/>
          </a:prstGeom>
        </p:spPr>
      </p:pic>
    </p:spTree>
    <p:extLst>
      <p:ext uri="{BB962C8B-B14F-4D97-AF65-F5344CB8AC3E}">
        <p14:creationId xmlns:p14="http://schemas.microsoft.com/office/powerpoint/2010/main" val="2588898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1" y="1280160"/>
            <a:ext cx="8823960" cy="527836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60000"/>
              <a:buFont typeface="Times New Roman" panose="02020603050405020304" pitchFamily="18" charset="0"/>
              <a:buNone/>
              <a:tabLst/>
              <a:defRPr/>
            </a:pPr>
            <a:r>
              <a:rPr kumimoji="0" lang="en-US" sz="34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Today gay militant liberals repeat same actions as gay militant Nazi Brownshirts in WWII era by: </a:t>
            </a:r>
          </a:p>
          <a:p>
            <a:pPr marL="274320" lvl="0" indent="-274320">
              <a:lnSpc>
                <a:spcPct val="90000"/>
              </a:lnSpc>
              <a:spcAft>
                <a:spcPts val="600"/>
              </a:spcAft>
              <a:buClr>
                <a:prstClr val="black"/>
              </a:buClr>
              <a:buSzPct val="6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Protesting, criminalizing, boycotting, firing, harassing, beating and suing all anti-gay conservative Christian</a:t>
            </a:r>
            <a:r>
              <a:rPr lang="en-US" sz="2800" dirty="0">
                <a:solidFill>
                  <a:prstClr val="black"/>
                </a:solidFill>
                <a:latin typeface="Calibri" panose="020F0502020204030204" pitchFamily="34" charset="0"/>
                <a:cs typeface="Calibri" panose="020F0502020204030204" pitchFamily="34" charset="0"/>
              </a:rPr>
              <a:t>: authors,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business leaders, TV &amp; radio hosts, reporters, </a:t>
            </a:r>
            <a:r>
              <a:rPr lang="en-US" sz="2800" dirty="0">
                <a:solidFill>
                  <a:prstClr val="black"/>
                </a:solidFill>
                <a:latin typeface="Calibri" panose="020F0502020204030204" pitchFamily="34" charset="0"/>
                <a:cs typeface="Calibri" panose="020F0502020204030204" pitchFamily="34" charset="0"/>
              </a:rPr>
              <a:t>pastors,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2800" dirty="0">
                <a:solidFill>
                  <a:prstClr val="black"/>
                </a:solidFill>
                <a:latin typeface="Calibri" panose="020F0502020204030204" pitchFamily="34" charset="0"/>
                <a:cs typeface="Calibri" panose="020F0502020204030204" pitchFamily="34" charset="0"/>
              </a:rPr>
              <a:t>bakers, doctors, nurses,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photographers, politicians, judges &amp; anyone displaying a cross or Bible. </a:t>
            </a:r>
          </a:p>
          <a:p>
            <a:pPr marL="0" lvl="0" indent="0">
              <a:lnSpc>
                <a:spcPct val="90000"/>
              </a:lnSpc>
              <a:spcAft>
                <a:spcPts val="600"/>
              </a:spcAft>
              <a:buClr>
                <a:schemeClr val="tx1"/>
              </a:buClr>
              <a:buSzPct val="50000"/>
              <a:tabLst/>
              <a:defRPr/>
            </a:pPr>
            <a:r>
              <a:rPr lang="en-US" sz="31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same as before US Civil War, today abolitionist republican Christians are awakening to once again peacefully fight against the rape, murder and sex slavery of homosexuality</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dirty="0">
                <a:solidFill>
                  <a:prstClr val="black"/>
                </a:solidFill>
                <a:latin typeface="Calibri" panose="020F0502020204030204" pitchFamily="34" charset="0"/>
                <a:cs typeface="Calibri" panose="020F0502020204030204" pitchFamily="34" charset="0"/>
              </a:rPr>
              <a:t>If we do not peacefully fight back now, it will lead to war.</a:t>
            </a:r>
            <a:r>
              <a:rPr lang="en-US" sz="1600" dirty="0">
                <a:solidFill>
                  <a:prstClr val="black"/>
                </a:solidFill>
                <a:latin typeface="Calibri" panose="020F0502020204030204" pitchFamily="34" charset="0"/>
                <a:cs typeface="Calibri" panose="020F0502020204030204" pitchFamily="34" charset="0"/>
              </a:rPr>
              <a:t> </a:t>
            </a:r>
            <a:r>
              <a:rPr lang="en-US" sz="17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[1138] (time 1:19:30)</a:t>
            </a:r>
            <a:r>
              <a:rPr lang="en-US" sz="1700" dirty="0">
                <a:solidFill>
                  <a:schemeClr val="bg1"/>
                </a:solidFill>
                <a:latin typeface="Calibri" panose="020F0502020204030204" pitchFamily="34" charset="0"/>
                <a:cs typeface="Calibri" panose="020F0502020204030204" pitchFamily="34" charset="0"/>
              </a:rPr>
              <a:t> </a:t>
            </a:r>
            <a:r>
              <a:rPr lang="en-US" sz="17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[1161]</a:t>
            </a:r>
            <a:r>
              <a:rPr lang="en-US" sz="1700" dirty="0">
                <a:solidFill>
                  <a:schemeClr val="bg1"/>
                </a:solidFill>
                <a:latin typeface="Calibri" panose="020F0502020204030204" pitchFamily="34" charset="0"/>
                <a:cs typeface="Calibri" panose="020F0502020204030204" pitchFamily="34" charset="0"/>
              </a:rPr>
              <a:t> </a:t>
            </a:r>
            <a:r>
              <a:rPr lang="en-US" sz="1700" dirty="0">
                <a:solidFill>
                  <a:schemeClr val="bg1"/>
                </a:solidFill>
                <a:latin typeface="Calibri" panose="020F0502020204030204" pitchFamily="34" charset="0"/>
                <a:ea typeface="Microsoft YaHei" pitchFamily="1"/>
                <a:cs typeface="Calibri" panose="020F0502020204030204" pitchFamily="34" charset="0"/>
                <a:hlinkClick r:id="rId5">
                  <a:extLst>
                    <a:ext uri="{A12FA001-AC4F-418D-AE19-62706E023703}">
                      <ahyp:hlinkClr xmlns:ahyp="http://schemas.microsoft.com/office/drawing/2018/hyperlinkcolor" val="tx"/>
                    </a:ext>
                  </a:extLst>
                </a:hlinkClick>
              </a:rPr>
              <a:t>[1174]</a:t>
            </a:r>
            <a:r>
              <a:rPr lang="en-US" sz="1700" dirty="0">
                <a:solidFill>
                  <a:schemeClr val="bg1"/>
                </a:solidFill>
                <a:latin typeface="Calibri" panose="020F0502020204030204" pitchFamily="34" charset="0"/>
                <a:ea typeface="Microsoft YaHei" pitchFamily="1"/>
                <a:cs typeface="Calibri" panose="020F0502020204030204" pitchFamily="34" charset="0"/>
              </a:rPr>
              <a:t> </a:t>
            </a:r>
            <a:r>
              <a:rPr lang="en-US" sz="17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[1175]</a:t>
            </a:r>
            <a:r>
              <a:rPr lang="en-US" sz="1700" dirty="0">
                <a:solidFill>
                  <a:schemeClr val="bg1"/>
                </a:solidFill>
                <a:latin typeface="Calibri" panose="020F0502020204030204" pitchFamily="34" charset="0"/>
                <a:cs typeface="Calibri" panose="020F0502020204030204" pitchFamily="34" charset="0"/>
              </a:rPr>
              <a:t> </a:t>
            </a:r>
            <a:r>
              <a:rPr lang="en-US" sz="17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[1176]</a:t>
            </a:r>
            <a:r>
              <a:rPr lang="en-US" sz="1700" dirty="0">
                <a:solidFill>
                  <a:schemeClr val="bg1"/>
                </a:solidFill>
                <a:latin typeface="Calibri" panose="020F0502020204030204" pitchFamily="34" charset="0"/>
                <a:cs typeface="Calibri" panose="020F0502020204030204" pitchFamily="34" charset="0"/>
              </a:rPr>
              <a:t>  </a:t>
            </a:r>
            <a:endParaRPr kumimoji="0" lang="en-US" sz="17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D6FFEE96-88A3-487A-AF68-3B4FC179DC8D}"/>
              </a:ext>
            </a:extLst>
          </p:cNvPr>
          <p:cNvSpPr txBox="1">
            <a:spLocks/>
          </p:cNvSpPr>
          <p:nvPr/>
        </p:nvSpPr>
        <p:spPr>
          <a:xfrm>
            <a:off x="5209422" y="6634976"/>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07A2972C-87CD-4A74-A6C9-97527835ACC8}"/>
              </a:ext>
            </a:extLst>
          </p:cNvPr>
          <p:cNvSpPr txBox="1">
            <a:spLocks noChangeArrowheads="1"/>
          </p:cNvSpPr>
          <p:nvPr/>
        </p:nvSpPr>
        <p:spPr bwMode="auto">
          <a:xfrm>
            <a:off x="137151" y="246888"/>
            <a:ext cx="8869680" cy="86868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5470000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08760"/>
            <a:ext cx="8778240" cy="51798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0000"/>
              </a:lnSpc>
              <a:spcBef>
                <a:spcPts val="0"/>
              </a:spcBef>
              <a:spcAft>
                <a:spcPts val="6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itchFamily="1"/>
                <a:cs typeface="Calibri" panose="020F0502020204030204" pitchFamily="34" charset="0"/>
              </a:rPr>
              <a:t>Many people thought they could live in peace with gays &amp; transgenders. But this is not how Satan works. </a:t>
            </a:r>
            <a:endPar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Microsoft YaHei" pitchFamily="1"/>
              <a:cs typeface="Calibri" panose="020F0502020204030204" pitchFamily="34" charset="0"/>
            </a:endParaRPr>
          </a:p>
          <a:p>
            <a:pPr marL="0" marR="0" lvl="0" indent="0" algn="l" defTabSz="457200" rtl="0" eaLnBrk="1" fontAlgn="base" latinLnBrk="0" hangingPunct="1">
              <a:lnSpc>
                <a:spcPct val="90000"/>
              </a:lnSpc>
              <a:spcBef>
                <a:spcPts val="0"/>
              </a:spcBef>
              <a:spcAft>
                <a:spcPts val="6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itchFamily="1"/>
                <a:cs typeface="Calibri" panose="020F0502020204030204" pitchFamily="34" charset="0"/>
              </a:rPr>
              <a:t>They are called gay progressives because, the same as past gay Nazis, they progressively take over all power. </a:t>
            </a:r>
          </a:p>
          <a:p>
            <a:pPr marL="274320" marR="0" lvl="0" indent="-274320" algn="l" defTabSz="457200" rtl="0" eaLnBrk="1" fontAlgn="base" latinLnBrk="0" hangingPunct="1">
              <a:lnSpc>
                <a:spcPct val="90000"/>
              </a:lnSpc>
              <a:spcBef>
                <a:spcPts val="0"/>
              </a:spcBef>
              <a:spcAft>
                <a:spcPts val="600"/>
              </a:spcAft>
              <a:buClr>
                <a:srgbClr val="000000"/>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After anti-gay sodomy laws were overturned, legalizing homosexuality decades ago, gays progressed to their next demand, anyone objecting to homosexuality would be extensively mocked and called a homophobe racist bigot. </a:t>
            </a:r>
          </a:p>
          <a:p>
            <a:pPr marL="274320" marR="0" lvl="0" indent="-274320" algn="l" defTabSz="457200" rtl="0" eaLnBrk="1" fontAlgn="base" latinLnBrk="0" hangingPunct="1">
              <a:lnSpc>
                <a:spcPct val="90000"/>
              </a:lnSpc>
              <a:spcBef>
                <a:spcPts val="0"/>
              </a:spcBef>
              <a:spcAft>
                <a:spcPts val="600"/>
              </a:spcAft>
              <a:buClr>
                <a:srgbClr val="000000"/>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They next progressed to sue businesses for refusing to write gay slogans on cakes. </a:t>
            </a:r>
            <a:r>
              <a:rPr lang="en-US" sz="2800" dirty="0">
                <a:solidFill>
                  <a:prstClr val="black"/>
                </a:solidFill>
                <a:latin typeface="Calibri" panose="020F0502020204030204" pitchFamily="34" charset="0"/>
                <a:ea typeface="Microsoft YaHei" pitchFamily="1"/>
                <a:cs typeface="Calibri" panose="020F0502020204030204" pitchFamily="34" charset="0"/>
              </a:rPr>
              <a:t>Anti</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-gay marriage state laws were illegally overturned by US Supreme Court, to </a:t>
            </a:r>
            <a:r>
              <a:rPr kumimoji="0" lang="en-US" sz="2800" i="0" u="none" strike="noStrike" kern="1200" normalizeH="0" baseline="0" noProof="0" dirty="0">
                <a:solidFill>
                  <a:schemeClr val="bg1"/>
                </a:solidFill>
                <a:uLnTx/>
                <a:uFillTx/>
                <a:latin typeface="Calibri" panose="020F0502020204030204" pitchFamily="34" charset="0"/>
                <a:ea typeface="Microsoft YaHei" pitchFamily="1"/>
                <a:cs typeface="Calibri" panose="020F0502020204030204" pitchFamily="34" charset="0"/>
                <a:hlinkClick r:id="rId3">
                  <a:extLst>
                    <a:ext uri="{A12FA001-AC4F-418D-AE19-62706E023703}">
                      <ahyp:hlinkClr xmlns:ahyp="http://schemas.microsoft.com/office/drawing/2018/hyperlinkcolor" val="tx"/>
                    </a:ext>
                  </a:extLst>
                </a:hlinkClick>
              </a:rPr>
              <a:t>jail</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a:t>
            </a:r>
            <a:r>
              <a:rPr lang="en-US" sz="2800" dirty="0">
                <a:solidFill>
                  <a:prstClr val="black"/>
                </a:solidFill>
                <a:latin typeface="Calibri" panose="020F0502020204030204" pitchFamily="34" charset="0"/>
                <a:ea typeface="Microsoft YaHei" pitchFamily="1"/>
                <a:cs typeface="Calibri" panose="020F0502020204030204" pitchFamily="34" charset="0"/>
              </a:rPr>
              <a:t>&amp;</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fire Christians who refused when it violated their religion.</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81EF0E14-BC80-4930-8129-7F0988C60FDE}"/>
              </a:ext>
            </a:extLst>
          </p:cNvPr>
          <p:cNvSpPr txBox="1">
            <a:spLocks noChangeArrowheads="1"/>
          </p:cNvSpPr>
          <p:nvPr/>
        </p:nvSpPr>
        <p:spPr bwMode="auto">
          <a:xfrm>
            <a:off x="137160" y="182880"/>
            <a:ext cx="886968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30476351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051560"/>
            <a:ext cx="8869680" cy="562923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0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7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“Even after U.S. District Court Judge David Bunning ordered her (Kim) to sanction same-sex ‘marriage’ (licenses) with her signature, she refused...” “’It’s a Heaven or Hell decision,’ Davis asserted.  While she said she has ‘no animosity toward anyone,’ she refused to violate ‘marriage and God’s Word.’” </a:t>
            </a:r>
            <a:r>
              <a:rPr lang="en-US" sz="1200" dirty="0">
                <a:solidFill>
                  <a:prstClr val="white"/>
                </a:solidFill>
                <a:latin typeface="Calibri" panose="020F0502020204030204" pitchFamily="34" charset="0"/>
                <a:ea typeface="Microsoft YaHei" pitchFamily="1"/>
                <a:cs typeface="Calibri" panose="020F0502020204030204" pitchFamily="34" charset="0"/>
                <a:hlinkClick r:id="rId3"/>
              </a:rPr>
              <a:t>[1157]</a:t>
            </a:r>
            <a:r>
              <a:rPr lang="en-US" sz="12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 </a:t>
            </a:r>
            <a:endParaRPr lang="en-US" sz="1600" dirty="0">
              <a:solidFill>
                <a:prstClr val="black">
                  <a:lumMod val="95000"/>
                  <a:lumOff val="5000"/>
                </a:prstClr>
              </a:solidFill>
              <a:latin typeface="Calibri" panose="020F0502020204030204" pitchFamily="34" charset="0"/>
              <a:ea typeface="Microsoft YaHei" pitchFamily="1"/>
              <a:cs typeface="Calibri" panose="020F0502020204030204" pitchFamily="34" charset="0"/>
            </a:endParaRPr>
          </a:p>
          <a:p>
            <a:pPr marL="0" lvl="0" indent="0" hangingPunct="1">
              <a:lnSpc>
                <a:spcPct val="90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7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 </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ea typeface="Microsoft YaHei" pitchFamily="1"/>
                <a:cs typeface="Calibri" panose="020F0502020204030204" pitchFamily="34" charset="0"/>
              </a:rPr>
              <a:t>Davis argued that the U.S. Constitution, the Kentucky Constitution, and Kentucky Religious Freedom Restoration Act protected her from being forced to give the licenses. Bunning did not agree and sent her to jail (in 2015)</a:t>
            </a:r>
            <a:r>
              <a:rPr lang="en-US" sz="28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a:t>
            </a:r>
            <a:r>
              <a:rPr lang="en-US" sz="26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a:t>
            </a:r>
            <a:r>
              <a:rPr lang="en-US" sz="28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 </a:t>
            </a:r>
            <a:r>
              <a:rPr lang="en-US" sz="1600" dirty="0">
                <a:solidFill>
                  <a:prstClr val="white"/>
                </a:solidFill>
                <a:latin typeface="Calibri" panose="020F0502020204030204" pitchFamily="34" charset="0"/>
                <a:ea typeface="Microsoft YaHei" pitchFamily="1"/>
                <a:cs typeface="Calibri" panose="020F0502020204030204" pitchFamily="34" charset="0"/>
                <a:hlinkClick r:id="rId3"/>
              </a:rPr>
              <a:t>[1157]</a:t>
            </a:r>
            <a:r>
              <a:rPr lang="en-US" sz="27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 </a:t>
            </a:r>
          </a:p>
          <a:p>
            <a:pPr marL="0" lvl="0" indent="0" hangingPunct="1">
              <a:lnSpc>
                <a:spcPct val="90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700" dirty="0">
                <a:solidFill>
                  <a:prstClr val="black">
                    <a:lumMod val="95000"/>
                    <a:lumOff val="5000"/>
                  </a:prstClr>
                </a:solidFill>
                <a:latin typeface="Calibri" panose="020F0502020204030204" pitchFamily="34" charset="0"/>
                <a:ea typeface="Microsoft YaHei" pitchFamily="1"/>
                <a:cs typeface="Calibri" panose="020F0502020204030204" pitchFamily="34" charset="0"/>
              </a:rPr>
              <a:t>“… Senator Ted Cruz… called Davis’ imprisonment ‘tyranny’ designed to drive Christians from public office. Former Arkansas Governor Mike Huckabee agreed, saying, ‘I am appalled at our government’s willingness to accommodate the religious beliefs of all religions but Christianity.’” </a:t>
            </a:r>
            <a:r>
              <a:rPr lang="en-US" sz="1600" dirty="0">
                <a:solidFill>
                  <a:schemeClr val="tx1"/>
                </a:solidFill>
                <a:latin typeface="Calibri" panose="020F0502020204030204" pitchFamily="34" charset="0"/>
                <a:ea typeface="Microsoft YaHei" pitchFamily="1"/>
                <a:cs typeface="Calibri" panose="020F0502020204030204" pitchFamily="34" charset="0"/>
                <a:hlinkClick r:id="rId3"/>
              </a:rPr>
              <a:t>[1157]</a:t>
            </a:r>
            <a:endParaRPr kumimoji="0" lang="en-US"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itchFamily="1"/>
              <a:cs typeface="Calibri" panose="020F0502020204030204" pitchFamily="34" charset="0"/>
            </a:endParaRP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0" y="6675120"/>
            <a:ext cx="3962400" cy="18288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68B3BA7B-2A89-4B08-ABB8-5CD1A16EB088}"/>
              </a:ext>
            </a:extLst>
          </p:cNvPr>
          <p:cNvSpPr txBox="1">
            <a:spLocks noChangeArrowheads="1"/>
          </p:cNvSpPr>
          <p:nvPr/>
        </p:nvSpPr>
        <p:spPr bwMode="auto">
          <a:xfrm>
            <a:off x="137151" y="182880"/>
            <a:ext cx="8869680" cy="7315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41737405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1"/>
          <p:cNvSpPr txBox="1">
            <a:spLocks noChangeArrowheads="1"/>
          </p:cNvSpPr>
          <p:nvPr/>
        </p:nvSpPr>
        <p:spPr bwMode="auto">
          <a:xfrm>
            <a:off x="63007" y="4434840"/>
            <a:ext cx="9080993" cy="21945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5000" rIns="0" bIns="45000"/>
          <a:lstStyle>
            <a:lvl1pPr marL="255588" indent="-255588">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1pPr>
            <a:lvl2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2pPr>
            <a:lvl3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3pPr>
            <a:lvl4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4pPr>
            <a:lvl5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0"/>
              </a:spcAft>
              <a:buClr>
                <a:srgbClr val="FFFFFF"/>
              </a:buClr>
              <a:buSzPct val="76000"/>
              <a:buBlip>
                <a:blip r:embed="rId3"/>
              </a:buBlip>
            </a:pPr>
            <a:r>
              <a:rPr lang="en-US" altLang="en-US" sz="2400" dirty="0">
                <a:solidFill>
                  <a:srgbClr val="FFFFFF"/>
                </a:solidFill>
                <a:latin typeface="Calibri" panose="020F0502020204030204" pitchFamily="34" charset="0"/>
                <a:cs typeface="Arial Unicode MS" panose="020B0604020202020204" pitchFamily="34" charset="-128"/>
              </a:rPr>
              <a:t>Pääbo:</a:t>
            </a:r>
            <a:r>
              <a:rPr lang="en-US" altLang="en-US" sz="2400" b="1" dirty="0">
                <a:solidFill>
                  <a:srgbClr val="FFFFFF"/>
                </a:solidFill>
                <a:latin typeface="Calibri" panose="020F0502020204030204" pitchFamily="34" charset="0"/>
                <a:cs typeface="Arial Unicode MS" panose="020B0604020202020204" pitchFamily="34" charset="-128"/>
              </a:rPr>
              <a:t> </a:t>
            </a:r>
            <a:r>
              <a:rPr lang="en-US" altLang="en-US" sz="2700" b="1" dirty="0">
                <a:solidFill>
                  <a:srgbClr val="0000FF"/>
                </a:solidFill>
                <a:latin typeface="Calibri" panose="020F0502020204030204" pitchFamily="34" charset="0"/>
                <a:cs typeface="Arial Unicode MS" panose="020B0604020202020204" pitchFamily="34" charset="-128"/>
              </a:rPr>
              <a:t>“I've had both boyfriends and girlfriends in my life</a:t>
            </a:r>
            <a:r>
              <a:rPr lang="en-US" altLang="en-US" sz="2400" b="1" dirty="0">
                <a:solidFill>
                  <a:srgbClr val="0000FF"/>
                </a:solidFill>
                <a:latin typeface="Calibri" panose="020F0502020204030204" pitchFamily="34" charset="0"/>
                <a:cs typeface="Arial Unicode MS" panose="020B0604020202020204" pitchFamily="34" charset="-128"/>
              </a:rPr>
              <a:t> </a:t>
            </a:r>
            <a:r>
              <a:rPr lang="en-US" altLang="en-US" sz="2000" b="1" dirty="0">
                <a:solidFill>
                  <a:srgbClr val="FFFFFF"/>
                </a:solidFill>
                <a:latin typeface="Calibri" panose="020F0502020204030204" pitchFamily="34" charset="0"/>
                <a:cs typeface="Arial Unicode MS" panose="020B0604020202020204" pitchFamily="34" charset="-128"/>
              </a:rPr>
              <a:t>… </a:t>
            </a:r>
          </a:p>
          <a:p>
            <a:pPr marL="256032" indent="0">
              <a:lnSpc>
                <a:spcPct val="90000"/>
              </a:lnSpc>
              <a:spcAft>
                <a:spcPts val="600"/>
              </a:spcAft>
              <a:buClr>
                <a:srgbClr val="FFFFFF"/>
              </a:buClr>
              <a:buSzPct val="76000"/>
            </a:pPr>
            <a:r>
              <a:rPr lang="en-US" altLang="en-US" sz="2400" dirty="0">
                <a:solidFill>
                  <a:srgbClr val="FFFFFF"/>
                </a:solidFill>
                <a:latin typeface="Calibri" panose="020F0502020204030204" pitchFamily="34" charset="0"/>
                <a:cs typeface="Arial Unicode MS" panose="020B0604020202020204" pitchFamily="34" charset="-128"/>
              </a:rPr>
              <a:t>at</a:t>
            </a:r>
            <a:r>
              <a:rPr lang="en-US" altLang="en-US" sz="2000" dirty="0">
                <a:solidFill>
                  <a:srgbClr val="FFFFFF"/>
                </a:solidFill>
                <a:latin typeface="Calibri" panose="020F0502020204030204" pitchFamily="34" charset="0"/>
                <a:cs typeface="Arial Unicode MS" panose="020B0604020202020204" pitchFamily="34" charset="-128"/>
              </a:rPr>
              <a:t> … </a:t>
            </a:r>
            <a:r>
              <a:rPr lang="en-US" altLang="en-US" sz="2400" dirty="0">
                <a:solidFill>
                  <a:srgbClr val="FFFFFF"/>
                </a:solidFill>
                <a:latin typeface="Calibri" panose="020F0502020204030204" pitchFamily="34" charset="0"/>
                <a:cs typeface="Arial Unicode MS" panose="020B0604020202020204" pitchFamily="34" charset="-128"/>
              </a:rPr>
              <a:t>Munich</a:t>
            </a:r>
            <a:r>
              <a:rPr lang="en-US" altLang="en-US" sz="2000" dirty="0">
                <a:solidFill>
                  <a:srgbClr val="FFFFFF"/>
                </a:solidFill>
                <a:latin typeface="Calibri" panose="020F0502020204030204" pitchFamily="34" charset="0"/>
                <a:cs typeface="Arial Unicode MS" panose="020B0604020202020204" pitchFamily="34" charset="-128"/>
              </a:rPr>
              <a:t> ... </a:t>
            </a:r>
            <a:r>
              <a:rPr lang="en-US" altLang="en-US" sz="2400" dirty="0">
                <a:solidFill>
                  <a:srgbClr val="FFFFFF"/>
                </a:solidFill>
                <a:latin typeface="Calibri" panose="020F0502020204030204" pitchFamily="34" charset="0"/>
                <a:cs typeface="Times New Roman" panose="02020603050405020304" pitchFamily="18" charset="0"/>
              </a:rPr>
              <a:t>I became a full professor</a:t>
            </a:r>
            <a:r>
              <a:rPr lang="en-US" altLang="en-US" sz="2000" dirty="0">
                <a:solidFill>
                  <a:srgbClr val="FFFFFF"/>
                </a:solidFill>
                <a:latin typeface="Calibri" panose="020F0502020204030204" pitchFamily="34" charset="0"/>
                <a:cs typeface="Times New Roman" panose="02020603050405020304" pitchFamily="18" charset="0"/>
              </a:rPr>
              <a:t> ... </a:t>
            </a:r>
            <a:r>
              <a:rPr lang="en-US" altLang="en-US" sz="2400" dirty="0">
                <a:solidFill>
                  <a:srgbClr val="FFFFFF"/>
                </a:solidFill>
                <a:latin typeface="Calibri" panose="020F0502020204030204" pitchFamily="34" charset="0"/>
                <a:cs typeface="Times New Roman" panose="02020603050405020304" pitchFamily="18" charset="0"/>
              </a:rPr>
              <a:t>without being an assistant professor</a:t>
            </a:r>
            <a:r>
              <a:rPr lang="en-US" altLang="en-US" sz="2000" dirty="0">
                <a:solidFill>
                  <a:srgbClr val="FFFFFF"/>
                </a:solidFill>
                <a:latin typeface="Calibri" panose="020F0502020204030204" pitchFamily="34" charset="0"/>
                <a:cs typeface="Times New Roman" panose="02020603050405020304" pitchFamily="18" charset="0"/>
              </a:rPr>
              <a:t> … </a:t>
            </a:r>
            <a:r>
              <a:rPr lang="en-US" altLang="en-US" sz="2400" dirty="0">
                <a:solidFill>
                  <a:srgbClr val="FFFFFF"/>
                </a:solidFill>
                <a:latin typeface="Calibri" panose="020F0502020204030204" pitchFamily="34" charset="0"/>
                <a:cs typeface="Times New Roman" panose="02020603050405020304" pitchFamily="18" charset="0"/>
              </a:rPr>
              <a:t>There was … people there who were not risk-averse (his sloppy disproved science was accepted without proof).“ </a:t>
            </a:r>
            <a:r>
              <a:rPr lang="en-US" altLang="en-US" sz="1400" dirty="0">
                <a:solidFill>
                  <a:srgbClr val="CCCCFF"/>
                </a:solidFill>
                <a:latin typeface="Calibri" panose="020F0502020204030204" pitchFamily="34" charset="0"/>
                <a:cs typeface="Times New Roman" panose="02020603050405020304" pitchFamily="18" charset="0"/>
                <a:hlinkClick r:id="rId4"/>
              </a:rPr>
              <a:t>[614]</a:t>
            </a:r>
            <a:r>
              <a:rPr lang="en-US" altLang="en-US" sz="1400" dirty="0">
                <a:solidFill>
                  <a:srgbClr val="CCCCFF"/>
                </a:solidFill>
                <a:latin typeface="Calibri" panose="020F0502020204030204" pitchFamily="34" charset="0"/>
                <a:cs typeface="Times New Roman" panose="02020603050405020304" pitchFamily="18" charset="0"/>
              </a:rPr>
              <a:t> </a:t>
            </a:r>
            <a:r>
              <a:rPr lang="en-US" altLang="en-US" sz="1400" dirty="0">
                <a:solidFill>
                  <a:srgbClr val="CCCCFF"/>
                </a:solidFill>
                <a:latin typeface="Calibri" panose="020F0502020204030204" pitchFamily="34" charset="0"/>
                <a:cs typeface="Times New Roman" panose="02020603050405020304" pitchFamily="18" charset="0"/>
                <a:hlinkClick r:id="rId5"/>
              </a:rPr>
              <a:t>[615]</a:t>
            </a:r>
            <a:endParaRPr lang="en-US" altLang="en-US" sz="2200" b="1" dirty="0">
              <a:solidFill>
                <a:srgbClr val="FFFFFF"/>
              </a:solidFill>
              <a:latin typeface="Calibri" panose="020F0502020204030204" pitchFamily="34" charset="0"/>
              <a:cs typeface="Times New Roman" panose="02020603050405020304" pitchFamily="18" charset="0"/>
            </a:endParaRPr>
          </a:p>
          <a:p>
            <a:pPr>
              <a:lnSpc>
                <a:spcPct val="90000"/>
              </a:lnSpc>
              <a:spcAft>
                <a:spcPts val="900"/>
              </a:spcAft>
              <a:buClr>
                <a:srgbClr val="FFFFFF"/>
              </a:buClr>
              <a:buSzPct val="76000"/>
              <a:buBlip>
                <a:blip r:embed="rId3"/>
              </a:buBlip>
            </a:pPr>
            <a:r>
              <a:rPr lang="en-US" altLang="en-US" sz="2700" b="1" dirty="0">
                <a:solidFill>
                  <a:srgbClr val="0000FF"/>
                </a:solidFill>
                <a:latin typeface="Calibri" panose="020F0502020204030204" pitchFamily="34" charset="0"/>
                <a:cs typeface="Arial Unicode MS" panose="020B0604020202020204" pitchFamily="34" charset="-128"/>
              </a:rPr>
              <a:t>He admits dreaming about ape human bestiality </a:t>
            </a:r>
            <a:r>
              <a:rPr lang="en-US" altLang="en-US" sz="2300" dirty="0">
                <a:solidFill>
                  <a:schemeClr val="tx1">
                    <a:lumMod val="85000"/>
                  </a:schemeClr>
                </a:solidFill>
                <a:latin typeface="Calibri" panose="020F0502020204030204" pitchFamily="34" charset="0"/>
                <a:cs typeface="Arial Unicode MS" panose="020B0604020202020204" pitchFamily="34" charset="-128"/>
              </a:rPr>
              <a:t>and restarted evolution anthropology in </a:t>
            </a:r>
            <a:r>
              <a:rPr lang="en-US" altLang="en-US" sz="2300" dirty="0">
                <a:solidFill>
                  <a:prstClr val="white">
                    <a:lumMod val="85000"/>
                  </a:prstClr>
                </a:solidFill>
                <a:latin typeface="Calibri" panose="020F0502020204030204" pitchFamily="34" charset="0"/>
                <a:cs typeface="Arial Unicode MS" panose="020B0604020202020204" pitchFamily="34" charset="-128"/>
              </a:rPr>
              <a:t>Germany,</a:t>
            </a:r>
            <a:r>
              <a:rPr lang="en-US" altLang="en-US" sz="2300" dirty="0">
                <a:solidFill>
                  <a:schemeClr val="tx1">
                    <a:lumMod val="85000"/>
                  </a:schemeClr>
                </a:solidFill>
                <a:latin typeface="Calibri" panose="020F0502020204030204" pitchFamily="34" charset="0"/>
                <a:cs typeface="Arial Unicode MS" panose="020B0604020202020204" pitchFamily="34" charset="-128"/>
              </a:rPr>
              <a:t> in footsteps of Nazi Mengele</a:t>
            </a:r>
            <a:r>
              <a:rPr lang="en-US" altLang="en-US" sz="2300" dirty="0">
                <a:solidFill>
                  <a:srgbClr val="FFFFFF"/>
                </a:solidFill>
                <a:latin typeface="Calibri" panose="020F0502020204030204" pitchFamily="34" charset="0"/>
                <a:cs typeface="Times New Roman" panose="02020603050405020304" pitchFamily="18" charset="0"/>
              </a:rPr>
              <a:t>. </a:t>
            </a:r>
            <a:r>
              <a:rPr lang="en-US" altLang="en-US" sz="1200" dirty="0">
                <a:solidFill>
                  <a:srgbClr val="CCCCFF"/>
                </a:solidFill>
                <a:latin typeface="Calibri" panose="020F0502020204030204" pitchFamily="34" charset="0"/>
                <a:cs typeface="Times New Roman" panose="02020603050405020304" pitchFamily="18" charset="0"/>
                <a:hlinkClick r:id="rId4"/>
              </a:rPr>
              <a:t>[614]</a:t>
            </a:r>
            <a:r>
              <a:rPr lang="en-US" altLang="en-US" sz="1200" dirty="0">
                <a:solidFill>
                  <a:srgbClr val="CCCCFF"/>
                </a:solidFill>
                <a:latin typeface="Calibri" panose="020F0502020204030204" pitchFamily="34" charset="0"/>
                <a:cs typeface="Times New Roman" panose="02020603050405020304" pitchFamily="18" charset="0"/>
              </a:rPr>
              <a:t> </a:t>
            </a:r>
            <a:r>
              <a:rPr lang="en-US" altLang="en-US" sz="1200" dirty="0">
                <a:solidFill>
                  <a:srgbClr val="CCCCFF"/>
                </a:solidFill>
                <a:latin typeface="Calibri" panose="020F0502020204030204" pitchFamily="34" charset="0"/>
                <a:cs typeface="Times New Roman" panose="02020603050405020304" pitchFamily="18" charset="0"/>
                <a:hlinkClick r:id="rId5"/>
              </a:rPr>
              <a:t>[615]</a:t>
            </a:r>
            <a:endParaRPr lang="en-US" altLang="en-US" sz="1400" dirty="0">
              <a:solidFill>
                <a:srgbClr val="CCCCFF"/>
              </a:solidFill>
              <a:latin typeface="Calibri" panose="020F0502020204030204" pitchFamily="34" charset="0"/>
              <a:cs typeface="Times New Roman" panose="02020603050405020304" pitchFamily="18" charset="0"/>
              <a:hlinkClick r:id="rId5"/>
            </a:endParaRPr>
          </a:p>
        </p:txBody>
      </p:sp>
      <p:sp>
        <p:nvSpPr>
          <p:cNvPr id="2" name="Rectangle 1"/>
          <p:cNvSpPr/>
          <p:nvPr/>
        </p:nvSpPr>
        <p:spPr>
          <a:xfrm>
            <a:off x="100539" y="1188720"/>
            <a:ext cx="8461675" cy="578941"/>
          </a:xfrm>
          <a:prstGeom prst="rect">
            <a:avLst/>
          </a:prstGeom>
        </p:spPr>
        <p:txBody>
          <a:bodyPr wrap="none">
            <a:spAutoFit/>
          </a:bodyPr>
          <a:lstStyle/>
          <a:p>
            <a:r>
              <a:rPr lang="en-US" sz="3400" b="1" dirty="0">
                <a:solidFill>
                  <a:schemeClr val="tx1"/>
                </a:solidFill>
                <a:latin typeface="Calibri" panose="020F0502020204030204" pitchFamily="34" charset="0"/>
                <a:ea typeface="SimSun" panose="02010600030101010101" pitchFamily="2" charset="-122"/>
                <a:cs typeface="Mangal" panose="02040503050203030202" pitchFamily="18" charset="0"/>
              </a:rPr>
              <a:t>Pääbo follows the liberal evolutionist pattern:</a:t>
            </a:r>
            <a:endParaRPr lang="en-US" sz="3400" b="1" dirty="0">
              <a:solidFill>
                <a:schemeClr val="tx1"/>
              </a:solidFill>
              <a:latin typeface="Calibri" panose="020F0502020204030204" pitchFamily="34" charset="0"/>
            </a:endParaRPr>
          </a:p>
        </p:txBody>
      </p:sp>
      <p:sp>
        <p:nvSpPr>
          <p:cNvPr id="12" name="Text Box 1"/>
          <p:cNvSpPr txBox="1">
            <a:spLocks noChangeArrowheads="1"/>
          </p:cNvSpPr>
          <p:nvPr/>
        </p:nvSpPr>
        <p:spPr bwMode="auto">
          <a:xfrm>
            <a:off x="91440" y="191982"/>
            <a:ext cx="8945880" cy="91440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28673" name="Text Box 1"/>
          <p:cNvSpPr txBox="1">
            <a:spLocks noChangeArrowheads="1"/>
          </p:cNvSpPr>
          <p:nvPr/>
        </p:nvSpPr>
        <p:spPr bwMode="auto">
          <a:xfrm>
            <a:off x="64008" y="1737360"/>
            <a:ext cx="7863840" cy="28346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5000" rIns="90000" bIns="45000"/>
          <a:lstStyle>
            <a:lvl1pPr marL="255588" indent="-255588">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1pPr>
            <a:lvl2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2pPr>
            <a:lvl3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3pPr>
            <a:lvl4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4pPr>
            <a:lvl5pPr>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55588" algn="l"/>
                <a:tab pos="712788" algn="l"/>
                <a:tab pos="1169988" algn="l"/>
                <a:tab pos="1627188" algn="l"/>
                <a:tab pos="2084388" algn="l"/>
                <a:tab pos="2541588" algn="l"/>
                <a:tab pos="2998788" algn="l"/>
                <a:tab pos="3455988" algn="l"/>
                <a:tab pos="3913188" algn="l"/>
                <a:tab pos="4370388" algn="l"/>
                <a:tab pos="4827588" algn="l"/>
                <a:tab pos="5284788" algn="l"/>
                <a:tab pos="5741988" algn="l"/>
                <a:tab pos="6199188" algn="l"/>
                <a:tab pos="6656388" algn="l"/>
                <a:tab pos="7113588" algn="l"/>
                <a:tab pos="7570788" algn="l"/>
                <a:tab pos="8027988" algn="l"/>
                <a:tab pos="8485188" algn="l"/>
                <a:tab pos="8942388" algn="l"/>
                <a:tab pos="9399588" algn="l"/>
              </a:tabLst>
              <a:defRPr>
                <a:solidFill>
                  <a:srgbClr val="000000"/>
                </a:solidFill>
                <a:latin typeface="Arial" panose="020B0604020202020204" pitchFamily="34" charset="0"/>
                <a:ea typeface="Microsoft YaHei" panose="020B0503020204020204" pitchFamily="34" charset="-122"/>
              </a:defRPr>
            </a:lvl9pPr>
          </a:lstStyle>
          <a:p>
            <a:pPr>
              <a:lnSpc>
                <a:spcPct val="88000"/>
              </a:lnSpc>
              <a:spcAft>
                <a:spcPts val="0"/>
              </a:spcAft>
              <a:buClr>
                <a:srgbClr val="FFFFFF"/>
              </a:buClr>
              <a:buSzPct val="69000"/>
              <a:buBlip>
                <a:blip r:embed="rId3"/>
              </a:buBlip>
            </a:pPr>
            <a:r>
              <a:rPr lang="en-US" altLang="en-US" sz="2400" dirty="0">
                <a:solidFill>
                  <a:srgbClr val="FFFFFF"/>
                </a:solidFill>
                <a:latin typeface="Calibri" panose="020F0502020204030204" pitchFamily="34" charset="0"/>
                <a:cs typeface="Arial Unicode MS" panose="020B0604020202020204" pitchFamily="34" charset="-128"/>
              </a:rPr>
              <a:t>Swedish </a:t>
            </a:r>
            <a:r>
              <a:rPr lang="en-US" sz="2400" dirty="0">
                <a:solidFill>
                  <a:schemeClr val="tx1"/>
                </a:solidFill>
                <a:latin typeface="Calibri" panose="020F0502020204030204" pitchFamily="34" charset="0"/>
                <a:ea typeface="SimSun" panose="02010600030101010101" pitchFamily="2" charset="-122"/>
                <a:cs typeface="Mangal" panose="02040503050203030202" pitchFamily="18" charset="0"/>
              </a:rPr>
              <a:t>Svante</a:t>
            </a:r>
            <a:r>
              <a:rPr lang="en-US" sz="2400" dirty="0">
                <a:solidFill>
                  <a:schemeClr val="tx1"/>
                </a:solidFill>
                <a:latin typeface="Times New Roman" panose="02020603050405020304" pitchFamily="18" charset="0"/>
                <a:ea typeface="SimSun" panose="02010600030101010101" pitchFamily="2" charset="-122"/>
                <a:cs typeface="Mangal" panose="02040503050203030202" pitchFamily="18" charset="0"/>
              </a:rPr>
              <a:t> </a:t>
            </a:r>
            <a:r>
              <a:rPr lang="en-US" altLang="en-US" sz="2400" dirty="0">
                <a:solidFill>
                  <a:srgbClr val="FFFFFF"/>
                </a:solidFill>
                <a:latin typeface="Calibri" panose="020F0502020204030204" pitchFamily="34" charset="0"/>
                <a:cs typeface="Arial Unicode MS" panose="020B0604020202020204" pitchFamily="34" charset="-128"/>
              </a:rPr>
              <a:t>Pääbo grew up in a </a:t>
            </a:r>
            <a:r>
              <a:rPr lang="en-US" altLang="en-US" sz="2700" b="1" dirty="0">
                <a:solidFill>
                  <a:srgbClr val="0000FF"/>
                </a:solidFill>
                <a:latin typeface="Calibri" panose="020F0502020204030204" pitchFamily="34" charset="0"/>
                <a:cs typeface="Arial Unicode MS" panose="020B0604020202020204" pitchFamily="34" charset="-128"/>
              </a:rPr>
              <a:t>broken home </a:t>
            </a:r>
          </a:p>
          <a:p>
            <a:pPr marL="256032" indent="0">
              <a:lnSpc>
                <a:spcPct val="88000"/>
              </a:lnSpc>
              <a:spcAft>
                <a:spcPts val="700"/>
              </a:spcAft>
              <a:buClr>
                <a:srgbClr val="FFFFFF"/>
              </a:buClr>
              <a:buSzPct val="69000"/>
            </a:pPr>
            <a:r>
              <a:rPr lang="en-US" altLang="en-US" sz="2400" dirty="0">
                <a:solidFill>
                  <a:srgbClr val="FFFFFF"/>
                </a:solidFill>
                <a:latin typeface="Calibri" panose="020F0502020204030204" pitchFamily="34" charset="0"/>
                <a:cs typeface="Arial Unicode MS" panose="020B0604020202020204" pitchFamily="34" charset="-128"/>
              </a:rPr>
              <a:t>without his father. </a:t>
            </a:r>
            <a:r>
              <a:rPr lang="en-US" altLang="en-US" sz="1400" dirty="0">
                <a:solidFill>
                  <a:srgbClr val="CCCCFF"/>
                </a:solidFill>
                <a:latin typeface="Calibri" panose="020F0502020204030204" pitchFamily="34" charset="0"/>
                <a:cs typeface="Arial Unicode MS" panose="020B0604020202020204" pitchFamily="34" charset="-128"/>
                <a:hlinkClick r:id="rId4"/>
              </a:rPr>
              <a:t>[614]</a:t>
            </a:r>
            <a:r>
              <a:rPr lang="en-US" altLang="en-US" sz="1400" dirty="0">
                <a:solidFill>
                  <a:srgbClr val="CCCCFF"/>
                </a:solidFill>
                <a:latin typeface="Calibri" panose="020F0502020204030204" pitchFamily="34" charset="0"/>
                <a:cs typeface="Arial Unicode MS" panose="020B0604020202020204" pitchFamily="34" charset="-128"/>
              </a:rPr>
              <a:t> </a:t>
            </a:r>
            <a:r>
              <a:rPr lang="en-US" altLang="en-US" sz="1400" dirty="0">
                <a:solidFill>
                  <a:srgbClr val="CCCCFF"/>
                </a:solidFill>
                <a:latin typeface="Calibri" panose="020F0502020204030204" pitchFamily="34" charset="0"/>
                <a:cs typeface="Arial Unicode MS" panose="020B0604020202020204" pitchFamily="34" charset="-128"/>
                <a:hlinkClick r:id="rId5"/>
              </a:rPr>
              <a:t>[615]</a:t>
            </a:r>
            <a:r>
              <a:rPr lang="en-US" altLang="en-US" sz="1400" dirty="0">
                <a:solidFill>
                  <a:srgbClr val="FFFFFF"/>
                </a:solidFill>
                <a:latin typeface="Calibri" panose="020F0502020204030204" pitchFamily="34" charset="0"/>
                <a:cs typeface="Arial Unicode MS" panose="020B0604020202020204" pitchFamily="34" charset="-128"/>
              </a:rPr>
              <a:t> </a:t>
            </a:r>
            <a:endParaRPr lang="en-US" altLang="en-US" sz="2400" dirty="0">
              <a:solidFill>
                <a:srgbClr val="FFFFFF"/>
              </a:solidFill>
              <a:latin typeface="Calibri" panose="020F0502020204030204" pitchFamily="34" charset="0"/>
              <a:cs typeface="Arial Unicode MS" panose="020B0604020202020204" pitchFamily="34" charset="-128"/>
            </a:endParaRPr>
          </a:p>
          <a:p>
            <a:pPr>
              <a:lnSpc>
                <a:spcPct val="88000"/>
              </a:lnSpc>
              <a:spcAft>
                <a:spcPts val="600"/>
              </a:spcAft>
              <a:buClr>
                <a:srgbClr val="FFFFFF"/>
              </a:buClr>
              <a:buSzPct val="69000"/>
              <a:buBlip>
                <a:blip r:embed="rId3"/>
              </a:buBlip>
            </a:pPr>
            <a:r>
              <a:rPr lang="en-US" altLang="en-US" sz="2700" b="1" dirty="0">
                <a:solidFill>
                  <a:srgbClr val="0000FF"/>
                </a:solidFill>
                <a:latin typeface="Calibri" panose="020F0502020204030204" pitchFamily="34" charset="0"/>
                <a:cs typeface="Arial Unicode MS" panose="020B0604020202020204" pitchFamily="34" charset="-128"/>
              </a:rPr>
              <a:t>He studied Egyptology (not genetics) at radical liberal Berkeley University in California.</a:t>
            </a:r>
            <a:r>
              <a:rPr lang="en-US" altLang="en-US" sz="2700" b="1" dirty="0">
                <a:solidFill>
                  <a:srgbClr val="FFFFFF"/>
                </a:solidFill>
                <a:latin typeface="Calibri" panose="020F0502020204030204" pitchFamily="34" charset="0"/>
                <a:cs typeface="Arial Unicode MS" panose="020B0604020202020204" pitchFamily="34" charset="-128"/>
              </a:rPr>
              <a:t> </a:t>
            </a:r>
            <a:r>
              <a:rPr lang="en-US" altLang="en-US" sz="1400" dirty="0">
                <a:solidFill>
                  <a:srgbClr val="CCCCFF"/>
                </a:solidFill>
                <a:latin typeface="Calibri" panose="020F0502020204030204" pitchFamily="34" charset="0"/>
                <a:cs typeface="Arial Unicode MS" panose="020B0604020202020204" pitchFamily="34" charset="-128"/>
                <a:hlinkClick r:id="rId4"/>
              </a:rPr>
              <a:t>[614]</a:t>
            </a:r>
            <a:r>
              <a:rPr lang="en-US" altLang="en-US" sz="1400" dirty="0">
                <a:solidFill>
                  <a:srgbClr val="CCCCFF"/>
                </a:solidFill>
                <a:latin typeface="Calibri" panose="020F0502020204030204" pitchFamily="34" charset="0"/>
                <a:cs typeface="Arial Unicode MS" panose="020B0604020202020204" pitchFamily="34" charset="-128"/>
              </a:rPr>
              <a:t> </a:t>
            </a:r>
            <a:r>
              <a:rPr lang="en-US" altLang="en-US" sz="1400" dirty="0">
                <a:solidFill>
                  <a:srgbClr val="CCCCFF"/>
                </a:solidFill>
                <a:latin typeface="Calibri" panose="020F0502020204030204" pitchFamily="34" charset="0"/>
                <a:cs typeface="Arial Unicode MS" panose="020B0604020202020204" pitchFamily="34" charset="-128"/>
                <a:hlinkClick r:id="rId5"/>
              </a:rPr>
              <a:t>[615]</a:t>
            </a:r>
            <a:r>
              <a:rPr lang="en-US" altLang="en-US" sz="1400" dirty="0">
                <a:solidFill>
                  <a:srgbClr val="FFFFFF"/>
                </a:solidFill>
                <a:latin typeface="Calibri" panose="020F0502020204030204" pitchFamily="34" charset="0"/>
                <a:cs typeface="Arial Unicode MS" panose="020B0604020202020204" pitchFamily="34" charset="-128"/>
              </a:rPr>
              <a:t> </a:t>
            </a:r>
            <a:r>
              <a:rPr lang="en-US" altLang="en-US" sz="2400" dirty="0">
                <a:solidFill>
                  <a:srgbClr val="FFFFFF"/>
                </a:solidFill>
                <a:latin typeface="Calibri" panose="020F0502020204030204" pitchFamily="34" charset="0"/>
                <a:cs typeface="Arial Unicode MS" panose="020B0604020202020204" pitchFamily="34" charset="-128"/>
              </a:rPr>
              <a:t> </a:t>
            </a:r>
          </a:p>
          <a:p>
            <a:pPr>
              <a:lnSpc>
                <a:spcPct val="88000"/>
              </a:lnSpc>
              <a:spcAft>
                <a:spcPts val="0"/>
              </a:spcAft>
              <a:buClr>
                <a:srgbClr val="FFFFFF"/>
              </a:buClr>
              <a:buSzPct val="69000"/>
              <a:buBlip>
                <a:blip r:embed="rId3"/>
              </a:buBlip>
            </a:pPr>
            <a:r>
              <a:rPr lang="en-US" altLang="en-US" sz="2700" b="1" dirty="0">
                <a:solidFill>
                  <a:srgbClr val="0000FF"/>
                </a:solidFill>
                <a:latin typeface="Calibri" panose="020F0502020204030204" pitchFamily="34" charset="0"/>
                <a:cs typeface="Arial Unicode MS" panose="020B0604020202020204" pitchFamily="34" charset="-128"/>
              </a:rPr>
              <a:t>Pääbo became a liberal atheist bisexual surfer, </a:t>
            </a:r>
          </a:p>
          <a:p>
            <a:pPr marL="256032" indent="0">
              <a:lnSpc>
                <a:spcPct val="88000"/>
              </a:lnSpc>
              <a:spcAft>
                <a:spcPts val="0"/>
              </a:spcAft>
              <a:buClr>
                <a:srgbClr val="FFFFFF"/>
              </a:buClr>
              <a:buSzPct val="69000"/>
            </a:pPr>
            <a:r>
              <a:rPr lang="en-US" altLang="en-US" sz="2400" dirty="0">
                <a:solidFill>
                  <a:srgbClr val="FFFFFF"/>
                </a:solidFill>
                <a:latin typeface="Calibri" panose="020F0502020204030204" pitchFamily="34" charset="0"/>
                <a:cs typeface="Arial Unicode MS" panose="020B0604020202020204" pitchFamily="34" charset="-128"/>
              </a:rPr>
              <a:t>then moved to Germany, where he claims only a few religious Americans pestered him about creation.</a:t>
            </a:r>
            <a:r>
              <a:rPr lang="en-US" altLang="en-US" sz="2200" dirty="0">
                <a:solidFill>
                  <a:srgbClr val="FFFFFF"/>
                </a:solidFill>
                <a:latin typeface="Calibri" panose="020F0502020204030204" pitchFamily="34" charset="0"/>
                <a:cs typeface="Arial Unicode MS" panose="020B0604020202020204" pitchFamily="34" charset="-128"/>
              </a:rPr>
              <a:t> </a:t>
            </a:r>
            <a:r>
              <a:rPr lang="en-US" altLang="en-US" sz="1400" dirty="0">
                <a:solidFill>
                  <a:srgbClr val="CCCCFF"/>
                </a:solidFill>
                <a:latin typeface="Calibri" panose="020F0502020204030204" pitchFamily="34" charset="0"/>
                <a:cs typeface="Times New Roman" panose="02020603050405020304" pitchFamily="18" charset="0"/>
                <a:hlinkClick r:id="rId4"/>
              </a:rPr>
              <a:t>[614]</a:t>
            </a:r>
            <a:r>
              <a:rPr lang="en-US" altLang="en-US" sz="1400" dirty="0">
                <a:solidFill>
                  <a:srgbClr val="CCCCFF"/>
                </a:solidFill>
                <a:latin typeface="Calibri" panose="020F0502020204030204" pitchFamily="34" charset="0"/>
                <a:cs typeface="Times New Roman" panose="02020603050405020304" pitchFamily="18" charset="0"/>
              </a:rPr>
              <a:t> </a:t>
            </a:r>
            <a:r>
              <a:rPr lang="en-US" altLang="en-US" sz="1400" u="sng" dirty="0">
                <a:solidFill>
                  <a:srgbClr val="CCCCFF"/>
                </a:solidFill>
                <a:latin typeface="Calibri" panose="020F0502020204030204" pitchFamily="34" charset="0"/>
                <a:cs typeface="Arial Unicode MS" panose="020B0604020202020204" pitchFamily="34" charset="-128"/>
                <a:hlinkClick r:id="rId7"/>
              </a:rPr>
              <a:t>[617]</a:t>
            </a:r>
            <a:r>
              <a:rPr lang="en-US" altLang="en-US" sz="1400" dirty="0">
                <a:solidFill>
                  <a:srgbClr val="CCCCFF"/>
                </a:solidFill>
                <a:latin typeface="Calibri" panose="020F0502020204030204" pitchFamily="34" charset="0"/>
                <a:cs typeface="Arial Unicode MS" panose="020B0604020202020204" pitchFamily="34" charset="-128"/>
              </a:rPr>
              <a:t> </a:t>
            </a:r>
            <a:r>
              <a:rPr lang="en-US" altLang="en-US" sz="1400" u="sng" dirty="0">
                <a:solidFill>
                  <a:srgbClr val="CCCCFF"/>
                </a:solidFill>
                <a:latin typeface="Calibri" panose="020F0502020204030204" pitchFamily="34" charset="0"/>
                <a:cs typeface="Arial Unicode MS" panose="020B0604020202020204" pitchFamily="34" charset="-128"/>
                <a:hlinkClick r:id="rId8"/>
              </a:rPr>
              <a:t>[618]</a:t>
            </a:r>
            <a:endParaRPr lang="en-US" altLang="en-US" sz="1400" u="sng" dirty="0">
              <a:solidFill>
                <a:srgbClr val="FFFFFF"/>
              </a:solidFill>
              <a:latin typeface="Calibri" panose="020F0502020204030204" pitchFamily="34" charset="0"/>
              <a:cs typeface="Arial Unicode MS" panose="020B0604020202020204" pitchFamily="34" charset="-128"/>
            </a:endParaRPr>
          </a:p>
        </p:txBody>
      </p:sp>
      <p:sp>
        <p:nvSpPr>
          <p:cNvPr id="10" name="Date Placeholder 2">
            <a:extLst>
              <a:ext uri="{FF2B5EF4-FFF2-40B4-BE49-F238E27FC236}">
                <a16:creationId xmlns:a16="http://schemas.microsoft.com/office/drawing/2014/main" id="{8724EBF1-E31D-4F9C-944C-09B5B7CC2672}"/>
              </a:ext>
            </a:extLst>
          </p:cNvPr>
          <p:cNvSpPr>
            <a:spLocks noGrp="1"/>
          </p:cNvSpPr>
          <p:nvPr>
            <p:ph type="dt" sz="half" idx="10"/>
          </p:nvPr>
        </p:nvSpPr>
        <p:spPr>
          <a:xfrm>
            <a:off x="5334000" y="6675120"/>
            <a:ext cx="3567056" cy="201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3" name="Picture 2">
            <a:extLst>
              <a:ext uri="{FF2B5EF4-FFF2-40B4-BE49-F238E27FC236}">
                <a16:creationId xmlns:a16="http://schemas.microsoft.com/office/drawing/2014/main" id="{26BDA4EC-8B4C-4F3D-9AA5-5A3A20539D22}"/>
              </a:ext>
            </a:extLst>
          </p:cNvPr>
          <p:cNvPicPr>
            <a:picLocks noChangeAspect="1"/>
          </p:cNvPicPr>
          <p:nvPr/>
        </p:nvPicPr>
        <p:blipFill>
          <a:blip r:embed="rId9"/>
          <a:stretch>
            <a:fillRect/>
          </a:stretch>
        </p:blipFill>
        <p:spPr>
          <a:xfrm>
            <a:off x="7169647" y="1737360"/>
            <a:ext cx="1731409" cy="2301240"/>
          </a:xfrm>
          <a:prstGeom prst="rect">
            <a:avLst/>
          </a:prstGeom>
        </p:spPr>
      </p:pic>
    </p:spTree>
    <p:extLst>
      <p:ext uri="{BB962C8B-B14F-4D97-AF65-F5344CB8AC3E}">
        <p14:creationId xmlns:p14="http://schemas.microsoft.com/office/powerpoint/2010/main" val="23373138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463040"/>
            <a:ext cx="8961120" cy="51663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88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Next gays pushed to have any </a:t>
            </a:r>
            <a:r>
              <a:rPr lang="en-US" sz="2800" dirty="0">
                <a:solidFill>
                  <a:prstClr val="black"/>
                </a:solidFill>
                <a:latin typeface="Calibri" panose="020F0502020204030204" pitchFamily="34" charset="0"/>
                <a:ea typeface="Microsoft YaHei" pitchFamily="1"/>
                <a:cs typeface="Calibri" panose="020F0502020204030204" pitchFamily="34" charset="0"/>
              </a:rPr>
              <a:t>employer</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school or state, </a:t>
            </a:r>
            <a:r>
              <a:rPr lang="en-US" sz="2800" dirty="0">
                <a:solidFill>
                  <a:prstClr val="black"/>
                </a:solidFill>
                <a:latin typeface="Calibri" panose="020F0502020204030204" pitchFamily="34" charset="0"/>
                <a:ea typeface="Microsoft YaHei" pitchFamily="1"/>
                <a:cs typeface="Calibri" panose="020F0502020204030204" pitchFamily="34" charset="0"/>
              </a:rPr>
              <a:t>sued or boycotted that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objected to naked men in women’s restrooms, or showering with women in women's showers. </a:t>
            </a:r>
          </a:p>
          <a:p>
            <a:pPr marL="0" marR="0" lvl="0" indent="0" algn="l" defTabSz="457200" rtl="0" eaLnBrk="1" fontAlgn="base" latinLnBrk="0" hangingPunct="1">
              <a:lnSpc>
                <a:spcPct val="88000"/>
              </a:lnSpc>
              <a:spcBef>
                <a:spcPts val="0"/>
              </a:spcBef>
              <a:spcAft>
                <a:spcPts val="6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i="0" u="none" strike="noStrike" kern="1200" normalizeH="0" baseline="0" noProof="0" dirty="0">
                <a:solidFill>
                  <a:prstClr val="black"/>
                </a:solidFill>
                <a:uLnTx/>
                <a:uFillTx/>
                <a:latin typeface="Calibri" panose="020F0502020204030204" pitchFamily="34" charset="0"/>
                <a:ea typeface="Microsoft YaHei" pitchFamily="1"/>
                <a:cs typeface="Calibri" panose="020F0502020204030204" pitchFamily="34" charset="0"/>
              </a:rPr>
              <a:t>Gays illegally received this right by gay ex-president Obama, who </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itchFamily="1"/>
                <a:cs typeface="Calibri" panose="020F0502020204030204" pitchFamily="34" charset="0"/>
              </a:rPr>
              <a:t>illegally re-wrote Title IX &amp; federal civil rights equality laws (without a required vote by congress) to include non-discrimination against fake gay “gender identity</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a:t>
            </a:r>
            <a:r>
              <a:rPr lang="en-US" sz="2800" dirty="0">
                <a:solidFill>
                  <a:prstClr val="black"/>
                </a:solidFill>
                <a:latin typeface="Calibri" panose="020F0502020204030204" pitchFamily="34" charset="0"/>
                <a:ea typeface="Microsoft YaHei" pitchFamily="1"/>
                <a:cs typeface="Calibri" panose="020F0502020204030204" pitchFamily="34" charset="0"/>
              </a:rPr>
              <a:t>In 2017</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this evil illegal law was overturned by President Trump. </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hlinkClick r:id="rId3"/>
              </a:rPr>
              <a:t>[1183]</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endParaRPr>
          </a:p>
          <a:p>
            <a:pPr marL="0" lvl="0" indent="0" hangingPunct="1">
              <a:lnSpc>
                <a:spcPct val="88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prstClr val="black"/>
                </a:solidFill>
                <a:latin typeface="Calibri" panose="020F0502020204030204" pitchFamily="34" charset="0"/>
                <a:ea typeface="Microsoft YaHei" pitchFamily="1"/>
                <a:cs typeface="Calibri" panose="020F0502020204030204" pitchFamily="34" charset="0"/>
              </a:rPr>
              <a:t>Gays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rampantly censored, fired &amp; jailed Christians who used their freedom of speech &amp; </a:t>
            </a:r>
            <a:r>
              <a:rPr lang="en-US" sz="2800" dirty="0">
                <a:solidFill>
                  <a:prstClr val="black"/>
                </a:solidFill>
                <a:latin typeface="Calibri" panose="020F0502020204030204" pitchFamily="34" charset="0"/>
                <a:ea typeface="Microsoft YaHei" pitchFamily="1"/>
                <a:cs typeface="Calibri" panose="020F0502020204030204" pitchFamily="34" charset="0"/>
              </a:rPr>
              <a:t>religion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to state homosexuality was a sin per God in the Bible. I personally experienced this persecution. </a:t>
            </a:r>
            <a:r>
              <a:rPr lang="en-US" sz="2800" dirty="0">
                <a:solidFill>
                  <a:prstClr val="black"/>
                </a:solidFill>
                <a:latin typeface="Calibri" panose="020F0502020204030204" pitchFamily="34" charset="0"/>
                <a:ea typeface="Microsoft YaHei" pitchFamily="1"/>
                <a:cs typeface="Calibri" panose="020F0502020204030204" pitchFamily="34" charset="0"/>
              </a:rPr>
              <a:t>Liberals</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attempted to make this illegal Christian persecution the US national law with the “Equality Act”. </a:t>
            </a:r>
            <a:r>
              <a:rPr lang="en-US" dirty="0">
                <a:solidFill>
                  <a:prstClr val="white"/>
                </a:solidFill>
                <a:latin typeface="Calibri" panose="020F0502020204030204" pitchFamily="34" charset="0"/>
                <a:ea typeface="Microsoft YaHei" pitchFamily="1"/>
                <a:cs typeface="Calibri" panose="020F0502020204030204" pitchFamily="34" charset="0"/>
                <a:hlinkClick r:id="rId4"/>
              </a:rPr>
              <a:t>[1158]</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itchFamily="1"/>
                <a:cs typeface="Calibri" panose="020F0502020204030204" pitchFamily="34" charset="0"/>
              </a:rPr>
              <a:t> </a:t>
            </a:r>
          </a:p>
        </p:txBody>
      </p:sp>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C9093FED-F86E-4E82-8B20-DDCEB2BBCE36}"/>
              </a:ext>
            </a:extLst>
          </p:cNvPr>
          <p:cNvSpPr txBox="1">
            <a:spLocks noChangeArrowheads="1"/>
          </p:cNvSpPr>
          <p:nvPr/>
        </p:nvSpPr>
        <p:spPr bwMode="auto">
          <a:xfrm>
            <a:off x="137160" y="18288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2541710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0245" y="1737360"/>
            <a:ext cx="8683489" cy="485517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300"/>
              </a:spcAft>
              <a:buClr>
                <a:prstClr val="white"/>
              </a:buClr>
              <a:buSzPct val="6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Socialist gay liberal leaders </a:t>
            </a:r>
            <a:r>
              <a:rPr kumimoji="0" lang="en-US" sz="32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today repeat the same actions as gay socialist Nazi leaders before WWII </a:t>
            </a:r>
            <a:endPar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100000"/>
              </a:lnSpc>
              <a:spcBef>
                <a:spcPct val="0"/>
              </a:spcBef>
              <a:spcAft>
                <a:spcPts val="1200"/>
              </a:spcAft>
              <a:buClr>
                <a:prstClr val="white"/>
              </a:buClr>
              <a:buSzPct val="60000"/>
              <a:buFont typeface="Times New Roman" panose="02020603050405020304" pitchFamily="18" charset="0"/>
              <a:buNone/>
              <a:tabLst/>
              <a:defRPr/>
            </a:pP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[1062]</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extLst>
                    <a:ext uri="{A12FA001-AC4F-418D-AE19-62706E023703}">
                      <ahyp:hlinkClr xmlns:ahyp="http://schemas.microsoft.com/office/drawing/2018/hyperlinkcolor" val="tx"/>
                    </a:ext>
                  </a:extLst>
                </a:hlinkClick>
              </a:rPr>
              <a:t>[1138]</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extLst>
                    <a:ext uri="{A12FA001-AC4F-418D-AE19-62706E023703}">
                      <ahyp:hlinkClr xmlns:ahyp="http://schemas.microsoft.com/office/drawing/2018/hyperlinkcolor" val="tx"/>
                    </a:ext>
                  </a:extLst>
                </a:hlinkClick>
              </a:rPr>
              <a:t>[1209]</a:t>
            </a:r>
            <a:r>
              <a:rPr kumimoji="0" lang="en-US"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100000"/>
              </a:lnSpc>
              <a:spcBef>
                <a:spcPct val="0"/>
              </a:spcBef>
              <a:spcAft>
                <a:spcPts val="1200"/>
              </a:spcAft>
              <a:buClr>
                <a:prstClr val="black"/>
              </a:buClr>
              <a:buSzPct val="60000"/>
              <a:buFont typeface="Wingdings" panose="05000000000000000000" pitchFamily="2" charset="2"/>
              <a:buChar char="Ø"/>
              <a:tabLst/>
              <a:defRPr/>
            </a:pP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Beating </a:t>
            </a:r>
            <a:r>
              <a:rPr lang="en-US" sz="2800" dirty="0">
                <a:solidFill>
                  <a:schemeClr val="bg1"/>
                </a:solidFill>
                <a:latin typeface="Calibri" panose="020F0502020204030204" pitchFamily="34" charset="0"/>
                <a:cs typeface="Calibri" panose="020F0502020204030204" pitchFamily="34" charset="0"/>
              </a:rPr>
              <a:t>and</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murdering conservative Christians in city riots, where police are ordered by liberal mayors … to stand down! </a:t>
            </a:r>
          </a:p>
          <a:p>
            <a:pPr marL="274320" marR="0" lvl="0" indent="-274320" algn="l" defTabSz="457200" rtl="0" eaLnBrk="1" fontAlgn="base" latinLnBrk="0" hangingPunct="0">
              <a:lnSpc>
                <a:spcPct val="100000"/>
              </a:lnSpc>
              <a:spcBef>
                <a:spcPct val="0"/>
              </a:spcBef>
              <a:spcAft>
                <a:spcPts val="1200"/>
              </a:spcAft>
              <a:buClr>
                <a:prstClr val="black"/>
              </a:buClr>
              <a:buSzPct val="60000"/>
              <a:buFont typeface="Wingdings" panose="05000000000000000000" pitchFamily="2" charset="2"/>
              <a:buChar char="Ø"/>
              <a:tabLst/>
              <a:defRPr/>
            </a:pP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Police are ordered to watch and do nothing during the rampant nationwide: beatings, lootings and lynch mob murders of innocent business owners, bystanders, police and Christians in downtown liberal cities. </a:t>
            </a:r>
            <a:r>
              <a:rPr kumimoji="0" lang="en-US" sz="1400" b="0" i="0" u="none" strike="noStrike" kern="1200" cap="none" spc="0" normalizeH="0" baseline="0" noProof="0" dirty="0">
                <a:ln>
                  <a:noFill/>
                </a:ln>
                <a:solidFill>
                  <a:schemeClr val="bg1"/>
                </a:solidFill>
                <a:effectLst/>
                <a:uLnTx/>
                <a:uFillTx/>
                <a:ea typeface="Microsoft YaHei" panose="020B0503020204020204" pitchFamily="34" charset="-122"/>
                <a:hlinkClick r:id="rId7">
                  <a:extLst>
                    <a:ext uri="{A12FA001-AC4F-418D-AE19-62706E023703}">
                      <ahyp:hlinkClr xmlns:ahyp="http://schemas.microsoft.com/office/drawing/2018/hyperlinkcolor" val="tx"/>
                    </a:ext>
                  </a:extLst>
                </a:hlinkClick>
              </a:rPr>
              <a:t>[1161]</a:t>
            </a:r>
            <a:endPar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53BCB3EC-571F-412E-A6BB-21F7EF448853}"/>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DB4A6C09-2B11-4142-B7A5-E12C1A231484}"/>
              </a:ext>
            </a:extLst>
          </p:cNvPr>
          <p:cNvSpPr txBox="1">
            <a:spLocks noChangeArrowheads="1"/>
          </p:cNvSpPr>
          <p:nvPr/>
        </p:nvSpPr>
        <p:spPr bwMode="auto">
          <a:xfrm>
            <a:off x="137150" y="365760"/>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2861175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2785" y="1965034"/>
            <a:ext cx="8638430" cy="443576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 1996 speech by (Pink Swastika author Lively) at a church in Madison, Wisconsin triggered an incident reminiscent of the Nazi Brownshirts when 400 profanity-screaming homosexual activists invaded the church and delayed the lecture for over an hour</a:t>
            </a:r>
            <a:r>
              <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a:t>
            </a:r>
            <a:r>
              <a:rPr kumimoji="0" lang="en-US" sz="1800" b="0" i="0" u="none" strike="noStrike" kern="1200" cap="none" spc="0" normalizeH="0" baseline="0" noProof="0" dirty="0">
                <a:ln w="9525">
                  <a:solidFill>
                    <a:prstClr val="black"/>
                  </a:solidFill>
                  <a:prstDash val="solid"/>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(p</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g. 45)</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80000"/>
              </a:lnSpc>
              <a:spcBef>
                <a:spcPct val="0"/>
              </a:spcBef>
              <a:spcAft>
                <a:spcPts val="900"/>
              </a:spcAft>
              <a:buClr>
                <a:prstClr val="white"/>
              </a:buClr>
              <a:buSzPct val="6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“After order was finally restored… the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gay’ militants surrounded the outside of the church and banged rhythmically on the outer walls with rocks and trash can lids, chanting ‘Crush the Christians. Bring back the lions</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a:t>
            </a: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(pg. 45)</a:t>
            </a:r>
            <a:r>
              <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4">
                  <a:extLst>
                    <a:ext uri="{A12FA001-AC4F-418D-AE19-62706E023703}">
                      <ahyp:hlinkClr xmlns:ahyp="http://schemas.microsoft.com/office/drawing/2018/hyperlinkcolor" val="tx"/>
                    </a:ext>
                  </a:extLst>
                </a:hlinkClick>
              </a:rPr>
              <a:t>[1209]</a:t>
            </a:r>
            <a:r>
              <a:rPr kumimoji="0" lang="en-US" sz="1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1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75524135-4F7C-4AD7-8A97-D899C4F58A7A}"/>
              </a:ext>
            </a:extLst>
          </p:cNvPr>
          <p:cNvSpPr txBox="1">
            <a:spLocks/>
          </p:cNvSpPr>
          <p:nvPr/>
        </p:nvSpPr>
        <p:spPr>
          <a:xfrm>
            <a:off x="5212080"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Text Box 2">
            <a:extLst>
              <a:ext uri="{FF2B5EF4-FFF2-40B4-BE49-F238E27FC236}">
                <a16:creationId xmlns:a16="http://schemas.microsoft.com/office/drawing/2014/main" id="{AE6EC8B9-7EAE-491D-8CB8-82C133CF0571}"/>
              </a:ext>
            </a:extLst>
          </p:cNvPr>
          <p:cNvSpPr txBox="1">
            <a:spLocks noChangeArrowheads="1"/>
          </p:cNvSpPr>
          <p:nvPr/>
        </p:nvSpPr>
        <p:spPr bwMode="auto">
          <a:xfrm>
            <a:off x="137160" y="457200"/>
            <a:ext cx="886968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41986994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5503" y="1371600"/>
            <a:ext cx="8872993" cy="520757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600"/>
              </a:spcAft>
              <a:buClr>
                <a:prstClr val="white"/>
              </a:buClr>
              <a:buSzPct val="65000"/>
              <a:buFont typeface="Times New Roman" panose="02020603050405020304" pitchFamily="18" charset="0"/>
              <a:buNone/>
              <a:tabLst/>
              <a:defRPr/>
            </a:pPr>
            <a:r>
              <a:rPr kumimoji="0" 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Democrat progressive liberals today believe their race, liberal ideology and fake gender identity makes them superior, smarter and entitled to </a:t>
            </a:r>
            <a:r>
              <a:rPr lang="en-US" sz="3000" dirty="0">
                <a:solidFill>
                  <a:schemeClr val="bg1">
                    <a:lumMod val="95000"/>
                    <a:lumOff val="5000"/>
                  </a:schemeClr>
                </a:solidFill>
                <a:latin typeface="Calibri" panose="020F0502020204030204" pitchFamily="34" charset="0"/>
                <a:cs typeface="Calibri" panose="020F0502020204030204" pitchFamily="34" charset="0"/>
              </a:rPr>
              <a:t>be a dictator </a:t>
            </a:r>
            <a:r>
              <a:rPr kumimoji="0" 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over the hated, mocked, jailed and fired White Christian males, whom they consider the lowest class of humans. </a:t>
            </a:r>
          </a:p>
          <a:p>
            <a:pPr marL="274320" marR="0" lvl="0" indent="-274320" algn="l" defTabSz="457200" rtl="0" eaLnBrk="1" fontAlgn="base" latinLnBrk="0" hangingPunct="0">
              <a:lnSpc>
                <a:spcPct val="90000"/>
              </a:lnSpc>
              <a:spcBef>
                <a:spcPts val="0"/>
              </a:spcBef>
              <a:spcAft>
                <a:spcPts val="600"/>
              </a:spcAft>
              <a:buClr>
                <a:prstClr val="white"/>
              </a:buClr>
              <a:buSzPct val="65000"/>
              <a:buFont typeface="Wingdings" panose="05000000000000000000" pitchFamily="2" charset="2"/>
              <a:buChar char="Ø"/>
              <a:tabLst/>
              <a:defRPr/>
            </a:pP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But that’s the definition of racism. Democrats decry past fascism, sexism, racism &amp; superiority of races, while they violently repeat </a:t>
            </a: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these</a:t>
            </a: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same evils today! </a:t>
            </a:r>
          </a:p>
          <a:p>
            <a:pPr marL="274320" marR="0" lvl="0" indent="-274320" algn="l" defTabSz="457200" rtl="0" eaLnBrk="1" fontAlgn="base" latinLnBrk="0" hangingPunct="0">
              <a:lnSpc>
                <a:spcPct val="90000"/>
              </a:lnSpc>
              <a:spcBef>
                <a:spcPts val="0"/>
              </a:spcBef>
              <a:spcAft>
                <a:spcPts val="600"/>
              </a:spcAft>
              <a:buClr>
                <a:prstClr val="white"/>
              </a:buClr>
              <a:buSzPct val="65000"/>
              <a:buFont typeface="Wingdings" panose="05000000000000000000" pitchFamily="2" charset="2"/>
              <a:buChar char="Ø"/>
              <a:tabLst/>
              <a:defRPr/>
            </a:pPr>
            <a:r>
              <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Democrats are the new gay socialist Nazis, who violently attack White Christian males &amp; Orthodox Jews, only because of their race, religion or gender!</a:t>
            </a:r>
          </a:p>
          <a:p>
            <a:pPr marL="274320" lvl="0" indent="0">
              <a:lnSpc>
                <a:spcPct val="90000"/>
              </a:lnSpc>
              <a:spcBef>
                <a:spcPts val="0"/>
              </a:spcBef>
              <a:spcAft>
                <a:spcPts val="600"/>
              </a:spcAft>
              <a:tabLst/>
            </a:pPr>
            <a:r>
              <a:rPr lang="en-US" sz="1600" dirty="0">
                <a:solidFill>
                  <a:prstClr val="white"/>
                </a:solidFill>
                <a:latin typeface="Calibri" panose="020F0502020204030204" pitchFamily="34" charset="0"/>
                <a:cs typeface="Calibri" panose="020F0502020204030204" pitchFamily="34" charset="0"/>
                <a:hlinkClick r:id="rId3"/>
              </a:rPr>
              <a:t>[1020]</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4"/>
              </a:rPr>
              <a:t>[1022]</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5"/>
              </a:rPr>
              <a:t>[1040]</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6"/>
              </a:rPr>
              <a:t>[1091]</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7"/>
              </a:rPr>
              <a:t>[1092]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8"/>
              </a:rPr>
              <a:t>[1138] (time 1:19:30)</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9"/>
              </a:rPr>
              <a:t>[1161]</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ea typeface="Microsoft YaHei" pitchFamily="1"/>
                <a:cs typeface="Calibri" panose="020F0502020204030204" pitchFamily="34" charset="0"/>
                <a:hlinkClick r:id="rId10"/>
              </a:rPr>
              <a:t>[1174]</a:t>
            </a:r>
            <a:r>
              <a:rPr lang="en-US" sz="1600" dirty="0">
                <a:solidFill>
                  <a:prstClr val="black"/>
                </a:solidFill>
                <a:latin typeface="Calibri" panose="020F0502020204030204" pitchFamily="34" charset="0"/>
                <a:ea typeface="Microsoft YaHei" pitchFamily="1"/>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10"/>
              </a:rPr>
              <a:t>[1175]</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11"/>
              </a:rPr>
              <a:t>[1176]</a:t>
            </a:r>
            <a:endParaRPr lang="en-US" sz="1600" dirty="0">
              <a:solidFill>
                <a:prstClr val="black">
                  <a:lumMod val="95000"/>
                  <a:lumOff val="5000"/>
                </a:prstClr>
              </a:solidFill>
              <a:latin typeface="Calibri" panose="020F0502020204030204" pitchFamily="34" charset="0"/>
              <a:cs typeface="Calibri" panose="020F0502020204030204" pitchFamily="34" charset="0"/>
            </a:endParaRPr>
          </a:p>
        </p:txBody>
      </p:sp>
      <p:sp>
        <p:nvSpPr>
          <p:cNvPr id="5" name="Date Placeholder 2">
            <a:extLst>
              <a:ext uri="{FF2B5EF4-FFF2-40B4-BE49-F238E27FC236}">
                <a16:creationId xmlns:a16="http://schemas.microsoft.com/office/drawing/2014/main" id="{61EA572A-7E3C-4DAE-8F7F-B46382A15B4A}"/>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B509FDA1-944E-47A8-B339-E74810E251CB}"/>
              </a:ext>
            </a:extLst>
          </p:cNvPr>
          <p:cNvSpPr txBox="1">
            <a:spLocks noChangeArrowheads="1"/>
          </p:cNvSpPr>
          <p:nvPr/>
        </p:nvSpPr>
        <p:spPr bwMode="auto">
          <a:xfrm>
            <a:off x="137151" y="274320"/>
            <a:ext cx="8869680" cy="91440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26353525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280160"/>
            <a:ext cx="8869680" cy="534492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Aft>
                <a:spcPts val="300"/>
              </a:spcAft>
              <a:buClr>
                <a:prstClr val="black"/>
              </a:buClr>
              <a:buSzPct val="60000"/>
              <a:tabLst/>
              <a:defRPr/>
            </a:pPr>
            <a:r>
              <a:rPr lang="en-US" sz="32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past socialist Nazi official platform below is the same as leading socialist democrats today, including Elizabeth Warren &amp; Bernie Sanders:</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[1138]</a:t>
            </a:r>
            <a:endParaRPr lang="en-US" sz="3200" b="1" dirty="0">
              <a:solidFill>
                <a:schemeClr val="bg1"/>
              </a:solidFill>
              <a:latin typeface="Calibri" panose="020F0502020204030204" pitchFamily="34" charset="0"/>
              <a:cs typeface="Calibri" panose="020F0502020204030204" pitchFamily="34" charset="0"/>
            </a:endParaRPr>
          </a:p>
          <a:p>
            <a:pPr marL="274320" lvl="0" indent="-274320">
              <a:lnSpc>
                <a:spcPct val="90000"/>
              </a:lnSpc>
              <a:spcAft>
                <a:spcPts val="0"/>
              </a:spcAft>
              <a:buClr>
                <a:schemeClr val="bg1"/>
              </a:buClr>
              <a:buSzPct val="6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“State-controlled health care”</a:t>
            </a:r>
          </a:p>
          <a:p>
            <a:pPr marL="274320" lvl="0" indent="-274320">
              <a:lnSpc>
                <a:spcPct val="90000"/>
              </a:lnSpc>
              <a:spcAft>
                <a:spcPts val="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“State control of religious expression”</a:t>
            </a:r>
          </a:p>
          <a:p>
            <a:pPr marL="274320" lvl="0" indent="-274320">
              <a:lnSpc>
                <a:spcPct val="90000"/>
              </a:lnSpc>
              <a:spcAft>
                <a:spcPts val="0"/>
              </a:spcAft>
              <a:buClr>
                <a:schemeClr val="bg1"/>
              </a:buClr>
              <a:buSzPct val="6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“Profit sharing for workers in large corporations”</a:t>
            </a:r>
          </a:p>
          <a:p>
            <a:pPr marL="274320" lvl="0" indent="-274320">
              <a:lnSpc>
                <a:spcPct val="90000"/>
              </a:lnSpc>
              <a:spcAft>
                <a:spcPts val="0"/>
              </a:spcAft>
              <a:buClr>
                <a:schemeClr val="bg1"/>
              </a:buClr>
              <a:buSzPct val="60000"/>
              <a:buFont typeface="Wingdings" panose="05000000000000000000" pitchFamily="2" charset="2"/>
              <a:buChar char="Ø"/>
              <a:tabLst/>
              <a:defRPr/>
            </a:pPr>
            <a:r>
              <a:rPr lang="en-US" sz="2650" dirty="0">
                <a:solidFill>
                  <a:schemeClr val="bg1">
                    <a:lumMod val="95000"/>
                    <a:lumOff val="5000"/>
                  </a:schemeClr>
                </a:solidFill>
                <a:latin typeface="Calibri" panose="020F0502020204030204" pitchFamily="34" charset="0"/>
                <a:cs typeface="Calibri" panose="020F0502020204030204" pitchFamily="34" charset="0"/>
              </a:rPr>
              <a:t>“Moneylenders (</a:t>
            </a:r>
            <a:r>
              <a:rPr lang="en-US" sz="265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bankers</a:t>
            </a:r>
            <a:r>
              <a:rPr lang="en-US" sz="2650" dirty="0">
                <a:solidFill>
                  <a:schemeClr val="bg1">
                    <a:lumMod val="95000"/>
                    <a:lumOff val="5000"/>
                  </a:schemeClr>
                </a:solidFill>
                <a:latin typeface="Calibri" panose="020F0502020204030204" pitchFamily="34" charset="0"/>
                <a:cs typeface="Calibri" panose="020F0502020204030204" pitchFamily="34" charset="0"/>
              </a:rPr>
              <a:t>) and profiteers </a:t>
            </a:r>
            <a:r>
              <a:rPr lang="en-US" sz="265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punished by death</a:t>
            </a:r>
            <a:r>
              <a:rPr lang="en-US" sz="2650" dirty="0">
                <a:solidFill>
                  <a:schemeClr val="bg1">
                    <a:lumMod val="95000"/>
                    <a:lumOff val="5000"/>
                  </a:schemeClr>
                </a:solidFill>
                <a:latin typeface="Calibri" panose="020F0502020204030204" pitchFamily="34" charset="0"/>
                <a:cs typeface="Calibri" panose="020F0502020204030204" pitchFamily="34" charset="0"/>
              </a:rPr>
              <a:t>”</a:t>
            </a:r>
          </a:p>
          <a:p>
            <a:pPr marL="274320" lvl="0" indent="-274320">
              <a:lnSpc>
                <a:spcPct val="90000"/>
              </a:lnSpc>
              <a:spcAft>
                <a:spcPts val="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“State control of the media and the press”</a:t>
            </a:r>
          </a:p>
          <a:p>
            <a:pPr marL="274320" lvl="0" indent="-274320">
              <a:lnSpc>
                <a:spcPct val="90000"/>
              </a:lnSpc>
              <a:spcAft>
                <a:spcPts val="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“State control of education”</a:t>
            </a:r>
          </a:p>
          <a:p>
            <a:pPr marL="274320" lvl="0" indent="-274320">
              <a:lnSpc>
                <a:spcPct val="90000"/>
              </a:lnSpc>
              <a:spcAft>
                <a:spcPts val="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“State control of banks and industries”</a:t>
            </a:r>
          </a:p>
          <a:p>
            <a:pPr marL="274320" lvl="0" indent="-274320">
              <a:lnSpc>
                <a:spcPct val="90000"/>
              </a:lnSpc>
              <a:spcAft>
                <a:spcPts val="60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“Seizure of land without compensation”</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[1138]</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lumMod val="95000"/>
                    <a:lumOff val="5000"/>
                  </a:schemeClr>
                </a:solidFill>
                <a:latin typeface="Calibri" panose="020F0502020204030204" pitchFamily="34" charset="0"/>
                <a:cs typeface="Calibri" panose="020F0502020204030204" pitchFamily="34" charset="0"/>
              </a:rPr>
              <a:t>time 27:15)</a:t>
            </a:r>
          </a:p>
          <a:p>
            <a:pPr marL="0" lvl="0" indent="0">
              <a:lnSpc>
                <a:spcPct val="90000"/>
              </a:lnSpc>
              <a:spcAft>
                <a:spcPts val="300"/>
              </a:spcAft>
              <a:buClr>
                <a:schemeClr val="bg1"/>
              </a:buClr>
              <a:buSzPct val="60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Nazis were anti-capitalist, anti-big business, </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colluding with Russia, yet anti-Russian, the same as democrats today</a:t>
            </a:r>
            <a:r>
              <a:rPr lang="en-US" sz="2800" dirty="0">
                <a:solidFill>
                  <a:schemeClr val="bg1">
                    <a:lumMod val="95000"/>
                    <a:lumOff val="5000"/>
                  </a:schemeClr>
                </a:solidFill>
                <a:latin typeface="Calibri" panose="020F0502020204030204" pitchFamily="34" charset="0"/>
                <a:cs typeface="Calibri" panose="020F0502020204030204" pitchFamily="34" charset="0"/>
              </a:rPr>
              <a:t>. </a:t>
            </a:r>
          </a:p>
        </p:txBody>
      </p:sp>
      <p:sp>
        <p:nvSpPr>
          <p:cNvPr id="5" name="Date Placeholder 2">
            <a:extLst>
              <a:ext uri="{FF2B5EF4-FFF2-40B4-BE49-F238E27FC236}">
                <a16:creationId xmlns:a16="http://schemas.microsoft.com/office/drawing/2014/main" id="{2A823E1F-3258-44C9-B3CC-D286C67FED6B}"/>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3A52FEC5-0B4F-485C-A2DA-5F51C2E31B2B}"/>
              </a:ext>
            </a:extLst>
          </p:cNvPr>
          <p:cNvSpPr txBox="1">
            <a:spLocks noChangeArrowheads="1"/>
          </p:cNvSpPr>
          <p:nvPr/>
        </p:nvSpPr>
        <p:spPr bwMode="auto">
          <a:xfrm>
            <a:off x="137151" y="246888"/>
            <a:ext cx="8869680" cy="8229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15641509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280160"/>
            <a:ext cx="8869680" cy="532312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27432"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200"/>
              </a:spcAft>
              <a:buClr>
                <a:schemeClr val="bg1"/>
              </a:buClr>
              <a:buSzPct val="60000"/>
              <a:tabLst/>
              <a:defRPr/>
            </a:pPr>
            <a:r>
              <a:rPr lang="en-US" sz="30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Past Nazis enforced same beliefs as democrats today:</a:t>
            </a:r>
          </a:p>
          <a:p>
            <a:pPr marL="274320" lvl="0" indent="-274320">
              <a:lnSpc>
                <a:spcPct val="90000"/>
              </a:lnSpc>
              <a:spcAft>
                <a:spcPts val="300"/>
              </a:spcAft>
              <a:buClr>
                <a:prstClr val="black"/>
              </a:buClr>
              <a:buSzPct val="6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Child gay </a:t>
            </a:r>
            <a:r>
              <a:rPr lang="en-US" sz="2800" dirty="0">
                <a:solidFill>
                  <a:schemeClr val="bg1"/>
                </a:solidFill>
                <a:latin typeface="Calibri" panose="020F0502020204030204" pitchFamily="34" charset="0"/>
                <a:cs typeface="Calibri" panose="020F0502020204030204" pitchFamily="34" charset="0"/>
              </a:rPr>
              <a:t>rape is healthy &amp; natural. </a:t>
            </a:r>
            <a:r>
              <a:rPr lang="en-US" sz="16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[1138]</a:t>
            </a:r>
            <a:r>
              <a:rPr lang="en-US" sz="1600" dirty="0">
                <a:solidFill>
                  <a:schemeClr val="bg1"/>
                </a:solidFill>
                <a:latin typeface="Calibri" panose="020F0502020204030204" pitchFamily="34" charset="0"/>
                <a:cs typeface="Calibri" panose="020F0502020204030204" pitchFamily="34" charset="0"/>
              </a:rPr>
              <a:t> (time 35), </a:t>
            </a:r>
            <a:r>
              <a:rPr lang="en-US"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[1022]</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[1023]</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[1026]</a:t>
            </a:r>
            <a:endParaRPr lang="en-US" sz="1600" dirty="0">
              <a:solidFill>
                <a:schemeClr val="bg1"/>
              </a:solidFill>
              <a:latin typeface="Calibri" panose="020F0502020204030204" pitchFamily="34" charset="0"/>
              <a:cs typeface="Calibri" panose="020F0502020204030204" pitchFamily="34" charset="0"/>
            </a:endParaRPr>
          </a:p>
          <a:p>
            <a:pPr marL="274320" lvl="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Private gun ownership is illegal, with severe punishment.</a:t>
            </a:r>
          </a:p>
          <a:p>
            <a:pPr marL="274320" lvl="0" indent="-274320">
              <a:lnSpc>
                <a:spcPct val="90000"/>
              </a:lnSpc>
              <a:spcAft>
                <a:spcPts val="200"/>
              </a:spcAft>
              <a:buClr>
                <a:schemeClr val="bg1"/>
              </a:buClr>
              <a:buSzPct val="60000"/>
              <a:buFont typeface="Wingdings" panose="05000000000000000000" pitchFamily="2" charset="2"/>
              <a:buChar char="Ø"/>
              <a:tabLst/>
              <a:defRPr/>
            </a:pPr>
            <a:r>
              <a:rPr lang="en-US" sz="2760" dirty="0">
                <a:solidFill>
                  <a:schemeClr val="bg1"/>
                </a:solidFill>
                <a:latin typeface="Calibri" panose="020F0502020204030204" pitchFamily="34" charset="0"/>
                <a:cs typeface="Calibri" panose="020F0502020204030204" pitchFamily="34" charset="0"/>
              </a:rPr>
              <a:t>Magic &amp; the occult are socialists’ secret state religions. </a:t>
            </a:r>
            <a:r>
              <a:rPr lang="en-US"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[1022]</a:t>
            </a:r>
            <a:endParaRPr lang="en-US" sz="2800" dirty="0">
              <a:solidFill>
                <a:schemeClr val="bg1"/>
              </a:solidFill>
              <a:latin typeface="Calibri" panose="020F0502020204030204" pitchFamily="34" charset="0"/>
              <a:cs typeface="Calibri" panose="020F0502020204030204" pitchFamily="34" charset="0"/>
            </a:endParaRPr>
          </a:p>
          <a:p>
            <a:pPr marL="274320" lvl="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No personal rights exist, government controls everything.</a:t>
            </a:r>
          </a:p>
          <a:p>
            <a:pPr marL="274320" lvl="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Abortion for all undesirable unwanted children.</a:t>
            </a:r>
          </a:p>
          <a:p>
            <a:pPr marL="27432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Suicidal euthanasia for all elderly, crippled &amp; retarded.</a:t>
            </a:r>
          </a:p>
          <a:p>
            <a:pPr marL="27432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Gruesome medical experiments on aborted &amp; euthanized.</a:t>
            </a:r>
          </a:p>
          <a:p>
            <a:pPr marL="274320" lvl="0" indent="-274320">
              <a:lnSpc>
                <a:spcPct val="90000"/>
              </a:lnSpc>
              <a:spcAft>
                <a:spcPts val="200"/>
              </a:spcAft>
              <a:buClr>
                <a:schemeClr val="bg1"/>
              </a:buClr>
              <a:buSzPct val="6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Evolution replaces creation. Therefore, sin doesn’t exist.</a:t>
            </a:r>
          </a:p>
          <a:p>
            <a:pPr marL="274320" lvl="0" indent="-274320">
              <a:lnSpc>
                <a:spcPct val="90000"/>
              </a:lnSpc>
              <a:spcAft>
                <a:spcPts val="200"/>
              </a:spcAft>
              <a:buClr>
                <a:schemeClr val="tx1"/>
              </a:buClr>
              <a:buSzPct val="50000"/>
              <a:buFont typeface="Wingdings" panose="05000000000000000000" pitchFamily="2" charset="2"/>
              <a:buChar char="Ø"/>
              <a:tabLst/>
              <a:defRPr/>
            </a:pPr>
            <a:r>
              <a:rPr lang="en-US" sz="2800" b="1" dirty="0">
                <a:ln w="9525">
                  <a:solidFill>
                    <a:prstClr val="black"/>
                  </a:solidFill>
                  <a:prstDash val="solid"/>
                </a:ln>
                <a:solidFill>
                  <a:prstClr val="white"/>
                </a:solidFill>
                <a:effectLst>
                  <a:glow rad="76200">
                    <a:prstClr val="black">
                      <a:lumMod val="95000"/>
                      <a:lumOff val="5000"/>
                    </a:prst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Jews &amp; Christians were </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2</a:t>
            </a:r>
            <a:r>
              <a:rPr lang="en-US" sz="2800" b="1" baseline="3000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nd</a:t>
            </a: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class citizens, jailed &amp; fired.</a:t>
            </a:r>
          </a:p>
          <a:p>
            <a:pPr marL="274320" lvl="0" indent="-274320">
              <a:lnSpc>
                <a:spcPct val="90000"/>
              </a:lnSpc>
              <a:spcAft>
                <a:spcPts val="20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Elimination of all prayer to Jesus, crosses and all Bibles.</a:t>
            </a:r>
          </a:p>
          <a:p>
            <a:pPr marL="274320" lvl="0" indent="-274320">
              <a:lnSpc>
                <a:spcPct val="90000"/>
              </a:lnSpc>
              <a:spcAft>
                <a:spcPts val="300"/>
              </a:spcAft>
              <a:buClr>
                <a:schemeClr val="tx1"/>
              </a:buClr>
              <a:buSzPct val="50000"/>
              <a:buFont typeface="Wingdings" panose="05000000000000000000" pitchFamily="2" charset="2"/>
              <a:buChar char="Ø"/>
              <a:tabLst/>
              <a:defRPr/>
            </a:pPr>
            <a:r>
              <a:rPr lang="en-US" sz="28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Riots, beatings &amp; shootings to attack all opponents. </a:t>
            </a:r>
          </a:p>
          <a:p>
            <a:pPr marL="274320" lvl="0" indent="0">
              <a:lnSpc>
                <a:spcPct val="90000"/>
              </a:lnSpc>
              <a:spcAft>
                <a:spcPts val="300"/>
              </a:spcAft>
              <a:buClr>
                <a:prstClr val="black"/>
              </a:buClr>
              <a:buSzPct val="60000"/>
              <a:tabLst/>
              <a:defRPr/>
            </a:pPr>
            <a:r>
              <a:rPr lang="en-US"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[1022]</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[1026]</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[1138]</a:t>
            </a:r>
            <a:r>
              <a:rPr lang="en-US" sz="1600" dirty="0">
                <a:solidFill>
                  <a:schemeClr val="bg1"/>
                </a:solidFill>
                <a:latin typeface="Calibri" panose="020F0502020204030204" pitchFamily="34" charset="0"/>
                <a:cs typeface="Calibri" panose="020F0502020204030204" pitchFamily="34" charset="0"/>
              </a:rPr>
              <a:t> </a:t>
            </a:r>
          </a:p>
        </p:txBody>
      </p:sp>
      <p:sp>
        <p:nvSpPr>
          <p:cNvPr id="5" name="Date Placeholder 2">
            <a:extLst>
              <a:ext uri="{FF2B5EF4-FFF2-40B4-BE49-F238E27FC236}">
                <a16:creationId xmlns:a16="http://schemas.microsoft.com/office/drawing/2014/main" id="{116AAE64-06A1-469B-B8F2-88FE5258E0C9}"/>
              </a:ext>
            </a:extLst>
          </p:cNvPr>
          <p:cNvSpPr txBox="1">
            <a:spLocks/>
          </p:cNvSpPr>
          <p:nvPr/>
        </p:nvSpPr>
        <p:spPr>
          <a:xfrm>
            <a:off x="5121018" y="6675120"/>
            <a:ext cx="3749040" cy="18288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schemeClr val="tx1"/>
                </a:solidFill>
                <a:latin typeface="Calibri" panose="020F0502020204030204" pitchFamily="34" charset="0"/>
                <a:cs typeface="Calibri" panose="020F0502020204030204" pitchFamily="34" charset="0"/>
              </a:rPr>
              <a:t>Jesus Heals Gays &amp; Transgenders</a:t>
            </a:r>
          </a:p>
        </p:txBody>
      </p:sp>
      <p:sp>
        <p:nvSpPr>
          <p:cNvPr id="8" name="Text Box 2">
            <a:extLst>
              <a:ext uri="{FF2B5EF4-FFF2-40B4-BE49-F238E27FC236}">
                <a16:creationId xmlns:a16="http://schemas.microsoft.com/office/drawing/2014/main" id="{B5B95FE7-826D-46EB-81E4-740B1CDFCA1E}"/>
              </a:ext>
            </a:extLst>
          </p:cNvPr>
          <p:cNvSpPr txBox="1">
            <a:spLocks noChangeArrowheads="1"/>
          </p:cNvSpPr>
          <p:nvPr/>
        </p:nvSpPr>
        <p:spPr bwMode="auto">
          <a:xfrm>
            <a:off x="137151" y="246888"/>
            <a:ext cx="8869680" cy="82296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spcBef>
                <a:spcPts val="0"/>
              </a:spcBef>
              <a:spcAft>
                <a:spcPts val="6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a:t>
            </a:r>
          </a:p>
        </p:txBody>
      </p:sp>
    </p:spTree>
    <p:extLst>
      <p:ext uri="{BB962C8B-B14F-4D97-AF65-F5344CB8AC3E}">
        <p14:creationId xmlns:p14="http://schemas.microsoft.com/office/powerpoint/2010/main" val="29084207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37360"/>
            <a:ext cx="8869680" cy="470898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In the past, </a:t>
            </a:r>
            <a:r>
              <a:rPr lang="en-US" sz="3200" b="1" dirty="0">
                <a:ln w="9525">
                  <a:solidFill>
                    <a:prstClr val="black"/>
                  </a:solidFill>
                  <a:prstDash val="solid"/>
                </a:ln>
                <a:solidFill>
                  <a:prstClr val="white"/>
                </a:solidFill>
                <a:effectLst>
                  <a:glow rad="762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these same evil progressive beliefs led to the Nazi socialist gay concentration camps and World War II, with 60 million dead, plus enslavement of most people throughout Europe</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dirty="0">
                <a:solidFill>
                  <a:schemeClr val="bg1">
                    <a:lumMod val="95000"/>
                    <a:lumOff val="5000"/>
                  </a:schemeClr>
                </a:solidFill>
                <a:latin typeface="Calibri" panose="020F0502020204030204" pitchFamily="34" charset="0"/>
                <a:cs typeface="Calibri" panose="020F0502020204030204" pitchFamily="34" charset="0"/>
              </a:rPr>
              <a:t>by the demonic gay dictator Hitler</a:t>
            </a:r>
            <a:r>
              <a:rPr lang="en-US" sz="30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[1148]</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[1098]</a:t>
            </a:r>
            <a:r>
              <a:rPr lang="en-US" dirty="0">
                <a:solidFill>
                  <a:schemeClr val="bg1"/>
                </a:solidFill>
                <a:latin typeface="Calibri" panose="020F0502020204030204" pitchFamily="34" charset="0"/>
                <a:cs typeface="Calibri" panose="020F0502020204030204" pitchFamily="34" charset="0"/>
              </a:rPr>
              <a:t> </a:t>
            </a:r>
          </a:p>
          <a:p>
            <a:pPr marL="274320" lvl="0" indent="-274320">
              <a:lnSpc>
                <a:spcPct val="100000"/>
              </a:lnSpc>
              <a:spcAft>
                <a:spcPts val="180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Unless we stop it, this time it will lead to the end time </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great 7-year tribulation, with billions dead</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by an </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end time beast dictator who rules the world</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where </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ction="ppaction://hlinksldjump">
                  <a:extLst>
                    <a:ext uri="{A12FA001-AC4F-418D-AE19-62706E023703}">
                      <ahyp:hlinkClr xmlns:ahyp="http://schemas.microsoft.com/office/drawing/2018/hyperlinkcolor" val="tx"/>
                    </a:ext>
                  </a:extLst>
                </a:hlinkClick>
              </a:rPr>
              <a:t>humans become as rare as gold</a:t>
            </a:r>
            <a:r>
              <a:rPr lang="en-US" sz="3000" b="1" dirty="0">
                <a:ln w="9525">
                  <a:solidFill>
                    <a:prstClr val="black"/>
                  </a:solidFill>
                  <a:prstDash val="solid"/>
                </a:ln>
                <a:solidFill>
                  <a:prstClr val="white"/>
                </a:solidFill>
                <a:effectLst>
                  <a:glow rad="50800">
                    <a:schemeClr val="bg1">
                      <a:lumMod val="95000"/>
                      <a:lumOff val="5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dirty="0">
                <a:solidFill>
                  <a:schemeClr val="bg1">
                    <a:lumMod val="95000"/>
                    <a:lumOff val="5000"/>
                  </a:schemeClr>
                </a:solidFill>
                <a:latin typeface="Calibri" panose="020F0502020204030204" pitchFamily="34" charset="0"/>
                <a:cs typeface="Calibri" panose="020F0502020204030204" pitchFamily="34" charset="0"/>
              </a:rPr>
              <a:t>per the Bible.</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400" b="1" i="0" u="none" strike="noStrike" kern="1200" cap="none" spc="0" normalizeH="0" baseline="0" noProof="0" dirty="0">
              <a:ln w="9525">
                <a:solidFill>
                  <a:prstClr val="black"/>
                </a:solidFill>
                <a:prstDash val="solid"/>
              </a:ln>
              <a:solidFill>
                <a:schemeClr val="bg1">
                  <a:lumMod val="95000"/>
                  <a:lumOff val="5000"/>
                </a:schemeClr>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D2BBEDA6-9C3A-4C27-AF81-8AE9A0D5862C}"/>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F4BC2E2D-0552-4231-B0A8-EFCFE869B540}"/>
              </a:ext>
            </a:extLst>
          </p:cNvPr>
          <p:cNvSpPr txBox="1">
            <a:spLocks noChangeArrowheads="1"/>
          </p:cNvSpPr>
          <p:nvPr/>
        </p:nvSpPr>
        <p:spPr bwMode="auto">
          <a:xfrm>
            <a:off x="137160" y="365760"/>
            <a:ext cx="8869680"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5000"/>
              </a:lnSpc>
              <a:spcBef>
                <a:spcPts val="0"/>
              </a:spcBef>
              <a:spcAft>
                <a:spcPts val="1200"/>
              </a:spcAft>
              <a:tabLst/>
              <a:defRPr/>
            </a:pPr>
            <a:r>
              <a:rPr lang="en-US" sz="24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Liberals Today Support Same Evils as Past Nazis: Socialism, Occult, Gay Rape, Porn, Genocide, Islam, Gun Control, Abortion, Evolution &amp; Lies</a:t>
            </a:r>
          </a:p>
        </p:txBody>
      </p:sp>
    </p:spTree>
    <p:extLst>
      <p:ext uri="{BB962C8B-B14F-4D97-AF65-F5344CB8AC3E}">
        <p14:creationId xmlns:p14="http://schemas.microsoft.com/office/powerpoint/2010/main" val="17858241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a:extLst>
              <a:ext uri="{FF2B5EF4-FFF2-40B4-BE49-F238E27FC236}">
                <a16:creationId xmlns:a16="http://schemas.microsoft.com/office/drawing/2014/main" id="{41250EBB-0CBD-4D47-B3C0-0CB76183A495}"/>
              </a:ext>
            </a:extLst>
          </p:cNvPr>
          <p:cNvSpPr txBox="1">
            <a:spLocks noChangeArrowheads="1"/>
          </p:cNvSpPr>
          <p:nvPr/>
        </p:nvSpPr>
        <p:spPr bwMode="auto">
          <a:xfrm>
            <a:off x="91440" y="246888"/>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5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3" name="Picture 2">
            <a:extLst>
              <a:ext uri="{FF2B5EF4-FFF2-40B4-BE49-F238E27FC236}">
                <a16:creationId xmlns:a16="http://schemas.microsoft.com/office/drawing/2014/main" id="{9FED6C99-7F17-499F-8C09-37ADC0DA2724}"/>
              </a:ext>
            </a:extLst>
          </p:cNvPr>
          <p:cNvPicPr>
            <a:picLocks noChangeAspect="1"/>
          </p:cNvPicPr>
          <p:nvPr/>
        </p:nvPicPr>
        <p:blipFill>
          <a:blip r:embed="rId4"/>
          <a:stretch>
            <a:fillRect/>
          </a:stretch>
        </p:blipFill>
        <p:spPr>
          <a:xfrm>
            <a:off x="108797" y="1524000"/>
            <a:ext cx="8943763" cy="5177383"/>
          </a:xfrm>
          <a:prstGeom prst="rect">
            <a:avLst/>
          </a:prstGeom>
        </p:spPr>
      </p:pic>
    </p:spTree>
    <p:extLst>
      <p:ext uri="{BB962C8B-B14F-4D97-AF65-F5344CB8AC3E}">
        <p14:creationId xmlns:p14="http://schemas.microsoft.com/office/powerpoint/2010/main" val="8602839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850995"/>
            <a:ext cx="8869680" cy="472937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60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“Consider just a few salient facts documented in ‘The Pink Swastika: Homosexuality in the Nazi Party’ “ </a:t>
            </a:r>
            <a:r>
              <a:rPr lang="en-US" sz="2800" dirty="0">
                <a:solidFill>
                  <a:schemeClr val="bg1">
                    <a:lumMod val="95000"/>
                    <a:lumOff val="5000"/>
                  </a:schemeClr>
                </a:solidFill>
                <a:latin typeface="Calibri" panose="020F0502020204030204" pitchFamily="34" charset="0"/>
                <a:cs typeface="Calibri" panose="020F0502020204030204" pitchFamily="34" charset="0"/>
              </a:rPr>
              <a:t>(a brilliant, bold, 5</a:t>
            </a:r>
            <a:r>
              <a:rPr lang="en-US" sz="2800" baseline="30000" dirty="0">
                <a:solidFill>
                  <a:schemeClr val="bg1">
                    <a:lumMod val="95000"/>
                    <a:lumOff val="5000"/>
                  </a:schemeClr>
                </a:solidFill>
                <a:latin typeface="Calibri" panose="020F0502020204030204" pitchFamily="34" charset="0"/>
                <a:cs typeface="Calibri" panose="020F0502020204030204" pitchFamily="34" charset="0"/>
              </a:rPr>
              <a:t>th</a:t>
            </a:r>
            <a:r>
              <a:rPr lang="en-US" sz="2800" dirty="0">
                <a:solidFill>
                  <a:schemeClr val="bg1">
                    <a:lumMod val="95000"/>
                    <a:lumOff val="5000"/>
                  </a:schemeClr>
                </a:solidFill>
                <a:latin typeface="Calibri" panose="020F0502020204030204" pitchFamily="34" charset="0"/>
                <a:cs typeface="Calibri" panose="020F0502020204030204" pitchFamily="34" charset="0"/>
              </a:rPr>
              <a:t> edition book by Scott Lively &amp; Kevin Abrams, that is overwhelmingly proven by the most credible &amp; knowledgeable independent sources)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3"/>
              </a:rPr>
              <a:t>[1022]</a:t>
            </a:r>
            <a:r>
              <a:rPr lang="en-US" sz="1600" dirty="0">
                <a:solidFill>
                  <a:prstClr val="black">
                    <a:lumMod val="95000"/>
                    <a:lumOff val="5000"/>
                  </a:prstClr>
                </a:solidFill>
                <a:latin typeface="Calibri" panose="020F0502020204030204" pitchFamily="34" charset="0"/>
                <a:cs typeface="Calibri" panose="020F0502020204030204" pitchFamily="34" charset="0"/>
              </a:rPr>
              <a:t> &amp; </a:t>
            </a:r>
            <a:r>
              <a:rPr lang="en-US" sz="1600" dirty="0">
                <a:solidFill>
                  <a:prstClr val="black"/>
                </a:solidFill>
                <a:latin typeface="Calibri" panose="020F0502020204030204" pitchFamily="34" charset="0"/>
                <a:cs typeface="Calibri" panose="020F0502020204030204" pitchFamily="34" charset="0"/>
                <a:hlinkClick r:id="rId4"/>
              </a:rPr>
              <a:t>[1021]</a:t>
            </a:r>
            <a:endParaRPr lang="en-US" dirty="0">
              <a:solidFill>
                <a:schemeClr val="tx1"/>
              </a:solidFill>
              <a:latin typeface="Calibri" panose="020F0502020204030204" pitchFamily="34" charset="0"/>
              <a:cs typeface="Calibri" panose="020F0502020204030204" pitchFamily="34" charset="0"/>
            </a:endParaRPr>
          </a:p>
          <a:p>
            <a:pPr marL="365760" lvl="0" indent="-365760">
              <a:lnSpc>
                <a:spcPct val="105000"/>
              </a:lnSpc>
              <a:spcAft>
                <a:spcPts val="3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“The German ‘Grandfather of Gay Rights,’ Karl Heinrich Ulrichs, was molested at 14 by his riding instructor and went on to form the world’s first ‘gay rights’ organization in the 1860s.” </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5"/>
              </a:rPr>
              <a:t>[1020]</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hlinkClick r:id="rId3"/>
              </a:rPr>
              <a:t>[1022]</a:t>
            </a:r>
            <a:r>
              <a:rPr lang="en-US" dirty="0">
                <a:solidFill>
                  <a:prstClr val="black">
                    <a:lumMod val="95000"/>
                    <a:lumOff val="5000"/>
                  </a:prstClr>
                </a:solidFill>
                <a:latin typeface="Calibri" panose="020F0502020204030204" pitchFamily="34" charset="0"/>
                <a:cs typeface="Calibri" panose="020F0502020204030204" pitchFamily="34" charset="0"/>
              </a:rPr>
              <a:t> (Ch.1 pg. 11)</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7" name="Text Box 2">
            <a:extLst>
              <a:ext uri="{FF2B5EF4-FFF2-40B4-BE49-F238E27FC236}">
                <a16:creationId xmlns:a16="http://schemas.microsoft.com/office/drawing/2014/main" id="{41250EBB-0CBD-4D47-B3C0-0CB76183A495}"/>
              </a:ext>
            </a:extLst>
          </p:cNvPr>
          <p:cNvSpPr txBox="1">
            <a:spLocks noChangeArrowheads="1"/>
          </p:cNvSpPr>
          <p:nvPr/>
        </p:nvSpPr>
        <p:spPr bwMode="auto">
          <a:xfrm>
            <a:off x="91440" y="36576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5" name="Date Placeholder 2">
            <a:extLst>
              <a:ext uri="{FF2B5EF4-FFF2-40B4-BE49-F238E27FC236}">
                <a16:creationId xmlns:a16="http://schemas.microsoft.com/office/drawing/2014/main" id="{C519A425-A598-4577-846F-74336059EDED}"/>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730017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889614"/>
            <a:ext cx="8961120" cy="462780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1800"/>
              </a:spcAft>
              <a:buClr>
                <a:prstClr val="black"/>
              </a:buClr>
              <a:buSzPct val="70000"/>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“Ulrich (later) … paved the way for a large and powerful homosexual movement which grew both in numbers and in … influence in pre-Nazi Germany</a:t>
            </a:r>
            <a:r>
              <a:rPr kumimoji="0" 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[1022]</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7-12)</a:t>
            </a:r>
            <a:endParaRPr kumimoji="0" lang="en-US"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endParaRPr>
          </a:p>
          <a:p>
            <a:pPr marR="0" lvl="0" algn="l" defTabSz="457200" rtl="0" eaLnBrk="1" fontAlgn="base" latinLnBrk="0" hangingPunct="0">
              <a:lnSpc>
                <a:spcPct val="97000"/>
              </a:lnSpc>
              <a:spcBef>
                <a:spcPct val="0"/>
              </a:spcBef>
              <a:spcAft>
                <a:spcPts val="1800"/>
              </a:spcAft>
              <a:buClr>
                <a:prstClr val="black"/>
              </a:buClr>
              <a:buSzPct val="70000"/>
              <a:buFont typeface="Wingdings" panose="05000000000000000000" pitchFamily="2" charset="2"/>
              <a:buChar char="Ø"/>
              <a:tabLst/>
              <a:defRPr/>
            </a:pP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“Barely a quarter of a </a:t>
            </a:r>
            <a:r>
              <a:rPr kumimoji="0" lang="en-US" sz="31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century </a:t>
            </a:r>
            <a:r>
              <a:rPr kumimoji="0" lang="en-US" sz="3100" b="1" i="0" u="none" strike="noStrike" kern="120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after his death in 1895, homosexuality would become openly widespread in … Germany ... </a:t>
            </a:r>
            <a:r>
              <a:rPr lang="en-US" sz="31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Ci</a:t>
            </a:r>
            <a:r>
              <a:rPr kumimoji="0" lang="en-US" sz="3100" b="1" i="0" u="none" strike="noStrike" kern="120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ties such as Munich and Berlin would become international Meccas for the practitioners of all forms of sexual perversion… </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including ‘brothels’ with ‘transvestites’</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400" dirty="0">
                <a:solidFill>
                  <a:schemeClr val="tx1"/>
                </a:solidFill>
                <a:latin typeface="Calibri" panose="020F0502020204030204" pitchFamily="34" charset="0"/>
                <a:cs typeface="Calibri" panose="020F0502020204030204" pitchFamily="34" charset="0"/>
                <a:hlinkClick r:id="rId3"/>
              </a:rPr>
              <a:t>[1022]</a:t>
            </a:r>
            <a:r>
              <a:rPr lang="en-US" sz="1400" dirty="0">
                <a:solidFill>
                  <a:schemeClr val="tx1"/>
                </a:solidFill>
                <a:latin typeface="Calibri" panose="020F0502020204030204" pitchFamily="34" charset="0"/>
                <a:cs typeface="Calibri" panose="020F0502020204030204" pitchFamily="34" charset="0"/>
              </a:rPr>
              <a:t> </a:t>
            </a:r>
            <a:r>
              <a:rPr lang="en-US" sz="1400" dirty="0">
                <a:solidFill>
                  <a:prstClr val="black">
                    <a:lumMod val="95000"/>
                    <a:lumOff val="5000"/>
                  </a:prstClr>
                </a:solidFill>
                <a:latin typeface="Calibri" panose="020F0502020204030204" pitchFamily="34" charset="0"/>
                <a:cs typeface="Calibri" panose="020F0502020204030204" pitchFamily="34" charset="0"/>
              </a:rPr>
              <a:t>(Ch. 1 pg. 7-13)</a:t>
            </a:r>
            <a:r>
              <a:rPr kumimoji="0" lang="en-US" sz="1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7" name="Text Box 2">
            <a:extLst>
              <a:ext uri="{FF2B5EF4-FFF2-40B4-BE49-F238E27FC236}">
                <a16:creationId xmlns:a16="http://schemas.microsoft.com/office/drawing/2014/main" id="{FFF6B572-11C2-423D-9390-FA04B7EA7239}"/>
              </a:ext>
            </a:extLst>
          </p:cNvPr>
          <p:cNvSpPr txBox="1">
            <a:spLocks noChangeArrowheads="1"/>
          </p:cNvSpPr>
          <p:nvPr/>
        </p:nvSpPr>
        <p:spPr bwMode="auto">
          <a:xfrm>
            <a:off x="91440" y="340581"/>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5" name="Date Placeholder 2">
            <a:extLst>
              <a:ext uri="{FF2B5EF4-FFF2-40B4-BE49-F238E27FC236}">
                <a16:creationId xmlns:a16="http://schemas.microsoft.com/office/drawing/2014/main" id="{CF618276-68AF-4A60-90A4-ACF7DF3C2904}"/>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7721872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2529" name="Rectangle 1"/>
          <p:cNvSpPr>
            <a:spLocks noChangeArrowheads="1"/>
          </p:cNvSpPr>
          <p:nvPr/>
        </p:nvSpPr>
        <p:spPr bwMode="auto">
          <a:xfrm>
            <a:off x="100601" y="1300666"/>
            <a:ext cx="7000707" cy="2267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a:lnSpc>
                <a:spcPct val="92000"/>
              </a:lnSpc>
              <a:spcAft>
                <a:spcPts val="600"/>
              </a:spcAft>
              <a:buSzPct val="69000"/>
              <a:buFont typeface="Times New Roman" panose="02020603050405020304" pitchFamily="18" charset="0"/>
              <a:buBlip>
                <a:blip r:embed="rId3"/>
              </a:buBlip>
            </a:pPr>
            <a:r>
              <a:rPr lang="en-US" altLang="en-US" sz="2400" dirty="0">
                <a:solidFill>
                  <a:srgbClr val="FFFFFF"/>
                </a:solidFill>
                <a:latin typeface="Calibri" panose="020F0502020204030204" pitchFamily="34" charset="0"/>
                <a:cs typeface="Arial Unicode MS" panose="020B0604020202020204" pitchFamily="34" charset="-128"/>
              </a:rPr>
              <a:t>Evolution leader Louis Leakey was scientifically ignorant and erred greatly, yet he obtained a phony honorary Ph.D. degree from Oxford. </a:t>
            </a:r>
            <a:r>
              <a:rPr lang="en-US" altLang="en-US" sz="1600" dirty="0">
                <a:solidFill>
                  <a:srgbClr val="FFFFFF"/>
                </a:solidFill>
                <a:latin typeface="Calibri" panose="020F0502020204030204" pitchFamily="34" charset="0"/>
                <a:cs typeface="Arial Unicode MS" panose="020B0604020202020204" pitchFamily="34" charset="-128"/>
                <a:hlinkClick r:id="rId4"/>
              </a:rPr>
              <a:t>[502]</a:t>
            </a:r>
            <a:r>
              <a:rPr lang="en-US" altLang="en-US" sz="1600" dirty="0">
                <a:solidFill>
                  <a:srgbClr val="FFFFFF"/>
                </a:solidFill>
                <a:latin typeface="Calibri" panose="020F0502020204030204" pitchFamily="34" charset="0"/>
                <a:cs typeface="Arial Unicode MS" panose="020B0604020202020204" pitchFamily="34" charset="-128"/>
              </a:rPr>
              <a:t> </a:t>
            </a:r>
            <a:endParaRPr lang="en-US" altLang="en-US" sz="1100" dirty="0">
              <a:solidFill>
                <a:srgbClr val="FFFFFF"/>
              </a:solidFill>
              <a:latin typeface="Calibri" panose="020F0502020204030204" pitchFamily="34" charset="0"/>
              <a:cs typeface="Arial Unicode MS" panose="020B0604020202020204" pitchFamily="34" charset="-128"/>
            </a:endParaRPr>
          </a:p>
          <a:p>
            <a:pPr>
              <a:lnSpc>
                <a:spcPct val="90000"/>
              </a:lnSpc>
              <a:spcAft>
                <a:spcPts val="600"/>
              </a:spcAft>
              <a:buSzPct val="69000"/>
              <a:buBlip>
                <a:blip r:embed="rId3"/>
              </a:buBlip>
            </a:pPr>
            <a:r>
              <a:rPr lang="en-US" altLang="en-US" sz="2600" b="1" dirty="0">
                <a:solidFill>
                  <a:srgbClr val="0000FF"/>
                </a:solidFill>
                <a:latin typeface="Calibri" panose="020F0502020204030204" pitchFamily="34" charset="0"/>
                <a:cs typeface="Arial Unicode MS" panose="020B0604020202020204" pitchFamily="34" charset="-128"/>
              </a:rPr>
              <a:t>Leakey's 2nd wife Mary, an evolution leader,  received 4 phony honorary Ph.D. degrees, after never finishing high school or any college. </a:t>
            </a:r>
            <a:r>
              <a:rPr lang="en-US" altLang="en-US" sz="1600" dirty="0">
                <a:solidFill>
                  <a:srgbClr val="CCCCFF"/>
                </a:solidFill>
                <a:latin typeface="Calibri" panose="020F0502020204030204" pitchFamily="34" charset="0"/>
                <a:cs typeface="Arial Unicode MS" panose="020B0604020202020204" pitchFamily="34" charset="-128"/>
                <a:hlinkClick r:id="rId5"/>
              </a:rPr>
              <a:t>[543]</a:t>
            </a:r>
            <a:endParaRPr lang="en-US" altLang="en-US" sz="1400" dirty="0">
              <a:solidFill>
                <a:srgbClr val="CCCCFF"/>
              </a:solidFill>
              <a:latin typeface="Calibri" panose="020F0502020204030204" pitchFamily="34" charset="0"/>
              <a:cs typeface="Arial Unicode MS" panose="020B0604020202020204" pitchFamily="34" charset="-128"/>
              <a:hlinkClick r:id="rId5"/>
            </a:endParaRPr>
          </a:p>
        </p:txBody>
      </p:sp>
      <p:sp>
        <p:nvSpPr>
          <p:cNvPr id="7" name="Text Box 1"/>
          <p:cNvSpPr txBox="1">
            <a:spLocks noChangeArrowheads="1"/>
          </p:cNvSpPr>
          <p:nvPr/>
        </p:nvSpPr>
        <p:spPr bwMode="auto">
          <a:xfrm>
            <a:off x="100601" y="228600"/>
            <a:ext cx="8945880" cy="91440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4" name="Date Placeholder 2">
            <a:extLst>
              <a:ext uri="{FF2B5EF4-FFF2-40B4-BE49-F238E27FC236}">
                <a16:creationId xmlns:a16="http://schemas.microsoft.com/office/drawing/2014/main" id="{B68EEE85-067D-44AB-B51C-DEEDA67EC2F3}"/>
              </a:ext>
            </a:extLst>
          </p:cNvPr>
          <p:cNvSpPr>
            <a:spLocks noGrp="1"/>
          </p:cNvSpPr>
          <p:nvPr>
            <p:ph type="dt" sz="half" idx="10"/>
          </p:nvPr>
        </p:nvSpPr>
        <p:spPr>
          <a:xfrm>
            <a:off x="5334000" y="6629400"/>
            <a:ext cx="3567056" cy="201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Rectangle 1">
            <a:extLst>
              <a:ext uri="{FF2B5EF4-FFF2-40B4-BE49-F238E27FC236}">
                <a16:creationId xmlns:a16="http://schemas.microsoft.com/office/drawing/2014/main" id="{8C438441-CC4A-4A89-B751-B490734E5F25}"/>
              </a:ext>
            </a:extLst>
          </p:cNvPr>
          <p:cNvSpPr>
            <a:spLocks noChangeArrowheads="1"/>
          </p:cNvSpPr>
          <p:nvPr/>
        </p:nvSpPr>
        <p:spPr bwMode="auto">
          <a:xfrm>
            <a:off x="100601" y="3568103"/>
            <a:ext cx="8942798" cy="31329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Aft>
                <a:spcPts val="600"/>
              </a:spcAft>
              <a:buSzPct val="69000"/>
              <a:buFont typeface="Times New Roman" panose="02020603050405020304" pitchFamily="18" charset="0"/>
              <a:buBlip>
                <a:blip r:embed="rId3"/>
              </a:buBlip>
            </a:pPr>
            <a:r>
              <a:rPr lang="en-US" altLang="en-US" sz="2600" b="1" dirty="0">
                <a:solidFill>
                  <a:srgbClr val="0000FF"/>
                </a:solidFill>
                <a:latin typeface="Calibri" panose="020F0502020204030204" pitchFamily="34" charset="0"/>
                <a:cs typeface="Arial Unicode MS" panose="020B0604020202020204" pitchFamily="34" charset="-128"/>
              </a:rPr>
              <a:t>12 phony honorary Ph.D. degrees, a professor job &amp; university chair position were all awarded to son Richard Leakey, who never attended a single university science class. </a:t>
            </a:r>
            <a:r>
              <a:rPr lang="en-US" altLang="en-US" sz="1600" dirty="0">
                <a:solidFill>
                  <a:srgbClr val="CCCCFF"/>
                </a:solidFill>
                <a:latin typeface="Calibri" panose="020F0502020204030204" pitchFamily="34" charset="0"/>
                <a:cs typeface="Arial Unicode MS" panose="020B0604020202020204" pitchFamily="34" charset="-128"/>
                <a:hlinkClick r:id="rId7"/>
              </a:rPr>
              <a:t>[526]</a:t>
            </a:r>
            <a:r>
              <a:rPr lang="en-US" altLang="en-US" sz="1600" dirty="0">
                <a:solidFill>
                  <a:srgbClr val="CCCCFF"/>
                </a:solidFill>
                <a:latin typeface="Calibri" panose="020F0502020204030204" pitchFamily="34" charset="0"/>
                <a:cs typeface="Arial Unicode MS" panose="020B0604020202020204" pitchFamily="34" charset="-128"/>
              </a:rPr>
              <a:t> </a:t>
            </a:r>
            <a:r>
              <a:rPr lang="en-US" altLang="en-US" sz="1600" dirty="0">
                <a:solidFill>
                  <a:srgbClr val="CCCCFF"/>
                </a:solidFill>
                <a:latin typeface="Calibri" panose="020F0502020204030204" pitchFamily="34" charset="0"/>
                <a:cs typeface="Arial Unicode MS" panose="020B0604020202020204" pitchFamily="34" charset="-128"/>
                <a:hlinkClick r:id="rId8"/>
              </a:rPr>
              <a:t>[538]</a:t>
            </a:r>
            <a:endParaRPr lang="en-US" altLang="en-US" sz="1400" dirty="0">
              <a:solidFill>
                <a:srgbClr val="CCCCFF"/>
              </a:solidFill>
              <a:latin typeface="Calibri" panose="020F0502020204030204" pitchFamily="34" charset="0"/>
              <a:cs typeface="Arial Unicode MS" panose="020B0604020202020204" pitchFamily="34" charset="-128"/>
              <a:hlinkClick r:id="rId9"/>
            </a:endParaRPr>
          </a:p>
          <a:p>
            <a:pPr>
              <a:lnSpc>
                <a:spcPct val="90000"/>
              </a:lnSpc>
              <a:spcAft>
                <a:spcPts val="600"/>
              </a:spcAft>
              <a:buSzPct val="69000"/>
              <a:buFont typeface="Times New Roman" panose="02020603050405020304" pitchFamily="18" charset="0"/>
              <a:buBlip>
                <a:blip r:embed="rId3"/>
              </a:buBlip>
            </a:pPr>
            <a:r>
              <a:rPr lang="en-US" altLang="en-US" sz="2600" b="1" dirty="0">
                <a:solidFill>
                  <a:srgbClr val="0000FF"/>
                </a:solidFill>
                <a:latin typeface="Calibri" panose="020F0502020204030204" pitchFamily="34" charset="0"/>
                <a:cs typeface="Arial Unicode MS" panose="020B0604020202020204" pitchFamily="34" charset="-128"/>
              </a:rPr>
              <a:t>Louis Leakey arranged for his many mistresses (including Jane Goodall, who never completed any science class), to obtain a fake Ph.D. degree &amp; 7 phony honorary Ph.D. degrees. </a:t>
            </a:r>
            <a:r>
              <a:rPr lang="en-US" altLang="en-US" sz="1600" dirty="0">
                <a:solidFill>
                  <a:srgbClr val="CCCCFF"/>
                </a:solidFill>
                <a:latin typeface="Calibri" panose="020F0502020204030204" pitchFamily="34" charset="0"/>
                <a:cs typeface="Arial Unicode MS" panose="020B0604020202020204" pitchFamily="34" charset="-128"/>
                <a:hlinkClick r:id="rId8"/>
              </a:rPr>
              <a:t>[538]</a:t>
            </a:r>
            <a:r>
              <a:rPr lang="en-US" altLang="en-US" sz="1600" dirty="0">
                <a:solidFill>
                  <a:srgbClr val="CCCCFF"/>
                </a:solidFill>
                <a:latin typeface="Calibri" panose="020F0502020204030204" pitchFamily="34" charset="0"/>
                <a:cs typeface="Arial Unicode MS" panose="020B0604020202020204" pitchFamily="34" charset="-128"/>
              </a:rPr>
              <a:t> </a:t>
            </a:r>
            <a:r>
              <a:rPr lang="en-US" altLang="en-US" sz="1600" dirty="0">
                <a:solidFill>
                  <a:srgbClr val="CCCCFF"/>
                </a:solidFill>
                <a:latin typeface="Calibri" panose="020F0502020204030204" pitchFamily="34" charset="0"/>
                <a:cs typeface="Arial Unicode MS" panose="020B0604020202020204" pitchFamily="34" charset="-128"/>
                <a:hlinkClick r:id="rId10"/>
              </a:rPr>
              <a:t>[541]</a:t>
            </a:r>
          </a:p>
          <a:p>
            <a:pPr>
              <a:lnSpc>
                <a:spcPct val="92000"/>
              </a:lnSpc>
              <a:spcAft>
                <a:spcPts val="600"/>
              </a:spcAft>
              <a:buSzPct val="69000"/>
              <a:buBlip>
                <a:blip r:embed="rId3"/>
              </a:buBlip>
            </a:pPr>
            <a:r>
              <a:rPr lang="en-US" altLang="en-US" sz="2400" dirty="0">
                <a:solidFill>
                  <a:srgbClr val="FFFFFF"/>
                </a:solidFill>
                <a:latin typeface="Calibri" panose="020F0502020204030204" pitchFamily="34" charset="0"/>
                <a:cs typeface="Arial Unicode MS" panose="020B0604020202020204" pitchFamily="34" charset="-128"/>
              </a:rPr>
              <a:t>Leakey’s friends later started the Leakey Foundation, claimed to be the #1 funding source for evolution research in USA today. </a:t>
            </a:r>
            <a:r>
              <a:rPr lang="en-US" altLang="en-US" sz="1600" dirty="0">
                <a:solidFill>
                  <a:srgbClr val="CCCCFF"/>
                </a:solidFill>
                <a:latin typeface="Calibri" panose="020F0502020204030204" pitchFamily="34" charset="0"/>
                <a:cs typeface="Arial Unicode MS" panose="020B0604020202020204" pitchFamily="34" charset="-128"/>
                <a:hlinkClick r:id="rId11"/>
              </a:rPr>
              <a:t>[504]</a:t>
            </a:r>
            <a:r>
              <a:rPr lang="en-US" altLang="en-US" sz="1600" dirty="0">
                <a:solidFill>
                  <a:srgbClr val="CCCCFF"/>
                </a:solidFill>
                <a:latin typeface="Calibri" panose="020F0502020204030204" pitchFamily="34" charset="0"/>
                <a:cs typeface="Arial Unicode MS" panose="020B0604020202020204" pitchFamily="34" charset="-128"/>
              </a:rPr>
              <a:t> </a:t>
            </a:r>
            <a:r>
              <a:rPr lang="en-US" altLang="en-US" sz="1600" dirty="0">
                <a:solidFill>
                  <a:srgbClr val="CCCCFF"/>
                </a:solidFill>
                <a:latin typeface="Calibri" panose="020F0502020204030204" pitchFamily="34" charset="0"/>
                <a:cs typeface="Arial Unicode MS" panose="020B0604020202020204" pitchFamily="34" charset="-128"/>
                <a:hlinkClick r:id="rId12"/>
              </a:rPr>
              <a:t>[507]</a:t>
            </a:r>
            <a:endParaRPr lang="en-US" altLang="en-US" sz="1100" dirty="0">
              <a:solidFill>
                <a:srgbClr val="CCCCFF"/>
              </a:solidFill>
              <a:latin typeface="Calibri" panose="020F0502020204030204" pitchFamily="34" charset="0"/>
              <a:cs typeface="Arial Unicode MS" panose="020B0604020202020204" pitchFamily="34" charset="-128"/>
              <a:hlinkClick r:id="rId12"/>
            </a:endParaRPr>
          </a:p>
        </p:txBody>
      </p:sp>
      <p:pic>
        <p:nvPicPr>
          <p:cNvPr id="2" name="Picture 1">
            <a:extLst>
              <a:ext uri="{FF2B5EF4-FFF2-40B4-BE49-F238E27FC236}">
                <a16:creationId xmlns:a16="http://schemas.microsoft.com/office/drawing/2014/main" id="{4F14F99A-8D94-4D3D-8A5C-B723365058E8}"/>
              </a:ext>
            </a:extLst>
          </p:cNvPr>
          <p:cNvPicPr>
            <a:picLocks noChangeAspect="1"/>
          </p:cNvPicPr>
          <p:nvPr/>
        </p:nvPicPr>
        <p:blipFill>
          <a:blip r:embed="rId13"/>
          <a:stretch>
            <a:fillRect/>
          </a:stretch>
        </p:blipFill>
        <p:spPr>
          <a:xfrm>
            <a:off x="6879458" y="1364780"/>
            <a:ext cx="2163941" cy="213921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4000">
        <p15:prstTrans prst="pageCurlDouble"/>
      </p:transition>
    </mc:Choice>
    <mc:Fallback xmlns="">
      <p:transition spd="slow" advTm="4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00200"/>
            <a:ext cx="8961120"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black"/>
              </a:buClr>
              <a:buSzPct val="70000"/>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“One of the earliest leaders of the masculine (butch) homosexual counter-movement in Germany, himself a Hellenist, was Adolf Brand.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In 1896… young Adolf Brand began publishing the world’s first homosexual serial publication, ‘Der Eigene’ (‘The Elite’)</a:t>
            </a:r>
            <a:r>
              <a:rPr kumimoji="0" lang="en-US" sz="3000" b="1" i="0" u="none" strike="noStrike" kern="1200" normalizeH="0" baseline="0" noProof="0"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rPr>
              <a:t>(Brand in Oosterhuis &amp; Kennedy:3).  </a:t>
            </a:r>
            <a:endParaRPr lang="en-US" dirty="0">
              <a:solidFill>
                <a:schemeClr val="bg1"/>
              </a:solidFill>
              <a:latin typeface="Calibri" panose="020F0502020204030204" pitchFamily="34" charset="0"/>
              <a:cs typeface="Calibri" panose="020F0502020204030204" pitchFamily="34" charset="0"/>
            </a:endParaRPr>
          </a:p>
          <a:p>
            <a:pPr marL="0" indent="0">
              <a:lnSpc>
                <a:spcPct val="92000"/>
              </a:lnSpc>
              <a:spcAft>
                <a:spcPts val="1200"/>
              </a:spcAft>
              <a:buClr>
                <a:prstClr val="black"/>
              </a:buClr>
              <a:buSzPct val="70000"/>
              <a:tabLst/>
              <a:defRPr/>
            </a:pPr>
            <a:r>
              <a:rPr lang="en-US" sz="2800" dirty="0">
                <a:solidFill>
                  <a:schemeClr val="bg1"/>
                </a:solidFill>
                <a:latin typeface="Calibri" panose="020F0502020204030204" pitchFamily="34" charset="0"/>
                <a:cs typeface="Calibri" panose="020F0502020204030204" pitchFamily="34" charset="0"/>
              </a:rPr>
              <a:t>“</a:t>
            </a:r>
            <a:r>
              <a:rPr lang="en-US" sz="29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In 1903 Brand was briefly jailed as a child pornographer for publishing pictures of nude boys in the magazine</a:t>
            </a:r>
            <a:r>
              <a:rPr lang="en-US" sz="2800" dirty="0">
                <a:solidFill>
                  <a:schemeClr val="bg1"/>
                </a:solidFill>
                <a:latin typeface="Calibri" panose="020F0502020204030204" pitchFamily="34" charset="0"/>
                <a:cs typeface="Calibri" panose="020F0502020204030204" pitchFamily="34" charset="0"/>
              </a:rPr>
              <a:t>… Der Eigene remained in publication until 1931, peaking at over 150,000 subscriptions…”</a:t>
            </a:r>
            <a:r>
              <a:rPr lang="en-US" dirty="0">
                <a:solidFill>
                  <a:schemeClr val="bg1"/>
                </a:solidFill>
                <a:latin typeface="Calibri" panose="020F0502020204030204" pitchFamily="34" charset="0"/>
                <a:cs typeface="Calibri" panose="020F0502020204030204" pitchFamily="34" charset="0"/>
              </a:rPr>
              <a:t> (Mosse:42). </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[1022]</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18-19)</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0" lvl="0" indent="0">
              <a:lnSpc>
                <a:spcPct val="92000"/>
              </a:lnSpc>
              <a:spcAft>
                <a:spcPts val="1200"/>
              </a:spcAft>
              <a:buClr>
                <a:prstClr val="black"/>
              </a:buClr>
              <a:buSzPct val="70000"/>
              <a:tabLst/>
              <a:defRPr/>
            </a:pPr>
            <a:r>
              <a:rPr lang="en-US" sz="2800" dirty="0">
                <a:solidFill>
                  <a:schemeClr val="bg1"/>
                </a:solidFill>
                <a:latin typeface="Calibri" panose="020F0502020204030204" pitchFamily="34" charset="0"/>
                <a:cs typeface="Calibri" panose="020F0502020204030204" pitchFamily="34" charset="0"/>
              </a:rPr>
              <a:t>“Brand (also) published… Die Tante (”The Fairy”) which often ridiculed (feminine Jewish gay) Hirschfeld...” </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[1022]</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19)</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p:txBody>
      </p:sp>
      <p:sp>
        <p:nvSpPr>
          <p:cNvPr id="7" name="Text Box 2">
            <a:extLst>
              <a:ext uri="{FF2B5EF4-FFF2-40B4-BE49-F238E27FC236}">
                <a16:creationId xmlns:a16="http://schemas.microsoft.com/office/drawing/2014/main" id="{FFF6B572-11C2-423D-9390-FA04B7EA7239}"/>
              </a:ext>
            </a:extLst>
          </p:cNvPr>
          <p:cNvSpPr txBox="1">
            <a:spLocks noChangeArrowheads="1"/>
          </p:cNvSpPr>
          <p:nvPr/>
        </p:nvSpPr>
        <p:spPr bwMode="auto">
          <a:xfrm>
            <a:off x="163002" y="22860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5" name="Date Placeholder 2">
            <a:extLst>
              <a:ext uri="{FF2B5EF4-FFF2-40B4-BE49-F238E27FC236}">
                <a16:creationId xmlns:a16="http://schemas.microsoft.com/office/drawing/2014/main" id="{CF618276-68AF-4A60-90A4-ACF7DF3C2904}"/>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46806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2">
            <a:extLst>
              <a:ext uri="{FF2B5EF4-FFF2-40B4-BE49-F238E27FC236}">
                <a16:creationId xmlns:a16="http://schemas.microsoft.com/office/drawing/2014/main" id="{A8FCCCCA-708D-424A-B747-39E01AB24A77}"/>
              </a:ext>
            </a:extLst>
          </p:cNvPr>
          <p:cNvSpPr txBox="1">
            <a:spLocks noChangeArrowheads="1"/>
          </p:cNvSpPr>
          <p:nvPr/>
        </p:nvSpPr>
        <p:spPr bwMode="auto">
          <a:xfrm>
            <a:off x="91440" y="9144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6" name="Rectangle 2"/>
          <p:cNvSpPr>
            <a:spLocks noChangeArrowheads="1"/>
          </p:cNvSpPr>
          <p:nvPr/>
        </p:nvSpPr>
        <p:spPr bwMode="auto">
          <a:xfrm>
            <a:off x="362503" y="5899757"/>
            <a:ext cx="8427720" cy="81810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0"/>
              </a:spcAft>
              <a:buClr>
                <a:prstClr val="white"/>
              </a:buClr>
              <a:buSzPct val="65000"/>
              <a:buFont typeface="Times New Roman" panose="02020603050405020304" pitchFamily="18" charset="0"/>
              <a:buNone/>
              <a:tabLst/>
              <a:defRPr/>
            </a:pPr>
            <a:r>
              <a:rPr kumimoji="0" lang="en-US" sz="2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Nazi #2 leader rampant teen gay rapist Ernst Röhm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hlinkClick r:id="rId4"/>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hlinkClick r:id="rId5"/>
              </a:rPr>
              <a:t>[1023]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6"/>
              </a:rPr>
              <a:t>[1026]</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t>
            </a:r>
            <a:r>
              <a:rPr kumimoji="0" lang="en-US" sz="2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(left), with Hitler (right)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Aug. 1933. Photos Credit: Bundesarchiv, Bild</a:t>
            </a:r>
            <a:r>
              <a:rPr kumimoji="0" lang="en-US" sz="2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hlinkClick r:id="rId7"/>
              </a:rPr>
              <a:t>[1024]</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hlinkClick r:id="rId8"/>
              </a:rPr>
              <a:t>[1025] </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8" name="Picture 7">
            <a:extLst>
              <a:ext uri="{FF2B5EF4-FFF2-40B4-BE49-F238E27FC236}">
                <a16:creationId xmlns:a16="http://schemas.microsoft.com/office/drawing/2014/main" id="{1AB9A15F-0155-45DA-A252-6004A0A34C3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087905" y="6076729"/>
            <a:ext cx="182880" cy="182880"/>
          </a:xfrm>
          <a:prstGeom prst="rect">
            <a:avLst/>
          </a:prstGeom>
        </p:spPr>
      </p:pic>
      <p:sp>
        <p:nvSpPr>
          <p:cNvPr id="7" name="Date Placeholder 2">
            <a:extLst>
              <a:ext uri="{FF2B5EF4-FFF2-40B4-BE49-F238E27FC236}">
                <a16:creationId xmlns:a16="http://schemas.microsoft.com/office/drawing/2014/main" id="{96F5B86B-DF82-495F-82C9-1F9E53F4173B}"/>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6B8BDA12-2008-42A2-83CC-AD0DFD7491A1}"/>
              </a:ext>
            </a:extLst>
          </p:cNvPr>
          <p:cNvPicPr>
            <a:picLocks noChangeAspect="1"/>
          </p:cNvPicPr>
          <p:nvPr/>
        </p:nvPicPr>
        <p:blipFill>
          <a:blip r:embed="rId10"/>
          <a:stretch>
            <a:fillRect/>
          </a:stretch>
        </p:blipFill>
        <p:spPr>
          <a:xfrm>
            <a:off x="874293" y="1373132"/>
            <a:ext cx="7213612" cy="4526625"/>
          </a:xfrm>
          <a:prstGeom prst="rect">
            <a:avLst/>
          </a:prstGeom>
        </p:spPr>
      </p:pic>
    </p:spTree>
    <p:extLst>
      <p:ext uri="{BB962C8B-B14F-4D97-AF65-F5344CB8AC3E}">
        <p14:creationId xmlns:p14="http://schemas.microsoft.com/office/powerpoint/2010/main" val="374270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37360"/>
            <a:ext cx="8869680" cy="47548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“The first characterization of homosexual sodomy (gay sex) as a ‘human right’ was by the German Society for Human Rights in the 1920s, whose </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most famous member was Hitler’s ‘gay’ second-in-command Ernst Roehm (head of the Nazi Brownshirts)</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3"/>
              </a:rPr>
              <a:t>[1020]</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p>
          <a:p>
            <a:pPr marL="365760" lvl="0" indent="-365760">
              <a:lnSpc>
                <a:spcPct val="94000"/>
              </a:lnSpc>
              <a:spcAft>
                <a:spcPts val="10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“Munich police records identified at least 11 boys recruited from a local high school for sex with Roehm</a:t>
            </a:r>
            <a:r>
              <a:rPr lang="en-US" sz="2700" dirty="0">
                <a:solidFill>
                  <a:schemeClr val="bg1">
                    <a:lumMod val="95000"/>
                    <a:lumOff val="5000"/>
                  </a:schemeClr>
                </a:solidFill>
                <a:latin typeface="Calibri" panose="020F0502020204030204" pitchFamily="34" charset="0"/>
                <a:cs typeface="Calibri" panose="020F0502020204030204" pitchFamily="34" charset="0"/>
              </a:rPr>
              <a:t> (or Röhm) </a:t>
            </a:r>
            <a:r>
              <a:rPr lang="en-US" sz="2700" dirty="0">
                <a:solidFill>
                  <a:prstClr val="black">
                    <a:lumMod val="95000"/>
                    <a:lumOff val="5000"/>
                  </a:prstClr>
                </a:solidFill>
                <a:latin typeface="Calibri" panose="020F0502020204030204" pitchFamily="34" charset="0"/>
                <a:cs typeface="Calibri" panose="020F0502020204030204" pitchFamily="34" charset="0"/>
              </a:rPr>
              <a:t>… </a:t>
            </a:r>
            <a:r>
              <a:rPr lang="en-US" sz="2700" dirty="0">
                <a:solidFill>
                  <a:schemeClr val="bg1">
                    <a:lumMod val="95000"/>
                    <a:lumOff val="5000"/>
                  </a:schemeClr>
                </a:solidFill>
                <a:latin typeface="Calibri" panose="020F0502020204030204" pitchFamily="34" charset="0"/>
                <a:cs typeface="Calibri" panose="020F0502020204030204" pitchFamily="34" charset="0"/>
              </a:rPr>
              <a:t>(per) Heinz Hoene’s book, ‘The Order of the Death’s Head’ (called a ‘monumental achievement’ by the New York Times).” </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3"/>
              </a:rPr>
              <a:t>[1020]</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 also</a:t>
            </a:r>
            <a:r>
              <a:rPr lang="en-US" dirty="0">
                <a:solidFill>
                  <a:prstClr val="black"/>
                </a:solidFill>
                <a:latin typeface="Calibri" panose="020F0502020204030204" pitchFamily="34" charset="0"/>
                <a:cs typeface="Calibri" panose="020F0502020204030204" pitchFamily="34" charset="0"/>
              </a:rPr>
              <a:t> </a:t>
            </a:r>
            <a:r>
              <a:rPr lang="en-US" sz="1700" dirty="0">
                <a:solidFill>
                  <a:prstClr val="black">
                    <a:lumMod val="95000"/>
                    <a:lumOff val="5000"/>
                  </a:prstClr>
                </a:solidFill>
                <a:latin typeface="Calibri" panose="020F0502020204030204" pitchFamily="34" charset="0"/>
                <a:cs typeface="Calibri" panose="020F0502020204030204" pitchFamily="34" charset="0"/>
                <a:hlinkClick r:id="rId4"/>
              </a:rPr>
              <a:t>[1022]</a:t>
            </a:r>
            <a:r>
              <a:rPr lang="en-US" sz="17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1700" dirty="0">
                <a:solidFill>
                  <a:prstClr val="black">
                    <a:lumMod val="95000"/>
                    <a:lumOff val="5000"/>
                  </a:prstClr>
                </a:solidFill>
                <a:latin typeface="Calibri" panose="020F0502020204030204" pitchFamily="34" charset="0"/>
                <a:cs typeface="Calibri" panose="020F0502020204030204" pitchFamily="34" charset="0"/>
              </a:rPr>
              <a:t>(pg. 3-7, 43-44) </a:t>
            </a:r>
            <a:r>
              <a:rPr lang="en-US" sz="1700" dirty="0">
                <a:solidFill>
                  <a:prstClr val="black"/>
                </a:solidFill>
                <a:latin typeface="Calibri" panose="020F0502020204030204" pitchFamily="34" charset="0"/>
                <a:cs typeface="Calibri" panose="020F0502020204030204" pitchFamily="34" charset="0"/>
              </a:rPr>
              <a:t>&amp; </a:t>
            </a:r>
            <a:r>
              <a:rPr lang="en-US" sz="1700" dirty="0">
                <a:solidFill>
                  <a:prstClr val="black"/>
                </a:solidFill>
                <a:latin typeface="Calibri" panose="020F0502020204030204" pitchFamily="34" charset="0"/>
                <a:cs typeface="Calibri" panose="020F0502020204030204" pitchFamily="34" charset="0"/>
                <a:hlinkClick r:id="rId5"/>
              </a:rPr>
              <a:t>[1026]</a:t>
            </a:r>
            <a:r>
              <a:rPr lang="en-US" sz="1700" dirty="0">
                <a:solidFill>
                  <a:prstClr val="black"/>
                </a:solidFill>
                <a:latin typeface="Calibri" panose="020F0502020204030204" pitchFamily="34" charset="0"/>
                <a:cs typeface="Calibri" panose="020F0502020204030204" pitchFamily="34" charset="0"/>
              </a:rPr>
              <a:t> (pg. 82)</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DDAEB6D2-CDE0-4552-98B6-626F899596CE}"/>
              </a:ext>
            </a:extLst>
          </p:cNvPr>
          <p:cNvSpPr txBox="1">
            <a:spLocks noChangeArrowheads="1"/>
          </p:cNvSpPr>
          <p:nvPr/>
        </p:nvSpPr>
        <p:spPr bwMode="auto">
          <a:xfrm>
            <a:off x="91440" y="27432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8" name="Date Placeholder 2">
            <a:extLst>
              <a:ext uri="{FF2B5EF4-FFF2-40B4-BE49-F238E27FC236}">
                <a16:creationId xmlns:a16="http://schemas.microsoft.com/office/drawing/2014/main" id="{617FC0BA-DA07-4716-955D-7EF044694C3A}"/>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962436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0015" y="1645920"/>
            <a:ext cx="8903970" cy="497059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(After German’s World War One defeat), “on this night </a:t>
            </a:r>
            <a:r>
              <a:rPr lang="en-US" sz="31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(Nazi gay co-founder) Roehm was on his way to … a tavern frequented by homosexual (butch) roughnecks and bully-boys, Roehm turned in and joined the handful of sexual deviants and (satanic) occultists who were celebrating the success of a new campaign of terror.  Their organization… was now called … The National Socialist German Worker’s Party — the Nazis.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Yes, the Nazis met in a ‘gay’ bar.” </a:t>
            </a:r>
          </a:p>
          <a:p>
            <a:pPr marL="0" lvl="0" indent="0">
              <a:lnSpc>
                <a:spcPct val="100000"/>
              </a:lnSpc>
              <a:spcAft>
                <a:spcPts val="0"/>
              </a:spcAft>
              <a:buClr>
                <a:prstClr val="white"/>
              </a:buClr>
              <a:buSzPct val="65000"/>
              <a:tabLst/>
              <a:defRPr/>
            </a:pPr>
            <a:r>
              <a:rPr lang="en-US" sz="1700" dirty="0">
                <a:solidFill>
                  <a:prstClr val="black">
                    <a:lumMod val="95000"/>
                    <a:lumOff val="5000"/>
                  </a:prstClr>
                </a:solidFill>
                <a:latin typeface="Calibri" panose="020F0502020204030204" pitchFamily="34" charset="0"/>
                <a:cs typeface="Calibri" panose="020F0502020204030204" pitchFamily="34" charset="0"/>
                <a:hlinkClick r:id="rId3"/>
              </a:rPr>
              <a:t>[1022]</a:t>
            </a:r>
            <a:r>
              <a:rPr lang="en-US" sz="17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1700" dirty="0">
                <a:solidFill>
                  <a:schemeClr val="bg1">
                    <a:lumMod val="95000"/>
                    <a:lumOff val="5000"/>
                  </a:schemeClr>
                </a:solidFill>
                <a:latin typeface="Calibri" panose="020F0502020204030204" pitchFamily="34" charset="0"/>
                <a:cs typeface="Calibri" panose="020F0502020204030204" pitchFamily="34" charset="0"/>
              </a:rPr>
              <a:t>(Ch. 1 pg. 3, 38, 43-44) </a:t>
            </a:r>
            <a:r>
              <a:rPr lang="en-US" sz="1700" dirty="0">
                <a:solidFill>
                  <a:schemeClr val="bg1"/>
                </a:solidFill>
                <a:latin typeface="Calibri" panose="020F0502020204030204" pitchFamily="34" charset="0"/>
                <a:cs typeface="Calibri" panose="020F0502020204030204" pitchFamily="34" charset="0"/>
              </a:rPr>
              <a:t>&amp; </a:t>
            </a:r>
            <a:r>
              <a:rPr lang="en-US" sz="1700" dirty="0">
                <a:solidFill>
                  <a:schemeClr val="bg1"/>
                </a:solidFill>
                <a:latin typeface="Calibri" panose="020F0502020204030204" pitchFamily="34" charset="0"/>
                <a:cs typeface="Calibri" panose="020F0502020204030204" pitchFamily="34" charset="0"/>
                <a:hlinkClick r:id="rId4"/>
              </a:rPr>
              <a:t>[1026]</a:t>
            </a:r>
            <a:r>
              <a:rPr lang="en-US" sz="1700" dirty="0">
                <a:solidFill>
                  <a:schemeClr val="bg1"/>
                </a:solidFill>
                <a:latin typeface="Calibri" panose="020F0502020204030204" pitchFamily="34" charset="0"/>
                <a:cs typeface="Calibri" panose="020F0502020204030204" pitchFamily="34" charset="0"/>
              </a:rPr>
              <a:t> (pg. 82)</a:t>
            </a:r>
            <a:endParaRPr lang="en-US" sz="1700" b="1" dirty="0">
              <a:ln w="9525">
                <a:solidFill>
                  <a:prstClr val="black"/>
                </a:solidFill>
                <a:prstDash val="solid"/>
              </a:ln>
              <a:solidFill>
                <a:schemeClr val="bg1"/>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28AC0742-086B-49F4-8088-B8D012A35402}"/>
              </a:ext>
            </a:extLst>
          </p:cNvPr>
          <p:cNvSpPr txBox="1">
            <a:spLocks noChangeArrowheads="1"/>
          </p:cNvSpPr>
          <p:nvPr/>
        </p:nvSpPr>
        <p:spPr bwMode="auto">
          <a:xfrm>
            <a:off x="91440" y="27432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04782CF-E2CA-48F7-B1EB-15D0609C4A0B}"/>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314014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2900" y="2362200"/>
            <a:ext cx="8458200" cy="36763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white"/>
              </a:buClr>
              <a:buSzPct val="65000"/>
              <a:buFont typeface="Times New Roman" panose="02020603050405020304" pitchFamily="18" charset="0"/>
              <a:buNone/>
              <a:tabLst/>
              <a:defRPr/>
            </a:pPr>
            <a:r>
              <a:rPr kumimoji="0" lang="en-US" sz="27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Roehm who organized and funded the terrorist military arm of the party, choosing only homosexuals as officers</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 (Ch. 3 pg. 11)</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2000"/>
              </a:lnSpc>
              <a:spcBef>
                <a:spcPct val="0"/>
              </a:spcBef>
              <a:spcAft>
                <a:spcPts val="300"/>
              </a:spcAft>
              <a:buClr>
                <a:prstClr val="white"/>
              </a:buClr>
              <a:buSzPct val="65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the (early Nazi) party met frequently in the Bratwurstgloeckl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(Fest, 1975:135f)</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 homosexual bar where Roehm kept a reserved table</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2000"/>
              </a:lnSpc>
              <a:spcBef>
                <a:spcPct val="0"/>
              </a:spcBef>
              <a:spcAft>
                <a:spcPts val="300"/>
              </a:spcAft>
              <a:buClr>
                <a:prstClr val="white"/>
              </a:buClr>
              <a:buSzPct val="65000"/>
              <a:buFont typeface="Times New Roman" panose="02020603050405020304" pitchFamily="18" charset="0"/>
              <a:buNone/>
              <a:tabLst/>
              <a:defRPr/>
            </a:pPr>
            <a:r>
              <a:rPr kumimoji="0" lang="en-US" sz="16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 (Ch. 3 pg. 11)</a:t>
            </a:r>
            <a:endPar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5334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60BC7CE0-833A-4774-9238-A007E6BF7997}"/>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878859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62148" y="6575095"/>
            <a:ext cx="5219702" cy="246221"/>
          </a:xfrm>
          <a:prstGeom prst="rect">
            <a:avLst/>
          </a:prstGeom>
          <a:noFill/>
          <a:ln w="25400">
            <a:solidFill>
              <a:schemeClr val="bg1"/>
            </a:solidFill>
          </a:ln>
          <a:effectLst/>
          <a:scene3d>
            <a:camera prst="orthographicFront"/>
            <a:lightRig rig="threePt" dir="t"/>
          </a:scene3d>
          <a:sp3d>
            <a:bevelT w="165100" prst="coolSlant"/>
          </a:sp3d>
        </p:spPr>
        <p:txBody>
          <a:bodyPr wrap="square" lIns="182880" tIns="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1600" dirty="0">
                <a:solidFill>
                  <a:schemeClr val="tx1"/>
                </a:solidFill>
                <a:latin typeface="Calibri" panose="020F0502020204030204" pitchFamily="34" charset="0"/>
                <a:cs typeface="Calibri" panose="020F0502020204030204" pitchFamily="34" charset="0"/>
                <a:hlinkClick r:id="rId3"/>
              </a:rPr>
              <a:t>Modified image: [1022]</a:t>
            </a:r>
            <a:r>
              <a:rPr lang="en-US" sz="1600" b="1" dirty="0">
                <a:ln w="9525">
                  <a:solidFill>
                    <a:prstClr val="black"/>
                  </a:solidFill>
                  <a:prstDash val="solid"/>
                </a:ln>
                <a:solidFill>
                  <a:schemeClr val="tx1"/>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rPr>
              <a:t>(Ch. 1 pg. 43) &amp; </a:t>
            </a:r>
            <a:r>
              <a:rPr lang="en-US" sz="1600" dirty="0">
                <a:solidFill>
                  <a:schemeClr val="tx1"/>
                </a:solidFill>
                <a:latin typeface="Calibri" panose="020F0502020204030204" pitchFamily="34" charset="0"/>
                <a:cs typeface="Calibri" panose="020F0502020204030204" pitchFamily="34" charset="0"/>
                <a:hlinkClick r:id="rId4"/>
              </a:rPr>
              <a:t>[1026]</a:t>
            </a:r>
            <a:r>
              <a:rPr lang="en-US" sz="1600" dirty="0">
                <a:solidFill>
                  <a:schemeClr val="tx1"/>
                </a:solidFill>
                <a:latin typeface="Calibri" panose="020F0502020204030204" pitchFamily="34" charset="0"/>
                <a:cs typeface="Calibri" panose="020F0502020204030204" pitchFamily="34" charset="0"/>
              </a:rPr>
              <a:t> (pg. 82)</a:t>
            </a:r>
            <a:endParaRPr lang="en-US" sz="1600" b="1" dirty="0">
              <a:ln w="9525">
                <a:solidFill>
                  <a:prstClr val="black"/>
                </a:solidFill>
                <a:prstDash val="solid"/>
              </a:ln>
              <a:solidFill>
                <a:schemeClr val="tx1"/>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28AC0742-086B-49F4-8088-B8D012A35402}"/>
              </a:ext>
            </a:extLst>
          </p:cNvPr>
          <p:cNvSpPr txBox="1">
            <a:spLocks noChangeArrowheads="1"/>
          </p:cNvSpPr>
          <p:nvPr/>
        </p:nvSpPr>
        <p:spPr bwMode="auto">
          <a:xfrm>
            <a:off x="91439" y="9144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2" name="Picture 1">
            <a:extLst>
              <a:ext uri="{FF2B5EF4-FFF2-40B4-BE49-F238E27FC236}">
                <a16:creationId xmlns:a16="http://schemas.microsoft.com/office/drawing/2014/main" id="{C8C8CE6D-D5A4-4200-B96B-E56A77BCA9CC}"/>
              </a:ext>
            </a:extLst>
          </p:cNvPr>
          <p:cNvPicPr>
            <a:picLocks noChangeAspect="1"/>
          </p:cNvPicPr>
          <p:nvPr/>
        </p:nvPicPr>
        <p:blipFill>
          <a:blip r:embed="rId6"/>
          <a:stretch>
            <a:fillRect/>
          </a:stretch>
        </p:blipFill>
        <p:spPr>
          <a:xfrm>
            <a:off x="773463" y="1371600"/>
            <a:ext cx="7597072" cy="5212080"/>
          </a:xfrm>
          <a:prstGeom prst="rect">
            <a:avLst/>
          </a:prstGeom>
        </p:spPr>
      </p:pic>
      <p:pic>
        <p:nvPicPr>
          <p:cNvPr id="7" name="Picture 6">
            <a:extLst>
              <a:ext uri="{FF2B5EF4-FFF2-40B4-BE49-F238E27FC236}">
                <a16:creationId xmlns:a16="http://schemas.microsoft.com/office/drawing/2014/main" id="{DE4A2086-57E4-410E-B98A-3375C8AC5AB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34400" y="6368424"/>
            <a:ext cx="182880" cy="182880"/>
          </a:xfrm>
          <a:prstGeom prst="rect">
            <a:avLst/>
          </a:prstGeom>
        </p:spPr>
      </p:pic>
    </p:spTree>
    <p:extLst>
      <p:ext uri="{BB962C8B-B14F-4D97-AF65-F5344CB8AC3E}">
        <p14:creationId xmlns:p14="http://schemas.microsoft.com/office/powerpoint/2010/main" val="5407744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192E9064-526B-4657-B4C0-2D60DC14A99E}"/>
              </a:ext>
            </a:extLst>
          </p:cNvPr>
          <p:cNvSpPr>
            <a:spLocks noChangeArrowheads="1"/>
          </p:cNvSpPr>
          <p:nvPr/>
        </p:nvSpPr>
        <p:spPr bwMode="auto">
          <a:xfrm>
            <a:off x="1214622" y="5951342"/>
            <a:ext cx="6714754" cy="906658"/>
          </a:xfrm>
          <a:prstGeom prst="rect">
            <a:avLst/>
          </a:prstGeom>
          <a:noFill/>
          <a:ln w="25400">
            <a:noFill/>
          </a:ln>
          <a:effectLst/>
          <a:scene3d>
            <a:camera prst="orthographicFront"/>
            <a:lightRig rig="threePt" dir="t"/>
          </a:scene3d>
          <a:sp3d>
            <a:bevelT w="165100" prst="coolSlant"/>
          </a:sp3d>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0"/>
              </a:spcAft>
              <a:buClr>
                <a:prstClr val="white"/>
              </a:buClr>
              <a:buSzPct val="65000"/>
              <a:tabLst/>
              <a:defRPr/>
            </a:pPr>
            <a:r>
              <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Nazi #2 leader rampant teen gay rapist Ernst Röhm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hlinkClick r:id="rId3"/>
              </a:rPr>
              <a:t>[1022]</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hlinkClick r:id="rId4"/>
              </a:rPr>
              <a:t>[1023]</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cs typeface="Calibri" panose="020F0502020204030204" pitchFamily="34" charset="0"/>
                <a:hlinkClick r:id="rId5"/>
              </a:rPr>
              <a:t>[1138] (time 35:05)</a:t>
            </a:r>
            <a:r>
              <a:rPr lang="en-US" sz="1600" dirty="0">
                <a:solidFill>
                  <a:prstClr val="black"/>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6"/>
              </a:rPr>
              <a:t>[1161]</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solidFill>
                <a:latin typeface="Calibri" panose="020F0502020204030204" pitchFamily="34" charset="0"/>
                <a:ea typeface="Microsoft YaHei" pitchFamily="1"/>
                <a:cs typeface="Calibri" panose="020F0502020204030204" pitchFamily="34" charset="0"/>
                <a:hlinkClick r:id="rId7"/>
              </a:rPr>
              <a:t>[1174]</a:t>
            </a:r>
            <a:r>
              <a:rPr lang="en-US" sz="1600" dirty="0">
                <a:solidFill>
                  <a:prstClr val="black"/>
                </a:solidFill>
                <a:latin typeface="Calibri" panose="020F0502020204030204" pitchFamily="34" charset="0"/>
                <a:ea typeface="Microsoft YaHei" pitchFamily="1"/>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7"/>
              </a:rPr>
              <a:t>[1175]</a:t>
            </a:r>
            <a:r>
              <a:rPr lang="en-US" sz="1600" dirty="0">
                <a:solidFill>
                  <a:prstClr val="black">
                    <a:lumMod val="95000"/>
                    <a:lumOff val="5000"/>
                  </a:prstClr>
                </a:solidFill>
                <a:latin typeface="Calibri" panose="020F0502020204030204" pitchFamily="34" charset="0"/>
                <a:cs typeface="Calibri" panose="020F0502020204030204" pitchFamily="34" charset="0"/>
              </a:rPr>
              <a:t> </a:t>
            </a:r>
            <a:endPar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endParaRPr>
          </a:p>
          <a:p>
            <a:pPr marL="0" marR="0" lvl="0" indent="0" algn="l" defTabSz="457200" rtl="0" eaLnBrk="1" fontAlgn="base" latinLnBrk="0" hangingPunct="0">
              <a:lnSpc>
                <a:spcPct val="96000"/>
              </a:lnSpc>
              <a:spcBef>
                <a:spcPct val="0"/>
              </a:spcBef>
              <a:spcAft>
                <a:spcPts val="0"/>
              </a:spcAft>
              <a:buClr>
                <a:prstClr val="white"/>
              </a:buClr>
              <a:buSzPct val="65000"/>
              <a:buFont typeface="Times New Roman" panose="02020603050405020304" pitchFamily="18" charset="0"/>
              <a:buNone/>
              <a:tabLst/>
              <a:defRPr/>
            </a:pPr>
            <a:r>
              <a:rPr lang="en-US" dirty="0">
                <a:solidFill>
                  <a:schemeClr val="tx1"/>
                </a:solidFill>
                <a:latin typeface="Calibri" panose="020F0502020204030204" pitchFamily="34" charset="0"/>
                <a:cs typeface="Calibri" panose="020F0502020204030204" pitchFamily="34" charset="0"/>
              </a:rPr>
              <a:t>Modified photo </a:t>
            </a:r>
            <a:r>
              <a:rPr kumimoji="0" lang="en-US"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left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rPr>
              <a:t>credit: Bundesarchiv, Bild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hlinkClick r:id="rId8"/>
              </a:rPr>
              <a:t>[1025] </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28AC0742-086B-49F4-8088-B8D012A35402}"/>
              </a:ext>
            </a:extLst>
          </p:cNvPr>
          <p:cNvSpPr txBox="1">
            <a:spLocks noChangeArrowheads="1"/>
          </p:cNvSpPr>
          <p:nvPr/>
        </p:nvSpPr>
        <p:spPr bwMode="auto">
          <a:xfrm>
            <a:off x="91439" y="91440"/>
            <a:ext cx="8961120" cy="118872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7" name="Picture 6">
            <a:extLst>
              <a:ext uri="{FF2B5EF4-FFF2-40B4-BE49-F238E27FC236}">
                <a16:creationId xmlns:a16="http://schemas.microsoft.com/office/drawing/2014/main" id="{A04D059B-CF71-4280-BD9E-A06829EFD40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800600" y="6355080"/>
            <a:ext cx="182880" cy="182880"/>
          </a:xfrm>
          <a:prstGeom prst="rect">
            <a:avLst/>
          </a:prstGeom>
        </p:spPr>
      </p:pic>
      <p:pic>
        <p:nvPicPr>
          <p:cNvPr id="2" name="Picture 1">
            <a:extLst>
              <a:ext uri="{FF2B5EF4-FFF2-40B4-BE49-F238E27FC236}">
                <a16:creationId xmlns:a16="http://schemas.microsoft.com/office/drawing/2014/main" id="{E39BB349-E67C-4277-AA87-D0007A65DD1E}"/>
              </a:ext>
            </a:extLst>
          </p:cNvPr>
          <p:cNvPicPr>
            <a:picLocks noChangeAspect="1"/>
          </p:cNvPicPr>
          <p:nvPr/>
        </p:nvPicPr>
        <p:blipFill>
          <a:blip r:embed="rId11"/>
          <a:stretch>
            <a:fillRect/>
          </a:stretch>
        </p:blipFill>
        <p:spPr>
          <a:xfrm>
            <a:off x="386426" y="1375389"/>
            <a:ext cx="8640113" cy="4689388"/>
          </a:xfrm>
          <a:prstGeom prst="rect">
            <a:avLst/>
          </a:prstGeom>
        </p:spPr>
      </p:pic>
    </p:spTree>
    <p:extLst>
      <p:ext uri="{BB962C8B-B14F-4D97-AF65-F5344CB8AC3E}">
        <p14:creationId xmlns:p14="http://schemas.microsoft.com/office/powerpoint/2010/main" val="21009510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5419" y="2590800"/>
            <a:ext cx="8693159" cy="347787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70000"/>
              <a:tabLst/>
              <a:defRPr/>
            </a:pPr>
            <a:r>
              <a:rPr kumimoji="0" lang="en-US" sz="3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Abroad, sodomy was … known as ‘the German vice</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in 1945 (a study of homosexual influences in Germany), commented on the rise of homosexuality after the turn of the century … </a:t>
            </a:r>
            <a:r>
              <a:rPr kumimoji="0" 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these unnatural vices became a veritable cult among the ruling classes</a:t>
            </a:r>
            <a:r>
              <a:rPr kumimoji="0" lang="en-US" sz="3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hlinkClick r:id="rId3">
                  <a:extLst>
                    <a:ext uri="{A12FA001-AC4F-418D-AE19-62706E023703}">
                      <ahyp:hlinkClr xmlns:ahyp="http://schemas.microsoft.com/office/drawing/2018/hyperlinkcolor" val="tx"/>
                    </a:ext>
                  </a:extLst>
                </a:hlinkClick>
              </a:rPr>
              <a:t>[1022]</a:t>
            </a:r>
            <a:r>
              <a:rPr kumimoji="0" lang="en-US"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rPr>
              <a:t>(Ch</a:t>
            </a:r>
            <a:r>
              <a:rPr lang="en-US" sz="1600" dirty="0">
                <a:solidFill>
                  <a:prstClr val="black">
                    <a:lumMod val="95000"/>
                    <a:lumOff val="5000"/>
                  </a:prstClr>
                </a:solidFill>
                <a:latin typeface="Calibri" panose="020F0502020204030204" pitchFamily="34" charset="0"/>
                <a:cs typeface="Calibri" panose="020F0502020204030204" pitchFamily="34" charset="0"/>
              </a:rPr>
              <a:t>. 1 pg.</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7-12) </a:t>
            </a:r>
          </a:p>
        </p:txBody>
      </p:sp>
      <p:sp>
        <p:nvSpPr>
          <p:cNvPr id="7" name="Text Box 2">
            <a:extLst>
              <a:ext uri="{FF2B5EF4-FFF2-40B4-BE49-F238E27FC236}">
                <a16:creationId xmlns:a16="http://schemas.microsoft.com/office/drawing/2014/main" id="{FFF6B572-11C2-423D-9390-FA04B7EA7239}"/>
              </a:ext>
            </a:extLst>
          </p:cNvPr>
          <p:cNvSpPr txBox="1">
            <a:spLocks noChangeArrowheads="1"/>
          </p:cNvSpPr>
          <p:nvPr/>
        </p:nvSpPr>
        <p:spPr bwMode="auto">
          <a:xfrm>
            <a:off x="91438" y="789325"/>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5" name="Date Placeholder 2">
            <a:extLst>
              <a:ext uri="{FF2B5EF4-FFF2-40B4-BE49-F238E27FC236}">
                <a16:creationId xmlns:a16="http://schemas.microsoft.com/office/drawing/2014/main" id="{F441F410-72EF-4E38-A4AF-31262512EDB3}"/>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6261019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00200"/>
            <a:ext cx="8961120"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“It was no coincidence that homosexuals were among those who founded the Nazi Party. In fact, the party grew out of a number of groups in Germany which were centers of homosexual activity and activism.“ </a:t>
            </a:r>
          </a:p>
          <a:p>
            <a:pPr marL="0" lvl="0" indent="0">
              <a:lnSpc>
                <a:spcPct val="94000"/>
              </a:lnSpc>
              <a:spcAft>
                <a:spcPts val="1200"/>
              </a:spcAft>
              <a:buClr>
                <a:prstClr val="white"/>
              </a:buClr>
              <a:buSzPct val="65000"/>
              <a:tabLst/>
              <a:defRPr/>
            </a:pP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(pg. 3-9, 43-44) &amp; </a:t>
            </a:r>
            <a:r>
              <a:rPr lang="en-US"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[1026]</a:t>
            </a:r>
            <a:r>
              <a:rPr lang="en-US" dirty="0">
                <a:solidFill>
                  <a:schemeClr val="bg1"/>
                </a:solidFill>
                <a:latin typeface="Calibri" panose="020F0502020204030204" pitchFamily="34" charset="0"/>
                <a:cs typeface="Calibri" panose="020F0502020204030204" pitchFamily="34" charset="0"/>
              </a:rPr>
              <a:t> </a:t>
            </a:r>
            <a:r>
              <a:rPr lang="en-US" sz="1700" dirty="0">
                <a:solidFill>
                  <a:schemeClr val="bg1"/>
                </a:solidFill>
                <a:latin typeface="Calibri" panose="020F0502020204030204" pitchFamily="34" charset="0"/>
                <a:cs typeface="Calibri" panose="020F0502020204030204" pitchFamily="34" charset="0"/>
              </a:rPr>
              <a:t>(pg. 82)</a:t>
            </a:r>
            <a:r>
              <a:rPr lang="en-US"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a:t>
            </a:r>
            <a:endParaRPr lang="en-US"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0000"/>
              </a:lnSpc>
              <a:spcAft>
                <a:spcPts val="300"/>
              </a:spcAft>
              <a:buClr>
                <a:schemeClr val="tx1"/>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Gay socialist child molester Röhm’s </a:t>
            </a:r>
            <a:r>
              <a:rPr lang="en-US" sz="2800" dirty="0">
                <a:solidFill>
                  <a:prstClr val="black">
                    <a:lumMod val="95000"/>
                    <a:lumOff val="5000"/>
                  </a:prstClr>
                </a:solidFill>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(Brownshirt executions &amp; attacks contributed to the rise of Nazis </a:t>
            </a:r>
            <a:r>
              <a:rPr lang="en-US" sz="2800" dirty="0">
                <a:solidFill>
                  <a:schemeClr val="bg1"/>
                </a:solidFill>
                <a:latin typeface="Calibri" panose="020F0502020204030204" pitchFamily="34" charset="0"/>
                <a:cs typeface="Calibri" panose="020F0502020204030204" pitchFamily="34" charset="0"/>
              </a:rPr>
              <a:t>and violent suppression of right-wing Christians. </a:t>
            </a:r>
          </a:p>
          <a:p>
            <a:pPr marL="274320" lvl="0" indent="0">
              <a:lnSpc>
                <a:spcPct val="90000"/>
              </a:lnSpc>
              <a:spcAft>
                <a:spcPts val="1200"/>
              </a:spcAft>
              <a:buClr>
                <a:schemeClr val="tx1"/>
              </a:buClr>
              <a:buSzPct val="60000"/>
              <a:tabLst/>
              <a:defRPr/>
            </a:pPr>
            <a:r>
              <a:rPr lang="en-US" sz="14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[1023]</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 (time 29:00)</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[1161]</a:t>
            </a:r>
            <a:r>
              <a:rPr lang="en-US" sz="1400" dirty="0">
                <a:solidFill>
                  <a:schemeClr val="bg1"/>
                </a:solidFill>
                <a:latin typeface="Calibri" panose="020F0502020204030204" pitchFamily="34" charset="0"/>
                <a:cs typeface="Calibri" panose="020F0502020204030204" pitchFamily="34" charset="0"/>
              </a:rPr>
              <a:t> </a:t>
            </a:r>
            <a:r>
              <a:rPr lang="en-US" sz="1400" dirty="0">
                <a:solidFill>
                  <a:schemeClr val="bg1"/>
                </a:solidFill>
                <a:latin typeface="Calibri" panose="020F0502020204030204" pitchFamily="34" charset="0"/>
                <a:ea typeface="Microsoft YaHei" pitchFamily="1"/>
                <a:cs typeface="Calibri" panose="020F0502020204030204" pitchFamily="34" charset="0"/>
                <a:hlinkClick r:id="rId8">
                  <a:extLst>
                    <a:ext uri="{A12FA001-AC4F-418D-AE19-62706E023703}">
                      <ahyp:hlinkClr xmlns:ahyp="http://schemas.microsoft.com/office/drawing/2018/hyperlinkcolor" val="tx"/>
                    </a:ext>
                  </a:extLst>
                </a:hlinkClick>
              </a:rPr>
              <a:t>[1174]</a:t>
            </a:r>
            <a:endParaRPr lang="en-US" sz="1400" dirty="0">
              <a:solidFill>
                <a:schemeClr val="bg1"/>
              </a:solidFill>
              <a:latin typeface="Calibri" panose="020F0502020204030204" pitchFamily="34" charset="0"/>
              <a:cs typeface="Calibri" panose="020F0502020204030204" pitchFamily="34" charset="0"/>
            </a:endParaRPr>
          </a:p>
          <a:p>
            <a:pPr marL="274320" lvl="0" indent="-274320">
              <a:lnSpc>
                <a:spcPct val="90000"/>
              </a:lnSpc>
              <a:spcAft>
                <a:spcPts val="600"/>
              </a:spcAft>
              <a:buClr>
                <a:schemeClr val="tx1"/>
              </a:buClr>
              <a:buSzPct val="60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same bloody murderous riots are used today by gay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9"/>
              </a:rPr>
              <a:t>communist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10"/>
              </a:rPr>
              <a:t>child raping Antifa</a:t>
            </a:r>
            <a:r>
              <a:rPr lang="en-US" sz="2800" dirty="0">
                <a:solidFill>
                  <a:schemeClr val="bg1">
                    <a:lumMod val="95000"/>
                    <a:lumOff val="5000"/>
                  </a:schemeClr>
                </a:solidFill>
                <a:latin typeface="Calibri" panose="020F0502020204030204" pitchFamily="34" charset="0"/>
                <a:cs typeface="Calibri" panose="020F0502020204030204" pitchFamily="34" charset="0"/>
              </a:rPr>
              <a:t>. </a:t>
            </a:r>
          </a:p>
          <a:p>
            <a:pPr marL="274320" lvl="0" indent="0">
              <a:lnSpc>
                <a:spcPct val="90000"/>
              </a:lnSpc>
              <a:spcAft>
                <a:spcPts val="0"/>
              </a:spcAft>
              <a:buClr>
                <a:schemeClr val="tx1"/>
              </a:buClr>
              <a:buSzPct val="60000"/>
              <a:tabLst/>
              <a:defRPr/>
            </a:pPr>
            <a:r>
              <a:rPr lang="en-US" sz="1600" dirty="0">
                <a:solidFill>
                  <a:schemeClr val="bg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[1040]</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[1091]</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[1092]</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[1138] (time 1:19:30)</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[1161]</a:t>
            </a:r>
            <a:r>
              <a:rPr lang="en-US" sz="16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ea typeface="Microsoft YaHei" pitchFamily="1"/>
                <a:cs typeface="Calibri" panose="020F0502020204030204" pitchFamily="34" charset="0"/>
                <a:hlinkClick r:id="rId8">
                  <a:extLst>
                    <a:ext uri="{A12FA001-AC4F-418D-AE19-62706E023703}">
                      <ahyp:hlinkClr xmlns:ahyp="http://schemas.microsoft.com/office/drawing/2018/hyperlinkcolor" val="tx"/>
                    </a:ext>
                  </a:extLst>
                </a:hlinkClick>
              </a:rPr>
              <a:t>[1174]</a:t>
            </a:r>
            <a:r>
              <a:rPr lang="en-US" sz="1600" dirty="0">
                <a:solidFill>
                  <a:schemeClr val="bg1"/>
                </a:solidFill>
                <a:latin typeface="Calibri" panose="020F0502020204030204" pitchFamily="34" charset="0"/>
                <a:ea typeface="Microsoft YaHei" pitchFamily="1"/>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[1175]</a:t>
            </a:r>
            <a:r>
              <a:rPr lang="en-US" sz="1600" dirty="0">
                <a:solidFill>
                  <a:schemeClr val="bg1"/>
                </a:solidFill>
                <a:latin typeface="Calibri" panose="020F0502020204030204" pitchFamily="34" charset="0"/>
                <a:cs typeface="Calibri" panose="020F0502020204030204" pitchFamily="34" charset="0"/>
              </a:rPr>
              <a:t>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52400"/>
            <a:ext cx="8961120" cy="1280160"/>
          </a:xfrm>
          <a:prstGeom prst="rect">
            <a:avLst/>
          </a:prstGeom>
          <a:blipFill dpi="0" rotWithShape="0">
            <a:blip r:embed="rId1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A7A79AD8-FD37-4BFA-B734-458CE77CB00E}"/>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8540466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1740" y="2362200"/>
            <a:ext cx="8460519" cy="407803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65000"/>
              <a:tabLst/>
              <a:defRPr/>
            </a:pPr>
            <a:r>
              <a:rPr lang="en-US" sz="3200" dirty="0">
                <a:solidFill>
                  <a:schemeClr val="bg1">
                    <a:lumMod val="95000"/>
                    <a:lumOff val="5000"/>
                  </a:schemeClr>
                </a:solidFill>
                <a:latin typeface="Calibri" panose="020F0502020204030204" pitchFamily="34" charset="0"/>
                <a:cs typeface="Calibri" panose="020F0502020204030204" pitchFamily="34" charset="0"/>
              </a:rPr>
              <a:t>“… image(s) of Nazi book-burning… from newsreels of the 1930s, was directly related to the homosexuality of Nazi leaders… Hitler’s Brownshirts broke into (gay feminine Jew) Magnus Hirschfeld’s Institute for Sexual Research in Berlin on May 6, 1933… the Nazis burned </a:t>
            </a:r>
            <a:r>
              <a:rPr lang="en-US" sz="3200" dirty="0">
                <a:solidFill>
                  <a:schemeClr val="bg1"/>
                </a:solidFill>
                <a:latin typeface="Calibri" panose="020F0502020204030204" pitchFamily="34" charset="0"/>
                <a:cs typeface="Calibri" panose="020F0502020204030204" pitchFamily="34" charset="0"/>
              </a:rPr>
              <a:t>thousands of books and files taken in that raid.” </a:t>
            </a:r>
          </a:p>
          <a:p>
            <a:pPr marL="0" lvl="0" indent="0">
              <a:lnSpc>
                <a:spcPct val="100000"/>
              </a:lnSpc>
              <a:spcAft>
                <a:spcPts val="600"/>
              </a:spcAft>
              <a:buClr>
                <a:prstClr val="white"/>
              </a:buClr>
              <a:buSzPct val="65000"/>
              <a:tabLst/>
              <a:defRPr/>
            </a:pP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(Ch. 1 pg. 5)</a:t>
            </a:r>
            <a:endParaRPr lang="en-US"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6096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3D5C90A8-BD3D-4BB8-8A96-C673A5D5A482}"/>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804296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4795395" y="6547675"/>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60" y="464902"/>
            <a:ext cx="8945880" cy="9144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7" name="Rectangle 2">
            <a:extLst>
              <a:ext uri="{FF2B5EF4-FFF2-40B4-BE49-F238E27FC236}">
                <a16:creationId xmlns:a16="http://schemas.microsoft.com/office/drawing/2014/main" id="{AAB6346B-A2C5-4CBE-8C2E-A61CA3BCD481}"/>
              </a:ext>
            </a:extLst>
          </p:cNvPr>
          <p:cNvSpPr>
            <a:spLocks noChangeArrowheads="1"/>
          </p:cNvSpPr>
          <p:nvPr/>
        </p:nvSpPr>
        <p:spPr bwMode="auto">
          <a:xfrm>
            <a:off x="4536315" y="1604298"/>
            <a:ext cx="4480560" cy="4830681"/>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nSpc>
                <a:spcPct val="92000"/>
              </a:lnSpc>
              <a:spcBef>
                <a:spcPts val="0"/>
              </a:spcBef>
              <a:spcAft>
                <a:spcPts val="600"/>
              </a:spcAft>
              <a:tabLst/>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The original full book title of Darwin’s book “The Origin of Species” included “Favored Races” revealed his writings, that Blacks &amp; other races were inferior. Yet liberals pass laws to require his racist teachings.   </a:t>
            </a:r>
          </a:p>
          <a:p>
            <a:pPr marL="0" marR="457200" lvl="0" indent="0">
              <a:lnSpc>
                <a:spcPct val="92000"/>
              </a:lnSpc>
              <a:spcBef>
                <a:spcPts val="0"/>
              </a:spcBef>
              <a:spcAft>
                <a:spcPts val="600"/>
              </a:spcAft>
              <a:tabLst/>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In Darwin's book “Descent of Man” he taught that Whites would eventually wipe out all lower human races, including all gorillas and Blacks that Darwin said were lower races. </a:t>
            </a:r>
            <a:r>
              <a:rPr lang="en-US" sz="1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rPr>
              <a:t>[1283]</a:t>
            </a:r>
            <a:endParaRPr lang="en-US" sz="2000" dirty="0">
              <a:solidFill>
                <a:schemeClr val="tx1"/>
              </a:solidFill>
              <a:latin typeface="Calibri" panose="020F0502020204030204" pitchFamily="34" charset="0"/>
              <a:cs typeface="Calibri" panose="020F0502020204030204" pitchFamily="34" charset="0"/>
            </a:endParaRPr>
          </a:p>
        </p:txBody>
      </p:sp>
      <p:pic>
        <p:nvPicPr>
          <p:cNvPr id="5" name="Picture 4">
            <a:extLst>
              <a:ext uri="{FF2B5EF4-FFF2-40B4-BE49-F238E27FC236}">
                <a16:creationId xmlns:a16="http://schemas.microsoft.com/office/drawing/2014/main" id="{BC9CEA8A-E594-4D52-A98C-A3E6F69CE3F0}"/>
              </a:ext>
            </a:extLst>
          </p:cNvPr>
          <p:cNvPicPr>
            <a:picLocks noChangeAspect="1"/>
          </p:cNvPicPr>
          <p:nvPr/>
        </p:nvPicPr>
        <p:blipFill>
          <a:blip r:embed="rId5"/>
          <a:stretch>
            <a:fillRect/>
          </a:stretch>
        </p:blipFill>
        <p:spPr>
          <a:xfrm>
            <a:off x="99060" y="1604298"/>
            <a:ext cx="4373519" cy="4833890"/>
          </a:xfrm>
          <a:prstGeom prst="rect">
            <a:avLst/>
          </a:prstGeom>
        </p:spPr>
      </p:pic>
    </p:spTree>
    <p:extLst>
      <p:ext uri="{BB962C8B-B14F-4D97-AF65-F5344CB8AC3E}">
        <p14:creationId xmlns:p14="http://schemas.microsoft.com/office/powerpoint/2010/main" val="15862003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53944" y="1737360"/>
            <a:ext cx="8636111" cy="49377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65000"/>
              <a:tabLst/>
              <a:defRPr/>
            </a:pPr>
            <a:r>
              <a:rPr lang="en-US" sz="32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The Institute had extensive records on the sexual perversions of numerous Nazi leaders, many of whom had been under treatment there prior to the beginning of the Nazi regime. </a:t>
            </a:r>
          </a:p>
          <a:p>
            <a:pPr marL="0" lvl="0" indent="0">
              <a:lnSpc>
                <a:spcPct val="94000"/>
              </a:lnSpc>
              <a:spcAft>
                <a:spcPts val="120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Treatment at the Sex Research Institute was required by the German courts for persons convicted of sex crimes</a:t>
            </a:r>
            <a:r>
              <a:rPr lang="en-US" sz="3200" dirty="0">
                <a:solidFill>
                  <a:schemeClr val="bg1"/>
                </a:solidFill>
                <a:latin typeface="Calibri" panose="020F0502020204030204" pitchFamily="34" charset="0"/>
                <a:cs typeface="Calibri" panose="020F0502020204030204" pitchFamily="34" charset="0"/>
              </a:rPr>
              <a:t>.“</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(Ch. 1 pg. 5)</a:t>
            </a:r>
            <a:endParaRPr lang="en-US" sz="3200" dirty="0">
              <a:solidFill>
                <a:schemeClr val="bg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“Ludwig L. Lenz, who worked at the Institute at the time of the raid but managed to escape with his life, later wrote of the incident…”</a:t>
            </a:r>
            <a:r>
              <a:rPr lang="en-US" sz="2800" b="1" dirty="0">
                <a:ln w="9525">
                  <a:solidFill>
                    <a:prstClr val="black"/>
                  </a:solidFill>
                  <a:prstDash val="solid"/>
                </a:ln>
                <a:solidFill>
                  <a:schemeClr val="bg1"/>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[1022]</a:t>
            </a:r>
            <a:r>
              <a:rPr lang="en-US" dirty="0">
                <a:solidFill>
                  <a:schemeClr val="bg1"/>
                </a:solidFill>
                <a:latin typeface="Calibri" panose="020F0502020204030204" pitchFamily="34" charset="0"/>
                <a:cs typeface="Calibri" panose="020F0502020204030204" pitchFamily="34" charset="0"/>
              </a:rPr>
              <a:t> (Ch. 1 pg. 5)</a:t>
            </a:r>
            <a:endParaRPr lang="en-US" b="1" dirty="0">
              <a:ln w="9525">
                <a:solidFill>
                  <a:schemeClr val="bg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60490F37-8134-447E-8087-D5A0CDD1FC98}"/>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9004733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4753" y="1600200"/>
            <a:ext cx="8961120" cy="50106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 our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purely scientific Institute (Institute of Sexology led by Jewish feminine communist gays supporting Russia) was the first victim which fell to the new (butch gay socialist Nazi) regime? </a:t>
            </a:r>
            <a:r>
              <a:rPr lang="en-US" sz="2800" dirty="0">
                <a:solidFill>
                  <a:schemeClr val="bg1">
                    <a:lumMod val="95000"/>
                    <a:lumOff val="5000"/>
                  </a:schemeClr>
                </a:solidFill>
                <a:latin typeface="Calibri" panose="020F0502020204030204" pitchFamily="34" charset="0"/>
                <a:cs typeface="Calibri" panose="020F0502020204030204" pitchFamily="34" charset="0"/>
              </a:rPr>
              <a:t>...We knew too much...</a:t>
            </a:r>
            <a:r>
              <a:rPr lang="en-US" sz="28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not ten percent of the men who, in 1933, took the fate of Germany into their hands, were sexually normal... </a:t>
            </a:r>
          </a:p>
          <a:p>
            <a:pPr marL="0" lvl="0" indent="0">
              <a:lnSpc>
                <a:spcPct val="92000"/>
              </a:lnSpc>
              <a:spcAft>
                <a:spcPts val="12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Our knowledge of such intimate secrets regarding members of the Nazi Party … we possessed about forty thousand confessions and biographical letters —was the cause of the complete and utter destruction of the Institute of Sexology </a:t>
            </a:r>
            <a:r>
              <a:rPr lang="en-US" sz="2600" dirty="0">
                <a:solidFill>
                  <a:schemeClr val="bg1">
                    <a:lumMod val="95000"/>
                    <a:lumOff val="5000"/>
                  </a:schemeClr>
                </a:solidFill>
                <a:latin typeface="Calibri" panose="020F0502020204030204" pitchFamily="34" charset="0"/>
                <a:cs typeface="Calibri" panose="020F0502020204030204" pitchFamily="34" charset="0"/>
              </a:rPr>
              <a:t>(by Nazis).” </a:t>
            </a:r>
            <a:r>
              <a:rPr lang="en-US" dirty="0">
                <a:solidFill>
                  <a:schemeClr val="bg1">
                    <a:lumMod val="95000"/>
                    <a:lumOff val="5000"/>
                  </a:schemeClr>
                </a:solidFill>
                <a:latin typeface="Calibri" panose="020F0502020204030204" pitchFamily="34" charset="0"/>
                <a:cs typeface="Calibri" panose="020F0502020204030204" pitchFamily="34" charset="0"/>
              </a:rPr>
              <a:t>(Haberle:369)</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5)</a:t>
            </a:r>
            <a:endParaRPr lang="en-US" sz="15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4753" y="27432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0DAB9426-E4EE-43DC-8964-D6FBB51AF911}"/>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1735776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2410" y="1981200"/>
            <a:ext cx="8679180" cy="44233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65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Institute’s destruction was also due to deadly hatred “between two major homosexual groups. (the German butch &amp; feminine communist Jews) </a:t>
            </a:r>
          </a:p>
          <a:p>
            <a:pPr marL="0" lvl="0" indent="0">
              <a:lnSpc>
                <a:spcPct val="94000"/>
              </a:lnSpc>
              <a:spcAft>
                <a:spcPts val="12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Magnus Hirschfeld, who headed the Institute, was a prominent Jewish homosexual… (feminine who also) headed (the) ‘gay rights’ organization … (SHC that was working for the)… repeal of Paragraph 175 of the German legal code, which criminalized homosexuality.” </a:t>
            </a:r>
            <a:r>
              <a:rPr lang="en-US" dirty="0">
                <a:solidFill>
                  <a:schemeClr val="bg1">
                    <a:lumMod val="95000"/>
                    <a:lumOff val="5000"/>
                  </a:schemeClr>
                </a:solidFill>
                <a:latin typeface="Calibri" panose="020F0502020204030204" pitchFamily="34" charset="0"/>
                <a:cs typeface="Calibri" panose="020F0502020204030204" pitchFamily="34" charset="0"/>
              </a:rPr>
              <a:t>(Haberle:369)</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5)</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4572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E82F9ACB-31DA-4902-8F2E-9017E4D23A4E}"/>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6726261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906921"/>
            <a:ext cx="8854440" cy="45910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300"/>
              </a:spcAft>
              <a:buClr>
                <a:prstClr val="white"/>
              </a:buClr>
              <a:buSzPct val="60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“This (feminine gay SHC) organization was also opposed to sadomasochism and pederasty (gay child rape), two of the favorite practices of the militaristic, Roehm-style (butch) homosexuals who figured so prominently in the early Nazi Party.” </a:t>
            </a:r>
          </a:p>
          <a:p>
            <a:pPr marL="0" lvl="0" indent="0">
              <a:spcAft>
                <a:spcPts val="1200"/>
              </a:spcAft>
              <a:buClr>
                <a:prstClr val="white"/>
              </a:buClr>
              <a:buSzPct val="60000"/>
              <a:tabLst/>
              <a:defRPr/>
            </a:pPr>
            <a:r>
              <a:rPr lang="en-US" dirty="0">
                <a:solidFill>
                  <a:schemeClr val="bg1">
                    <a:lumMod val="95000"/>
                    <a:lumOff val="5000"/>
                  </a:schemeClr>
                </a:solidFill>
                <a:latin typeface="Calibri" panose="020F0502020204030204" pitchFamily="34" charset="0"/>
                <a:cs typeface="Calibri" panose="020F0502020204030204" pitchFamily="34" charset="0"/>
              </a:rPr>
              <a:t>(Haberle:369)</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3"/>
              </a:rPr>
              <a:t>[1022]</a:t>
            </a:r>
            <a:r>
              <a:rPr lang="en-US" dirty="0">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5)</a:t>
            </a:r>
          </a:p>
          <a:p>
            <a:pPr marL="274320" lvl="0" indent="-274320">
              <a:spcAft>
                <a:spcPts val="1200"/>
              </a:spcAft>
              <a:buClr>
                <a:schemeClr val="bg1"/>
              </a:buClr>
              <a:buSzPct val="65000"/>
              <a:buFont typeface="Wingdings" panose="05000000000000000000" pitchFamily="2" charset="2"/>
              <a:buChar char="Ø"/>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“Among the burning literary works deemed unacceptable by the Nazis were hidden </a:t>
            </a: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thousands of files documenting the perversions of Nazi leaders</a:t>
            </a:r>
            <a:r>
              <a:rPr lang="en-US" sz="2800" dirty="0">
                <a:solidFill>
                  <a:prstClr val="black">
                    <a:lumMod val="95000"/>
                    <a:lumOff val="5000"/>
                  </a:prstClr>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(Haberle:369)</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3"/>
              </a:rPr>
              <a:t>[1022]</a:t>
            </a:r>
            <a:r>
              <a:rPr lang="en-US" dirty="0">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 5)</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F189942-E0E7-4F5C-B28D-8FBD4EDEB73C}"/>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9765836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645920"/>
            <a:ext cx="8869680" cy="499271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“Desmond Seward, in Napoleon and Hitler, quotes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Italian dictator, Benito Mussolini, who referred to Hitler as ‘that horrible sexual degenerate</a:t>
            </a:r>
            <a:r>
              <a:rPr lang="en-US" sz="30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rPr>
              <a:t>(Seward:148) </a:t>
            </a:r>
          </a:p>
          <a:p>
            <a:pPr marL="0" lvl="0" indent="0">
              <a:spcAft>
                <a:spcPts val="12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He also reports that ‘the files of the Viennese police (capital of Austria) list him [Hitler] as a homosexual.’” </a:t>
            </a:r>
            <a:r>
              <a:rPr lang="en-US" dirty="0">
                <a:solidFill>
                  <a:schemeClr val="bg1"/>
                </a:solidFill>
                <a:latin typeface="Calibri" panose="020F0502020204030204" pitchFamily="34" charset="0"/>
                <a:cs typeface="Calibri" panose="020F0502020204030204" pitchFamily="34" charset="0"/>
              </a:rPr>
              <a:t>(Seward:299) </a:t>
            </a:r>
            <a:r>
              <a:rPr lang="en-US" sz="1600" dirty="0">
                <a:solidFill>
                  <a:prstClr val="white"/>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17)</a:t>
            </a:r>
            <a:r>
              <a:rPr lang="en-US" dirty="0">
                <a:solidFill>
                  <a:schemeClr val="bg1"/>
                </a:solidFill>
                <a:latin typeface="Calibri" panose="020F0502020204030204" pitchFamily="34" charset="0"/>
                <a:cs typeface="Calibri" panose="020F0502020204030204" pitchFamily="34" charset="0"/>
              </a:rPr>
              <a:t> </a:t>
            </a:r>
          </a:p>
          <a:p>
            <a:pPr marL="0" lvl="0" indent="0">
              <a:spcAft>
                <a:spcPts val="6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“Writer Charlotte Wolff, M.D. quotes Magnus Hirschfeld about Hitler in her book Magnus Hirschfeld. (Hirschfeld was Director of the Sex Research Institute of Berlin which was destroyed by Hitler in 1934).” </a:t>
            </a:r>
            <a:r>
              <a:rPr lang="en-US" dirty="0">
                <a:solidFill>
                  <a:prstClr val="black"/>
                </a:solidFill>
                <a:latin typeface="Calibri" panose="020F0502020204030204" pitchFamily="34" charset="0"/>
                <a:cs typeface="Calibri" panose="020F0502020204030204" pitchFamily="34" charset="0"/>
              </a:rPr>
              <a:t>(Wolff:438) </a:t>
            </a:r>
            <a:r>
              <a:rPr lang="en-US" sz="1600" dirty="0">
                <a:solidFill>
                  <a:prstClr val="white"/>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17)</a:t>
            </a:r>
            <a:endParaRPr lang="en-US" sz="2600" dirty="0">
              <a:solidFill>
                <a:prstClr val="black"/>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7432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885BD327-417A-412C-9A47-22A31402698B}"/>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984301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8120" y="1700806"/>
            <a:ext cx="8747760" cy="491865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8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Magnus Hirschfeld stated: “About three years before the Nazis came to power we had a patient at the Institute who had a liaison with Roehm.” </a:t>
            </a:r>
          </a:p>
          <a:p>
            <a:pPr marL="0" lvl="0" indent="0">
              <a:spcAft>
                <a:spcPts val="8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“We were on good terms with him, and he told us a good deal of what happened in his circle...”</a:t>
            </a:r>
          </a:p>
          <a:p>
            <a:pPr marL="0" lvl="0" indent="0">
              <a:spcAft>
                <a:spcPts val="8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“He also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referred to Adolf Hitler in the oddest possible manner. ‘Afi (Adolf Hitler) is the most perverted of us all. He is very much like a soft woman, but now he makes great propaganda in the heroic morale</a:t>
            </a:r>
            <a:r>
              <a:rPr lang="en-US" sz="32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rPr>
              <a:t>(Wolff:438) </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17)</a:t>
            </a:r>
            <a:endParaRPr lang="en-US" sz="2600"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0480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379247C0-0D30-49C5-B8F0-D0F9577D17A4}"/>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0463373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27366"/>
            <a:ext cx="8869680" cy="488120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This feminine bipolar personality of Hitler around men he was attracted to, was also confirmed in movie “Unbroken”, a biography about heterosexual American Louis Zamperini. </a:t>
            </a:r>
          </a:p>
          <a:p>
            <a:pPr marL="0" lvl="0" indent="0">
              <a:lnSpc>
                <a:spcPct val="92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Louis was a teen track star before WWII in the 1936 Berlin Olympics. </a:t>
            </a:r>
            <a:r>
              <a:rPr lang="en-US" sz="29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Hitler strangely insisted on meeting Louis in the stadium after the race, but Louis didn’t win the race. </a:t>
            </a:r>
          </a:p>
          <a:p>
            <a:pPr marL="0" lvl="0" indent="0">
              <a:lnSpc>
                <a:spcPct val="92000"/>
              </a:lnSpc>
              <a:spcAft>
                <a:spcPts val="1200"/>
              </a:spcAft>
              <a:buClr>
                <a:prstClr val="white"/>
              </a:buClr>
              <a:buSzPct val="55000"/>
              <a:tabLst/>
            </a:pPr>
            <a:r>
              <a:rPr lang="en-US" sz="29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After shaking Hilter's hand, Louis later remarked that it was a “flimsy” limp handshake, and Hitler called him “boy”</a:t>
            </a:r>
            <a:r>
              <a:rPr lang="en-US" sz="3000" dirty="0">
                <a:solidFill>
                  <a:schemeClr val="bg1"/>
                </a:solidFill>
                <a:latin typeface="Calibri" panose="020F0502020204030204" pitchFamily="34" charset="0"/>
                <a:cs typeface="Calibri" panose="020F0502020204030204" pitchFamily="34" charset="0"/>
              </a:rPr>
              <a:t>.</a:t>
            </a:r>
            <a:r>
              <a:rPr lang="en-US" dirty="0">
                <a:solidFill>
                  <a:schemeClr val="bg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[1095]</a:t>
            </a:r>
            <a:r>
              <a:rPr lang="en-US" dirty="0">
                <a:solidFill>
                  <a:schemeClr val="tx1"/>
                </a:solidFill>
                <a:latin typeface="Calibri" panose="020F0502020204030204" pitchFamily="34" charset="0"/>
                <a:cs typeface="Calibri" panose="020F0502020204030204" pitchFamily="34" charset="0"/>
              </a:rPr>
              <a:t> (time 2:00) </a:t>
            </a:r>
            <a:r>
              <a:rPr lang="en-US" sz="2600" dirty="0">
                <a:solidFill>
                  <a:schemeClr val="bg1"/>
                </a:solidFill>
                <a:latin typeface="Calibri" panose="020F0502020204030204" pitchFamily="34" charset="0"/>
                <a:cs typeface="Calibri" panose="020F0502020204030204" pitchFamily="34" charset="0"/>
              </a:rPr>
              <a:t>Hitler rarely shook hands, except with his gay partners. </a:t>
            </a:r>
            <a:r>
              <a:rPr lang="en-US" dirty="0">
                <a:solidFill>
                  <a:prstClr val="black"/>
                </a:solidFill>
                <a:latin typeface="Calibri" panose="020F0502020204030204" pitchFamily="34" charset="0"/>
                <a:cs typeface="Calibri" panose="020F0502020204030204" pitchFamily="34" charset="0"/>
                <a:hlinkClick r:id="rId4"/>
              </a:rPr>
              <a:t>[1099 pg. 39]</a:t>
            </a:r>
            <a:r>
              <a:rPr lang="en-US" dirty="0">
                <a:solidFill>
                  <a:prstClr val="black"/>
                </a:solidFill>
                <a:latin typeface="Calibri" panose="020F0502020204030204" pitchFamily="34" charset="0"/>
                <a:cs typeface="Calibri" panose="020F0502020204030204" pitchFamily="34" charset="0"/>
              </a:rPr>
              <a:t> </a:t>
            </a:r>
            <a:r>
              <a:rPr lang="en-US" sz="2600" dirty="0">
                <a:solidFill>
                  <a:schemeClr val="bg1"/>
                </a:solidFill>
                <a:latin typeface="Calibri" panose="020F0502020204030204" pitchFamily="34" charset="0"/>
                <a:cs typeface="Calibri" panose="020F0502020204030204" pitchFamily="34" charset="0"/>
              </a:rPr>
              <a:t>This was Hitler’s gay pickup handshake. Louis was a young Italian American and Italians were Nazi allies.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BB6D4D60-9850-4326-8EFE-53A14B0D8F7E}"/>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713805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453100"/>
            <a:ext cx="8869680" cy="51663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In his youth, Hitler was groomed to be a child gay rapist, by adult child gay rapists.</a:t>
            </a:r>
          </a:p>
          <a:p>
            <a:pPr marL="0" lvl="0" indent="0">
              <a:lnSpc>
                <a:spcPct val="90000"/>
              </a:lnSpc>
              <a:spcAft>
                <a:spcPts val="6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“At the age of fourteen his authoritarian father died...  He was then coddled and pampered by his doting mother until she, too, died in December of 1908.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nineteen, young, spoiled Adolf Hitler was on his own, living in poverty (homeless) on the streets of Vienna</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0" lvl="0" indent="0">
              <a:lnSpc>
                <a:spcPct val="90000"/>
              </a:lnSpc>
              <a:spcAft>
                <a:spcPts val="6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“But by this time his political opinions had already been influenced… he had adopted German Nationalist views during his school days under Professor Potsch of the Linz Realschule. </a:t>
            </a:r>
            <a:r>
              <a:rPr lang="en-US" dirty="0">
                <a:solidFill>
                  <a:schemeClr val="bg1"/>
                </a:solidFill>
                <a:latin typeface="Calibri" panose="020F0502020204030204" pitchFamily="34" charset="0"/>
                <a:cs typeface="Calibri" panose="020F0502020204030204" pitchFamily="34" charset="0"/>
              </a:rPr>
              <a:t>(Heiden:1936)</a:t>
            </a:r>
            <a:r>
              <a:rPr lang="en-US" sz="2800" dirty="0">
                <a:solidFill>
                  <a:schemeClr val="bg1"/>
                </a:solidFill>
                <a:latin typeface="Calibri" panose="020F0502020204030204" pitchFamily="34" charset="0"/>
                <a:cs typeface="Calibri" panose="020F0502020204030204" pitchFamily="34" charset="0"/>
              </a:rPr>
              <a:t> … teenaged Adolf had likely also already secretly self-identified as a homosexual.” </a:t>
            </a:r>
            <a:r>
              <a:rPr lang="en-US" sz="1400" dirty="0">
                <a:solidFill>
                  <a:schemeClr val="tx1"/>
                </a:solidFill>
                <a:latin typeface="Calibri" panose="020F0502020204030204" pitchFamily="34" charset="0"/>
                <a:cs typeface="Calibri" panose="020F0502020204030204" pitchFamily="34" charset="0"/>
                <a:hlinkClick r:id="rId3"/>
              </a:rPr>
              <a:t>[1022] (Ch. 4 pg. 11)</a:t>
            </a:r>
            <a:r>
              <a:rPr lang="en-US" sz="1400" dirty="0">
                <a:solidFill>
                  <a:schemeClr val="tx1"/>
                </a:solidFill>
                <a:latin typeface="Calibri" panose="020F0502020204030204" pitchFamily="34" charset="0"/>
                <a:cs typeface="Calibri" panose="020F0502020204030204" pitchFamily="34" charset="0"/>
              </a:rPr>
              <a:t> </a:t>
            </a:r>
            <a:endParaRPr lang="en-US" sz="1400"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371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1AAB43FA-BEFC-4325-89F6-F4DD258FF0BB}"/>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833579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463040"/>
            <a:ext cx="8961120" cy="52120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t>
            </a:r>
            <a:r>
              <a:rPr lang="en-US" sz="2800" b="1" dirty="0">
                <a:solidFill>
                  <a:schemeClr val="bg1"/>
                </a:solidFill>
                <a:latin typeface="Calibri" panose="020F0502020204030204" pitchFamily="34" charset="0"/>
                <a:cs typeface="Calibri" panose="020F0502020204030204" pitchFamily="34" charset="0"/>
              </a:rPr>
              <a:t>Adolf, the Boy Prostitute </a:t>
            </a:r>
          </a:p>
          <a:p>
            <a:pPr marL="0" lvl="0" indent="0">
              <a:lnSpc>
                <a:spcPct val="88000"/>
              </a:lnSpc>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In Germany’s National Vice, Samuel Igra wrote that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as a young man Hitler ‘had been a male prostitute in Vienna and Munich.’ </a:t>
            </a:r>
            <a:r>
              <a:rPr lang="en-US" dirty="0">
                <a:solidFill>
                  <a:schemeClr val="bg1"/>
                </a:solidFill>
                <a:latin typeface="Calibri" panose="020F0502020204030204" pitchFamily="34" charset="0"/>
                <a:cs typeface="Calibri" panose="020F0502020204030204" pitchFamily="34" charset="0"/>
              </a:rPr>
              <a:t>(Igra:67)</a:t>
            </a:r>
            <a:r>
              <a:rPr lang="en-US" sz="2800" dirty="0">
                <a:solidFill>
                  <a:schemeClr val="bg1"/>
                </a:solidFill>
                <a:latin typeface="Calibri" panose="020F0502020204030204" pitchFamily="34" charset="0"/>
                <a:cs typeface="Calibri" panose="020F0502020204030204" pitchFamily="34" charset="0"/>
              </a:rPr>
              <a:t> … </a:t>
            </a:r>
            <a:r>
              <a:rPr lang="en-US" sz="31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for quite a long time (homeless,) Hitler ‘chose to live in a Vienna flophouse known to be inhabited by many (adult) homosexuals</a:t>
            </a:r>
            <a:r>
              <a:rPr lang="en-US" sz="2800" dirty="0">
                <a:solidFill>
                  <a:schemeClr val="bg1"/>
                </a:solidFill>
                <a:latin typeface="Calibri" panose="020F0502020204030204" pitchFamily="34" charset="0"/>
                <a:cs typeface="Calibri" panose="020F0502020204030204" pitchFamily="34" charset="0"/>
              </a:rPr>
              <a:t>.’”</a:t>
            </a:r>
            <a:r>
              <a:rPr lang="en-US" sz="31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3"/>
              </a:rPr>
              <a:t>[1144](Langer:192)</a:t>
            </a:r>
            <a:r>
              <a:rPr lang="en-US" dirty="0">
                <a:solidFill>
                  <a:schemeClr val="bg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4"/>
              </a:rPr>
              <a:t>[1022] (Ch. 4 pg. 17)</a:t>
            </a:r>
            <a:r>
              <a:rPr lang="en-US" dirty="0">
                <a:solidFill>
                  <a:schemeClr val="tx1"/>
                </a:solidFill>
                <a:latin typeface="Calibri" panose="020F0502020204030204" pitchFamily="34" charset="0"/>
                <a:cs typeface="Calibri" panose="020F0502020204030204" pitchFamily="34" charset="0"/>
              </a:rPr>
              <a:t> </a:t>
            </a:r>
          </a:p>
          <a:p>
            <a:pPr marL="0" lvl="0" indent="0">
              <a:lnSpc>
                <a:spcPct val="88000"/>
              </a:lnSpc>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“That ‘flophouse’ was the Meldemannstrasse Hostel.</a:t>
            </a:r>
            <a:r>
              <a:rPr lang="en-US" sz="3000" dirty="0">
                <a:solidFill>
                  <a:schemeClr val="bg1"/>
                </a:solidFill>
                <a:latin typeface="Calibri" panose="020F0502020204030204" pitchFamily="34" charset="0"/>
                <a:cs typeface="Calibri" panose="020F0502020204030204" pitchFamily="34" charset="0"/>
              </a:rPr>
              <a:t> </a:t>
            </a:r>
          </a:p>
          <a:p>
            <a:pPr marL="0" lvl="0" indent="0">
              <a:lnSpc>
                <a:spcPct val="88000"/>
              </a:lnSpc>
              <a:spcAft>
                <a:spcPts val="0"/>
              </a:spcAft>
              <a:buClr>
                <a:prstClr val="white"/>
              </a:buClr>
              <a:buSzPct val="65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Hitler’s long-time ‘gay’ friend Ernst Hanfstaengl identified this residence as ‘a place where elderly men went in search of young men for homosexual pleasures</a:t>
            </a:r>
            <a:r>
              <a:rPr lang="en-US" sz="2800" dirty="0">
                <a:solidFill>
                  <a:schemeClr val="bg1"/>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5"/>
              </a:rPr>
              <a:t>[1099 Machtan pg. 56]</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[1022] (Ch. 4 pg. 17)</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AB6A1F2-BA60-4CE9-99BC-64C06D21C8BE}"/>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9321752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20040" y="2670683"/>
            <a:ext cx="8503920" cy="358630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0"/>
              </a:spcAft>
              <a:buClr>
                <a:prstClr val="white"/>
              </a:buClr>
              <a:buSzPct val="65000"/>
              <a:tabLst/>
              <a:defRPr/>
            </a:pPr>
            <a:r>
              <a:rPr lang="en-US" sz="3200" dirty="0">
                <a:solidFill>
                  <a:schemeClr val="bg1"/>
                </a:solidFill>
                <a:latin typeface="Calibri" panose="020F0502020204030204" pitchFamily="34" charset="0"/>
                <a:cs typeface="Calibri" panose="020F0502020204030204" pitchFamily="34" charset="0"/>
              </a:rPr>
              <a:t>“It was an open secret at the beginning of the 20th century,” adds Machtan, “that municipal hostels for homeless males were hubs of homosexual activity... [where many young men] kept themselves afloat by engaging in prostitution. Hitler spent over three years in this environment.”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[1099] (Machtan pg. 51)</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rPr>
              <a:t>[1022] (Ch. 4 pg. 17)</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76200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63FEF82D-8F37-4B13-A3A0-168995583E8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878689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57B33682-6B91-4B22-93B7-C45E787858CE}"/>
              </a:ext>
            </a:extLst>
          </p:cNvPr>
          <p:cNvSpPr>
            <a:spLocks noChangeArrowheads="1"/>
          </p:cNvSpPr>
          <p:nvPr/>
        </p:nvSpPr>
        <p:spPr bwMode="auto">
          <a:xfrm>
            <a:off x="1230628" y="5991596"/>
            <a:ext cx="6682738" cy="627864"/>
          </a:xfrm>
          <a:prstGeom prst="rect">
            <a:avLst/>
          </a:prstGeom>
          <a:noFill/>
          <a:ln w="25400">
            <a:noFill/>
          </a:ln>
          <a:effectLst/>
          <a:scene3d>
            <a:camera prst="orthographicFront"/>
            <a:lightRig rig="threePt" dir="t"/>
          </a:scene3d>
          <a:sp3d>
            <a:bevelT w="165100" prst="coolSlant"/>
          </a:sp3d>
        </p:spPr>
        <p:txBody>
          <a:bodyPr wrap="square" lIns="182880" tIns="9144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gn="ctr">
              <a:lnSpc>
                <a:spcPct val="90000"/>
              </a:lnSpc>
              <a:spcBef>
                <a:spcPts val="0"/>
              </a:spcBef>
              <a:spcAft>
                <a:spcPts val="600"/>
              </a:spcAft>
              <a:tabLst/>
            </a:pP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Modified image, credit: Video Maafa 21: </a:t>
            </a:r>
            <a:r>
              <a:rPr lang="en-US" sz="16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www.youtube.com/watch?v=ZAF2GPT_79Q</a:t>
            </a:r>
            <a:r>
              <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(time: 14:00)   </a:t>
            </a:r>
            <a:endParaRPr lang="en-US" sz="1600" dirty="0">
              <a:solidFill>
                <a:schemeClr val="tx1"/>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57" y="370448"/>
            <a:ext cx="8945880" cy="9144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3" name="Rectangle 2">
            <a:extLst>
              <a:ext uri="{FF2B5EF4-FFF2-40B4-BE49-F238E27FC236}">
                <a16:creationId xmlns:a16="http://schemas.microsoft.com/office/drawing/2014/main" id="{14061BBB-6E4C-44F0-BBBC-DB4135723016}"/>
              </a:ext>
            </a:extLst>
          </p:cNvPr>
          <p:cNvSpPr/>
          <p:nvPr/>
        </p:nvSpPr>
        <p:spPr bwMode="auto">
          <a:xfrm rot="518018">
            <a:off x="1755648" y="3584448"/>
            <a:ext cx="1188720" cy="228600"/>
          </a:xfrm>
          <a:prstGeom prst="rect">
            <a:avLst/>
          </a:prstGeom>
          <a:noFill/>
          <a:ln w="44450">
            <a:solidFill>
              <a:srgbClr val="FF0000"/>
            </a:solidFill>
          </a:ln>
          <a:effectLst/>
          <a:scene3d>
            <a:camera prst="orthographicFront"/>
            <a:lightRig rig="threePt" dir="t"/>
          </a:scene3d>
          <a:sp3d>
            <a:bevelT w="165100" prst="coolSlant"/>
          </a:sp3d>
        </p:spPr>
        <p:txBody>
          <a:bodyPr wrap="square" lIns="137160" tIns="182880" rIns="45720" bIns="45720" rtlCol="0" anchor="ctr">
            <a:spAutoFit/>
          </a:bodyPr>
          <a:lstStyle/>
          <a:p>
            <a:pPr marL="0" indent="0" algn="l">
              <a:lnSpc>
                <a:spcPct val="80000"/>
              </a:lnSpc>
              <a:spcBef>
                <a:spcPts val="0"/>
              </a:spcBef>
              <a:spcAft>
                <a:spcPts val="800"/>
              </a:spcAft>
              <a:buSzPct val="70000"/>
            </a:pP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p:txBody>
      </p:sp>
      <p:pic>
        <p:nvPicPr>
          <p:cNvPr id="8" name="Picture 7">
            <a:extLst>
              <a:ext uri="{FF2B5EF4-FFF2-40B4-BE49-F238E27FC236}">
                <a16:creationId xmlns:a16="http://schemas.microsoft.com/office/drawing/2014/main" id="{12AD96D8-3D72-4E50-A2F3-B646B5C0B653}"/>
              </a:ext>
            </a:extLst>
          </p:cNvPr>
          <p:cNvPicPr>
            <a:picLocks noChangeAspect="1"/>
          </p:cNvPicPr>
          <p:nvPr/>
        </p:nvPicPr>
        <p:blipFill>
          <a:blip r:embed="rId5"/>
          <a:stretch>
            <a:fillRect/>
          </a:stretch>
        </p:blipFill>
        <p:spPr>
          <a:xfrm>
            <a:off x="854747" y="1676400"/>
            <a:ext cx="7434505" cy="4206240"/>
          </a:xfrm>
          <a:prstGeom prst="roundRect">
            <a:avLst>
              <a:gd name="adj" fmla="val 4167"/>
            </a:avLst>
          </a:prstGeom>
          <a:solidFill>
            <a:srgbClr val="FFFFFF"/>
          </a:solidFill>
          <a:ln w="76200" cap="sq">
            <a:solidFill>
              <a:srgbClr val="0000FF"/>
            </a:solidFill>
            <a:miter lim="800000"/>
          </a:ln>
          <a:effectLst/>
          <a:scene3d>
            <a:camera prst="orthographicFront"/>
            <a:lightRig rig="threePt" dir="t">
              <a:rot lat="0" lon="0" rev="2700000"/>
            </a:lightRig>
          </a:scene3d>
          <a:sp3d>
            <a:bevelT h="38100"/>
            <a:contourClr>
              <a:srgbClr val="C0C0C0"/>
            </a:contourClr>
          </a:sp3d>
        </p:spPr>
      </p:pic>
      <p:pic>
        <p:nvPicPr>
          <p:cNvPr id="9" name="Picture 8">
            <a:extLst>
              <a:ext uri="{FF2B5EF4-FFF2-40B4-BE49-F238E27FC236}">
                <a16:creationId xmlns:a16="http://schemas.microsoft.com/office/drawing/2014/main" id="{EF9C7AB4-C142-4813-9974-62B26D586B4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934200" y="6341404"/>
            <a:ext cx="137160" cy="137160"/>
          </a:xfrm>
          <a:prstGeom prst="rect">
            <a:avLst/>
          </a:prstGeom>
        </p:spPr>
      </p:pic>
      <p:sp>
        <p:nvSpPr>
          <p:cNvPr id="11" name="Rectangle 10">
            <a:extLst>
              <a:ext uri="{FF2B5EF4-FFF2-40B4-BE49-F238E27FC236}">
                <a16:creationId xmlns:a16="http://schemas.microsoft.com/office/drawing/2014/main" id="{4F7230F7-C1B1-46AE-9F2D-8D2AEC16F039}"/>
              </a:ext>
            </a:extLst>
          </p:cNvPr>
          <p:cNvSpPr/>
          <p:nvPr/>
        </p:nvSpPr>
        <p:spPr bwMode="auto">
          <a:xfrm>
            <a:off x="6785704" y="4297680"/>
            <a:ext cx="914400" cy="365760"/>
          </a:xfrm>
          <a:prstGeom prst="rect">
            <a:avLst/>
          </a:prstGeom>
          <a:noFill/>
          <a:ln w="44450">
            <a:solidFill>
              <a:srgbClr val="FF0000"/>
            </a:solidFill>
          </a:ln>
          <a:effectLst/>
          <a:scene3d>
            <a:camera prst="orthographicFront"/>
            <a:lightRig rig="threePt" dir="t"/>
          </a:scene3d>
          <a:sp3d>
            <a:bevelT w="165100" prst="coolSlant"/>
          </a:sp3d>
        </p:spPr>
        <p:txBody>
          <a:bodyPr wrap="square" lIns="137160" tIns="182880" rIns="45720" bIns="45720" rtlCol="0" anchor="ctr">
            <a:spAutoFit/>
          </a:bodyPr>
          <a:lstStyle/>
          <a:p>
            <a:pPr marL="0" indent="0" algn="l">
              <a:lnSpc>
                <a:spcPct val="80000"/>
              </a:lnSpc>
              <a:spcBef>
                <a:spcPts val="0"/>
              </a:spcBef>
              <a:spcAft>
                <a:spcPts val="800"/>
              </a:spcAft>
              <a:buSzPct val="70000"/>
            </a:pP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p:txBody>
      </p:sp>
      <p:pic>
        <p:nvPicPr>
          <p:cNvPr id="2" name="Picture 1">
            <a:extLst>
              <a:ext uri="{FF2B5EF4-FFF2-40B4-BE49-F238E27FC236}">
                <a16:creationId xmlns:a16="http://schemas.microsoft.com/office/drawing/2014/main" id="{E03CFC96-9958-4F50-A279-B414DBA2261F}"/>
              </a:ext>
            </a:extLst>
          </p:cNvPr>
          <p:cNvPicPr>
            <a:picLocks noChangeAspect="1"/>
          </p:cNvPicPr>
          <p:nvPr/>
        </p:nvPicPr>
        <p:blipFill>
          <a:blip r:embed="rId7"/>
          <a:stretch>
            <a:fillRect/>
          </a:stretch>
        </p:blipFill>
        <p:spPr>
          <a:xfrm>
            <a:off x="733551" y="1524000"/>
            <a:ext cx="7676892" cy="5221620"/>
          </a:xfrm>
          <a:prstGeom prst="rect">
            <a:avLst/>
          </a:prstGeom>
        </p:spPr>
      </p:pic>
      <p:sp>
        <p:nvSpPr>
          <p:cNvPr id="7" name="TextBox 6">
            <a:extLst>
              <a:ext uri="{FF2B5EF4-FFF2-40B4-BE49-F238E27FC236}">
                <a16:creationId xmlns:a16="http://schemas.microsoft.com/office/drawing/2014/main" id="{4BA4939D-2716-45DC-B18D-5E13F466E518}"/>
              </a:ext>
            </a:extLst>
          </p:cNvPr>
          <p:cNvSpPr txBox="1"/>
          <p:nvPr/>
        </p:nvSpPr>
        <p:spPr bwMode="auto">
          <a:xfrm>
            <a:off x="6816184" y="6165971"/>
            <a:ext cx="1767840" cy="350865"/>
          </a:xfrm>
          <a:prstGeom prst="rect">
            <a:avLst/>
          </a:prstGeom>
          <a:noFill/>
          <a:ln>
            <a:noFill/>
          </a:ln>
          <a:effectLst>
            <a:outerShdw dist="25965" dir="2700000" algn="ctr" rotWithShape="0">
              <a:srgbClr val="808080"/>
            </a:outerShdw>
          </a:effectLst>
          <a:scene3d>
            <a:camera prst="orthographicFront"/>
            <a:lightRig rig="threePt" dir="t"/>
          </a:scene3d>
          <a:sp3d>
            <a:bevelT w="165100" prst="coolSlant"/>
          </a:sp3d>
        </p:spPr>
        <p:txBody>
          <a:bodyPr wrap="square" lIns="182880" tIns="91440" rIns="182880" bIns="91440" rtlCol="0" anchor="ctr" anchorCtr="1">
            <a:spAutoFit/>
          </a:bodyPr>
          <a:lstStyle/>
          <a:p>
            <a:pPr algn="ctr">
              <a:lnSpc>
                <a:spcPct val="90000"/>
              </a:lnSpc>
              <a:spcAft>
                <a:spcPts val="1150"/>
              </a:spcAft>
            </a:pPr>
            <a:r>
              <a:rPr lang="en-US" sz="1200" dirty="0">
                <a:solidFill>
                  <a:schemeClr val="tx1"/>
                </a:solidFill>
                <a:latin typeface="Times New Roman" panose="02020603050405020304" pitchFamily="18" charset="0"/>
                <a:cs typeface="Times New Roman" panose="02020603050405020304" pitchFamily="18" charset="0"/>
                <a:hlinkClick r:id="rId8">
                  <a:extLst>
                    <a:ext uri="{A12FA001-AC4F-418D-AE19-62706E023703}">
                      <ahyp:hlinkClr xmlns:ahyp="http://schemas.microsoft.com/office/drawing/2018/hyperlinkcolor" val="tx"/>
                    </a:ext>
                  </a:extLst>
                </a:hlinkClick>
              </a:rPr>
              <a:t>[1305] pg. 156</a:t>
            </a:r>
            <a:endParaRPr lang="en-US" sz="12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260433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7" name="Picture 6">
            <a:extLst>
              <a:ext uri="{FF2B5EF4-FFF2-40B4-BE49-F238E27FC236}">
                <a16:creationId xmlns:a16="http://schemas.microsoft.com/office/drawing/2014/main" id="{C1DA213F-6A56-4E79-8F7D-2FF699B9D18A}"/>
              </a:ext>
            </a:extLst>
          </p:cNvPr>
          <p:cNvPicPr>
            <a:picLocks noChangeAspect="1"/>
          </p:cNvPicPr>
          <p:nvPr/>
        </p:nvPicPr>
        <p:blipFill>
          <a:blip r:embed="rId4"/>
          <a:stretch>
            <a:fillRect/>
          </a:stretch>
        </p:blipFill>
        <p:spPr>
          <a:xfrm>
            <a:off x="121828" y="1508760"/>
            <a:ext cx="8900344" cy="5317956"/>
          </a:xfrm>
          <a:prstGeom prst="rect">
            <a:avLst/>
          </a:prstGeom>
        </p:spPr>
      </p:pic>
    </p:spTree>
    <p:extLst>
      <p:ext uri="{BB962C8B-B14F-4D97-AF65-F5344CB8AC3E}">
        <p14:creationId xmlns:p14="http://schemas.microsoft.com/office/powerpoint/2010/main" val="34686378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6000">
        <p15:prstTrans prst="pageCurlDouble"/>
      </p:transition>
    </mc:Choice>
    <mc:Fallback xmlns="">
      <p:transition spd="slow" advTm="56000">
        <p:fade/>
      </p:transition>
    </mc:Fallback>
  </mc:AlternateContent>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957" y="1541667"/>
            <a:ext cx="8778240" cy="48899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600"/>
              </a:spcBef>
              <a:spcAft>
                <a:spcPts val="0"/>
              </a:spcAft>
              <a:buClr>
                <a:prstClr val="white"/>
              </a:buClr>
              <a:buSzPct val="65000"/>
              <a:tabLst/>
              <a:defRPr/>
            </a:pPr>
            <a:r>
              <a:rPr lang="en-US" sz="2800" b="1" dirty="0">
                <a:solidFill>
                  <a:schemeClr val="bg1"/>
                </a:solidFill>
                <a:latin typeface="Calibri" panose="020F0502020204030204" pitchFamily="34" charset="0"/>
                <a:cs typeface="Calibri" panose="020F0502020204030204" pitchFamily="34" charset="0"/>
              </a:rPr>
              <a:t>Adolf Hitler, the anti-Christian vegetarian (from a secret US </a:t>
            </a:r>
            <a:r>
              <a:rPr lang="en-US" sz="2800" b="1"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intelligence report</a:t>
            </a:r>
            <a:r>
              <a:rPr lang="en-US" sz="2800" b="1"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sz="2800" b="1" dirty="0">
                <a:solidFill>
                  <a:schemeClr val="bg1"/>
                </a:solidFill>
                <a:latin typeface="Calibri" panose="020F0502020204030204" pitchFamily="34" charset="0"/>
                <a:cs typeface="Calibri" panose="020F0502020204030204" pitchFamily="34" charset="0"/>
              </a:rPr>
              <a:t>in 1944)</a:t>
            </a:r>
            <a:endParaRPr lang="en-US" sz="1600" b="1" dirty="0">
              <a:solidFill>
                <a:schemeClr val="bg1"/>
              </a:solidFill>
              <a:latin typeface="Calibri" panose="020F0502020204030204" pitchFamily="34" charset="0"/>
              <a:cs typeface="Calibri" panose="020F0502020204030204" pitchFamily="34" charset="0"/>
            </a:endParaRPr>
          </a:p>
          <a:p>
            <a:pPr marL="0" lvl="0" indent="0">
              <a:lnSpc>
                <a:spcPct val="88000"/>
              </a:lnSpc>
              <a:spcAft>
                <a:spcPts val="0"/>
              </a:spcAft>
              <a:buClr>
                <a:prstClr val="white"/>
              </a:buClr>
              <a:buSzPct val="65000"/>
              <a:tabLst/>
              <a:defRPr/>
            </a:pPr>
            <a:r>
              <a:rPr lang="en-US" sz="2400" b="1" dirty="0">
                <a:solidFill>
                  <a:schemeClr val="bg1"/>
                </a:solidFill>
                <a:latin typeface="Calibri" panose="020F0502020204030204" pitchFamily="34" charset="0"/>
                <a:cs typeface="Calibri" panose="020F0502020204030204" pitchFamily="34" charset="0"/>
              </a:rPr>
              <a:t> </a:t>
            </a:r>
          </a:p>
          <a:p>
            <a:pPr marL="0" lvl="0" indent="0">
              <a:lnSpc>
                <a:spcPct val="88000"/>
              </a:lnSpc>
              <a:spcAft>
                <a:spcPts val="300"/>
              </a:spcAft>
              <a:buClr>
                <a:prstClr val="white"/>
              </a:buClr>
              <a:buSzPct val="65000"/>
              <a:tabLst/>
              <a:defRPr/>
            </a:pPr>
            <a:r>
              <a:rPr lang="en-US" sz="3100" dirty="0">
                <a:solidFill>
                  <a:schemeClr val="bg1"/>
                </a:solidFill>
                <a:latin typeface="Calibri" panose="020F0502020204030204" pitchFamily="34" charset="0"/>
                <a:cs typeface="Calibri" panose="020F0502020204030204" pitchFamily="34" charset="0"/>
              </a:rPr>
              <a:t> </a:t>
            </a:r>
          </a:p>
          <a:p>
            <a:pPr marL="0" lvl="0" indent="0">
              <a:lnSpc>
                <a:spcPct val="88000"/>
              </a:lnSpc>
              <a:spcAft>
                <a:spcPts val="300"/>
              </a:spcAft>
              <a:buClr>
                <a:prstClr val="white"/>
              </a:buClr>
              <a:buSzPct val="65000"/>
              <a:tabLst/>
              <a:defRPr/>
            </a:pPr>
            <a:endParaRPr lang="en-US" sz="3100"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
              </a:spcAft>
              <a:buClr>
                <a:prstClr val="white"/>
              </a:buClr>
              <a:buSzPct val="65000"/>
              <a:tabLst/>
              <a:defRPr/>
            </a:pPr>
            <a:endParaRPr lang="en-US" sz="3100"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
              </a:spcAft>
              <a:buClr>
                <a:prstClr val="white"/>
              </a:buClr>
              <a:buSzPct val="65000"/>
              <a:tabLst/>
              <a:defRPr/>
            </a:pPr>
            <a:endParaRPr lang="en-US" sz="3100"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
              </a:spcAft>
              <a:buClr>
                <a:prstClr val="white"/>
              </a:buClr>
              <a:buSzPct val="65000"/>
              <a:tabLst/>
              <a:defRPr/>
            </a:pPr>
            <a:endParaRPr lang="en-US" sz="3100"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
              </a:spcAft>
              <a:buClr>
                <a:prstClr val="white"/>
              </a:buClr>
              <a:buSzPct val="65000"/>
              <a:tabLst/>
              <a:defRPr/>
            </a:pPr>
            <a:endParaRPr lang="en-US" sz="3100"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0"/>
              </a:spcAft>
              <a:buClr>
                <a:prstClr val="white"/>
              </a:buClr>
              <a:buSzPct val="65000"/>
              <a:tabLst/>
              <a:defRPr/>
            </a:pPr>
            <a:endParaRPr lang="en-US" dirty="0">
              <a:solidFill>
                <a:schemeClr val="bg1"/>
              </a:solidFill>
              <a:latin typeface="Calibri" panose="020F0502020204030204" pitchFamily="34" charset="0"/>
              <a:cs typeface="Calibri" panose="020F0502020204030204" pitchFamily="34" charset="0"/>
              <a:hlinkClick r:id="rId4"/>
            </a:endParaRPr>
          </a:p>
          <a:p>
            <a:pPr marL="0" lvl="0" indent="0">
              <a:lnSpc>
                <a:spcPct val="88000"/>
              </a:lnSpc>
              <a:spcAft>
                <a:spcPts val="300"/>
              </a:spcAft>
              <a:buClr>
                <a:prstClr val="white"/>
              </a:buClr>
              <a:buSzPct val="65000"/>
              <a:tabLst/>
              <a:defRPr/>
            </a:pPr>
            <a:r>
              <a:rPr lang="de-DE" sz="1700" dirty="0">
                <a:solidFill>
                  <a:prstClr val="black"/>
                </a:solidFill>
                <a:latin typeface="Calibri" panose="020F0502020204030204" pitchFamily="34" charset="0"/>
                <a:cs typeface="Calibri" panose="020F0502020204030204" pitchFamily="34" charset="0"/>
              </a:rPr>
              <a:t>Modified images credit: </a:t>
            </a:r>
            <a:r>
              <a:rPr lang="en-US" sz="1600" dirty="0">
                <a:ln w="9525">
                  <a:solidFill>
                    <a:schemeClr val="bg1"/>
                  </a:solidFill>
                  <a:prstDash val="solid"/>
                </a:ln>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[1144] (Langer: 174-175,192)</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AB6A1F2-BA60-4CE9-99BC-64C06D21C8BE}"/>
              </a:ext>
            </a:extLst>
          </p:cNvPr>
          <p:cNvSpPr>
            <a:spLocks noGrp="1"/>
          </p:cNvSpPr>
          <p:nvPr>
            <p:ph type="dt" sz="half" idx="10"/>
          </p:nvPr>
        </p:nvSpPr>
        <p:spPr>
          <a:xfrm>
            <a:off x="0" y="6646838"/>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16" name="Picture 15">
            <a:extLst>
              <a:ext uri="{FF2B5EF4-FFF2-40B4-BE49-F238E27FC236}">
                <a16:creationId xmlns:a16="http://schemas.microsoft.com/office/drawing/2014/main" id="{956811D8-0B27-417E-904C-1D8538569149}"/>
              </a:ext>
            </a:extLst>
          </p:cNvPr>
          <p:cNvPicPr>
            <a:picLocks noChangeAspect="1"/>
          </p:cNvPicPr>
          <p:nvPr/>
        </p:nvPicPr>
        <p:blipFill rotWithShape="1">
          <a:blip r:embed="rId6"/>
          <a:srcRect t="26653" b="11395"/>
          <a:stretch/>
        </p:blipFill>
        <p:spPr>
          <a:xfrm>
            <a:off x="5738333" y="2148840"/>
            <a:ext cx="2057400" cy="36576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3" name="Picture 2">
            <a:extLst>
              <a:ext uri="{FF2B5EF4-FFF2-40B4-BE49-F238E27FC236}">
                <a16:creationId xmlns:a16="http://schemas.microsoft.com/office/drawing/2014/main" id="{F446A468-C59D-440D-9F04-670C956F1239}"/>
              </a:ext>
            </a:extLst>
          </p:cNvPr>
          <p:cNvPicPr>
            <a:picLocks noChangeAspect="1"/>
          </p:cNvPicPr>
          <p:nvPr/>
        </p:nvPicPr>
        <p:blipFill>
          <a:blip r:embed="rId7"/>
          <a:stretch>
            <a:fillRect/>
          </a:stretch>
        </p:blipFill>
        <p:spPr>
          <a:xfrm>
            <a:off x="167935" y="2604839"/>
            <a:ext cx="8793108" cy="3477123"/>
          </a:xfrm>
          <a:prstGeom prst="rect">
            <a:avLst/>
          </a:prstGeom>
        </p:spPr>
      </p:pic>
    </p:spTree>
    <p:extLst>
      <p:ext uri="{BB962C8B-B14F-4D97-AF65-F5344CB8AC3E}">
        <p14:creationId xmlns:p14="http://schemas.microsoft.com/office/powerpoint/2010/main" val="114919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2148840"/>
            <a:ext cx="8961120" cy="43891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91440" tIns="27432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Hitler: liberal, gay, filthy, </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do-nothing, complaining, </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homeless, hippie as a </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youth, became a ruthless</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mass murderous</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socialist dictator as an </a:t>
            </a:r>
          </a:p>
          <a:p>
            <a:pPr marL="0" lvl="0" indent="0">
              <a:lnSpc>
                <a:spcPct val="88000"/>
              </a:lnSpc>
              <a:spcBef>
                <a:spcPts val="0"/>
              </a:spcBef>
              <a:spcAft>
                <a:spcPts val="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adult</a:t>
            </a:r>
            <a:r>
              <a:rPr lang="en-US" sz="2800" dirty="0">
                <a:solidFill>
                  <a:schemeClr val="bg1"/>
                </a:solidFill>
                <a:latin typeface="Calibri" panose="020F0502020204030204" pitchFamily="34" charset="0"/>
                <a:cs typeface="Calibri" panose="020F0502020204030204" pitchFamily="34" charset="0"/>
              </a:rPr>
              <a:t>, (from a secret US </a:t>
            </a:r>
          </a:p>
          <a:p>
            <a:pPr marL="0" lvl="0" indent="0">
              <a:lnSpc>
                <a:spcPct val="88000"/>
              </a:lnSpc>
              <a:spcBef>
                <a:spcPts val="0"/>
              </a:spcBef>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intelligence report in 1943). </a:t>
            </a:r>
          </a:p>
          <a:p>
            <a:pPr marL="0" lvl="0" indent="0">
              <a:lnSpc>
                <a:spcPct val="88000"/>
              </a:lnSpc>
              <a:spcBef>
                <a:spcPts val="0"/>
              </a:spcBef>
              <a:spcAft>
                <a:spcPts val="0"/>
              </a:spcAft>
              <a:buClr>
                <a:prstClr val="white"/>
              </a:buClr>
              <a:buSzPct val="65000"/>
              <a:tabLst/>
              <a:defRPr/>
            </a:pPr>
            <a:r>
              <a:rPr lang="en-US" sz="34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de-DE" sz="1700" dirty="0">
                <a:solidFill>
                  <a:prstClr val="black"/>
                </a:solidFill>
                <a:latin typeface="Calibri" panose="020F0502020204030204" pitchFamily="34" charset="0"/>
                <a:cs typeface="Calibri" panose="020F0502020204030204" pitchFamily="34" charset="0"/>
              </a:rPr>
              <a:t>Modified images credit: </a:t>
            </a:r>
            <a:r>
              <a:rPr lang="en-US" dirty="0">
                <a:solidFill>
                  <a:schemeClr val="bg1"/>
                </a:solidFill>
                <a:latin typeface="Calibri" panose="020F0502020204030204" pitchFamily="34" charset="0"/>
                <a:cs typeface="Calibri" panose="020F0502020204030204" pitchFamily="34" charset="0"/>
                <a:hlinkClick r:id="rId3"/>
              </a:rPr>
              <a:t>[1144] (Langer: 20)</a:t>
            </a:r>
            <a:r>
              <a:rPr lang="en-US" dirty="0">
                <a:solidFill>
                  <a:schemeClr val="bg1"/>
                </a:solidFill>
                <a:latin typeface="Calibri" panose="020F0502020204030204" pitchFamily="34" charset="0"/>
                <a:cs typeface="Calibri" panose="020F0502020204030204" pitchFamily="34" charset="0"/>
              </a:rPr>
              <a:t> </a:t>
            </a:r>
            <a:endParaRPr lang="en-US" dirty="0">
              <a:solidFill>
                <a:schemeClr val="tx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716049"/>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AB6A1F2-BA60-4CE9-99BC-64C06D21C8BE}"/>
              </a:ext>
            </a:extLst>
          </p:cNvPr>
          <p:cNvSpPr>
            <a:spLocks noGrp="1"/>
          </p:cNvSpPr>
          <p:nvPr>
            <p:ph type="dt" sz="half" idx="10"/>
          </p:nvPr>
        </p:nvSpPr>
        <p:spPr>
          <a:xfrm>
            <a:off x="0" y="6646838"/>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3" name="Picture 2">
            <a:extLst>
              <a:ext uri="{FF2B5EF4-FFF2-40B4-BE49-F238E27FC236}">
                <a16:creationId xmlns:a16="http://schemas.microsoft.com/office/drawing/2014/main" id="{CC38AD89-200E-474C-B26E-953AF90C93D8}"/>
              </a:ext>
            </a:extLst>
          </p:cNvPr>
          <p:cNvPicPr>
            <a:picLocks noChangeAspect="1"/>
          </p:cNvPicPr>
          <p:nvPr/>
        </p:nvPicPr>
        <p:blipFill>
          <a:blip r:embed="rId5"/>
          <a:stretch>
            <a:fillRect/>
          </a:stretch>
        </p:blipFill>
        <p:spPr>
          <a:xfrm>
            <a:off x="4507992" y="2423865"/>
            <a:ext cx="4526618" cy="4102944"/>
          </a:xfrm>
          <a:prstGeom prst="rect">
            <a:avLst/>
          </a:prstGeom>
        </p:spPr>
      </p:pic>
    </p:spTree>
    <p:extLst>
      <p:ext uri="{BB962C8B-B14F-4D97-AF65-F5344CB8AC3E}">
        <p14:creationId xmlns:p14="http://schemas.microsoft.com/office/powerpoint/2010/main" val="35355189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0000">
        <p15:prstTrans prst="pageCurlDouble"/>
      </p:transition>
    </mc:Choice>
    <mc:Fallback xmlns="">
      <p:transition spd="slow" advTm="50000">
        <p:fade/>
      </p:transition>
    </mc:Fallback>
  </mc:AlternateContent>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0042" y="1907436"/>
            <a:ext cx="8803916" cy="468589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300"/>
              </a:spcAft>
              <a:buClr>
                <a:prstClr val="white"/>
              </a:buClr>
              <a:buSzPct val="65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Waite reports that Hitler (as a young adult</a:t>
            </a:r>
            <a:r>
              <a:rPr lang="en-US" sz="34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was an avid fan of Ostara (a graphic gay pornography &amp; Satanic occult magazine, written by expelled gay monk &amp; later occult leader Jorg Lanz)</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and that Hitler “… developed his anti-Semitic philosophy with the help of racist pamphlets published and distributed by (gay child rapists) Lanz and Guido von List.“ </a:t>
            </a:r>
          </a:p>
          <a:p>
            <a:pPr marL="0" lvl="0" indent="0">
              <a:lnSpc>
                <a:spcPct val="100000"/>
              </a:lnSpc>
              <a:spcAft>
                <a:spcPts val="300"/>
              </a:spcAft>
              <a:buClr>
                <a:prstClr val="white"/>
              </a:buClr>
              <a:buSzPct val="65000"/>
              <a:tabLst/>
              <a:defRPr/>
            </a:pP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[1022] (Ch. 1 pg. 4, Ch. 2 pg. 16-18)</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[1099]</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(pg. 78-85)</a:t>
            </a:r>
            <a:endPar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45720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E5EF97B-1DF2-4567-B91D-8888212E0180}"/>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221491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764472"/>
            <a:ext cx="8869680" cy="486928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Dusty Sklar writes in ‘The Nazis and the Occult’  that ‘in 1909,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young Adolf Hitler, down and out in Vienna, came across Lanz’s magazine, Ostara, and made contact with the occultist. The erotic language and racist rantings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were remarkably similar to Hitler’s later utterances</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(pg.5)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2 pg. 18)</a:t>
            </a:r>
            <a:endPar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2000"/>
              </a:lnSpc>
              <a:spcBef>
                <a:spcPct val="0"/>
              </a:spcBef>
              <a:spcAft>
                <a:spcPts val="6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Hitler’s later reputation for unnatural (evil sexual) practices (of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coprophilia</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poop eating &amp; sado-masochist sex torture) … have been inspired by tutors such as Lanz and List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(pg.24)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2 pg. 18)</a:t>
            </a:r>
            <a:endPar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094CAE6-E578-453E-9C83-C19C6CE78040}"/>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9183890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6043" y="2101334"/>
            <a:ext cx="8831911" cy="433965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“Socialist Fascism and Gay Sadomasochism Linked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Wilhelm Reich, author of ‘The Mass Psychology of Fascism’ was a prominent German psychoanalyst when Hitler came to power in 1933. He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wrote that homosexuality was the breeding ground of (socialist) fascism.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1936, fellow psychiatrist Erich Fromm echoed this view and also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linked homosexuality with sadomasochism.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(Oosterhuis:242)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link has been widely recognized in past decades.”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3 pg. 16)</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8" y="5334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BC65D1EC-4381-4B5F-887A-666F24E1DE6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9330818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39090" y="2057400"/>
            <a:ext cx="8465820" cy="437042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i="0" u="none" strike="noStrike" kern="1200" normalizeH="0" baseline="0" noProof="0" dirty="0">
                <a:solidFill>
                  <a:prstClr val="black"/>
                </a:solidFill>
                <a:uLnTx/>
                <a:uFillTx/>
                <a:latin typeface="Calibri" panose="020F0502020204030204" pitchFamily="34" charset="0"/>
                <a:ea typeface="Microsoft YaHei" panose="020B0503020204020204" pitchFamily="34" charset="-122"/>
                <a:cs typeface="Calibri" panose="020F0502020204030204" pitchFamily="34" charset="0"/>
              </a:rPr>
              <a:t>Hitler was also influenced by other members of the Thule (Satanic occult) Society</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Waite writes,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describing his initiation into politics at Munich in 1919,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stressed the importance of a little pamphlet entitled ‘My Political Awakening’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[written by] a sickly fanatic called Anton Drexler</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Drexler was an adjunct member of the Thule (Satanic occult) Society</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2 pg. 25)</a:t>
            </a:r>
            <a:endParaRPr kumimoji="0" lang="en-US" sz="2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514992"/>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13ED7E4A-E7DF-459F-A356-461FC166A3C9}"/>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409778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15290" y="2514600"/>
            <a:ext cx="8313420" cy="381642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“By the time of the revolution of 1918, the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(Thule) society numbered some 1500 members in Bavaria and included many of Hitler’s later supporters.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himself, it is reported ‘was often a guest of the (Thule Satanic occult) Society</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2 pg. 25)</a:t>
            </a:r>
            <a:endPar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8382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B8D982FE-14A5-4F7C-8C9E-3EA61F14D00F}"/>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8565638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3690" y="1884574"/>
            <a:ext cx="8908870" cy="47454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“There are also numerous other incidents (‘one night stands’) in which Hitler was purported to have been the solicitor and not the solicited one.” </a:t>
            </a:r>
          </a:p>
          <a:p>
            <a:pPr marL="0" lvl="0" indent="0">
              <a:lnSpc>
                <a:spcPct val="92000"/>
              </a:lnSpc>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Eugen Dollman, former member of Himmler’s staff and one-time Hitler interpreter, cited testimonies from the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files of the Munich vice squad in which a series of young men identified Hitler as the man who had ‘picked them up’ on the streets for homosexual relations. Dollman himself was also homosexual</a:t>
            </a:r>
            <a:r>
              <a:rPr lang="en-US" sz="2800" dirty="0">
                <a:solidFill>
                  <a:schemeClr val="bg1"/>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[1099] (Machtan pg. 135ff)</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[1022] (Ch. 4 pg. 18)</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B9784B5-C0B8-4E5B-B5A8-5F562621D01C}"/>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536304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9000"/>
                                  </p:stCondLst>
                                  <p:childTnLst>
                                    <p:animEffect transition="out" filter="fade">
                                      <p:cBhvr>
                                        <p:cTn id="6" dur="1500" tmFilter="0, 0; .2, .5; .8, .5; 1, 0"/>
                                        <p:tgtEl>
                                          <p:spTgt spid="6">
                                            <p:txEl>
                                              <p:pRg st="1" end="1"/>
                                            </p:txEl>
                                          </p:spTgt>
                                        </p:tgtEl>
                                      </p:cBhvr>
                                    </p:animEffect>
                                    <p:animScale>
                                      <p:cBhvr>
                                        <p:cTn id="7" dur="75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60253"/>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13" name="Date Placeholder 2">
            <a:extLst>
              <a:ext uri="{FF2B5EF4-FFF2-40B4-BE49-F238E27FC236}">
                <a16:creationId xmlns:a16="http://schemas.microsoft.com/office/drawing/2014/main" id="{E8D61833-DD98-4B95-9775-8718E7204C33}"/>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4" name="Picture 3">
            <a:extLst>
              <a:ext uri="{FF2B5EF4-FFF2-40B4-BE49-F238E27FC236}">
                <a16:creationId xmlns:a16="http://schemas.microsoft.com/office/drawing/2014/main" id="{7D9BB3BC-D96E-47E1-9D0C-ED6542C8925E}"/>
              </a:ext>
            </a:extLst>
          </p:cNvPr>
          <p:cNvPicPr>
            <a:picLocks noChangeAspect="1"/>
          </p:cNvPicPr>
          <p:nvPr/>
        </p:nvPicPr>
        <p:blipFill>
          <a:blip r:embed="rId4"/>
          <a:stretch>
            <a:fillRect/>
          </a:stretch>
        </p:blipFill>
        <p:spPr>
          <a:xfrm>
            <a:off x="91440" y="1723101"/>
            <a:ext cx="8961120" cy="5134899"/>
          </a:xfrm>
          <a:prstGeom prst="rect">
            <a:avLst/>
          </a:prstGeom>
        </p:spPr>
      </p:pic>
    </p:spTree>
    <p:extLst>
      <p:ext uri="{BB962C8B-B14F-4D97-AF65-F5344CB8AC3E}">
        <p14:creationId xmlns:p14="http://schemas.microsoft.com/office/powerpoint/2010/main" val="40077186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4000">
        <p15:prstTrans prst="pageCurlDouble"/>
      </p:transition>
    </mc:Choice>
    <mc:Fallback xmlns="">
      <p:transition spd="slow" advTm="44000">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762000" y="6588496"/>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59" y="533400"/>
            <a:ext cx="894588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7" name="Rectangle 2">
            <a:extLst>
              <a:ext uri="{FF2B5EF4-FFF2-40B4-BE49-F238E27FC236}">
                <a16:creationId xmlns:a16="http://schemas.microsoft.com/office/drawing/2014/main" id="{AAB6346B-A2C5-4CBE-8C2E-A61CA3BCD481}"/>
              </a:ext>
            </a:extLst>
          </p:cNvPr>
          <p:cNvSpPr>
            <a:spLocks noChangeArrowheads="1"/>
          </p:cNvSpPr>
          <p:nvPr/>
        </p:nvSpPr>
        <p:spPr bwMode="auto">
          <a:xfrm>
            <a:off x="316999" y="1814199"/>
            <a:ext cx="8509999" cy="4555093"/>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nSpc>
                <a:spcPct val="100000"/>
              </a:lnSpc>
              <a:spcBef>
                <a:spcPts val="0"/>
              </a:spcBef>
              <a:spcAft>
                <a:spcPts val="1200"/>
              </a:spcAft>
              <a:tabLst/>
            </a:pPr>
            <a:r>
              <a:rPr lang="en-US" sz="32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Yet anti-racism groups and feminist groups today are the leading supporters of racist evolutionary teaching, requiring it by law. That is deadly intellectual hypocrisy. </a:t>
            </a:r>
          </a:p>
          <a:p>
            <a:pPr marL="274320" marR="457200" lvl="0" indent="-274320">
              <a:lnSpc>
                <a:spcPct val="100000"/>
              </a:lnSpc>
              <a:spcBef>
                <a:spcPts val="0"/>
              </a:spcBef>
              <a:spcAft>
                <a:spcPts val="1200"/>
              </a:spcAft>
              <a:buClr>
                <a:schemeClr val="bg1"/>
              </a:buClr>
              <a:buSzPct val="70000"/>
              <a:buFont typeface="Wingdings" panose="05000000000000000000" pitchFamily="2" charset="2"/>
              <a:buChar char="Ø"/>
              <a:tabLst/>
            </a:pPr>
            <a:r>
              <a:rPr lang="en-US" sz="2800" b="1" kern="150" dirty="0">
                <a:solidFill>
                  <a:schemeClr val="bg1"/>
                </a:solidFill>
                <a:latin typeface="Calibri" panose="020F0502020204030204" pitchFamily="34" charset="0"/>
                <a:ea typeface="SimSun" panose="02010600030101010101" pitchFamily="2" charset="-122"/>
                <a:cs typeface="Mangal" panose="02040503050203030202" pitchFamily="18" charset="0"/>
              </a:rPr>
              <a:t>Darwin's flawed conclusion that humans evolved from monkeys came from Darwin's studies of primitive cannibalistic Fuegians from Tierra del Fuego (at the remote southern tip of South America).</a:t>
            </a:r>
          </a:p>
        </p:txBody>
      </p:sp>
    </p:spTree>
    <p:extLst>
      <p:ext uri="{BB962C8B-B14F-4D97-AF65-F5344CB8AC3E}">
        <p14:creationId xmlns:p14="http://schemas.microsoft.com/office/powerpoint/2010/main" val="10155040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822960"/>
            <a:ext cx="8961120" cy="59436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0"/>
              </a:spcAft>
              <a:buClr>
                <a:prstClr val="white"/>
              </a:buClr>
              <a:buSzPct val="65000"/>
              <a:tabLst/>
              <a:defRPr/>
            </a:pPr>
            <a:endParaRPr lang="en-US" sz="3000" dirty="0">
              <a:solidFill>
                <a:prstClr val="black"/>
              </a:solidFill>
              <a:latin typeface="Calibri" panose="020F0502020204030204" pitchFamily="34" charset="0"/>
              <a:cs typeface="Calibri" panose="020F0502020204030204" pitchFamily="34" charset="0"/>
            </a:endParaRPr>
          </a:p>
          <a:p>
            <a:pPr marL="0" lvl="0" indent="0">
              <a:lnSpc>
                <a:spcPct val="92000"/>
              </a:lnSpc>
              <a:spcAft>
                <a:spcPts val="0"/>
              </a:spcAft>
              <a:buClr>
                <a:prstClr val="white"/>
              </a:buClr>
              <a:buSzPct val="65000"/>
              <a:tabLst/>
              <a:defRPr/>
            </a:pPr>
            <a:r>
              <a:rPr lang="en-US" sz="3200" dirty="0">
                <a:solidFill>
                  <a:prstClr val="black"/>
                </a:solidFill>
                <a:latin typeface="Calibri" panose="020F0502020204030204" pitchFamily="34" charset="0"/>
                <a:cs typeface="Calibri" panose="020F0502020204030204" pitchFamily="34" charset="0"/>
              </a:rPr>
              <a:t>Hitler picked them</a:t>
            </a:r>
          </a:p>
          <a:p>
            <a:pPr marL="0" lvl="0" indent="0">
              <a:lnSpc>
                <a:spcPct val="92000"/>
              </a:lnSpc>
              <a:spcAft>
                <a:spcPts val="0"/>
              </a:spcAft>
              <a:buClr>
                <a:prstClr val="white"/>
              </a:buClr>
              <a:buSzPct val="65000"/>
              <a:tabLst/>
              <a:defRPr/>
            </a:pPr>
            <a:r>
              <a:rPr lang="en-US" sz="3200" dirty="0">
                <a:solidFill>
                  <a:prstClr val="black"/>
                </a:solidFill>
                <a:latin typeface="Calibri" panose="020F0502020204030204" pitchFamily="34" charset="0"/>
                <a:cs typeface="Calibri" panose="020F0502020204030204" pitchFamily="34" charset="0"/>
              </a:rPr>
              <a:t>up for homosexual</a:t>
            </a:r>
          </a:p>
          <a:p>
            <a:pPr marL="0" lvl="0" indent="0">
              <a:lnSpc>
                <a:spcPct val="92000"/>
              </a:lnSpc>
              <a:spcAft>
                <a:spcPts val="0"/>
              </a:spcAft>
              <a:buClr>
                <a:prstClr val="white"/>
              </a:buClr>
              <a:buSzPct val="65000"/>
              <a:tabLst/>
              <a:defRPr/>
            </a:pPr>
            <a:r>
              <a:rPr lang="en-US" sz="3200" dirty="0">
                <a:solidFill>
                  <a:prstClr val="black"/>
                </a:solidFill>
                <a:latin typeface="Calibri" panose="020F0502020204030204" pitchFamily="34" charset="0"/>
                <a:cs typeface="Calibri" panose="020F0502020204030204" pitchFamily="34" charset="0"/>
              </a:rPr>
              <a:t>relations.</a:t>
            </a:r>
            <a:endParaRPr lang="en-US" sz="3200"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1200"/>
              </a:spcAft>
              <a:buClr>
                <a:prstClr val="white"/>
              </a:buClr>
              <a:buSzPct val="65000"/>
              <a:tabLst/>
              <a:defRPr/>
            </a:pP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0" lvl="0" indent="0">
              <a:lnSpc>
                <a:spcPct val="92000"/>
              </a:lnSpc>
              <a:spcAft>
                <a:spcPts val="0"/>
              </a:spcAft>
              <a:buClr>
                <a:prstClr val="white"/>
              </a:buClr>
              <a:buSzPct val="65000"/>
              <a:tabLst/>
              <a:defRPr/>
            </a:pPr>
            <a:r>
              <a:rPr lang="de-DE" sz="1700" dirty="0">
                <a:solidFill>
                  <a:prstClr val="black"/>
                </a:solidFill>
                <a:latin typeface="Calibri" panose="020F0502020204030204" pitchFamily="34" charset="0"/>
                <a:cs typeface="Calibri" panose="020F0502020204030204" pitchFamily="34" charset="0"/>
                <a:hlinkClick r:id="rId3"/>
              </a:rPr>
              <a:t>Modified image credit:</a:t>
            </a:r>
            <a:r>
              <a:rPr lang="de-DE" sz="1700" dirty="0">
                <a:solidFill>
                  <a:prstClr val="black"/>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[1099]</a:t>
            </a:r>
          </a:p>
          <a:p>
            <a:pPr marL="0" lvl="0" indent="0">
              <a:lnSpc>
                <a:spcPct val="92000"/>
              </a:lnSpc>
              <a:spcAft>
                <a:spcPts val="0"/>
              </a:spcAft>
              <a:buClr>
                <a:prstClr val="white"/>
              </a:buClr>
              <a:buSzPct val="65000"/>
              <a:tabLst/>
              <a:defRPr/>
            </a:pPr>
            <a:r>
              <a:rPr lang="en-US" dirty="0">
                <a:solidFill>
                  <a:schemeClr val="tx1"/>
                </a:solidFill>
                <a:latin typeface="Calibri" panose="020F0502020204030204" pitchFamily="34" charset="0"/>
                <a:cs typeface="Calibri" panose="020F0502020204030204" pitchFamily="34" charset="0"/>
                <a:hlinkClick r:id="rId3"/>
              </a:rPr>
              <a:t>(Machtan </a:t>
            </a:r>
          </a:p>
          <a:p>
            <a:pPr marL="0" lvl="0" indent="0">
              <a:lnSpc>
                <a:spcPct val="92000"/>
              </a:lnSpc>
              <a:spcAft>
                <a:spcPts val="0"/>
              </a:spcAft>
              <a:buClr>
                <a:prstClr val="white"/>
              </a:buClr>
              <a:buSzPct val="65000"/>
              <a:tabLst/>
              <a:defRPr/>
            </a:pPr>
            <a:r>
              <a:rPr lang="en-US" dirty="0">
                <a:solidFill>
                  <a:schemeClr val="tx1"/>
                </a:solidFill>
                <a:latin typeface="Calibri" panose="020F0502020204030204" pitchFamily="34" charset="0"/>
                <a:cs typeface="Calibri" panose="020F0502020204030204" pitchFamily="34" charset="0"/>
                <a:hlinkClick r:id="rId3"/>
              </a:rPr>
              <a:t>pg. 135-137)</a:t>
            </a:r>
            <a:r>
              <a:rPr lang="en-US" dirty="0">
                <a:solidFill>
                  <a:schemeClr val="tx1"/>
                </a:solidFill>
                <a:latin typeface="Calibri" panose="020F0502020204030204" pitchFamily="34" charset="0"/>
                <a:cs typeface="Calibri" panose="020F0502020204030204" pitchFamily="34" charset="0"/>
              </a:rPr>
              <a:t> </a:t>
            </a:r>
          </a:p>
          <a:p>
            <a:pPr marL="0" lvl="0" indent="0">
              <a:lnSpc>
                <a:spcPct val="92000"/>
              </a:lnSpc>
              <a:spcAft>
                <a:spcPts val="0"/>
              </a:spcAft>
              <a:buClr>
                <a:prstClr val="white"/>
              </a:buClr>
              <a:buSzPct val="65000"/>
              <a:tabLst/>
              <a:defRPr/>
            </a:pPr>
            <a:endParaRPr lang="en-US" dirty="0">
              <a:solidFill>
                <a:schemeClr val="tx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5486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tabLst/>
              <a:defRPr/>
            </a:pPr>
            <a:r>
              <a:rPr lang="en-US" sz="2600" b="1" kern="150" dirty="0">
                <a:solidFill>
                  <a:srgbClr val="E7E6E6">
                    <a:lumMod val="25000"/>
                  </a:srgbClr>
                </a:solidFill>
                <a:latin typeface="Verdana" panose="020B0604030504040204" pitchFamily="34" charset="0"/>
                <a:ea typeface="SimSun" panose="02010600030101010101" pitchFamily="2" charset="-122"/>
                <a:cs typeface="Mangal" panose="02040503050203030202" pitchFamily="18" charset="0"/>
              </a:rPr>
              <a:t>Teen Raping Butch Gays Led Socialist Nazis</a:t>
            </a:r>
          </a:p>
        </p:txBody>
      </p:sp>
      <p:pic>
        <p:nvPicPr>
          <p:cNvPr id="13" name="Picture 12">
            <a:extLst>
              <a:ext uri="{FF2B5EF4-FFF2-40B4-BE49-F238E27FC236}">
                <a16:creationId xmlns:a16="http://schemas.microsoft.com/office/drawing/2014/main" id="{B89D5092-E2C5-4CFD-ABC4-74CC9C83CAD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63040" y="5760720"/>
            <a:ext cx="182880" cy="182880"/>
          </a:xfrm>
          <a:prstGeom prst="rect">
            <a:avLst/>
          </a:prstGeom>
        </p:spPr>
      </p:pic>
      <p:sp>
        <p:nvSpPr>
          <p:cNvPr id="15" name="Date Placeholder 2">
            <a:extLst>
              <a:ext uri="{FF2B5EF4-FFF2-40B4-BE49-F238E27FC236}">
                <a16:creationId xmlns:a16="http://schemas.microsoft.com/office/drawing/2014/main" id="{A0E22BD4-8FAE-4249-8CE8-9BA0B5B5EFDB}"/>
              </a:ext>
            </a:extLst>
          </p:cNvPr>
          <p:cNvSpPr>
            <a:spLocks noGrp="1"/>
          </p:cNvSpPr>
          <p:nvPr>
            <p:ph type="dt" sz="half" idx="10"/>
          </p:nvPr>
        </p:nvSpPr>
        <p:spPr>
          <a:xfrm>
            <a:off x="130629" y="6309360"/>
            <a:ext cx="2370909" cy="274612"/>
          </a:xfrm>
        </p:spPr>
        <p:txBody>
          <a:bodyPr tIns="0" bIns="0"/>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0FB9E355-2613-4762-86DD-44508AE9AE8B}"/>
              </a:ext>
            </a:extLst>
          </p:cNvPr>
          <p:cNvPicPr>
            <a:picLocks noChangeAspect="1"/>
          </p:cNvPicPr>
          <p:nvPr/>
        </p:nvPicPr>
        <p:blipFill>
          <a:blip r:embed="rId6"/>
          <a:stretch>
            <a:fillRect/>
          </a:stretch>
        </p:blipFill>
        <p:spPr>
          <a:xfrm>
            <a:off x="3476530" y="872025"/>
            <a:ext cx="5417428" cy="5852160"/>
          </a:xfrm>
          <a:prstGeom prst="rect">
            <a:avLst/>
          </a:prstGeom>
        </p:spPr>
      </p:pic>
    </p:spTree>
    <p:extLst>
      <p:ext uri="{BB962C8B-B14F-4D97-AF65-F5344CB8AC3E}">
        <p14:creationId xmlns:p14="http://schemas.microsoft.com/office/powerpoint/2010/main" val="29431954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2000">
        <p15:prstTrans prst="pageCurlDouble"/>
      </p:transition>
    </mc:Choice>
    <mc:Fallback xmlns="">
      <p:transition spd="slow" advTm="52000">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0" y="1463040"/>
            <a:ext cx="8823960" cy="530324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“Additional allegations addressed homosexual conduct by Hitler during the first World War… </a:t>
            </a:r>
          </a:p>
          <a:p>
            <a:pPr marL="0" lvl="0" indent="0">
              <a:lnSpc>
                <a:spcPct val="88000"/>
              </a:lnSpc>
              <a:spcAft>
                <a:spcPts val="1200"/>
              </a:spcAft>
              <a:buClr>
                <a:prstClr val="white"/>
              </a:buClr>
              <a:buSzPct val="65000"/>
              <a:tabLst/>
              <a:defRPr/>
            </a:pPr>
            <a:r>
              <a:rPr lang="en-US" sz="306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“Mend Protocol,” a document prepared by German military intelligence under Admiral Canaris, contains the testimony of Hans Mend. Considered highly credible, Mend had this to say about Hitler: </a:t>
            </a:r>
          </a:p>
          <a:p>
            <a:pPr marL="0" lvl="0" indent="0">
              <a:lnSpc>
                <a:spcPct val="88000"/>
              </a:lnSpc>
              <a:spcAft>
                <a:spcPts val="3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We noticed that he never looked at a woman. We suspected him of homosexuality right away</a:t>
            </a:r>
            <a:r>
              <a:rPr lang="en-US" sz="2800" dirty="0">
                <a:solidFill>
                  <a:schemeClr val="bg1"/>
                </a:solidFill>
                <a:latin typeface="Calibri" panose="020F0502020204030204" pitchFamily="34" charset="0"/>
                <a:cs typeface="Calibri" panose="020F0502020204030204" pitchFamily="34" charset="0"/>
              </a:rPr>
              <a:t>, because he was known to be abnormal in any case. He was extremely eccentric and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displayed womanish characteristics which tended in that direction</a:t>
            </a:r>
            <a:r>
              <a:rPr lang="en-US" sz="2800" dirty="0">
                <a:solidFill>
                  <a:schemeClr val="bg1"/>
                </a:solidFill>
                <a:latin typeface="Calibri" panose="020F0502020204030204" pitchFamily="34" charset="0"/>
                <a:cs typeface="Calibri" panose="020F0502020204030204" pitchFamily="34" charset="0"/>
              </a:rPr>
              <a:t>...”</a:t>
            </a:r>
            <a:r>
              <a:rPr lang="en-US" sz="3200" dirty="0">
                <a:solidFill>
                  <a:schemeClr val="bg1"/>
                </a:solidFill>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a:p>
            <a:pPr marL="0" lvl="0" indent="0">
              <a:lnSpc>
                <a:spcPct val="88000"/>
              </a:lnSpc>
              <a:spcAft>
                <a:spcPts val="0"/>
              </a:spcAft>
              <a:buClr>
                <a:prstClr val="white"/>
              </a:buClr>
              <a:buSzPct val="65000"/>
              <a:tabLst/>
              <a:defRPr/>
            </a:pP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[1099 Machtan pg. 51]</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rPr>
              <a:t>[1022] (Ch. 4 pg. 18)</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5240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DA591F6-6FD5-4479-BCCD-AF90A95D1812}"/>
              </a:ext>
            </a:extLst>
          </p:cNvPr>
          <p:cNvSpPr>
            <a:spLocks noGrp="1"/>
          </p:cNvSpPr>
          <p:nvPr>
            <p:ph type="dt" sz="half" idx="10"/>
          </p:nvPr>
        </p:nvSpPr>
        <p:spPr>
          <a:xfrm>
            <a:off x="5097194" y="6502229"/>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1183364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2521726"/>
            <a:ext cx="8778240" cy="38404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600"/>
              </a:spcBef>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“But Hitler was apparently not involved with homosexuality solely to survive financially. </a:t>
            </a:r>
          </a:p>
          <a:p>
            <a:pPr marL="0" lvl="0" indent="0">
              <a:lnSpc>
                <a:spcPct val="88000"/>
              </a:lnSpc>
              <a:spcBef>
                <a:spcPts val="600"/>
              </a:spcBef>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Even in his pre-Nazi years, most of Hitler’s reputed homosexual encounters were consensual meetings in which no money changed hands. </a:t>
            </a:r>
          </a:p>
          <a:p>
            <a:pPr marL="0" lvl="0" indent="0">
              <a:lnSpc>
                <a:spcPct val="88000"/>
              </a:lnSpc>
              <a:spcBef>
                <a:spcPts val="600"/>
              </a:spcBef>
              <a:spcAft>
                <a:spcPts val="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Machtan suggests that each of Hitler’s longer-term relationships in his youth -- with Reinhold Hanisch, August Kubizek, Rudolf Hausler and Ernst Hanfstaengl -- were homosexual ‘love affairs.’”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rPr>
              <a:t>[1022] (Ch. 4 pg. 17-18)</a:t>
            </a:r>
            <a:r>
              <a:rPr lang="en-US" dirty="0">
                <a:solidFill>
                  <a:schemeClr val="bg1"/>
                </a:solidFill>
                <a:latin typeface="Calibri" panose="020F0502020204030204" pitchFamily="34" charset="0"/>
                <a:cs typeface="Calibri" panose="020F0502020204030204" pitchFamily="34" charset="0"/>
              </a:rPr>
              <a:t>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959306"/>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19" name="Date Placeholder 2">
            <a:extLst>
              <a:ext uri="{FF2B5EF4-FFF2-40B4-BE49-F238E27FC236}">
                <a16:creationId xmlns:a16="http://schemas.microsoft.com/office/drawing/2014/main" id="{E499A133-20B7-48DB-BCF5-AADBAE5BB80B}"/>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393057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371600"/>
            <a:ext cx="8915400" cy="535685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18288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Close war acquaintance Hans Mend also stated that during WWI</a:t>
            </a:r>
            <a:r>
              <a:rPr lang="en-US" sz="2800" dirty="0">
                <a:solidFill>
                  <a:schemeClr val="bg1"/>
                </a:solidFill>
                <a:latin typeface="Calibri" panose="020F0502020204030204" pitchFamily="34" charset="0"/>
                <a:cs typeface="Calibri" panose="020F0502020204030204" pitchFamily="34" charset="0"/>
              </a:rPr>
              <a:t>: “In 1915 we were billeted in the Le Febre brewery at Fournes.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We slept in the hay. Hitler was bedded down at night with “Schmidt (and years later Kubizek, per his writings),” his male whore(s). We heard a rustling in the hay. Then someone switched on his electric flashlight and growled, “Take a look at those two Nancy boys.</a:t>
            </a:r>
            <a:r>
              <a:rPr lang="en-US" sz="3000" dirty="0">
                <a:solidFill>
                  <a:schemeClr val="bg1"/>
                </a:solidFill>
                <a:latin typeface="Calibri" panose="020F0502020204030204" pitchFamily="34" charset="0"/>
                <a:cs typeface="Calibri" panose="020F0502020204030204" pitchFamily="34" charset="0"/>
              </a:rPr>
              <a:t>” </a:t>
            </a:r>
            <a:r>
              <a:rPr lang="de-DE" dirty="0">
                <a:solidFill>
                  <a:prstClr val="black"/>
                </a:solidFill>
                <a:latin typeface="Calibri" panose="020F0502020204030204" pitchFamily="34" charset="0"/>
                <a:cs typeface="Calibri" panose="020F0502020204030204" pitchFamily="34" charset="0"/>
                <a:hlinkClick r:id="rId3"/>
              </a:rPr>
              <a:t>[1099] (Machtan pg. 68)</a:t>
            </a:r>
            <a:r>
              <a:rPr lang="de-DE" dirty="0">
                <a:solidFill>
                  <a:prstClr val="black"/>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4"/>
              </a:rPr>
              <a:t>[1022](Ch. 4 pg. 17)</a:t>
            </a:r>
            <a:r>
              <a:rPr lang="en-US" dirty="0">
                <a:solidFill>
                  <a:schemeClr val="bg1"/>
                </a:solidFill>
                <a:latin typeface="Calibri" panose="020F0502020204030204" pitchFamily="34" charset="0"/>
                <a:cs typeface="Calibri" panose="020F0502020204030204" pitchFamily="34" charset="0"/>
              </a:rPr>
              <a:t> </a:t>
            </a:r>
          </a:p>
          <a:p>
            <a:pPr marL="0" lvl="0" indent="0">
              <a:lnSpc>
                <a:spcPct val="90000"/>
              </a:lnSpc>
              <a:spcAft>
                <a:spcPts val="3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“Hitler and … (Ernst Schmidt &amp; later Kubizek) were, in Schmidt’s words (&amp; Kubizek’s), ‘always together’ during their war years. They remained very close friends and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were occasional housemates for over thirty years</a:t>
            </a:r>
            <a:r>
              <a:rPr lang="en-US" sz="2800" dirty="0">
                <a:solidFill>
                  <a:schemeClr val="bg1"/>
                </a:solidFill>
                <a:latin typeface="Calibri" panose="020F0502020204030204" pitchFamily="34" charset="0"/>
                <a:cs typeface="Calibri" panose="020F0502020204030204" pitchFamily="34" charset="0"/>
              </a:rPr>
              <a:t>.” </a:t>
            </a:r>
            <a:r>
              <a:rPr lang="de-DE" sz="20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3"/>
              </a:rPr>
              <a:t>[1099] (Machtan pg. 68)</a:t>
            </a:r>
            <a:r>
              <a:rPr lang="de-DE" sz="20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0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4"/>
              </a:rPr>
              <a:t>[1022] (Ch. 4 pg. 18-19)</a:t>
            </a:r>
            <a:r>
              <a:rPr lang="en-US" sz="2000" b="1" dirty="0">
                <a:ln w="9525">
                  <a:solidFill>
                    <a:schemeClr val="bg1"/>
                  </a:solidFill>
                  <a:prstDash val="solid"/>
                </a:ln>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9144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D9A06FBD-4FDF-4B19-A8F8-A27FB1F73A3B}"/>
              </a:ext>
            </a:extLst>
          </p:cNvPr>
          <p:cNvSpPr>
            <a:spLocks noGrp="1"/>
          </p:cNvSpPr>
          <p:nvPr>
            <p:ph type="dt" sz="half" idx="10"/>
          </p:nvPr>
        </p:nvSpPr>
        <p:spPr>
          <a:xfrm>
            <a:off x="5203371" y="6449643"/>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0345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6764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8" name="Rectangle 2">
            <a:extLst>
              <a:ext uri="{FF2B5EF4-FFF2-40B4-BE49-F238E27FC236}">
                <a16:creationId xmlns:a16="http://schemas.microsoft.com/office/drawing/2014/main" id="{5FE2E8BB-53E3-49D4-BAF4-DB50B04FFBAC}"/>
              </a:ext>
            </a:extLst>
          </p:cNvPr>
          <p:cNvSpPr>
            <a:spLocks noChangeArrowheads="1"/>
          </p:cNvSpPr>
          <p:nvPr/>
        </p:nvSpPr>
        <p:spPr bwMode="auto">
          <a:xfrm>
            <a:off x="182880" y="2667000"/>
            <a:ext cx="2297373" cy="30283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Close war acquaintance Hans Mend stated that during WWI:</a:t>
            </a:r>
          </a:p>
          <a:p>
            <a:pPr marL="0" lvl="0" indent="0">
              <a:lnSpc>
                <a:spcPct val="100000"/>
              </a:lnSpc>
              <a:spcAft>
                <a:spcPts val="1200"/>
              </a:spcAft>
              <a:buClr>
                <a:prstClr val="white"/>
              </a:buClr>
              <a:buSzPct val="65000"/>
              <a:tabLst/>
              <a:defRPr/>
            </a:pPr>
            <a:r>
              <a:rPr lang="de-DE" sz="1700" dirty="0">
                <a:solidFill>
                  <a:prstClr val="black"/>
                </a:solidFill>
                <a:latin typeface="Calibri" panose="020F0502020204030204" pitchFamily="34" charset="0"/>
                <a:cs typeface="Calibri" panose="020F0502020204030204" pitchFamily="34" charset="0"/>
              </a:rPr>
              <a:t>Modified images credit: </a:t>
            </a:r>
            <a:r>
              <a:rPr lang="de-DE" sz="1700" dirty="0">
                <a:solidFill>
                  <a:prstClr val="black"/>
                </a:solidFill>
                <a:latin typeface="Calibri" panose="020F0502020204030204" pitchFamily="34" charset="0"/>
                <a:cs typeface="Calibri" panose="020F0502020204030204" pitchFamily="34" charset="0"/>
                <a:hlinkClick r:id="rId4"/>
              </a:rPr>
              <a:t>[1099] (Machtan pg. 67,68)</a:t>
            </a:r>
            <a:endParaRPr lang="en-US" sz="1700" dirty="0">
              <a:solidFill>
                <a:schemeClr val="bg1"/>
              </a:solidFill>
              <a:latin typeface="Calibri" panose="020F0502020204030204" pitchFamily="34" charset="0"/>
              <a:cs typeface="Calibri" panose="020F0502020204030204" pitchFamily="34" charset="0"/>
            </a:endParaRPr>
          </a:p>
        </p:txBody>
      </p:sp>
      <p:pic>
        <p:nvPicPr>
          <p:cNvPr id="12" name="Picture 11">
            <a:extLst>
              <a:ext uri="{FF2B5EF4-FFF2-40B4-BE49-F238E27FC236}">
                <a16:creationId xmlns:a16="http://schemas.microsoft.com/office/drawing/2014/main" id="{BB1CB0CB-9838-4EDF-9E2A-46D6B45D1EA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78119" y="5410200"/>
            <a:ext cx="182880" cy="182880"/>
          </a:xfrm>
          <a:prstGeom prst="rect">
            <a:avLst/>
          </a:prstGeom>
        </p:spPr>
      </p:pic>
      <p:pic>
        <p:nvPicPr>
          <p:cNvPr id="3" name="Picture 2">
            <a:extLst>
              <a:ext uri="{FF2B5EF4-FFF2-40B4-BE49-F238E27FC236}">
                <a16:creationId xmlns:a16="http://schemas.microsoft.com/office/drawing/2014/main" id="{55340595-0F3D-4009-80C9-91BC63E32079}"/>
              </a:ext>
            </a:extLst>
          </p:cNvPr>
          <p:cNvPicPr>
            <a:picLocks noChangeAspect="1"/>
          </p:cNvPicPr>
          <p:nvPr/>
        </p:nvPicPr>
        <p:blipFill>
          <a:blip r:embed="rId6"/>
          <a:stretch>
            <a:fillRect/>
          </a:stretch>
        </p:blipFill>
        <p:spPr>
          <a:xfrm>
            <a:off x="2578608" y="1463040"/>
            <a:ext cx="6431595" cy="5394960"/>
          </a:xfrm>
          <a:prstGeom prst="rect">
            <a:avLst/>
          </a:prstGeom>
        </p:spPr>
      </p:pic>
    </p:spTree>
    <p:extLst>
      <p:ext uri="{BB962C8B-B14F-4D97-AF65-F5344CB8AC3E}">
        <p14:creationId xmlns:p14="http://schemas.microsoft.com/office/powerpoint/2010/main" val="18361177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2860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4" name="Picture 3">
            <a:extLst>
              <a:ext uri="{FF2B5EF4-FFF2-40B4-BE49-F238E27FC236}">
                <a16:creationId xmlns:a16="http://schemas.microsoft.com/office/drawing/2014/main" id="{5CA81A32-BA6E-4CC9-8954-B817CD3D8E8D}"/>
              </a:ext>
            </a:extLst>
          </p:cNvPr>
          <p:cNvPicPr>
            <a:picLocks noChangeAspect="1"/>
          </p:cNvPicPr>
          <p:nvPr/>
        </p:nvPicPr>
        <p:blipFill>
          <a:blip r:embed="rId4"/>
          <a:stretch>
            <a:fillRect/>
          </a:stretch>
        </p:blipFill>
        <p:spPr>
          <a:xfrm>
            <a:off x="1495242" y="1676400"/>
            <a:ext cx="6153515" cy="5029200"/>
          </a:xfrm>
          <a:prstGeom prst="rect">
            <a:avLst/>
          </a:prstGeom>
        </p:spPr>
      </p:pic>
      <p:sp>
        <p:nvSpPr>
          <p:cNvPr id="2" name="Rectangle 1">
            <a:extLst>
              <a:ext uri="{FF2B5EF4-FFF2-40B4-BE49-F238E27FC236}">
                <a16:creationId xmlns:a16="http://schemas.microsoft.com/office/drawing/2014/main" id="{768C33D4-3001-4590-8784-9C4ACA739108}"/>
              </a:ext>
            </a:extLst>
          </p:cNvPr>
          <p:cNvSpPr/>
          <p:nvPr/>
        </p:nvSpPr>
        <p:spPr>
          <a:xfrm>
            <a:off x="7713162" y="5675733"/>
            <a:ext cx="1403803" cy="908582"/>
          </a:xfrm>
          <a:prstGeom prst="rect">
            <a:avLst/>
          </a:prstGeom>
        </p:spPr>
        <p:txBody>
          <a:bodyPr wrap="square">
            <a:spAutoFit/>
          </a:bodyPr>
          <a:lstStyle/>
          <a:p>
            <a:pPr>
              <a:lnSpc>
                <a:spcPct val="80000"/>
              </a:lnSpc>
            </a:pPr>
            <a:r>
              <a:rPr lang="de-DE" sz="1600" dirty="0">
                <a:solidFill>
                  <a:prstClr val="black"/>
                </a:solidFill>
                <a:latin typeface="Calibri" panose="020F0502020204030204" pitchFamily="34" charset="0"/>
                <a:cs typeface="Calibri" panose="020F0502020204030204" pitchFamily="34" charset="0"/>
                <a:hlinkClick r:id="rId5"/>
              </a:rPr>
              <a:t>Modified image credit:</a:t>
            </a:r>
            <a:r>
              <a:rPr lang="de-DE" sz="1600" dirty="0">
                <a:solidFill>
                  <a:prstClr val="black"/>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6"/>
              </a:rPr>
              <a:t>[1022] </a:t>
            </a:r>
          </a:p>
          <a:p>
            <a:pPr>
              <a:lnSpc>
                <a:spcPct val="80000"/>
              </a:lnSpc>
            </a:pPr>
            <a:r>
              <a:rPr lang="en-US" sz="1600" dirty="0">
                <a:solidFill>
                  <a:prstClr val="white"/>
                </a:solidFill>
                <a:latin typeface="Calibri" panose="020F0502020204030204" pitchFamily="34" charset="0"/>
                <a:cs typeface="Calibri" panose="020F0502020204030204" pitchFamily="34" charset="0"/>
                <a:hlinkClick r:id="rId6"/>
              </a:rPr>
              <a:t>Ch. 4 pg. 18)</a:t>
            </a:r>
            <a:r>
              <a:rPr lang="en-US" sz="1600" dirty="0">
                <a:latin typeface="Calibri" panose="020F0502020204030204" pitchFamily="34" charset="0"/>
                <a:cs typeface="Calibri" panose="020F0502020204030204" pitchFamily="34" charset="0"/>
              </a:rPr>
              <a:t> </a:t>
            </a:r>
            <a:endParaRPr lang="en-US" sz="1600" dirty="0"/>
          </a:p>
        </p:txBody>
      </p:sp>
      <p:pic>
        <p:nvPicPr>
          <p:cNvPr id="7" name="Picture 6">
            <a:extLst>
              <a:ext uri="{FF2B5EF4-FFF2-40B4-BE49-F238E27FC236}">
                <a16:creationId xmlns:a16="http://schemas.microsoft.com/office/drawing/2014/main" id="{F524FBD0-553D-4E41-8FD6-A4F0D9FC930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458200" y="6130024"/>
            <a:ext cx="182880" cy="182880"/>
          </a:xfrm>
          <a:prstGeom prst="rect">
            <a:avLst/>
          </a:prstGeom>
        </p:spPr>
      </p:pic>
      <p:sp>
        <p:nvSpPr>
          <p:cNvPr id="6" name="Rectangle 5">
            <a:extLst>
              <a:ext uri="{FF2B5EF4-FFF2-40B4-BE49-F238E27FC236}">
                <a16:creationId xmlns:a16="http://schemas.microsoft.com/office/drawing/2014/main" id="{3851BCED-1624-443C-B9AE-AE6513402589}"/>
              </a:ext>
            </a:extLst>
          </p:cNvPr>
          <p:cNvSpPr/>
          <p:nvPr/>
        </p:nvSpPr>
        <p:spPr bwMode="auto">
          <a:xfrm>
            <a:off x="1467280" y="1676400"/>
            <a:ext cx="6217920" cy="5029200"/>
          </a:xfrm>
          <a:prstGeom prst="rect">
            <a:avLst/>
          </a:prstGeom>
          <a:noFill/>
          <a:ln w="82550">
            <a:gradFill>
              <a:gsLst>
                <a:gs pos="0">
                  <a:schemeClr val="accent1">
                    <a:lumMod val="5000"/>
                    <a:lumOff val="95000"/>
                  </a:schemeClr>
                </a:gs>
                <a:gs pos="30000">
                  <a:srgbClr val="7030A0"/>
                </a:gs>
                <a:gs pos="100000">
                  <a:srgbClr val="7030A0"/>
                </a:gs>
              </a:gsLst>
              <a:lin ang="5400000" scaled="1"/>
            </a:gradFill>
          </a:ln>
          <a:effectLst/>
          <a:scene3d>
            <a:camera prst="orthographicFront"/>
            <a:lightRig rig="threePt" dir="t"/>
          </a:scene3d>
          <a:sp3d>
            <a:bevelT w="165100" prst="coolSlant"/>
          </a:sp3d>
        </p:spPr>
        <p:txBody>
          <a:bodyPr wrap="square" lIns="182880" tIns="137160" rIns="91440" bIns="45720" rtlCol="0" anchor="ctr">
            <a:spAutoFit/>
          </a:bodyPr>
          <a:lstStyle/>
          <a:p>
            <a:pPr marL="0" indent="0" algn="l" defTabSz="914400" eaLnBrk="0">
              <a:lnSpc>
                <a:spcPct val="100000"/>
              </a:lnSpc>
              <a:spcAft>
                <a:spcPts val="1200"/>
              </a:spcAft>
              <a:buClrTx/>
              <a:buSzPct val="80000"/>
              <a:tabLst/>
            </a:pPr>
            <a:endParaRPr lang="en-US" sz="3000" dirty="0">
              <a:solidFill>
                <a:prstClr val="black">
                  <a:lumMod val="95000"/>
                  <a:lumOff val="5000"/>
                </a:prstClr>
              </a:solidFill>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57909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74320"/>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8" name="Rectangle 2">
            <a:extLst>
              <a:ext uri="{FF2B5EF4-FFF2-40B4-BE49-F238E27FC236}">
                <a16:creationId xmlns:a16="http://schemas.microsoft.com/office/drawing/2014/main" id="{F7C3DF99-DF80-45E4-920E-E0C8CE7D9BDC}"/>
              </a:ext>
            </a:extLst>
          </p:cNvPr>
          <p:cNvSpPr>
            <a:spLocks noChangeArrowheads="1"/>
          </p:cNvSpPr>
          <p:nvPr/>
        </p:nvSpPr>
        <p:spPr bwMode="auto">
          <a:xfrm>
            <a:off x="169545" y="1758954"/>
            <a:ext cx="8804910" cy="49377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Clr>
                <a:prstClr val="white"/>
              </a:buClr>
              <a:buSzPct val="65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August Kubizek openly described his gay love affair with Hitler in his book: “Adolf Hitler, My Childhood Friend” </a:t>
            </a:r>
            <a:r>
              <a:rPr lang="en-US" sz="3000" dirty="0">
                <a:solidFill>
                  <a:prstClr val="black"/>
                </a:solidFill>
                <a:latin typeface="Calibri" panose="020F0502020204030204" pitchFamily="34" charset="0"/>
                <a:cs typeface="Calibri" panose="020F0502020204030204" pitchFamily="34" charset="0"/>
              </a:rPr>
              <a:t>(and more graphicly in early manuscripts). This is further evidence no one can deny. </a:t>
            </a:r>
          </a:p>
          <a:p>
            <a:pPr marL="0" lvl="0" indent="0">
              <a:lnSpc>
                <a:spcPct val="90000"/>
              </a:lnSpc>
              <a:spcAft>
                <a:spcPts val="1200"/>
              </a:spcAft>
              <a:buClr>
                <a:prstClr val="white"/>
              </a:buClr>
              <a:buSzPct val="65000"/>
              <a:tabLst/>
              <a:defRPr/>
            </a:pPr>
            <a:r>
              <a:rPr lang="en-US" sz="3000" dirty="0">
                <a:solidFill>
                  <a:prstClr val="black"/>
                </a:solidFill>
                <a:latin typeface="Calibri" panose="020F0502020204030204" pitchFamily="34" charset="0"/>
                <a:cs typeface="Calibri" panose="020F0502020204030204" pitchFamily="34" charset="0"/>
              </a:rPr>
              <a:t>Yet socialist gay liberals today desperately try to hide Hitler’s socialism &amp; homosexuality, because they show radical liberals today have the same beliefs as Hitler.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rPr>
              <a:t>[1022] (Ch. 1)</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5" action="ppaction://hlinkfile"/>
              </a:rPr>
              <a:t>[1094]</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6"/>
              </a:rPr>
              <a:t>[</a:t>
            </a: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6"/>
              </a:rPr>
              <a:t>1099 Machtan pg.40, 41]</a:t>
            </a: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7"/>
              </a:rPr>
              <a:t>[1100]</a:t>
            </a:r>
            <a:r>
              <a:rPr lang="en-US" sz="2000" dirty="0">
                <a:solidFill>
                  <a:prstClr val="black"/>
                </a:solidFill>
                <a:latin typeface="Calibri" panose="020F0502020204030204" pitchFamily="34" charset="0"/>
                <a:cs typeface="Calibri" panose="020F0502020204030204" pitchFamily="34" charset="0"/>
              </a:rPr>
              <a:t> </a:t>
            </a:r>
          </a:p>
          <a:p>
            <a:pPr marL="0" lvl="0" indent="0">
              <a:lnSpc>
                <a:spcPct val="90000"/>
              </a:lnSpc>
              <a:spcAft>
                <a:spcPts val="300"/>
              </a:spcAft>
              <a:buClr>
                <a:prstClr val="white"/>
              </a:buClr>
              <a:buSzPct val="65000"/>
              <a:tabLst/>
              <a:defRPr/>
            </a:pPr>
            <a:r>
              <a:rPr lang="en-US" sz="3000" dirty="0">
                <a:solidFill>
                  <a:prstClr val="black"/>
                </a:solidFill>
                <a:latin typeface="Calibri" panose="020F0502020204030204" pitchFamily="34" charset="0"/>
                <a:cs typeface="Calibri" panose="020F0502020204030204" pitchFamily="34" charset="0"/>
              </a:rPr>
              <a:t>This book was translated into English as “The Young Hitler I Knew: The Memoirs of Hitler's Childhood Friend”.</a:t>
            </a:r>
            <a:r>
              <a:rPr lang="en-US" sz="2800" dirty="0">
                <a:solidFill>
                  <a:prstClr val="black"/>
                </a:solidFill>
                <a:latin typeface="Calibri" panose="020F0502020204030204" pitchFamily="34" charset="0"/>
                <a:cs typeface="Calibri" panose="020F0502020204030204" pitchFamily="34" charset="0"/>
              </a:rPr>
              <a:t> </a:t>
            </a: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8"/>
              </a:rPr>
              <a:t>[1101]</a:t>
            </a: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(August Kubizek)</a:t>
            </a:r>
            <a:endParaRPr lang="en-US" b="1"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AFE59732-7CC1-4533-B7EC-4761893537E3}"/>
              </a:ext>
            </a:extLst>
          </p:cNvPr>
          <p:cNvSpPr>
            <a:spLocks noGrp="1"/>
          </p:cNvSpPr>
          <p:nvPr>
            <p:ph type="dt" sz="half" idx="10"/>
          </p:nvPr>
        </p:nvSpPr>
        <p:spPr>
          <a:xfrm>
            <a:off x="5129076" y="6647408"/>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6335898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74320"/>
            <a:ext cx="8961120" cy="6400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6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Teen Raping Butch Gays Led Socialist Nazis</a:t>
            </a:r>
          </a:p>
        </p:txBody>
      </p:sp>
      <p:pic>
        <p:nvPicPr>
          <p:cNvPr id="4" name="Picture 3">
            <a:extLst>
              <a:ext uri="{FF2B5EF4-FFF2-40B4-BE49-F238E27FC236}">
                <a16:creationId xmlns:a16="http://schemas.microsoft.com/office/drawing/2014/main" id="{7A35585F-E41B-48D3-945D-1A807AB47A4A}"/>
              </a:ext>
            </a:extLst>
          </p:cNvPr>
          <p:cNvPicPr>
            <a:picLocks noChangeAspect="1"/>
          </p:cNvPicPr>
          <p:nvPr/>
        </p:nvPicPr>
        <p:blipFill>
          <a:blip r:embed="rId4"/>
          <a:stretch>
            <a:fillRect/>
          </a:stretch>
        </p:blipFill>
        <p:spPr>
          <a:xfrm>
            <a:off x="212233" y="1005840"/>
            <a:ext cx="8719533" cy="5760720"/>
          </a:xfrm>
          <a:prstGeom prst="rect">
            <a:avLst/>
          </a:prstGeom>
        </p:spPr>
      </p:pic>
    </p:spTree>
    <p:extLst>
      <p:ext uri="{BB962C8B-B14F-4D97-AF65-F5344CB8AC3E}">
        <p14:creationId xmlns:p14="http://schemas.microsoft.com/office/powerpoint/2010/main" val="3350874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27684"/>
            <a:ext cx="8961120" cy="7315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6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Teen Raping Butch Gays Led Socialist Nazis</a:t>
            </a:r>
          </a:p>
        </p:txBody>
      </p:sp>
      <p:sp>
        <p:nvSpPr>
          <p:cNvPr id="8" name="Rectangle 2">
            <a:extLst>
              <a:ext uri="{FF2B5EF4-FFF2-40B4-BE49-F238E27FC236}">
                <a16:creationId xmlns:a16="http://schemas.microsoft.com/office/drawing/2014/main" id="{F7C3DF99-DF80-45E4-920E-E0C8CE7D9BDC}"/>
              </a:ext>
            </a:extLst>
          </p:cNvPr>
          <p:cNvSpPr>
            <a:spLocks noChangeArrowheads="1"/>
          </p:cNvSpPr>
          <p:nvPr/>
        </p:nvSpPr>
        <p:spPr bwMode="auto">
          <a:xfrm>
            <a:off x="147567" y="1400955"/>
            <a:ext cx="2991249" cy="511524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tabLst/>
              <a:defRPr/>
            </a:pPr>
            <a:r>
              <a:rPr lang="en-US" sz="2600" dirty="0">
                <a:solidFill>
                  <a:schemeClr val="bg1"/>
                </a:solidFill>
                <a:latin typeface="Calibri" panose="020F0502020204030204" pitchFamily="34" charset="0"/>
                <a:cs typeface="Calibri" panose="020F0502020204030204" pitchFamily="34" charset="0"/>
              </a:rPr>
              <a:t>Hitler’s close war acquaintance during WWI Hans Mend, later stated that Hitler was secretly sinister &amp; ruthless, but he publicly pretended to be a saint. Hitler was a great actor who always did the exact opposite of what he said. </a:t>
            </a:r>
            <a:r>
              <a:rPr lang="en-US" dirty="0">
                <a:solidFill>
                  <a:schemeClr val="bg1"/>
                </a:solidFill>
                <a:latin typeface="Calibri" panose="020F0502020204030204" pitchFamily="34" charset="0"/>
                <a:cs typeface="Calibri" panose="020F0502020204030204" pitchFamily="34" charset="0"/>
              </a:rPr>
              <a:t>Modified image credit: </a:t>
            </a:r>
            <a:r>
              <a:rPr lang="en-US" sz="1700" dirty="0">
                <a:solidFill>
                  <a:prstClr val="black"/>
                </a:solidFill>
                <a:latin typeface="Calibri" panose="020F0502020204030204" pitchFamily="34" charset="0"/>
                <a:cs typeface="Calibri" panose="020F0502020204030204" pitchFamily="34" charset="0"/>
                <a:hlinkClick r:id="rId4"/>
              </a:rPr>
              <a:t>[1099 Machtan pg. 69]</a:t>
            </a:r>
            <a:endParaRPr lang="en-US" sz="1700" dirty="0">
              <a:solidFill>
                <a:schemeClr val="bg1"/>
              </a:solidFill>
              <a:latin typeface="Calibri" panose="020F0502020204030204" pitchFamily="34" charset="0"/>
              <a:cs typeface="Calibri" panose="020F0502020204030204" pitchFamily="34" charset="0"/>
            </a:endParaRPr>
          </a:p>
        </p:txBody>
      </p:sp>
      <p:pic>
        <p:nvPicPr>
          <p:cNvPr id="2" name="Picture 1">
            <a:extLst>
              <a:ext uri="{FF2B5EF4-FFF2-40B4-BE49-F238E27FC236}">
                <a16:creationId xmlns:a16="http://schemas.microsoft.com/office/drawing/2014/main" id="{1A6F59E9-D582-4D0A-8703-1A2EC09F6BCC}"/>
              </a:ext>
            </a:extLst>
          </p:cNvPr>
          <p:cNvPicPr>
            <a:picLocks noChangeAspect="1"/>
          </p:cNvPicPr>
          <p:nvPr/>
        </p:nvPicPr>
        <p:blipFill>
          <a:blip r:embed="rId5"/>
          <a:stretch>
            <a:fillRect/>
          </a:stretch>
        </p:blipFill>
        <p:spPr>
          <a:xfrm>
            <a:off x="3202496" y="1219200"/>
            <a:ext cx="5868649" cy="5486400"/>
          </a:xfrm>
          <a:prstGeom prst="rect">
            <a:avLst/>
          </a:prstGeom>
        </p:spPr>
      </p:pic>
    </p:spTree>
    <p:extLst>
      <p:ext uri="{BB962C8B-B14F-4D97-AF65-F5344CB8AC3E}">
        <p14:creationId xmlns:p14="http://schemas.microsoft.com/office/powerpoint/2010/main" val="1640882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8120" y="1653410"/>
            <a:ext cx="8778240" cy="50032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7000"/>
              </a:lnSpc>
              <a:spcBef>
                <a:spcPct val="0"/>
              </a:spcBef>
              <a:spcAft>
                <a:spcPts val="900"/>
              </a:spcAft>
              <a:buClr>
                <a:prstClr val="white"/>
              </a:buClr>
              <a:buSzPct val="65000"/>
              <a:buFont typeface="Times New Roman" panose="02020603050405020304" pitchFamily="18" charset="0"/>
              <a:buNone/>
              <a:tabLst/>
              <a:defRPr/>
            </a:pPr>
            <a:r>
              <a:rPr kumimoji="0" lang="en-US" sz="27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‘The Mind of Adolf Hitler’: The Secret Wartime Report, Dr. Walter Langer’s psychological profile of Adolf Hitler (commissioned by U.S. government during World War II), </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concluded that homo-eroticism infused every aspect of Adolf Hitler’s life.  He wrote that “[e]ven today Hitler derives sexual pleasure from looking at men’s bodies and associating with homosexuals</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7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[1144](Langer:179)</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7000"/>
              </a:lnSpc>
              <a:spcBef>
                <a:spcPct val="0"/>
              </a:spcBef>
              <a:spcAft>
                <a:spcPts val="9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“He adds, quoting Strasser, that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Hitler’s personal body-guard was ‘almost always 100% homosexuals.’ It should be remembered that Hitler’s greatest hero was Frederick the Great, a well known homosexual</a:t>
            </a:r>
            <a:r>
              <a:rPr kumimoji="0" lang="en-US" sz="2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(Garde:44)</a:t>
            </a:r>
            <a:r>
              <a:rPr kumimoji="0" lang="en-US" sz="27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[1022] (Ch. 3 pg. 14)</a:t>
            </a:r>
            <a:endPar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7432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DAF1C28-1DEA-4C3D-9F0E-0E48A718A40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775528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762000" y="6588496"/>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60" y="304800"/>
            <a:ext cx="894588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7" name="Rectangle 2">
            <a:extLst>
              <a:ext uri="{FF2B5EF4-FFF2-40B4-BE49-F238E27FC236}">
                <a16:creationId xmlns:a16="http://schemas.microsoft.com/office/drawing/2014/main" id="{AAB6346B-A2C5-4CBE-8C2E-A61CA3BCD481}"/>
              </a:ext>
            </a:extLst>
          </p:cNvPr>
          <p:cNvSpPr>
            <a:spLocks noChangeArrowheads="1"/>
          </p:cNvSpPr>
          <p:nvPr/>
        </p:nvSpPr>
        <p:spPr bwMode="auto">
          <a:xfrm>
            <a:off x="228600" y="1525827"/>
            <a:ext cx="8686800" cy="4847481"/>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457200" lvl="0" indent="-274320">
              <a:lnSpc>
                <a:spcPct val="96000"/>
              </a:lnSpc>
              <a:spcBef>
                <a:spcPts val="0"/>
              </a:spcBef>
              <a:spcAft>
                <a:spcPts val="900"/>
              </a:spcAft>
              <a:buClr>
                <a:schemeClr val="tx1"/>
              </a:buClr>
              <a:buSzPct val="60000"/>
              <a:buFont typeface="Wingdings" panose="05000000000000000000" pitchFamily="2" charset="2"/>
              <a:buChar char="Ø"/>
              <a:tabLs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Darwin remarked that the cannibalistic Fuegians with Black features were living examples of an inferior human race like wild animals, intellectually and emotionally no different than a horse or savage tiger that would eat you alive.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[43]</a:t>
            </a:r>
            <a:endPar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endParaRPr>
          </a:p>
          <a:p>
            <a:pPr marL="274320" marR="457200" lvl="0" indent="-274320">
              <a:lnSpc>
                <a:spcPct val="96000"/>
              </a:lnSpc>
              <a:spcBef>
                <a:spcPts val="0"/>
              </a:spcBef>
              <a:spcAft>
                <a:spcPts val="900"/>
              </a:spcAft>
              <a:buClr>
                <a:prstClr val="white"/>
              </a:buClr>
              <a:buSzPct val="60000"/>
              <a:buFont typeface="Wingdings" panose="05000000000000000000" pitchFamily="2" charset="2"/>
              <a:buChar char="Ø"/>
              <a:tabLst/>
            </a:pP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rPr>
              <a:t>Darwin wrote that Fuegians were just as inferior as the Black Aborigines of Australia.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[43]</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a:t>
            </a:r>
          </a:p>
          <a:p>
            <a:pPr marL="274320" marR="457200" lvl="0" indent="-274320">
              <a:lnSpc>
                <a:spcPct val="96000"/>
              </a:lnSpc>
              <a:spcBef>
                <a:spcPts val="0"/>
              </a:spcBef>
              <a:spcAft>
                <a:spcPts val="900"/>
              </a:spcAft>
              <a:buClr>
                <a:schemeClr val="tx1"/>
              </a:buClr>
              <a:buSzPct val="60000"/>
              <a:buFont typeface="Wingdings" panose="05000000000000000000" pitchFamily="2" charset="2"/>
              <a:buChar char="Ø"/>
              <a:tabLs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Darwin recorded this information in his journals during the voyage of the H_M_S_Beagle around the world.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[43]</a:t>
            </a:r>
            <a:endPar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6189533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1" y="1617833"/>
            <a:ext cx="8823958" cy="496584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white"/>
              </a:buClr>
              <a:buSzPct val="65000"/>
              <a:buFont typeface="Times New Roman" panose="02020603050405020304" pitchFamily="18" charset="0"/>
              <a:buNone/>
              <a:tabLst/>
              <a:defRPr/>
            </a:pPr>
            <a:r>
              <a:rPr kumimoji="0" lang="en-US" sz="29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Socialist democrat gays today repeat the past WWII Nazi socialist gays, who despised “…Russians, (</a:t>
            </a:r>
            <a:r>
              <a:rPr lang="en-US" sz="2900" dirty="0">
                <a:solidFill>
                  <a:prstClr val="black">
                    <a:lumMod val="95000"/>
                    <a:lumOff val="5000"/>
                  </a:prstClr>
                </a:solidFill>
                <a:latin typeface="Calibri" panose="020F0502020204030204" pitchFamily="34" charset="0"/>
                <a:cs typeface="Calibri" panose="020F0502020204030204" pitchFamily="34" charset="0"/>
              </a:rPr>
              <a:t>who</a:t>
            </a:r>
            <a:r>
              <a:rPr kumimoji="0" lang="en-US" sz="29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did not … have this problem (with gays) in their leadership…”</a:t>
            </a:r>
          </a:p>
          <a:p>
            <a:pPr marL="274320" marR="0" lvl="0" indent="-274320" algn="l" defTabSz="457200" rtl="0" eaLnBrk="1" fontAlgn="base" latinLnBrk="0" hangingPunct="0">
              <a:lnSpc>
                <a:spcPct val="92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“Indeed, homosexualists John Lauritsen and David Thorstad report that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in the Soviet Union, homosexuality became known as ‘the fascist (socialist Nazi) perversion’ during the 1930’s</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2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“They quote the Soviet writer, Maxim Gorky: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 is already a slogan in Germany’, ‘Eradicate the homosexual and (socialist) fascism will disappear.</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(Lauritsen &amp; Thorstad:69)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 3 pg. 16)</a:t>
            </a:r>
            <a:endParaRPr lang="en-US" b="1"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298AC0EC-793A-45EE-A6C1-F88D1C9F8F2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7" name="Text Box 2">
            <a:extLst>
              <a:ext uri="{FF2B5EF4-FFF2-40B4-BE49-F238E27FC236}">
                <a16:creationId xmlns:a16="http://schemas.microsoft.com/office/drawing/2014/main" id="{05780BB1-84A6-4281-87A3-9FBB3FAF1153}"/>
              </a:ext>
            </a:extLst>
          </p:cNvPr>
          <p:cNvSpPr txBox="1">
            <a:spLocks noChangeArrowheads="1"/>
          </p:cNvSpPr>
          <p:nvPr/>
        </p:nvSpPr>
        <p:spPr bwMode="auto">
          <a:xfrm>
            <a:off x="91440" y="27432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Tree>
    <p:extLst>
      <p:ext uri="{BB962C8B-B14F-4D97-AF65-F5344CB8AC3E}">
        <p14:creationId xmlns:p14="http://schemas.microsoft.com/office/powerpoint/2010/main" val="33039160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1389" y="1828800"/>
            <a:ext cx="8781221" cy="47065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300"/>
              </a:spcAft>
              <a:buClr>
                <a:schemeClr val="bg1">
                  <a:lumMod val="95000"/>
                  <a:lumOff val="5000"/>
                </a:schemeClr>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“One common (Hitler) companion was Julius Schreck, whose photograph hung beside that of Hitler’s beloved mother in his (Hitler’s) private quarters.”</a:t>
            </a:r>
            <a:r>
              <a:rPr lang="en-US" dirty="0">
                <a:solidFill>
                  <a:schemeClr val="bg1">
                    <a:lumMod val="95000"/>
                    <a:lumOff val="5000"/>
                  </a:schemeClr>
                </a:solidFill>
                <a:latin typeface="Calibri" panose="020F0502020204030204" pitchFamily="34" charset="0"/>
                <a:cs typeface="Calibri" panose="020F0502020204030204" pitchFamily="34" charset="0"/>
              </a:rPr>
              <a:t> </a:t>
            </a:r>
          </a:p>
          <a:p>
            <a:pPr marL="0" lvl="0" indent="0">
              <a:lnSpc>
                <a:spcPct val="94000"/>
              </a:lnSpc>
              <a:spcAft>
                <a:spcPts val="1200"/>
              </a:spcAft>
              <a:buClr>
                <a:schemeClr val="bg1">
                  <a:lumMod val="95000"/>
                  <a:lumOff val="5000"/>
                </a:schemeClr>
              </a:buClr>
              <a:buSzPct val="65000"/>
              <a:tabLst/>
              <a:defRPr/>
            </a:pPr>
            <a:r>
              <a:rPr lang="en-US" dirty="0">
                <a:solidFill>
                  <a:prstClr val="black"/>
                </a:solidFill>
                <a:latin typeface="Calibri" panose="020F0502020204030204" pitchFamily="34" charset="0"/>
                <a:cs typeface="Calibri" panose="020F0502020204030204" pitchFamily="34" charset="0"/>
                <a:hlinkClick r:id="rId3"/>
              </a:rPr>
              <a:t>[1099 Machtan pg. 174f]</a:t>
            </a:r>
            <a:r>
              <a:rPr lang="en-US" dirty="0">
                <a:solidFill>
                  <a:prstClr val="black"/>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4"/>
              </a:rPr>
              <a:t>[1022] (Ch. 4 pg. 19-20</a:t>
            </a:r>
            <a:endParaRPr lang="en-US" dirty="0">
              <a:solidFill>
                <a:schemeClr val="bg1">
                  <a:lumMod val="95000"/>
                  <a:lumOff val="5000"/>
                </a:schemeClr>
              </a:solidFill>
              <a:latin typeface="Calibri" panose="020F0502020204030204" pitchFamily="34" charset="0"/>
              <a:cs typeface="Calibri" panose="020F0502020204030204" pitchFamily="34" charset="0"/>
            </a:endParaRPr>
          </a:p>
          <a:p>
            <a:pPr marL="0" lvl="0" indent="0">
              <a:lnSpc>
                <a:spcPct val="94000"/>
              </a:lnSpc>
              <a:spcAft>
                <a:spcPts val="1200"/>
              </a:spcAft>
              <a:buClr>
                <a:schemeClr val="bg1">
                  <a:lumMod val="95000"/>
                  <a:lumOff val="5000"/>
                </a:schemeClr>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“Machtan cites one incident, however, in which he and Schreck failed to keep an appointment to vacation with their Bayreuth hosts. Instead, Schreck and Hitler turned aside at the Bad Berneck health resort, some 20 miles away, where they spent Christmas alone -- the only guests at the inn.”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[1099 Machtan pg. 174f]</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4"/>
              </a:rPr>
              <a:t>[1022] (Ch. 4 pg. 19)</a:t>
            </a:r>
            <a:endPar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39" y="36576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52D6944-F523-4931-8E4C-2BE30821BF5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3704125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2.xml><?xml version="1.0" encoding="utf-8"?>
<p:sld xmlns:a="http://schemas.openxmlformats.org/drawingml/2006/main" xmlns:r="http://schemas.openxmlformats.org/officeDocument/2006/relationships" xmlns:p="http://schemas.openxmlformats.org/presentationml/2006/main">
  <p:cSld>
    <p:bg>
      <p:bgPr>
        <a:solidFill>
          <a:schemeClr val="bg1">
            <a:lumMod val="95000"/>
            <a:lumOff val="5000"/>
          </a:schemeClr>
        </a:solidFill>
        <a:effectLst/>
      </p:bgPr>
    </p:bg>
    <p:spTree>
      <p:nvGrpSpPr>
        <p:cNvPr id="1" name=""/>
        <p:cNvGrpSpPr/>
        <p:nvPr/>
      </p:nvGrpSpPr>
      <p:grpSpPr>
        <a:xfrm>
          <a:off x="0" y="0"/>
          <a:ext cx="0" cy="0"/>
          <a:chOff x="0" y="0"/>
          <a:chExt cx="0" cy="0"/>
        </a:xfrm>
      </p:grpSpPr>
      <p:sp>
        <p:nvSpPr>
          <p:cNvPr id="6" name="Rectangle 2"/>
          <p:cNvSpPr>
            <a:spLocks noChangeArrowheads="1"/>
          </p:cNvSpPr>
          <p:nvPr/>
        </p:nvSpPr>
        <p:spPr bwMode="auto">
          <a:xfrm>
            <a:off x="198120" y="1554480"/>
            <a:ext cx="8747760"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900"/>
              </a:spcAft>
              <a:buClr>
                <a:schemeClr val="bg1">
                  <a:lumMod val="95000"/>
                  <a:lumOff val="5000"/>
                </a:schemeClr>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“Hitler chose homosexuals and other sexual deviants to fill key positions nearest to himself. Heiden reports that in fact Hitler intentionally ‘surrounded himself with men of... [homosexual] tendencies.’” </a:t>
            </a:r>
            <a:r>
              <a:rPr lang="en-US" dirty="0">
                <a:solidFill>
                  <a:schemeClr val="bg1">
                    <a:lumMod val="95000"/>
                    <a:lumOff val="5000"/>
                  </a:schemeClr>
                </a:solidFill>
                <a:latin typeface="Calibri" panose="020F0502020204030204" pitchFamily="34" charset="0"/>
                <a:cs typeface="Calibri" panose="020F0502020204030204" pitchFamily="34" charset="0"/>
              </a:rPr>
              <a:t>(Heiden, 1935:417) </a:t>
            </a:r>
            <a:r>
              <a:rPr lang="en-US" dirty="0">
                <a:solidFill>
                  <a:schemeClr val="tx1"/>
                </a:solidFill>
                <a:latin typeface="Calibri" panose="020F0502020204030204" pitchFamily="34" charset="0"/>
                <a:cs typeface="Calibri" panose="020F0502020204030204" pitchFamily="34" charset="0"/>
                <a:hlinkClick r:id="rId3"/>
              </a:rPr>
              <a:t>[1022] (Ch. 3 pg. 11)</a:t>
            </a:r>
            <a:endParaRPr lang="en-US" dirty="0">
              <a:solidFill>
                <a:schemeClr val="tx1"/>
              </a:solidFill>
              <a:latin typeface="Calibri" panose="020F0502020204030204" pitchFamily="34" charset="0"/>
              <a:cs typeface="Calibri" panose="020F0502020204030204" pitchFamily="34" charset="0"/>
            </a:endParaRPr>
          </a:p>
          <a:p>
            <a:pPr marL="0" lvl="0" indent="0">
              <a:lnSpc>
                <a:spcPct val="90000"/>
              </a:lnSpc>
              <a:spcAft>
                <a:spcPts val="0"/>
              </a:spcAft>
              <a:buClr>
                <a:prstClr val="black">
                  <a:lumMod val="95000"/>
                  <a:lumOff val="5000"/>
                </a:prstClr>
              </a:buClr>
              <a:buSzPct val="65000"/>
              <a:tabLst/>
              <a:defRPr/>
            </a:pP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Hitler allegedly identified his favorite composer, Richard Wagner, as a pederast (child rapist) ... Wagner’s Bayreuth was ‘a notorious international rendezvous for prominent homosexuals</a:t>
            </a:r>
            <a:r>
              <a:rPr lang="en-US" sz="2800" dirty="0">
                <a:solidFill>
                  <a:prstClr val="black">
                    <a:lumMod val="95000"/>
                    <a:lumOff val="5000"/>
                  </a:prstClr>
                </a:solidFill>
                <a:latin typeface="Calibri" panose="020F0502020204030204" pitchFamily="34" charset="0"/>
                <a:cs typeface="Calibri" panose="020F0502020204030204" pitchFamily="34" charset="0"/>
              </a:rPr>
              <a:t>.’” </a:t>
            </a:r>
          </a:p>
          <a:p>
            <a:pPr marL="0" lvl="0" indent="0">
              <a:lnSpc>
                <a:spcPct val="90000"/>
              </a:lnSpc>
              <a:spcAft>
                <a:spcPts val="900"/>
              </a:spcAft>
              <a:buClr>
                <a:prstClr val="black">
                  <a:lumMod val="95000"/>
                  <a:lumOff val="5000"/>
                </a:prstClr>
              </a:buClr>
              <a:buSzPct val="65000"/>
              <a:tabLst/>
              <a:defRPr/>
            </a:pPr>
            <a:r>
              <a:rPr lang="en-US" dirty="0">
                <a:solidFill>
                  <a:prstClr val="black"/>
                </a:solidFill>
                <a:latin typeface="Calibri" panose="020F0502020204030204" pitchFamily="34" charset="0"/>
                <a:cs typeface="Calibri" panose="020F0502020204030204" pitchFamily="34" charset="0"/>
                <a:hlinkClick r:id="rId4"/>
              </a:rPr>
              <a:t>[1099 Machtan pg. 39]</a:t>
            </a:r>
            <a:r>
              <a:rPr lang="en-US" dirty="0">
                <a:solidFill>
                  <a:prstClr val="black"/>
                </a:solidFill>
                <a:latin typeface="Calibri" panose="020F0502020204030204" pitchFamily="34" charset="0"/>
                <a:cs typeface="Calibri" panose="020F0502020204030204" pitchFamily="34" charset="0"/>
              </a:rPr>
              <a:t> </a:t>
            </a:r>
            <a:r>
              <a:rPr lang="en-US" sz="1700" dirty="0">
                <a:solidFill>
                  <a:prstClr val="white"/>
                </a:solidFill>
                <a:latin typeface="Calibri" panose="020F0502020204030204" pitchFamily="34" charset="0"/>
                <a:cs typeface="Calibri" panose="020F0502020204030204" pitchFamily="34" charset="0"/>
                <a:hlinkClick r:id="rId3"/>
              </a:rPr>
              <a:t>[1022] (Ch. 4 pg. 19-20)</a:t>
            </a:r>
            <a:endParaRPr lang="en-US" sz="1700" dirty="0">
              <a:solidFill>
                <a:prstClr val="black">
                  <a:lumMod val="95000"/>
                  <a:lumOff val="5000"/>
                </a:prstClr>
              </a:solidFill>
              <a:latin typeface="Calibri" panose="020F0502020204030204" pitchFamily="34" charset="0"/>
              <a:cs typeface="Calibri" panose="020F0502020204030204" pitchFamily="34" charset="0"/>
            </a:endParaRPr>
          </a:p>
          <a:p>
            <a:pPr marL="0" lvl="0" indent="0">
              <a:lnSpc>
                <a:spcPct val="90000"/>
              </a:lnSpc>
              <a:spcAft>
                <a:spcPts val="900"/>
              </a:spcAft>
              <a:buClr>
                <a:prstClr val="black">
                  <a:lumMod val="95000"/>
                  <a:lumOff val="5000"/>
                </a:prstClr>
              </a:buClr>
              <a:buSzPct val="65000"/>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Hitler was very close to the Wagner family and spent a great deal of time in Bayreuth… often with male homosexual companions</a:t>
            </a:r>
            <a:r>
              <a:rPr lang="en-US" sz="28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[1099 Machtan pg. 253ff]</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 (Ch. 4 pg. 19-20</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rPr>
              <a:t>)</a:t>
            </a:r>
            <a:endParaRPr lang="en-US" sz="1600" dirty="0">
              <a:solidFill>
                <a:prstClr val="black">
                  <a:lumMod val="95000"/>
                  <a:lumOff val="5000"/>
                </a:prstClr>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2860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DF17B57-551E-4947-9CE1-F8B2A5AE7B27}"/>
              </a:ext>
            </a:extLst>
          </p:cNvPr>
          <p:cNvSpPr txBox="1">
            <a:spLocks/>
          </p:cNvSpPr>
          <p:nvPr/>
        </p:nvSpPr>
        <p:spPr>
          <a:xfrm>
            <a:off x="5181601" y="667512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467896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2057400"/>
            <a:ext cx="8778240" cy="44056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300"/>
              </a:spcAft>
              <a:buClr>
                <a:prstClr val="white"/>
              </a:buClr>
              <a:buSzPct val="65000"/>
              <a:tabLst/>
              <a:defRPr/>
            </a:pPr>
            <a:r>
              <a:rPr lang="en-US" sz="27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Hitler may have had yet darker motives for visiting the Wagner home. Only recently revealed is the accusation by Wagner family members “that Hitler sexually abused the young Wieland [Wagner’s grandson, now past 75] during the ‘20s.” These allegations came to light in a Time magazine interview with American author and former diplomat to Germany, Frederic Spotts</a:t>
            </a:r>
            <a:r>
              <a:rPr lang="en-US" sz="2800" dirty="0">
                <a:solidFill>
                  <a:schemeClr val="bg1"/>
                </a:solidFill>
                <a:latin typeface="Calibri" panose="020F0502020204030204" pitchFamily="34" charset="0"/>
                <a:cs typeface="Calibri" panose="020F0502020204030204" pitchFamily="34" charset="0"/>
              </a:rPr>
              <a:t>,” </a:t>
            </a:r>
          </a:p>
          <a:p>
            <a:pPr marL="0" lvl="0" indent="0">
              <a:lnSpc>
                <a:spcPct val="97000"/>
              </a:lnSpc>
              <a:spcAft>
                <a:spcPts val="900"/>
              </a:spcAft>
              <a:buClr>
                <a:prstClr val="white"/>
              </a:buClr>
              <a:buSzPct val="65000"/>
              <a:tabLst/>
              <a:defRPr/>
            </a:pPr>
            <a:r>
              <a:rPr lang="en-US" sz="1600" dirty="0">
                <a:solidFill>
                  <a:schemeClr val="tx1"/>
                </a:solidFill>
                <a:latin typeface="Calibri" panose="020F0502020204030204" pitchFamily="34" charset="0"/>
                <a:cs typeface="Calibri" panose="020F0502020204030204" pitchFamily="34" charset="0"/>
                <a:hlinkClick r:id="rId3"/>
              </a:rPr>
              <a:t>[1022] (Ch. 4 pg. 21)</a:t>
            </a:r>
            <a:endPar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5334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6D13313-2DD2-4DE7-9A8E-4746A65FD739}"/>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610276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2052240"/>
            <a:ext cx="8854440" cy="449219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65000"/>
              <a:tabLst/>
              <a:defRPr/>
            </a:pPr>
            <a:r>
              <a:rPr lang="en-US" sz="2700" dirty="0">
                <a:solidFill>
                  <a:schemeClr val="bg1">
                    <a:lumMod val="95000"/>
                    <a:lumOff val="5000"/>
                  </a:schemeClr>
                </a:solidFill>
                <a:latin typeface="Calibri" panose="020F0502020204030204" pitchFamily="34" charset="0"/>
                <a:cs typeface="Calibri" panose="020F0502020204030204" pitchFamily="34" charset="0"/>
              </a:rPr>
              <a:t>“</a:t>
            </a:r>
            <a:r>
              <a:rPr lang="en-US" sz="3000" dirty="0">
                <a:solidFill>
                  <a:schemeClr val="bg1"/>
                </a:solidFill>
                <a:latin typeface="Calibri" panose="020F0502020204030204" pitchFamily="34" charset="0"/>
                <a:cs typeface="Calibri" panose="020F0502020204030204" pitchFamily="34" charset="0"/>
              </a:rPr>
              <a:t>Frederic Spotts, whose research for the book Bayreuth (about the Wagnerian opera festival of the same name) included interviews with the Wagner family.</a:t>
            </a:r>
          </a:p>
          <a:p>
            <a:pPr marL="0" lvl="0" indent="0">
              <a:lnSpc>
                <a:spcPct val="92000"/>
              </a:lnSpc>
              <a:spcAft>
                <a:spcPts val="1200"/>
              </a:spcAft>
              <a:buClr>
                <a:prstClr val="white"/>
              </a:buClr>
              <a:buSzPct val="65000"/>
              <a:tabLst/>
              <a:defRPr/>
            </a:pPr>
            <a:r>
              <a:rPr lang="en-US" sz="34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Spotts says that his original source was one of Wieland’s own children...Now a respected academic</a:t>
            </a:r>
            <a:r>
              <a:rPr lang="en-US" sz="3000" dirty="0">
                <a:solidFill>
                  <a:schemeClr val="bg1"/>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rPr>
              <a:t>(Time, August 15, 1994:56) </a:t>
            </a:r>
            <a:r>
              <a:rPr lang="en-US" sz="1600" dirty="0">
                <a:solidFill>
                  <a:schemeClr val="tx1"/>
                </a:solidFill>
                <a:latin typeface="Calibri" panose="020F0502020204030204" pitchFamily="34" charset="0"/>
                <a:cs typeface="Calibri" panose="020F0502020204030204" pitchFamily="34" charset="0"/>
                <a:hlinkClick r:id="rId3"/>
              </a:rPr>
              <a:t>[1022] (Ch. 4 pg. 21)</a:t>
            </a:r>
            <a:endParaRPr lang="en-US" sz="1600" dirty="0">
              <a:solidFill>
                <a:schemeClr val="tx1"/>
              </a:solidFill>
              <a:latin typeface="Calibri" panose="020F0502020204030204" pitchFamily="34" charset="0"/>
              <a:cs typeface="Calibri" panose="020F0502020204030204" pitchFamily="34" charset="0"/>
            </a:endParaRPr>
          </a:p>
          <a:p>
            <a:pPr marL="0" lvl="0" indent="0">
              <a:lnSpc>
                <a:spcPct val="92000"/>
              </a:lnSpc>
              <a:spcAft>
                <a:spcPts val="600"/>
              </a:spcAft>
              <a:buClr>
                <a:prstClr val="white"/>
              </a:buClr>
              <a:buSzPct val="65000"/>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“Spotts says it was while he was researching Bayreuth that he interviewed his source -- whom, he insists, is totally reliable and has no reason to lie</a:t>
            </a:r>
            <a:r>
              <a:rPr lang="en-US" sz="24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
              </a:rPr>
              <a:t>[1022] (Ch. 4 pg. 21)</a:t>
            </a:r>
            <a:endParaRPr lang="en-US" sz="1600" dirty="0">
              <a:solidFill>
                <a:prstClr val="white"/>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4572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94A7E01A-7CF2-4262-9AB0-A6A070721CC9}"/>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2599882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54480"/>
            <a:ext cx="8778240"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Aft>
                <a:spcPts val="900"/>
              </a:spcAft>
              <a:buClr>
                <a:prstClr val="black"/>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“Spotts writes: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This family member told me Hitler sexually abused Wieland in the 1920s when the boy was a preadolescent</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rPr>
              <a:t>(Time, 8-15-1994:56) </a:t>
            </a:r>
            <a:r>
              <a:rPr lang="en-US" sz="1600" dirty="0">
                <a:solidFill>
                  <a:prstClr val="white"/>
                </a:solidFill>
                <a:latin typeface="Calibri" panose="020F0502020204030204" pitchFamily="34" charset="0"/>
                <a:cs typeface="Calibri" panose="020F0502020204030204" pitchFamily="34" charset="0"/>
                <a:hlinkClick r:id="rId3"/>
              </a:rPr>
              <a:t>[1022] (Ch. 4 pg. 21)</a:t>
            </a:r>
            <a:endParaRPr lang="en-US" sz="2800" dirty="0">
              <a:solidFill>
                <a:schemeClr val="bg1">
                  <a:lumMod val="95000"/>
                  <a:lumOff val="5000"/>
                </a:schemeClr>
              </a:solidFill>
              <a:latin typeface="Calibri" panose="020F0502020204030204" pitchFamily="34" charset="0"/>
              <a:cs typeface="Calibri" panose="020F0502020204030204" pitchFamily="34" charset="0"/>
            </a:endParaRPr>
          </a:p>
          <a:p>
            <a:pPr marL="0" lvl="0" indent="0">
              <a:lnSpc>
                <a:spcPct val="97000"/>
              </a:lnSpc>
              <a:spcAft>
                <a:spcPts val="900"/>
              </a:spcAft>
              <a:buClr>
                <a:schemeClr val="bg1"/>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“Hitler, who idolized Richard Wagner's supernationalistic operas (as well as his anti-Semitism), had become a close friend of Wieland's mother (Winifred). </a:t>
            </a:r>
            <a:r>
              <a:rPr lang="en-US" sz="1600" dirty="0">
                <a:solidFill>
                  <a:schemeClr val="tx1"/>
                </a:solidFill>
                <a:latin typeface="Calibri" panose="020F0502020204030204" pitchFamily="34" charset="0"/>
                <a:cs typeface="Calibri" panose="020F0502020204030204" pitchFamily="34" charset="0"/>
                <a:hlinkClick r:id="rId3"/>
              </a:rPr>
              <a:t>[1022] (Ch. 4 pg. 21)</a:t>
            </a:r>
            <a:endParaRPr lang="en-US" sz="2800" dirty="0">
              <a:solidFill>
                <a:schemeClr val="tx1"/>
              </a:solidFill>
              <a:latin typeface="Calibri" panose="020F0502020204030204" pitchFamily="34" charset="0"/>
              <a:cs typeface="Calibri" panose="020F0502020204030204" pitchFamily="34" charset="0"/>
            </a:endParaRPr>
          </a:p>
          <a:p>
            <a:pPr marL="0" lvl="0" indent="0">
              <a:lnSpc>
                <a:spcPct val="97000"/>
              </a:lnSpc>
              <a:spcAft>
                <a:spcPts val="900"/>
              </a:spcAft>
              <a:buClr>
                <a:prstClr val="white"/>
              </a:buClr>
              <a:buSzPct val="60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Winifred Wagner gave him (Hitler) the run of the child’s nursery. Far from being revolted by what allegedly happened to him, Wieland avidly collaborated</a:t>
            </a:r>
            <a:r>
              <a:rPr lang="en-US" sz="2800" dirty="0">
                <a:solidFill>
                  <a:schemeClr val="bg1"/>
                </a:solidFill>
                <a:latin typeface="Calibri" panose="020F0502020204030204" pitchFamily="34" charset="0"/>
                <a:cs typeface="Calibri" panose="020F0502020204030204" pitchFamily="34" charset="0"/>
              </a:rPr>
              <a:t>…”</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 (Ch. 4 pg. 21)</a:t>
            </a:r>
            <a:endPar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106680" y="22860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ADA4EDB9-46A2-4218-A01E-789114C9906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244376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28600"/>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2" name="Picture 1">
            <a:extLst>
              <a:ext uri="{FF2B5EF4-FFF2-40B4-BE49-F238E27FC236}">
                <a16:creationId xmlns:a16="http://schemas.microsoft.com/office/drawing/2014/main" id="{0F1EC079-DFC0-4CE2-8DED-3A0930A15BB6}"/>
              </a:ext>
            </a:extLst>
          </p:cNvPr>
          <p:cNvPicPr>
            <a:picLocks noChangeAspect="1"/>
          </p:cNvPicPr>
          <p:nvPr/>
        </p:nvPicPr>
        <p:blipFill>
          <a:blip r:embed="rId4"/>
          <a:stretch>
            <a:fillRect/>
          </a:stretch>
        </p:blipFill>
        <p:spPr>
          <a:xfrm>
            <a:off x="342900" y="1642667"/>
            <a:ext cx="8458200" cy="5215333"/>
          </a:xfrm>
          <a:prstGeom prst="rect">
            <a:avLst/>
          </a:prstGeom>
        </p:spPr>
      </p:pic>
    </p:spTree>
    <p:extLst>
      <p:ext uri="{BB962C8B-B14F-4D97-AF65-F5344CB8AC3E}">
        <p14:creationId xmlns:p14="http://schemas.microsoft.com/office/powerpoint/2010/main" val="30553469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39" y="91440"/>
            <a:ext cx="8961120" cy="10972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4" name="Picture 3">
            <a:extLst>
              <a:ext uri="{FF2B5EF4-FFF2-40B4-BE49-F238E27FC236}">
                <a16:creationId xmlns:a16="http://schemas.microsoft.com/office/drawing/2014/main" id="{631BC6FC-5C42-4018-8E26-2F7A0636E0FE}"/>
              </a:ext>
            </a:extLst>
          </p:cNvPr>
          <p:cNvPicPr>
            <a:picLocks noChangeAspect="1"/>
          </p:cNvPicPr>
          <p:nvPr/>
        </p:nvPicPr>
        <p:blipFill>
          <a:blip r:embed="rId4"/>
          <a:stretch>
            <a:fillRect/>
          </a:stretch>
        </p:blipFill>
        <p:spPr>
          <a:xfrm>
            <a:off x="137160" y="1307903"/>
            <a:ext cx="8839200" cy="5443789"/>
          </a:xfrm>
          <a:prstGeom prst="rect">
            <a:avLst/>
          </a:prstGeom>
        </p:spPr>
      </p:pic>
    </p:spTree>
    <p:extLst>
      <p:ext uri="{BB962C8B-B14F-4D97-AF65-F5344CB8AC3E}">
        <p14:creationId xmlns:p14="http://schemas.microsoft.com/office/powerpoint/2010/main" val="3495843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98120" y="1737360"/>
            <a:ext cx="8747760" cy="489685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900"/>
              </a:spcAft>
              <a:buClr>
                <a:prstClr val="white"/>
              </a:buClr>
              <a:buSzPct val="65000"/>
              <a:tabLst/>
              <a:defRPr/>
            </a:pPr>
            <a:r>
              <a:rPr lang="en-US" sz="27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Heinrich Himmler </a:t>
            </a:r>
            <a:r>
              <a:rPr lang="en-US" sz="2800" dirty="0">
                <a:solidFill>
                  <a:schemeClr val="bg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in his early days as a Brownshirt, eventually became chief of the dreaded SS. He was one of several high ranking Nazis occultists </a:t>
            </a:r>
            <a:r>
              <a:rPr lang="en-US" sz="2800" dirty="0">
                <a:solidFill>
                  <a:schemeClr val="bg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strongly influenced by the German occult movement</a:t>
            </a:r>
            <a:r>
              <a:rPr lang="en-US" sz="2800" dirty="0">
                <a:solidFill>
                  <a:schemeClr val="bg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3"/>
              </a:rPr>
              <a:t>[1022] (Ch. 2 pg. 25)</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p>
          <a:p>
            <a:pPr marL="274320" lvl="0" indent="-274320">
              <a:lnSpc>
                <a:spcPct val="92000"/>
              </a:lnSpc>
              <a:spcAft>
                <a:spcPts val="9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a:t>
            </a:r>
            <a:r>
              <a:rPr lang="en-US" sz="3000" dirty="0">
                <a:solidFill>
                  <a:schemeClr val="bg1"/>
                </a:solidFill>
                <a:latin typeface="Calibri" panose="020F0502020204030204" pitchFamily="34" charset="0"/>
                <a:cs typeface="Calibri" panose="020F0502020204030204" pitchFamily="34" charset="0"/>
              </a:rPr>
              <a:t>Himmler maintained a close relationship with a prominent occultist named Karl Maria Wiligut, who became known as the ‘Rasputin of Himmler…’”</a:t>
            </a:r>
          </a:p>
          <a:p>
            <a:pPr marL="274320" lvl="0" indent="-274320">
              <a:lnSpc>
                <a:spcPct val="92000"/>
              </a:lnSpc>
              <a:spcAft>
                <a:spcPts val="900"/>
              </a:spcAft>
              <a:buClr>
                <a:schemeClr val="bg1"/>
              </a:buClr>
              <a:buSzPct val="70000"/>
              <a:buFont typeface="Wingdings" panose="05000000000000000000" pitchFamily="2" charset="2"/>
              <a:buChar char="Ø"/>
              <a:tabLst/>
              <a:defRPr/>
            </a:pPr>
            <a:r>
              <a:rPr lang="en-US" sz="3000" dirty="0">
                <a:solidFill>
                  <a:schemeClr val="bg1"/>
                </a:solidFill>
                <a:latin typeface="Calibri" panose="020F0502020204030204" pitchFamily="34" charset="0"/>
                <a:cs typeface="Calibri" panose="020F0502020204030204" pitchFamily="34" charset="0"/>
              </a:rPr>
              <a:t>“Wiligut was responsible for designing the Death’s Head ring worn by members of the SS</a:t>
            </a:r>
            <a:r>
              <a:rPr lang="en-US" sz="2900" dirty="0">
                <a:solidFill>
                  <a:schemeClr val="bg1"/>
                </a:solidFill>
                <a:latin typeface="Calibri" panose="020F0502020204030204" pitchFamily="34" charset="0"/>
                <a:cs typeface="Calibri" panose="020F0502020204030204" pitchFamily="34" charset="0"/>
              </a:rPr>
              <a:t>.</a:t>
            </a:r>
            <a:r>
              <a:rPr lang="en-US" sz="3000" dirty="0">
                <a:solidFill>
                  <a:schemeClr val="bg1"/>
                </a:solidFill>
                <a:latin typeface="Calibri" panose="020F0502020204030204" pitchFamily="34" charset="0"/>
                <a:cs typeface="Calibri" panose="020F0502020204030204" pitchFamily="34" charset="0"/>
              </a:rPr>
              <a:t>”</a:t>
            </a:r>
            <a:r>
              <a:rPr lang="en-US" sz="2900" dirty="0">
                <a:solidFill>
                  <a:schemeClr val="bg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[1022] (Ch. 2 pg. 25)</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657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0AAE1D16-D115-4175-B4E0-1EA063907D3B}"/>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1584473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1133" y="1957627"/>
            <a:ext cx="8841726" cy="459574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3300" dirty="0">
                <a:solidFill>
                  <a:schemeClr val="bg1">
                    <a:lumMod val="95000"/>
                    <a:lumOff val="5000"/>
                  </a:schemeClr>
                </a:solidFill>
                <a:latin typeface="Calibri" panose="020F0502020204030204" pitchFamily="34" charset="0"/>
                <a:cs typeface="Calibri" panose="020F0502020204030204" pitchFamily="34" charset="0"/>
              </a:rPr>
              <a:t>“</a:t>
            </a: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Under Himmler, the SS became a veritable occultic order. </a:t>
            </a:r>
            <a:r>
              <a:rPr lang="en-US" sz="3000" dirty="0">
                <a:solidFill>
                  <a:schemeClr val="bg1">
                    <a:lumMod val="95000"/>
                    <a:lumOff val="5000"/>
                  </a:schemeClr>
                </a:solidFill>
                <a:latin typeface="Calibri" panose="020F0502020204030204" pitchFamily="34" charset="0"/>
                <a:cs typeface="Calibri" panose="020F0502020204030204" pitchFamily="34" charset="0"/>
              </a:rPr>
              <a:t>Christian names of SS soldiers were replaced with Teutonic names (from this gay medieval, post-Crusades, knight warrior group), and all (SS) members were required to maintain the strictest secrecy…” </a:t>
            </a:r>
            <a:r>
              <a:rPr lang="en-US" sz="1700" dirty="0">
                <a:solidFill>
                  <a:prstClr val="black">
                    <a:lumMod val="95000"/>
                    <a:lumOff val="5000"/>
                  </a:prstClr>
                </a:solidFill>
                <a:latin typeface="Calibri" panose="020F0502020204030204" pitchFamily="34" charset="0"/>
                <a:cs typeface="Calibri" panose="020F0502020204030204" pitchFamily="34" charset="0"/>
              </a:rPr>
              <a:t>(Sklar:100), (Brand in Oosterhuis &amp; Kennedy:236f)  </a:t>
            </a:r>
            <a:r>
              <a:rPr lang="en-US" sz="1700" dirty="0">
                <a:solidFill>
                  <a:prstClr val="white"/>
                </a:solidFill>
                <a:latin typeface="Calibri" panose="020F0502020204030204" pitchFamily="34" charset="0"/>
                <a:cs typeface="Calibri" panose="020F0502020204030204" pitchFamily="34" charset="0"/>
                <a:hlinkClick r:id="rId3"/>
              </a:rPr>
              <a:t>[1022] (Ch. 2 pg. 17, 25)</a:t>
            </a:r>
            <a:endParaRPr lang="en-US" sz="1700" dirty="0">
              <a:solidFill>
                <a:prstClr val="white"/>
              </a:solidFill>
              <a:latin typeface="Calibri" panose="020F0502020204030204" pitchFamily="34" charset="0"/>
              <a:cs typeface="Calibri" panose="020F0502020204030204" pitchFamily="34" charset="0"/>
            </a:endParaRPr>
          </a:p>
          <a:p>
            <a:pPr marL="0" lvl="0" indent="0">
              <a:lnSpc>
                <a:spcPct val="92000"/>
              </a:lnSpc>
              <a:spcAft>
                <a:spcPts val="1200"/>
              </a:spcAft>
              <a:buClr>
                <a:prstClr val="black"/>
              </a:buClr>
              <a:buSzPct val="60000"/>
              <a:tabLst/>
              <a:defRPr/>
            </a:pPr>
            <a:r>
              <a:rPr lang="en-US" sz="3000" dirty="0">
                <a:solidFill>
                  <a:prstClr val="black"/>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Reich also points out that the swastika is (an) </a:t>
            </a:r>
            <a:r>
              <a:rPr lang="en-US" sz="2800" dirty="0">
                <a:solidFill>
                  <a:prstClr val="black"/>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occult symbol </a:t>
            </a:r>
            <a:r>
              <a:rPr lang="en-US" sz="2800" dirty="0">
                <a:solidFill>
                  <a:prstClr val="black"/>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2800" dirty="0">
                <a:solidFill>
                  <a:prstClr val="black"/>
                </a:solidFill>
                <a:latin typeface="Calibri" panose="020F0502020204030204" pitchFamily="34" charset="0"/>
                <a:cs typeface="Calibri" panose="020F0502020204030204" pitchFamily="34" charset="0"/>
              </a:rPr>
              <a:t>‘originally … represent[ing]… the sexual act of Mother Earth with God-Father’” </a:t>
            </a:r>
            <a:r>
              <a:rPr lang="en-US" dirty="0">
                <a:solidFill>
                  <a:prstClr val="black"/>
                </a:solidFill>
                <a:latin typeface="Calibri" panose="020F0502020204030204" pitchFamily="34" charset="0"/>
                <a:cs typeface="Calibri" panose="020F0502020204030204" pitchFamily="34" charset="0"/>
              </a:rPr>
              <a:t>(p.102) </a:t>
            </a:r>
            <a:r>
              <a:rPr lang="en-US" dirty="0">
                <a:solidFill>
                  <a:prstClr val="white"/>
                </a:solidFill>
                <a:latin typeface="Calibri" panose="020F0502020204030204" pitchFamily="34" charset="0"/>
                <a:cs typeface="Calibri" panose="020F0502020204030204" pitchFamily="34" charset="0"/>
                <a:hlinkClick r:id="rId3"/>
              </a:rPr>
              <a:t>[1022] (Ch. 2 pg. 26)</a:t>
            </a:r>
            <a:endParaRPr lang="en-US" dirty="0">
              <a:solidFill>
                <a:prstClr val="white"/>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36" y="4572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DAB79440-CFA3-4382-A4A7-5975315C8247}"/>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962775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sp>
        <p:nvSpPr>
          <p:cNvPr id="18" name="Text Box 2"/>
          <p:cNvSpPr txBox="1">
            <a:spLocks noChangeArrowheads="1"/>
          </p:cNvSpPr>
          <p:nvPr/>
        </p:nvSpPr>
        <p:spPr bwMode="auto">
          <a:xfrm>
            <a:off x="685800" y="228600"/>
            <a:ext cx="7772400"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6" name="Date Placeholder 2">
            <a:extLst>
              <a:ext uri="{FF2B5EF4-FFF2-40B4-BE49-F238E27FC236}">
                <a16:creationId xmlns:a16="http://schemas.microsoft.com/office/drawing/2014/main" id="{BE3D9633-3C76-4DDD-94D0-288C2FD5A931}"/>
              </a:ext>
            </a:extLst>
          </p:cNvPr>
          <p:cNvSpPr>
            <a:spLocks noGrp="1"/>
          </p:cNvSpPr>
          <p:nvPr>
            <p:ph type="dt" sz="half" idx="10"/>
          </p:nvPr>
        </p:nvSpPr>
        <p:spPr>
          <a:xfrm>
            <a:off x="5410200" y="6675120"/>
            <a:ext cx="36423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23" name="Text Box 1">
            <a:hlinkClick r:id="rId4" action="ppaction://hlinksldjump"/>
            <a:extLst>
              <a:ext uri="{FF2B5EF4-FFF2-40B4-BE49-F238E27FC236}">
                <a16:creationId xmlns:a16="http://schemas.microsoft.com/office/drawing/2014/main" id="{7ABD24D8-B112-49ED-A84C-7AB63F26866A}"/>
              </a:ext>
            </a:extLst>
          </p:cNvPr>
          <p:cNvSpPr txBox="1">
            <a:spLocks noChangeArrowheads="1"/>
          </p:cNvSpPr>
          <p:nvPr/>
        </p:nvSpPr>
        <p:spPr bwMode="auto">
          <a:xfrm>
            <a:off x="2133966" y="4077874"/>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45720" rIns="45720" bIns="4572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pPr>
            <a:r>
              <a:rPr lang="en-US" sz="2450" b="1" dirty="0">
                <a:solidFill>
                  <a:schemeClr val="tx2">
                    <a:lumMod val="25000"/>
                  </a:schemeClr>
                </a:solidFill>
                <a:latin typeface="Times New Roman" panose="02020603050405020304" pitchFamily="18" charset="0"/>
                <a:cs typeface="Times New Roman" panose="02020603050405020304" pitchFamily="18" charset="0"/>
              </a:rPr>
              <a:t>Liberals Today Support Same Evils as Past Nazis: Socialism, Occult, Gay Rape, Porn, Genocide, Islam, Gun Control, Abortion, Evolution &amp; Lies</a:t>
            </a:r>
          </a:p>
        </p:txBody>
      </p:sp>
      <p:sp>
        <p:nvSpPr>
          <p:cNvPr id="24" name="Text Box 1">
            <a:hlinkClick r:id="rId5" action="ppaction://hlinksldjump"/>
            <a:extLst>
              <a:ext uri="{FF2B5EF4-FFF2-40B4-BE49-F238E27FC236}">
                <a16:creationId xmlns:a16="http://schemas.microsoft.com/office/drawing/2014/main" id="{52FAE65A-F059-4FE1-A0A2-2BA6BB2ADE3E}"/>
              </a:ext>
            </a:extLst>
          </p:cNvPr>
          <p:cNvSpPr txBox="1">
            <a:spLocks noChangeArrowheads="1"/>
          </p:cNvSpPr>
          <p:nvPr/>
        </p:nvSpPr>
        <p:spPr bwMode="auto">
          <a:xfrm>
            <a:off x="2133966" y="5517130"/>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45720" rIns="45720" bIns="4572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pPr>
            <a:r>
              <a:rPr lang="en-US" sz="2450" b="1" dirty="0">
                <a:solidFill>
                  <a:schemeClr val="tx2">
                    <a:lumMod val="25000"/>
                  </a:schemeClr>
                </a:solidFill>
                <a:latin typeface="Times New Roman" panose="02020603050405020304" pitchFamily="18" charset="0"/>
                <a:cs typeface="Times New Roman" panose="02020603050405020304" pitchFamily="18" charset="0"/>
              </a:rPr>
              <a:t>WWII Socialist Nazis Were Led By Occult, Teen Raping Butch Gays, Who Wanted Genocide of All Jews, Conservative Christians &amp; Feminine Gays</a:t>
            </a:r>
          </a:p>
        </p:txBody>
      </p:sp>
      <p:sp>
        <p:nvSpPr>
          <p:cNvPr id="27" name="Text Box 1">
            <a:hlinkClick r:id="rId6" action="ppaction://hlinksldjump"/>
            <a:extLst>
              <a:ext uri="{FF2B5EF4-FFF2-40B4-BE49-F238E27FC236}">
                <a16:creationId xmlns:a16="http://schemas.microsoft.com/office/drawing/2014/main" id="{D4A28561-23DE-45D8-89D3-47B72F057D16}"/>
              </a:ext>
            </a:extLst>
          </p:cNvPr>
          <p:cNvSpPr txBox="1">
            <a:spLocks noChangeArrowheads="1"/>
          </p:cNvSpPr>
          <p:nvPr/>
        </p:nvSpPr>
        <p:spPr bwMode="auto">
          <a:xfrm>
            <a:off x="2114406" y="1199362"/>
            <a:ext cx="6858000" cy="109728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45720" rIns="45720" bIns="4572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2350" b="1" dirty="0">
                <a:solidFill>
                  <a:srgbClr val="E7E6E6">
                    <a:lumMod val="25000"/>
                  </a:srgbClr>
                </a:solidFill>
                <a:latin typeface="Times New Roman" panose="02020603050405020304" pitchFamily="18" charset="0"/>
                <a:cs typeface="Times New Roman" panose="02020603050405020304" pitchFamily="18" charset="0"/>
              </a:rPr>
              <a:t>Past Nazi &amp; Muslim Axis: Gay Male Marxists &amp; Muslims Murdered &amp; Enslaved White Conservative Christians &amp; Jews To Install Socialism</a:t>
            </a:r>
          </a:p>
        </p:txBody>
      </p:sp>
      <p:sp>
        <p:nvSpPr>
          <p:cNvPr id="28" name="Text Box 1">
            <a:hlinkClick r:id="rId7" action="ppaction://hlinksldjump"/>
            <a:extLst>
              <a:ext uri="{FF2B5EF4-FFF2-40B4-BE49-F238E27FC236}">
                <a16:creationId xmlns:a16="http://schemas.microsoft.com/office/drawing/2014/main" id="{D59AC587-A772-495B-A521-0DEB3E945B71}"/>
              </a:ext>
            </a:extLst>
          </p:cNvPr>
          <p:cNvSpPr txBox="1">
            <a:spLocks noChangeArrowheads="1"/>
          </p:cNvSpPr>
          <p:nvPr/>
        </p:nvSpPr>
        <p:spPr bwMode="auto">
          <a:xfrm>
            <a:off x="2114406" y="2689166"/>
            <a:ext cx="6858000" cy="100584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45720" rIns="45720" bIns="4572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tabLst/>
            </a:pPr>
            <a:r>
              <a:rPr lang="en-US" sz="2300" b="1" dirty="0">
                <a:solidFill>
                  <a:srgbClr val="E7E6E6">
                    <a:lumMod val="25000"/>
                  </a:srgbClr>
                </a:solidFill>
                <a:latin typeface="Times New Roman" panose="02020603050405020304" pitchFamily="18" charset="0"/>
                <a:cs typeface="Times New Roman" panose="02020603050405020304" pitchFamily="18" charset="0"/>
              </a:rPr>
              <a:t>Today’s Nazi &amp; Muslim Axis: Lipstick Wearing Gay Marxist Females, Trans &amp; Muslims Kill &amp; Enslave Conservative Christians To Install Socialism &amp; Islam</a:t>
            </a:r>
          </a:p>
        </p:txBody>
      </p:sp>
      <p:pic>
        <p:nvPicPr>
          <p:cNvPr id="3" name="Picture 2">
            <a:extLst>
              <a:ext uri="{FF2B5EF4-FFF2-40B4-BE49-F238E27FC236}">
                <a16:creationId xmlns:a16="http://schemas.microsoft.com/office/drawing/2014/main" id="{6D2C26CB-7B7C-464D-A2F0-773220707CDE}"/>
              </a:ext>
            </a:extLst>
          </p:cNvPr>
          <p:cNvPicPr>
            <a:picLocks noChangeAspect="1"/>
          </p:cNvPicPr>
          <p:nvPr/>
        </p:nvPicPr>
        <p:blipFill>
          <a:blip r:embed="rId8"/>
          <a:stretch>
            <a:fillRect/>
          </a:stretch>
        </p:blipFill>
        <p:spPr>
          <a:xfrm>
            <a:off x="171594" y="1005840"/>
            <a:ext cx="1796468" cy="5724144"/>
          </a:xfrm>
          <a:prstGeom prst="rect">
            <a:avLst/>
          </a:prstGeom>
        </p:spPr>
      </p:pic>
    </p:spTree>
    <p:extLst>
      <p:ext uri="{BB962C8B-B14F-4D97-AF65-F5344CB8AC3E}">
        <p14:creationId xmlns:p14="http://schemas.microsoft.com/office/powerpoint/2010/main" val="3303506380"/>
      </p:ext>
    </p:extLst>
  </p:cSld>
  <p:clrMapOvr>
    <a:masterClrMapping/>
  </p:clrMapOvr>
  <mc:AlternateContent xmlns:mc="http://schemas.openxmlformats.org/markup-compatibility/2006" xmlns:p14="http://schemas.microsoft.com/office/powerpoint/2010/main">
    <mc:Choice Requires="p14">
      <p:transition spd="slow" p14:dur="1250" advTm="35000">
        <p:fad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762000" y="6588496"/>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57" y="685800"/>
            <a:ext cx="8945880" cy="10972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10200"/>
              </a:spcAft>
              <a:tabLst/>
            </a:pPr>
            <a:r>
              <a:rPr lang="en-US" altLang="en-US" sz="3200" b="1" dirty="0">
                <a:solidFill>
                  <a:srgbClr val="E7E6E6">
                    <a:lumMod val="10000"/>
                  </a:srgb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7" name="Rectangle 2">
            <a:extLst>
              <a:ext uri="{FF2B5EF4-FFF2-40B4-BE49-F238E27FC236}">
                <a16:creationId xmlns:a16="http://schemas.microsoft.com/office/drawing/2014/main" id="{AAB6346B-A2C5-4CBE-8C2E-A61CA3BCD481}"/>
              </a:ext>
            </a:extLst>
          </p:cNvPr>
          <p:cNvSpPr>
            <a:spLocks noChangeArrowheads="1"/>
          </p:cNvSpPr>
          <p:nvPr/>
        </p:nvSpPr>
        <p:spPr bwMode="auto">
          <a:xfrm>
            <a:off x="272412" y="2314783"/>
            <a:ext cx="8599169" cy="3462486"/>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457200" lvl="0" indent="-274320">
              <a:lnSpc>
                <a:spcPct val="100000"/>
              </a:lnSpc>
              <a:spcBef>
                <a:spcPts val="0"/>
              </a:spcBef>
              <a:spcAft>
                <a:spcPts val="18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Darwin's disciples Spencer, Haeckel, Hooton, Pearson and Huxley later much more strongly enforced racism around the world. </a:t>
            </a:r>
            <a:r>
              <a:rPr lang="en-US" kern="150" dirty="0">
                <a:solidFill>
                  <a:prstClr val="white"/>
                </a:solidFill>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[42]</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a:t>
            </a:r>
          </a:p>
          <a:p>
            <a:pPr marL="274320" marR="457200" lvl="0" indent="-274320">
              <a:lnSpc>
                <a:spcPct val="100000"/>
              </a:lnSpc>
              <a:spcBef>
                <a:spcPts val="0"/>
              </a:spcBef>
              <a:spcAft>
                <a:spcPts val="18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They believed that all Indians, Asians, females and Blacks are inferior evolutionary species to White males due to evolution. </a:t>
            </a:r>
            <a:r>
              <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hlinkClick r:id="rId4"/>
              </a:rPr>
              <a:t>[42]</a:t>
            </a:r>
            <a:endParaRPr lang="en-US" kern="150" dirty="0">
              <a:solidFill>
                <a:schemeClr val="tx1"/>
              </a:solidFill>
              <a:latin typeface="Calibri" panose="020F050202020403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9163688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3535" y="2286000"/>
            <a:ext cx="8856925" cy="38404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chemeClr val="tx1"/>
              </a:buClr>
              <a:buSzPct val="60000"/>
              <a:tabLst/>
              <a:defRPr/>
            </a:pP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Hitler’s occult mentor Lanz copied the swastika from magic &amp; sexual perversion filled Satanic cults from India, including </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hlinkClick r:id="rId3"/>
              </a:rPr>
              <a:t>Tantric &amp; Hindu Sun god</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p>
          <a:p>
            <a:pPr marL="0" lvl="0" indent="0">
              <a:lnSpc>
                <a:spcPct val="100000"/>
              </a:lnSpc>
              <a:spcAft>
                <a:spcPts val="1800"/>
              </a:spcAft>
              <a:buClr>
                <a:schemeClr val="tx1"/>
              </a:buClr>
              <a:buSzPct val="60000"/>
              <a:tabLst/>
              <a:defRPr/>
            </a:pPr>
            <a:r>
              <a:rPr lang="en-US" sz="1400" dirty="0">
                <a:solidFill>
                  <a:prstClr val="white"/>
                </a:solidFill>
                <a:latin typeface="Calibri" panose="020F0502020204030204" pitchFamily="34" charset="0"/>
                <a:cs typeface="Calibri" panose="020F0502020204030204" pitchFamily="34" charset="0"/>
                <a:hlinkClick r:id="rId4"/>
              </a:rPr>
              <a:t>[1022] (Ch. 1 pg. 4, Ch. 2 pg. 15-16, 22)</a:t>
            </a:r>
            <a:r>
              <a:rPr lang="en-US" sz="14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endPar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a:p>
            <a:pPr marL="274320" lvl="0" indent="-274320">
              <a:lnSpc>
                <a:spcPct val="100000"/>
              </a:lnSpc>
              <a:spcAft>
                <a:spcPts val="600"/>
              </a:spcAft>
              <a:buClr>
                <a:schemeClr val="tx1"/>
              </a:buClr>
              <a:buSzPct val="55000"/>
              <a:buFont typeface="Wingdings" panose="05000000000000000000" pitchFamily="2" charset="2"/>
              <a:buChar char="Ø"/>
              <a:tabLst/>
              <a:defRPr/>
            </a:pP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Nazi leaders copied many evil Hindu &amp; Tantric: sex perversions, racist caste system, sex with children &amp;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5"/>
              </a:rPr>
              <a:t>believed they were Hindu gods</a:t>
            </a:r>
            <a:r>
              <a:rPr lang="en-US" sz="2800" dirty="0">
                <a:solidFill>
                  <a:schemeClr val="bg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rPr>
              <a:t>[1022] (Ch. 1 pg. 4, Ch. 2 pg. 15-16, 22)</a:t>
            </a:r>
            <a:r>
              <a:rPr lang="en-US" sz="1600" dirty="0">
                <a:solidFill>
                  <a:schemeClr val="tx1"/>
                </a:solidFill>
                <a:latin typeface="Calibri" panose="020F0502020204030204" pitchFamily="34" charset="0"/>
                <a:cs typeface="Calibri" panose="020F0502020204030204" pitchFamily="34" charset="0"/>
              </a:rPr>
              <a:t> </a:t>
            </a:r>
            <a:endParaRPr lang="en-US" sz="2800"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38" y="65782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0585DA9-95DB-43EF-A7B1-C65466E61301}"/>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29276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2900" y="2286000"/>
            <a:ext cx="8458200" cy="407701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65000"/>
              <a:buFont typeface="Times New Roman" panose="02020603050405020304" pitchFamily="18" charset="0"/>
              <a:buNone/>
              <a:tabLst/>
              <a:defRPr/>
            </a:pP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leader of the Thule (German occult) Society was a man named Rudolf von Sebottendorf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(Goodrick-Clarke:143) </a:t>
            </a:r>
          </a:p>
          <a:p>
            <a:pPr marL="0" marR="0" lvl="0" indent="0" algn="l" defTabSz="457200" rtl="0" eaLnBrk="1" fontAlgn="base" latinLnBrk="0" hangingPunct="0">
              <a:lnSpc>
                <a:spcPct val="90000"/>
              </a:lnSpc>
              <a:spcBef>
                <a:spcPct val="0"/>
              </a:spcBef>
              <a:spcAft>
                <a:spcPts val="1000"/>
              </a:spcAft>
              <a:buClr>
                <a:prstClr val="white"/>
              </a:buClr>
              <a:buSzPct val="65000"/>
              <a:buFont typeface="Times New Roman" panose="02020603050405020304" pitchFamily="18" charset="0"/>
              <a:buNone/>
              <a:tabLst/>
              <a:defRPr/>
            </a:pPr>
            <a:r>
              <a:rPr kumimoji="0" lang="en-US" sz="31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Sebottendorf was later murdered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(according to his publisher)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writing a book in 1933</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1"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Before Hitler Came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about Hilter’s occultic roots.</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book was confiscated by the Nazis.”</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0000"/>
              </a:lnSpc>
              <a:spcBef>
                <a:spcPct val="0"/>
              </a:spcBef>
              <a:spcAft>
                <a:spcPts val="1000"/>
              </a:spcAft>
              <a:buClr>
                <a:prstClr val="white"/>
              </a:buClr>
              <a:buSzPct val="65000"/>
              <a:buFont typeface="Times New Roman" panose="02020603050405020304" pitchFamily="18" charset="0"/>
              <a:buNone/>
              <a:tabLst/>
              <a:defRPr/>
            </a:pP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(Sklar:27)</a:t>
            </a:r>
            <a:r>
              <a:rPr kumimoji="0" lang="en-US" sz="16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 (Ch. 2 pg. 22)</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6096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0D33D02-FA06-4E98-8277-11E1A6919789}"/>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730499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125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nodeType="clickEffect">
                                  <p:stCondLst>
                                    <p:cond delay="5000"/>
                                  </p:stCondLst>
                                  <p:childTnLst>
                                    <p:animEffect transition="out" filter="fade">
                                      <p:cBhvr>
                                        <p:cTn id="11" dur="2000" tmFilter="0, 0; .2, .5; .8, .5; 1, 0"/>
                                        <p:tgtEl>
                                          <p:spTgt spid="6">
                                            <p:txEl>
                                              <p:pRg st="1" end="1"/>
                                            </p:txEl>
                                          </p:spTgt>
                                        </p:tgtEl>
                                      </p:cBhvr>
                                    </p:animEffect>
                                    <p:animScale>
                                      <p:cBhvr>
                                        <p:cTn id="12"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74320"/>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6" name="Rectangle 2"/>
          <p:cNvSpPr>
            <a:spLocks noChangeArrowheads="1"/>
          </p:cNvSpPr>
          <p:nvPr/>
        </p:nvSpPr>
        <p:spPr bwMode="auto">
          <a:xfrm>
            <a:off x="2517913" y="1737360"/>
            <a:ext cx="6492240" cy="505151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65000"/>
              <a:tabLst/>
              <a:defRPr/>
            </a:pP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Nietzsche: </a:t>
            </a:r>
            <a:r>
              <a:rPr lang="en-US" sz="2900" dirty="0">
                <a:solidFill>
                  <a:schemeClr val="bg1">
                    <a:lumMod val="95000"/>
                    <a:lumOff val="5000"/>
                  </a:schemeClr>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Others have called him the ‘Father of (socialist) Fascism’. </a:t>
            </a:r>
            <a:r>
              <a:rPr lang="en-US" dirty="0">
                <a:solidFill>
                  <a:prstClr val="black"/>
                </a:solidFill>
                <a:latin typeface="Calibri" panose="020F0502020204030204" pitchFamily="34" charset="0"/>
                <a:cs typeface="Calibri" panose="020F0502020204030204" pitchFamily="34" charset="0"/>
              </a:rPr>
              <a:t>(Peters:221, IX)</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b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b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Rabidly anti-Christian </a:t>
            </a:r>
            <a:r>
              <a:rPr lang="en-US" sz="2800" dirty="0">
                <a:solidFill>
                  <a:schemeClr val="bg1"/>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&amp;</a:t>
            </a:r>
            <a:r>
              <a:rPr lang="en-US" sz="2800" dirty="0">
                <a:solidFill>
                  <a:schemeClr val="bg1"/>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homosexual, Nietzsche notoriously proclaimed that ‘God is dead’</a:t>
            </a:r>
            <a:r>
              <a:rPr lang="en-US" sz="2900" dirty="0">
                <a:solidFill>
                  <a:schemeClr val="bg1">
                    <a:lumMod val="95000"/>
                    <a:lumOff val="5000"/>
                  </a:schemeClr>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‘for evil is man’s best force</a:t>
            </a:r>
            <a:r>
              <a:rPr lang="en-US" sz="2400" dirty="0">
                <a:solidFill>
                  <a:schemeClr val="bg1"/>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rPr>
              <a:t>(Peters: 119, 227) </a:t>
            </a:r>
            <a:r>
              <a:rPr lang="en-US" sz="1600" dirty="0">
                <a:solidFill>
                  <a:prstClr val="white"/>
                </a:solidFill>
                <a:latin typeface="Calibri" panose="020F0502020204030204" pitchFamily="34" charset="0"/>
                <a:cs typeface="Calibri" panose="020F0502020204030204" pitchFamily="34" charset="0"/>
                <a:hlinkClick r:id="rId4"/>
              </a:rPr>
              <a:t>[1022] (Ch. 3 pgs. 6, 11)</a:t>
            </a:r>
            <a:r>
              <a:rPr lang="en-US" sz="16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p>
          <a:p>
            <a:pPr marL="0" lvl="0" indent="0">
              <a:lnSpc>
                <a:spcPct val="96000"/>
              </a:lnSpc>
              <a:spcAft>
                <a:spcPts val="1200"/>
              </a:spcAft>
              <a:buClr>
                <a:prstClr val="white"/>
              </a:buClr>
              <a:buSzPct val="65000"/>
              <a:tabLst/>
              <a:defRPr/>
            </a:pP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“Nietzsche’s publisher, Peter Gast, called Nietzsche (who went insane)</a:t>
            </a:r>
            <a:r>
              <a:rPr lang="en-US" sz="2800" dirty="0">
                <a:solidFill>
                  <a:schemeClr val="bg1"/>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‘one of the fiercest anti-Christians and atheists,’ </a:t>
            </a:r>
            <a:r>
              <a:rPr lang="en-US" sz="2900" dirty="0">
                <a:solidFill>
                  <a:schemeClr val="bg1"/>
                </a:solidFill>
                <a:latin typeface="Calibri" panose="020F0502020204030204" pitchFamily="34" charset="0"/>
                <a:cs typeface="Calibri" panose="020F0502020204030204" pitchFamily="34" charset="0"/>
              </a:rPr>
              <a:t>…</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his book, ‘</a:t>
            </a:r>
            <a:r>
              <a:rPr lang="en-US" sz="2900" b="1" i="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The Antichrist’</a:t>
            </a:r>
            <a:r>
              <a:rPr lang="en-US" sz="2400" dirty="0">
                <a:solidFill>
                  <a:schemeClr val="bg1"/>
                </a:solidFill>
                <a:latin typeface="Calibri" panose="020F0502020204030204" pitchFamily="34" charset="0"/>
                <a:cs typeface="Calibri" panose="020F0502020204030204" pitchFamily="34" charset="0"/>
              </a:rPr>
              <a:t>… </a:t>
            </a:r>
            <a:r>
              <a:rPr lang="en-US" sz="2800" dirty="0">
                <a:solidFill>
                  <a:schemeClr val="bg1"/>
                </a:solidFill>
                <a:latin typeface="Calibri" panose="020F0502020204030204" pitchFamily="34" charset="0"/>
                <a:cs typeface="Calibri" panose="020F0502020204030204" pitchFamily="34" charset="0"/>
              </a:rPr>
              <a:t>a</a:t>
            </a:r>
            <a:r>
              <a:rPr lang="en-US" sz="2400" dirty="0">
                <a:solidFill>
                  <a:schemeClr val="bg1"/>
                </a:solidFill>
                <a:latin typeface="Calibri" panose="020F0502020204030204" pitchFamily="34" charset="0"/>
                <a:cs typeface="Calibri" panose="020F0502020204030204" pitchFamily="34" charset="0"/>
              </a:rPr>
              <a:t> </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‘ferocious curse’ on Christianity.” </a:t>
            </a:r>
            <a:r>
              <a:rPr lang="en-US" sz="1600" dirty="0">
                <a:solidFill>
                  <a:schemeClr val="bg1"/>
                </a:solidFill>
                <a:latin typeface="Calibri" panose="020F0502020204030204" pitchFamily="34" charset="0"/>
                <a:cs typeface="Calibri" panose="020F0502020204030204" pitchFamily="34" charset="0"/>
              </a:rPr>
              <a:t>(Peters 119) </a:t>
            </a:r>
            <a:r>
              <a:rPr lang="en-US" sz="1600" dirty="0">
                <a:solidFill>
                  <a:prstClr val="white"/>
                </a:solidFill>
                <a:latin typeface="Calibri" panose="020F0502020204030204" pitchFamily="34" charset="0"/>
                <a:cs typeface="Calibri" panose="020F0502020204030204" pitchFamily="34" charset="0"/>
                <a:hlinkClick r:id="rId4"/>
              </a:rPr>
              <a:t>[1022] (Ch. 3 pg. 6)</a:t>
            </a:r>
            <a:r>
              <a:rPr lang="en-US" sz="16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endPar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CD70416-AA16-4A74-B77A-37E0F0DDC996}"/>
              </a:ext>
            </a:extLst>
          </p:cNvPr>
          <p:cNvPicPr>
            <a:picLocks noChangeAspect="1"/>
          </p:cNvPicPr>
          <p:nvPr/>
        </p:nvPicPr>
        <p:blipFill>
          <a:blip r:embed="rId5"/>
          <a:stretch>
            <a:fillRect/>
          </a:stretch>
        </p:blipFill>
        <p:spPr>
          <a:xfrm>
            <a:off x="133847" y="1737360"/>
            <a:ext cx="2316413" cy="4846320"/>
          </a:xfrm>
          <a:prstGeom prst="rect">
            <a:avLst/>
          </a:prstGeom>
        </p:spPr>
      </p:pic>
    </p:spTree>
    <p:extLst>
      <p:ext uri="{BB962C8B-B14F-4D97-AF65-F5344CB8AC3E}">
        <p14:creationId xmlns:p14="http://schemas.microsoft.com/office/powerpoint/2010/main" val="7723483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94360" y="1860299"/>
            <a:ext cx="7955280" cy="470737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white"/>
              </a:buClr>
              <a:buSzPct val="65000"/>
              <a:tabLst/>
              <a:defRPr/>
            </a:pPr>
            <a:r>
              <a:rPr lang="en-US" sz="28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t>
            </a:r>
            <a:r>
              <a:rPr lang="en-US" sz="34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According to Macintyre in ‘Forgotten Fatherland’… Frederich Nietzsche never married and had no known female sex partners, but went insane at age 44 and eventually died of syphilis. </a:t>
            </a:r>
          </a:p>
          <a:p>
            <a:pPr marL="0" lvl="0" indent="0">
              <a:lnSpc>
                <a:spcPct val="92000"/>
              </a:lnSpc>
              <a:spcAft>
                <a:spcPts val="300"/>
              </a:spcAft>
              <a:buClr>
                <a:prstClr val="white"/>
              </a:buClr>
              <a:buSzPct val="65000"/>
              <a:tabLst/>
              <a:defRPr/>
            </a:pPr>
            <a:r>
              <a:rPr lang="en-US" sz="34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According to Sigmund Freud and Carl Jung, Nietzsche had caught the disease at a homosexual brothel in Genoa, Italy.” </a:t>
            </a:r>
          </a:p>
          <a:p>
            <a:pPr marL="0" lvl="0" indent="0">
              <a:lnSpc>
                <a:spcPct val="92000"/>
              </a:lnSpc>
              <a:spcAft>
                <a:spcPts val="300"/>
              </a:spcAft>
              <a:buClr>
                <a:prstClr val="white"/>
              </a:buClr>
              <a:buSzPct val="65000"/>
              <a:tabLst/>
              <a:defRPr/>
            </a:pPr>
            <a:r>
              <a:rPr lang="en-US" dirty="0">
                <a:solidFill>
                  <a:schemeClr val="bg1">
                    <a:lumMod val="95000"/>
                    <a:lumOff val="5000"/>
                  </a:schemeClr>
                </a:solidFill>
                <a:latin typeface="Calibri" panose="020F0502020204030204" pitchFamily="34" charset="0"/>
                <a:cs typeface="Calibri" panose="020F0502020204030204" pitchFamily="34" charset="0"/>
              </a:rPr>
              <a:t>(McIntyre:911)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 (Ch. 3 pg. 6)</a:t>
            </a:r>
            <a:endParaRPr 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3810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06184C8A-604C-4B9F-B847-2B6294CE3CAE}"/>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888117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22860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6" name="Rectangle 2"/>
          <p:cNvSpPr>
            <a:spLocks noChangeArrowheads="1"/>
          </p:cNvSpPr>
          <p:nvPr/>
        </p:nvSpPr>
        <p:spPr bwMode="auto">
          <a:xfrm>
            <a:off x="152400" y="1554480"/>
            <a:ext cx="8854440" cy="503214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“In 1934 (Hitler paid) … three visits to the ’Nietzsche Archive’ in Weimar and declared it to be a ’centre of (Nazi) National Socialist ideology.‘” </a:t>
            </a:r>
            <a:r>
              <a:rPr lang="en-US" dirty="0">
                <a:solidFill>
                  <a:schemeClr val="bg1">
                    <a:lumMod val="95000"/>
                    <a:lumOff val="5000"/>
                  </a:schemeClr>
                </a:solidFill>
                <a:latin typeface="Calibri" panose="020F0502020204030204" pitchFamily="34" charset="0"/>
                <a:cs typeface="Calibri" panose="020F0502020204030204" pitchFamily="34" charset="0"/>
              </a:rPr>
              <a:t>(Kohler: xix) </a:t>
            </a:r>
            <a:r>
              <a:rPr lang="en-US" dirty="0">
                <a:solidFill>
                  <a:schemeClr val="tx1"/>
                </a:solidFill>
                <a:latin typeface="Calibri" panose="020F0502020204030204" pitchFamily="34" charset="0"/>
                <a:cs typeface="Calibri" panose="020F0502020204030204" pitchFamily="34" charset="0"/>
                <a:hlinkClick r:id="rId4"/>
              </a:rPr>
              <a:t>[1022] (Ch. 3 pg. 10)</a:t>
            </a:r>
            <a:r>
              <a:rPr lang="en-US" dirty="0">
                <a:solidFill>
                  <a:schemeClr val="tx1"/>
                </a:solidFill>
                <a:latin typeface="Calibri" panose="020F0502020204030204" pitchFamily="34" charset="0"/>
                <a:cs typeface="Calibri" panose="020F0502020204030204" pitchFamily="34" charset="0"/>
              </a:rPr>
              <a:t> </a:t>
            </a:r>
          </a:p>
          <a:p>
            <a:pPr marL="0" lvl="0" indent="0">
              <a:lnSpc>
                <a:spcPct val="100000"/>
              </a:lnSpc>
              <a:spcAft>
                <a:spcPts val="18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“At one point Nietzsche’s followers wanted to build a Nietzsche Temple, complete with statues of Apollo and Dionysos. </a:t>
            </a:r>
            <a:r>
              <a:rPr lang="en-US" dirty="0">
                <a:solidFill>
                  <a:schemeClr val="bg1">
                    <a:lumMod val="95000"/>
                    <a:lumOff val="5000"/>
                  </a:schemeClr>
                </a:solidFill>
                <a:latin typeface="Calibri" panose="020F0502020204030204" pitchFamily="34" charset="0"/>
                <a:cs typeface="Calibri" panose="020F0502020204030204" pitchFamily="34" charset="0"/>
              </a:rPr>
              <a:t>(Peters:200)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While the temple was never built, Adolf Hitler himself commissioned a shrine to Nietzsche, a memorial auditorium and library ‘where German youth could be taught Nietzsche’s doctrine of a master race.’” </a:t>
            </a:r>
            <a:r>
              <a:rPr lang="en-US" dirty="0">
                <a:solidFill>
                  <a:prstClr val="black">
                    <a:lumMod val="95000"/>
                    <a:lumOff val="5000"/>
                  </a:prstClr>
                </a:solidFill>
                <a:latin typeface="Calibri" panose="020F0502020204030204" pitchFamily="34" charset="0"/>
                <a:cs typeface="Calibri" panose="020F0502020204030204" pitchFamily="34" charset="0"/>
              </a:rPr>
              <a:t>(Peters:222)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[1022] (Ch. 3 pg. 10-11)</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dirty="0">
              <a:ln w="9525">
                <a:solidFill>
                  <a:prstClr val="black"/>
                </a:solidFill>
                <a:prstDash val="solid"/>
              </a:ln>
              <a:solidFill>
                <a:schemeClr val="bg1">
                  <a:lumMod val="95000"/>
                  <a:lumOff val="5000"/>
                </a:schemeClr>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7EA1E727-41C0-420C-A4AF-7BD9491C48D1}"/>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515424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09728"/>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4" name="Picture 3">
            <a:extLst>
              <a:ext uri="{FF2B5EF4-FFF2-40B4-BE49-F238E27FC236}">
                <a16:creationId xmlns:a16="http://schemas.microsoft.com/office/drawing/2014/main" id="{719BA2F2-7D76-4CE9-8116-DAF191057A2A}"/>
              </a:ext>
            </a:extLst>
          </p:cNvPr>
          <p:cNvPicPr>
            <a:picLocks noChangeAspect="1"/>
          </p:cNvPicPr>
          <p:nvPr/>
        </p:nvPicPr>
        <p:blipFill>
          <a:blip r:embed="rId4"/>
          <a:stretch>
            <a:fillRect/>
          </a:stretch>
        </p:blipFill>
        <p:spPr>
          <a:xfrm>
            <a:off x="320040" y="1398289"/>
            <a:ext cx="8610600" cy="5364895"/>
          </a:xfrm>
          <a:prstGeom prst="rect">
            <a:avLst/>
          </a:prstGeom>
        </p:spPr>
      </p:pic>
    </p:spTree>
    <p:extLst>
      <p:ext uri="{BB962C8B-B14F-4D97-AF65-F5344CB8AC3E}">
        <p14:creationId xmlns:p14="http://schemas.microsoft.com/office/powerpoint/2010/main" val="40915627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6041" y="1905000"/>
            <a:ext cx="8831911" cy="467705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“Hitler learned that public opinion was not with him in the matter of homosexuality, despite Germany’s international reputation as a haven for homosexuals.” </a:t>
            </a:r>
            <a:r>
              <a:rPr lang="en-US" dirty="0">
                <a:solidFill>
                  <a:schemeClr val="bg1"/>
                </a:solidFill>
                <a:latin typeface="Calibri" panose="020F0502020204030204" pitchFamily="34" charset="0"/>
                <a:cs typeface="Calibri" panose="020F0502020204030204" pitchFamily="34" charset="0"/>
                <a:hlinkClick r:id="rId3"/>
              </a:rPr>
              <a:t>[1022] (Ch. 4 pg. 27-28)</a:t>
            </a:r>
            <a:endParaRPr lang="en-US" dirty="0">
              <a:solidFill>
                <a:schemeClr val="bg1"/>
              </a:solidFill>
              <a:latin typeface="Calibri" panose="020F0502020204030204" pitchFamily="34" charset="0"/>
              <a:cs typeface="Calibri" panose="020F0502020204030204" pitchFamily="34" charset="0"/>
            </a:endParaRPr>
          </a:p>
          <a:p>
            <a:pPr marL="0" lvl="0" indent="0">
              <a:lnSpc>
                <a:spcPct val="105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German people were </a:t>
            </a:r>
            <a:r>
              <a:rPr lang="en-US" sz="2800" dirty="0">
                <a:solidFill>
                  <a:schemeClr val="bg1"/>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growing increasingly disgusted with the debaucheries taking place in German cities. This twofold influence on Hitler led him to take ever more hard-line public stands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(fake outrage)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against homosexuality in order to cover up the truth about the (Nazi) party.</a:t>
            </a:r>
            <a:r>
              <a:rPr lang="en-US" sz="2800" dirty="0">
                <a:solidFill>
                  <a:schemeClr val="bg1"/>
                </a:solidFill>
                <a:latin typeface="Calibri" panose="020F0502020204030204" pitchFamily="34" charset="0"/>
                <a:cs typeface="Calibri" panose="020F0502020204030204" pitchFamily="34" charset="0"/>
              </a:rPr>
              <a:t>”</a:t>
            </a:r>
            <a:r>
              <a:rPr lang="en-US" dirty="0">
                <a:solidFill>
                  <a:schemeClr val="bg1"/>
                </a:solidFill>
                <a:latin typeface="Calibri" panose="020F0502020204030204" pitchFamily="34" charset="0"/>
                <a:cs typeface="Calibri" panose="020F0502020204030204" pitchFamily="34" charset="0"/>
              </a:rPr>
              <a:t>(Mosse:159) </a:t>
            </a:r>
            <a:r>
              <a:rPr lang="en-US" sz="1600" dirty="0">
                <a:solidFill>
                  <a:prstClr val="black"/>
                </a:solidFill>
                <a:latin typeface="Calibri" panose="020F0502020204030204" pitchFamily="34" charset="0"/>
                <a:cs typeface="Calibri" panose="020F0502020204030204" pitchFamily="34" charset="0"/>
                <a:hlinkClick r:id="rId3"/>
              </a:rPr>
              <a:t>[1022] (Ch. 4 pg. 27-28)</a:t>
            </a:r>
            <a:endParaRPr lang="en-US" dirty="0">
              <a:solidFill>
                <a:prstClr val="black"/>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7" y="3810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3DF17D5B-B957-45E1-A97C-4FE70069148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2150645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0421" y="2286000"/>
            <a:ext cx="8683153" cy="423795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8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“Hitler’s strategy regarding all moral issues was to craft his rhetoric carefully ‘in order not to offend the sensibilities of the people.’” </a:t>
            </a:r>
            <a:r>
              <a:rPr lang="en-US" dirty="0">
                <a:solidFill>
                  <a:schemeClr val="bg1"/>
                </a:solidFill>
                <a:latin typeface="Calibri" panose="020F0502020204030204" pitchFamily="34" charset="0"/>
                <a:cs typeface="Calibri" panose="020F0502020204030204" pitchFamily="34" charset="0"/>
              </a:rPr>
              <a:t>(Mosse:159) </a:t>
            </a:r>
            <a:r>
              <a:rPr lang="en-US" dirty="0">
                <a:solidFill>
                  <a:prstClr val="black"/>
                </a:solidFill>
                <a:latin typeface="Calibri" panose="020F0502020204030204" pitchFamily="34" charset="0"/>
                <a:cs typeface="Calibri" panose="020F0502020204030204" pitchFamily="34" charset="0"/>
                <a:hlinkClick r:id="rId3"/>
              </a:rPr>
              <a:t>[1022] (Ch. 4 pg. 27-28)</a:t>
            </a:r>
            <a:r>
              <a:rPr lang="en-US" dirty="0">
                <a:solidFill>
                  <a:schemeClr val="bg1"/>
                </a:solidFill>
                <a:latin typeface="Calibri" panose="020F0502020204030204" pitchFamily="34" charset="0"/>
                <a:cs typeface="Calibri" panose="020F0502020204030204" pitchFamily="34" charset="0"/>
              </a:rPr>
              <a:t>           </a:t>
            </a:r>
          </a:p>
          <a:p>
            <a:pPr marL="0" lvl="0" indent="0">
              <a:lnSpc>
                <a:spcPct val="105000"/>
              </a:lnSpc>
              <a:spcAft>
                <a:spcPts val="800"/>
              </a:spcAft>
              <a:buClr>
                <a:prstClr val="white"/>
              </a:buClr>
              <a:buSzPct val="65000"/>
              <a:tabLst/>
              <a:defRPr/>
            </a:pPr>
            <a:r>
              <a:rPr lang="en-US" sz="3000" dirty="0">
                <a:solidFill>
                  <a:schemeClr val="bg1"/>
                </a:solidFill>
                <a:latin typeface="Calibri" panose="020F0502020204030204" pitchFamily="34" charset="0"/>
                <a:cs typeface="Calibri" panose="020F0502020204030204" pitchFamily="34" charset="0"/>
              </a:rPr>
              <a:t>“Roehm, of course, presented a particularly difficult problem for the Nazis because of his militant support for what we know today as ‘gay rights.’ His SA men began to be referred to by the anti-Nazis as the ‘Brown Fairies.’” </a:t>
            </a:r>
            <a:r>
              <a:rPr lang="en-US" dirty="0">
                <a:solidFill>
                  <a:schemeClr val="bg1"/>
                </a:solidFill>
                <a:latin typeface="Calibri" panose="020F0502020204030204" pitchFamily="34" charset="0"/>
                <a:cs typeface="Calibri" panose="020F0502020204030204" pitchFamily="34" charset="0"/>
              </a:rPr>
              <a:t>(Rector:56)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 (Ch. 4 pg. 27-28)</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7" y="6096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9AD3A331-7F22-4F99-8D6B-E118987A16F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787237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18" y="2133600"/>
            <a:ext cx="8823960" cy="424526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4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 Hitler strengthened his rhetoric against homosexuality in German society at large. </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An article that appeared in the official Nazi newspaper went so far as to threaten homosexuals with extermination. </a:t>
            </a:r>
          </a:p>
          <a:p>
            <a:pPr marL="0" lvl="0" indent="0">
              <a:lnSpc>
                <a:spcPct val="100000"/>
              </a:lnSpc>
              <a:spcAft>
                <a:spcPts val="600"/>
              </a:spcAft>
              <a:buClr>
                <a:prstClr val="white"/>
              </a:buClr>
              <a:buSzPct val="65000"/>
              <a:tabLst/>
              <a:defRPr/>
            </a:pP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Once again this was empty rhetoric.</a:t>
            </a:r>
            <a:r>
              <a:rPr lang="en-US" sz="2800" dirty="0">
                <a:solidFill>
                  <a:schemeClr val="bg1"/>
                </a:solidFill>
                <a:latin typeface="Calibri" panose="020F0502020204030204" pitchFamily="34" charset="0"/>
                <a:cs typeface="Calibri" panose="020F0502020204030204" pitchFamily="34" charset="0"/>
              </a:rPr>
              <a:t> Adolf Brand, whose openly homosexual magazine, Der Eigene, was by this time widely read in Germany, responded to the Nazi article with one of his own. Brand writes…” </a:t>
            </a:r>
            <a:r>
              <a:rPr lang="en-US" dirty="0">
                <a:solidFill>
                  <a:prstClr val="black"/>
                </a:solidFill>
                <a:latin typeface="Calibri" panose="020F0502020204030204" pitchFamily="34" charset="0"/>
                <a:cs typeface="Calibri" panose="020F0502020204030204" pitchFamily="34" charset="0"/>
                <a:hlinkClick r:id="rId3"/>
              </a:rPr>
              <a:t>[1022] (Ch. 4 pg. 30-31)</a:t>
            </a:r>
            <a:endParaRPr lang="en-US" dirty="0">
              <a:solidFill>
                <a:prstClr val="black"/>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8" y="517683"/>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B4E8237E-4A02-4047-8765-0B61F83BB434}"/>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031853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6042" y="1554480"/>
            <a:ext cx="8831911"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3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threatened hanging on the gallows, with which they allege they want to exterminate homosexuals, is therefore only a horrible gesture that is supposed to make stupid people believe </a:t>
            </a:r>
            <a:r>
              <a:rPr lang="en-US" sz="2800" dirty="0">
                <a:solidFill>
                  <a:schemeClr val="bg1"/>
                </a:solidFill>
                <a:latin typeface="Calibri" panose="020F0502020204030204" pitchFamily="34" charset="0"/>
                <a:cs typeface="Calibri" panose="020F0502020204030204" pitchFamily="34" charset="0"/>
              </a:rPr>
              <a:t>that the Hitler people, in the matter of male-to-male inclinations, are all as innocent … as angels, just like the pious members of the Christian Society... The public threat against the homosexuals has … not frightened any youth-friend or man-friend (child gay rapists) ...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One knows perfectly well that all those public threats are only paper masks</a:t>
            </a:r>
            <a:r>
              <a:rPr lang="en-US" sz="2800"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rPr>
              <a:t>(Brand in Oosterhuis and Kennedy:236f) </a:t>
            </a:r>
            <a:r>
              <a:rPr lang="en-US" dirty="0">
                <a:solidFill>
                  <a:schemeClr val="tx1"/>
                </a:solidFill>
                <a:latin typeface="Calibri" panose="020F0502020204030204" pitchFamily="34" charset="0"/>
                <a:cs typeface="Calibri" panose="020F0502020204030204" pitchFamily="34" charset="0"/>
                <a:hlinkClick r:id="rId3"/>
              </a:rPr>
              <a:t>[1022] (Ch. 4 pg. 30-31)</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8" y="18288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8FAAF980-72C5-4573-A758-20C3256A540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512187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6012921" y="6579316"/>
            <a:ext cx="3101342" cy="27432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58" y="274320"/>
            <a:ext cx="8945880" cy="9144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10200"/>
              </a:spcAft>
              <a:tabLst/>
            </a:pPr>
            <a:r>
              <a:rPr lang="en-US" altLang="en-US" sz="3200" b="1" dirty="0">
                <a:solidFill>
                  <a:srgbClr val="E7E6E6">
                    <a:lumMod val="10000"/>
                  </a:srgb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
        <p:nvSpPr>
          <p:cNvPr id="7" name="Rectangle 2">
            <a:extLst>
              <a:ext uri="{FF2B5EF4-FFF2-40B4-BE49-F238E27FC236}">
                <a16:creationId xmlns:a16="http://schemas.microsoft.com/office/drawing/2014/main" id="{AAB6346B-A2C5-4CBE-8C2E-A61CA3BCD481}"/>
              </a:ext>
            </a:extLst>
          </p:cNvPr>
          <p:cNvSpPr>
            <a:spLocks noChangeArrowheads="1"/>
          </p:cNvSpPr>
          <p:nvPr/>
        </p:nvSpPr>
        <p:spPr bwMode="auto">
          <a:xfrm>
            <a:off x="137158" y="1325880"/>
            <a:ext cx="8869680" cy="5215274"/>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nSpc>
                <a:spcPct val="91000"/>
              </a:lnSpc>
              <a:spcBef>
                <a:spcPts val="0"/>
              </a:spcBef>
              <a:spcAft>
                <a:spcPts val="600"/>
              </a:spcAft>
              <a:buClr>
                <a:schemeClr val="tx1"/>
              </a:buClr>
              <a:buSzPct val="70000"/>
              <a:tabLs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Socialist liberals, secular Jews, feminine gays &amp; trans are the strongest supporters who pass laws to force Darwin's Theory of Evolution worldwide today. </a:t>
            </a:r>
          </a:p>
          <a:p>
            <a:pPr marL="0" lvl="0" indent="0">
              <a:lnSpc>
                <a:spcPct val="100000"/>
              </a:lnSpc>
              <a:spcAft>
                <a:spcPts val="600"/>
              </a:spcAft>
              <a:buClr>
                <a:prstClr val="white"/>
              </a:buClr>
              <a:buSzPct val="65000"/>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But they desperately try to hide their deadly hypocrisy that evolution &amp; eugenics theories led the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ction="ppaction://hlinksldjump"/>
              </a:rPr>
              <a:t>90%</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Mangal" panose="02040503050203030202" pitchFamily="18" charset="0"/>
                <a:hlinkClick r:id="rId5" action="ppaction://hlinksldjump"/>
              </a:rPr>
              <a:t>butch gay</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5" action="ppaction://hlinksldjump"/>
              </a:rPr>
              <a:t> socialist Nazi leadership (including Hitler</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a:t>
            </a:r>
            <a:r>
              <a:rPr lang="en-US" dirty="0">
                <a:solidFill>
                  <a:sysClr val="windowText" lastClr="000000"/>
                </a:solidFill>
                <a:latin typeface="Calibri" panose="020F0502020204030204" pitchFamily="34" charset="0"/>
                <a:cs typeface="Calibri" panose="020F0502020204030204" pitchFamily="34" charset="0"/>
              </a:rPr>
              <a:t>[Haberle:369] </a:t>
            </a:r>
            <a:r>
              <a:rPr lang="en-US" dirty="0">
                <a:solidFill>
                  <a:sysClr val="windowText" lastClr="000000"/>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[1099 Machtan pg. 56]</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[1022]</a:t>
            </a:r>
            <a:r>
              <a:rPr lang="en-US" dirty="0">
                <a:solidFill>
                  <a:sysClr val="windowText" lastClr="000000"/>
                </a:solidFill>
                <a:latin typeface="Calibri" panose="020F0502020204030204" pitchFamily="34" charset="0"/>
                <a:cs typeface="Calibri" panose="020F0502020204030204" pitchFamily="34" charset="0"/>
              </a:rPr>
              <a:t> (Ch. 1 pg. 5, Ch. 4 pg. 17)</a:t>
            </a:r>
            <a:r>
              <a:rPr lang="en-US" sz="2800" dirty="0">
                <a:solidFill>
                  <a:schemeClr val="tx1"/>
                </a:solidFill>
                <a:latin typeface="Calibri" panose="020F0502020204030204" pitchFamily="34" charset="0"/>
                <a:cs typeface="Calibri" panose="020F0502020204030204" pitchFamily="34" charset="0"/>
              </a:rPr>
              <a:t>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to justify massacring  6 million Jews,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4" action="ppaction://hlinksldjump"/>
              </a:rPr>
              <a:t>plus feminine gays, trans</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Blacks &amp;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8" action="ppaction://hlinksldjump"/>
              </a:rPr>
              <a:t>conservative Christians</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Hitler despised &amp; considered a “disease” and inferior, in order </a:t>
            </a:r>
            <a:r>
              <a:rPr lang="en-US" sz="3000" b="1" kern="150" dirty="0">
                <a:ln w="9525">
                  <a:solidFill>
                    <a:schemeClr val="bg1"/>
                  </a:solidFill>
                  <a:prstDash val="solid"/>
                </a:ln>
                <a:solidFill>
                  <a:srgbClr val="C00000"/>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5" action="ppaction://hlinksldjump">
                  <a:extLst>
                    <a:ext uri="{A12FA001-AC4F-418D-AE19-62706E023703}">
                      <ahyp:hlinkClr xmlns:ahyp="http://schemas.microsoft.com/office/drawing/2018/hyperlinkcolor" val="tx"/>
                    </a:ext>
                  </a:extLst>
                </a:hlinkClick>
              </a:rPr>
              <a:t>to build his master race of White Anglo BUTCH GAYS!</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 </a:t>
            </a:r>
            <a:r>
              <a:rPr lang="en-US" kern="150" dirty="0">
                <a:solidFill>
                  <a:schemeClr val="bg1"/>
                </a:solidFill>
                <a:latin typeface="Calibri" panose="020F0502020204030204" pitchFamily="34" charset="0"/>
                <a:ea typeface="SimSun" panose="02010600030101010101" pitchFamily="2" charset="-122"/>
                <a:cs typeface="Mangal" panose="02040503050203030202" pitchFamily="18" charset="0"/>
              </a:rPr>
              <a:t>[44] [42] </a:t>
            </a:r>
            <a:r>
              <a:rPr lang="en-US" dirty="0">
                <a:solidFill>
                  <a:schemeClr val="bg1"/>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[73]</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[390]</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[1009]</a:t>
            </a:r>
            <a:r>
              <a:rPr lang="en-US" dirty="0">
                <a:solidFill>
                  <a:schemeClr val="bg1"/>
                </a:solidFill>
                <a:latin typeface="Calibri" panose="020F0502020204030204" pitchFamily="34" charset="0"/>
                <a:cs typeface="Calibri" panose="020F0502020204030204" pitchFamily="34" charset="0"/>
              </a:rPr>
              <a:t> </a:t>
            </a:r>
            <a:r>
              <a:rPr lang="en-US" dirty="0">
                <a:solidFill>
                  <a:schemeClr val="bg1"/>
                </a:solidFill>
                <a:latin typeface="Calibri" panose="020F0502020204030204" pitchFamily="34" charset="0"/>
                <a:ea typeface="Microsoft YaHei" pitchFamily="1"/>
                <a:cs typeface="Calibri" panose="020F0502020204030204" pitchFamily="34" charset="0"/>
                <a:hlinkClick r:id="rId12">
                  <a:extLst>
                    <a:ext uri="{A12FA001-AC4F-418D-AE19-62706E023703}">
                      <ahyp:hlinkClr xmlns:ahyp="http://schemas.microsoft.com/office/drawing/2018/hyperlinkcolor" val="tx"/>
                    </a:ext>
                  </a:extLst>
                </a:hlinkClick>
              </a:rPr>
              <a:t>[1174]</a:t>
            </a:r>
            <a:r>
              <a:rPr lang="en-US" dirty="0">
                <a:solidFill>
                  <a:schemeClr val="bg1"/>
                </a:solidFill>
                <a:latin typeface="Calibri" panose="020F0502020204030204" pitchFamily="34" charset="0"/>
                <a:ea typeface="Microsoft YaHei" pitchFamily="1"/>
                <a:cs typeface="Calibri" panose="020F0502020204030204" pitchFamily="34" charset="0"/>
              </a:rPr>
              <a:t> </a:t>
            </a:r>
            <a:endParaRPr lang="en-US" dirty="0">
              <a:solidFill>
                <a:schemeClr val="bg1"/>
              </a:solidFill>
              <a:latin typeface="Calibri" panose="020F0502020204030204" pitchFamily="34" charset="0"/>
              <a:cs typeface="Calibri" panose="020F0502020204030204" pitchFamily="34" charset="0"/>
            </a:endParaRPr>
          </a:p>
        </p:txBody>
      </p:sp>
      <p:sp>
        <p:nvSpPr>
          <p:cNvPr id="8" name="Date Placeholder 2">
            <a:extLst>
              <a:ext uri="{FF2B5EF4-FFF2-40B4-BE49-F238E27FC236}">
                <a16:creationId xmlns:a16="http://schemas.microsoft.com/office/drawing/2014/main" id="{AD1E206A-48B4-4229-9442-8BC8BD23E3EB}"/>
              </a:ext>
            </a:extLst>
          </p:cNvPr>
          <p:cNvSpPr txBox="1">
            <a:spLocks/>
          </p:cNvSpPr>
          <p:nvPr/>
        </p:nvSpPr>
        <p:spPr>
          <a:xfrm>
            <a:off x="132512" y="661946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See underlined links for extensive additional proof</a:t>
            </a:r>
          </a:p>
        </p:txBody>
      </p:sp>
    </p:spTree>
    <p:extLst>
      <p:ext uri="{BB962C8B-B14F-4D97-AF65-F5344CB8AC3E}">
        <p14:creationId xmlns:p14="http://schemas.microsoft.com/office/powerpoint/2010/main" val="41036030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0648" y="2115274"/>
            <a:ext cx="8702702" cy="421653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“Röhm and the SA regarded themselves as the vanguard of the ‘National Socialist revolution’“ (the ‘anti-capitalist’)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endPar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100000"/>
              </a:lnSpc>
              <a:spcBef>
                <a:spcPct val="0"/>
              </a:spcBef>
              <a:spcAft>
                <a:spcPts val="1200"/>
              </a:spcAft>
              <a:buClr>
                <a:prstClr val="black">
                  <a:lumMod val="95000"/>
                  <a:lumOff val="5000"/>
                </a:prstClr>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Nazi gay SA eventually grew to three million members.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100000"/>
              </a:lnSpc>
              <a:spcBef>
                <a:spcPct val="0"/>
              </a:spcBef>
              <a:spcAft>
                <a:spcPts val="1200"/>
              </a:spcAft>
              <a:buClr>
                <a:prstClr val="black">
                  <a:lumMod val="95000"/>
                  <a:lumOff val="5000"/>
                </a:prstClr>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power of the SA then exceeded the power of Hitler and the other Nazi group leaders, who feared the SA and plotted its demise.   </a:t>
            </a: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5334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8BF5A8BE-6373-4955-84E3-6F5BE289EDF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665251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7418" y="2133600"/>
            <a:ext cx="8709163" cy="404726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(The gay thug Brownshirts were no longer needed, their)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reputation for street violence and heavy drinking was a hindrance, as was the open homosexuality of Röhm and other SA leaders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such as his (gay) deputy Edmund Heines.”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100000"/>
              </a:lnSpc>
              <a:spcBef>
                <a:spcPct val="0"/>
              </a:spcBef>
              <a:spcAft>
                <a:spcPts val="12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June 1931, the (German) Münchener Post… began attacking Röhm and the SA regarding homosexuality in its ranks…”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B62E5C9E-99DC-41F0-9607-F2851C8E6CF5}"/>
              </a:ext>
            </a:extLst>
          </p:cNvPr>
          <p:cNvSpPr txBox="1">
            <a:spLocks noChangeArrowheads="1"/>
          </p:cNvSpPr>
          <p:nvPr/>
        </p:nvSpPr>
        <p:spPr bwMode="auto">
          <a:xfrm>
            <a:off x="91440" y="4572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A43B71E4-90B4-4E78-B89C-244709B7E08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pic>
        <p:nvPicPr>
          <p:cNvPr id="2" name="Picture 1">
            <a:extLst>
              <a:ext uri="{FF2B5EF4-FFF2-40B4-BE49-F238E27FC236}">
                <a16:creationId xmlns:a16="http://schemas.microsoft.com/office/drawing/2014/main" id="{5DD3A9EA-6CCA-4DE1-BFC1-80855967D716}"/>
              </a:ext>
            </a:extLst>
          </p:cNvPr>
          <p:cNvPicPr>
            <a:picLocks noChangeAspect="1"/>
          </p:cNvPicPr>
          <p:nvPr/>
        </p:nvPicPr>
        <p:blipFill>
          <a:blip r:embed="rId5"/>
          <a:stretch>
            <a:fillRect/>
          </a:stretch>
        </p:blipFill>
        <p:spPr>
          <a:xfrm>
            <a:off x="0" y="3253154"/>
            <a:ext cx="9144000" cy="351692"/>
          </a:xfrm>
          <a:prstGeom prst="rect">
            <a:avLst/>
          </a:prstGeom>
        </p:spPr>
      </p:pic>
    </p:spTree>
    <p:extLst>
      <p:ext uri="{BB962C8B-B14F-4D97-AF65-F5344CB8AC3E}">
        <p14:creationId xmlns:p14="http://schemas.microsoft.com/office/powerpoint/2010/main" val="14818775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91952" y="2438400"/>
            <a:ext cx="8351520" cy="329320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“By 1934, the German Army feared the SA's influence and </a:t>
            </a: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had come to see Röhm as a potential (military ‘coup’) rival, so he was executed during the Night of the Long Knives</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 the middle of mass teen gay rapes, that occurred during this SA hotel meeting) ”</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endPar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52" y="486311"/>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Tree>
    <p:extLst>
      <p:ext uri="{BB962C8B-B14F-4D97-AF65-F5344CB8AC3E}">
        <p14:creationId xmlns:p14="http://schemas.microsoft.com/office/powerpoint/2010/main" val="23270555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4301" y="1667016"/>
            <a:ext cx="8786815" cy="496238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1934 many gays were killed by the gay led Nazis because: </a:t>
            </a:r>
          </a:p>
          <a:p>
            <a:pPr marL="365760" marR="0" lvl="0" indent="-365760" algn="l" defTabSz="457200" rtl="0" eaLnBrk="1" fontAlgn="base" latinLnBrk="0" hangingPunct="0">
              <a:lnSpc>
                <a:spcPct val="94000"/>
              </a:lnSpc>
              <a:spcBef>
                <a:spcPct val="0"/>
              </a:spcBef>
              <a:spcAft>
                <a:spcPts val="1200"/>
              </a:spcAft>
              <a:buClr>
                <a:prstClr val="white"/>
              </a:buClr>
              <a:buSzPct val="60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Butch gay leader Röhm mocked &amp; challenged Hitler’s power &amp; wanted to take over the entire Nazi army. </a:t>
            </a:r>
          </a:p>
          <a:p>
            <a:pPr marL="365760" marR="0" lvl="0" indent="-274320" algn="l" defTabSz="457200" rtl="0" eaLnBrk="1" fontAlgn="base" latinLnBrk="0" hangingPunct="0">
              <a:lnSpc>
                <a:spcPct val="94000"/>
              </a:lnSpc>
              <a:spcBef>
                <a:spcPct val="0"/>
              </a:spcBef>
              <a:spcAft>
                <a:spcPts val="1200"/>
              </a:spcAft>
              <a:buClr>
                <a:prstClr val="white"/>
              </a:buClr>
              <a:buSzPct val="60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was not radical socialist enough for anti-capitalist socialist gay Röhm and others, who wanted to take over and nationalize all German industry.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[1023]</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365760" marR="0" lvl="0" indent="-365760" algn="l" defTabSz="457200" rtl="0" eaLnBrk="1" fontAlgn="base" latinLnBrk="0" hangingPunct="0">
              <a:lnSpc>
                <a:spcPct val="94000"/>
              </a:lnSpc>
              <a:spcBef>
                <a:spcPct val="0"/>
              </a:spcBef>
              <a:spcAft>
                <a:spcPts val="1200"/>
              </a:spcAft>
              <a:buClr>
                <a:prstClr val="white"/>
              </a:buClr>
              <a:buSzPct val="70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violent butch gays continued to lead Nazi party. They hated and murdered passive Fem gays, because of their femininity, cross dressing </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&amp;</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weakness.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49" y="22860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4C7F9DA-5FED-454B-B783-AD396367713F}"/>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7914231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4300" y="1563576"/>
            <a:ext cx="8786815" cy="504753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first glance it is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difficult to understand why the homosexual leaders of the Nazis would persecute other homosexuals </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on the basis of their sexual behavior. We alluded, in the matter of the Sex Research Institute, to the fact that the homosexual movement in Germany was divided into two diametrically opposed camps which some have called the ‘Fems’ and the ‘Butches.’  These terms are common among homosexuals today, as is the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disdain ‘Butches’ feel for ‘Fems</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3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 1 pgs. 7, also 8-18)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47" y="22860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277BE9D-0435-4EAA-9D5A-B8FEF8DBFF4D}"/>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749018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2181" y="1828800"/>
            <a:ext cx="8811054" cy="471436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10000"/>
              </a:lnSpc>
              <a:spcBef>
                <a:spcPct val="0"/>
              </a:spcBef>
              <a:spcAft>
                <a:spcPts val="1800"/>
              </a:spcAft>
              <a:buClr>
                <a:prstClr val="black"/>
              </a:buClr>
              <a:buSzPct val="8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 researcher of the homosexual movement Gordon Westwood writes that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(butch) masculine homosexuals ‘deplore [effeminate] behavior,’ many considering effeminate homosexual(s) </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repulsive</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(Westwood:87).”</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lang="en-US" dirty="0">
                <a:solidFill>
                  <a:prstClr val="black">
                    <a:lumMod val="95000"/>
                    <a:lumOff val="5000"/>
                  </a:prstClr>
                </a:solidFill>
                <a:latin typeface="Calibri" panose="020F0502020204030204" pitchFamily="34" charset="0"/>
                <a:cs typeface="Calibri" panose="020F0502020204030204" pitchFamily="34" charset="0"/>
              </a:rPr>
              <a:t>C</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h. 1, pg. 7) </a:t>
            </a:r>
            <a:endPar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110000"/>
              </a:lnSpc>
              <a:spcAft>
                <a:spcPts val="1200"/>
              </a:spcAft>
              <a:buClr>
                <a:prstClr val="white"/>
              </a:buClr>
              <a:buSzPct val="7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“Another researcher, H. Kimball Jones, reports that reaction to ‘Fems’ is often violent in the general homosexual community.”</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1, pg.</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7)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48" y="3657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E6007DEA-DA57-4F68-B539-B75005D8535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80309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2181" y="1828800"/>
            <a:ext cx="8811054" cy="467820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most hostile to ‘Femmes’ (feminine gays) are precisely those (butch) homosexuals who deem themselves the most ‘masculine.’ In The Homosexual Matrix</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C.A. Tripp writes that</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100000"/>
              </a:lnSpc>
              <a:spcBef>
                <a:spcPct val="0"/>
              </a:spcBef>
              <a:spcAft>
                <a:spcPts val="1200"/>
              </a:spcAft>
              <a:buClr>
                <a:prstClr val="black"/>
              </a:buClr>
              <a:buSzPct val="70000"/>
              <a:buFont typeface="Wingdings" panose="05000000000000000000" pitchFamily="2" charset="2"/>
              <a:buChar char="Ø"/>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[f]ar to the other extreme, there are a number of utterly masculine,  sometimes super-masculine homosexuals.... They are obsessed with everything male and eschew anything weak or effeminate</a:t>
            </a: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(pg. 7)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48" y="3657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DB0E01AF-65BB-4569-8C83-E72484F466D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958196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2181" y="1684008"/>
            <a:ext cx="8811054" cy="497296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“In ‘Norm Entartung Verfall’, HildeBrandt presents the (German) Brand-Friedlander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theory that masculine homosexuals are the ideal; a master race of beings, and that effeminate homosexuals are, in fact, degenerations of the ideal</a:t>
            </a:r>
            <a:r>
              <a:rPr kumimoji="0" lang="en-US" sz="28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(Ch.1 pg. 21) </a:t>
            </a:r>
            <a:endPar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“HildeBrandt declares that the</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masculine type is the one that ‘Nature’ intended to rule the world, but that the effeminate (Fem gay) types were freaks of nature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who would bring any (gay butch Greek warrior) Hellenic society to destruction.” </a:t>
            </a:r>
            <a:r>
              <a:rPr kumimoji="0" lang="en-US" sz="18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(Ch.1 pg. 21) </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87148" y="27432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D69ACEA9-629E-48A0-B03E-68DAF918474E}"/>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7593944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7816" y="1737360"/>
            <a:ext cx="8768365" cy="484517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800"/>
              </a:spcAft>
              <a:buClr>
                <a:prstClr val="black"/>
              </a:buClr>
              <a:buSzPct val="80000"/>
              <a:tabLst/>
              <a:defRPr/>
            </a:pPr>
            <a:r>
              <a:rPr kumimoji="0" lang="en-US" sz="30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This confirms my personal 32-year research, proving that </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violent raging angry butch gays, today and throughout history, were the ones </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who rampantly beat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attacked and killed the feminine gays</a:t>
            </a:r>
            <a:r>
              <a:rPr lang="en-US" sz="32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not conservative Christians. </a:t>
            </a:r>
          </a:p>
          <a:p>
            <a:pPr marL="274320" marR="0" lvl="0" indent="-274320" algn="l" defTabSz="457200" rtl="0" eaLnBrk="1" fontAlgn="base" latinLnBrk="0" hangingPunct="0">
              <a:lnSpc>
                <a:spcPct val="94000"/>
              </a:lnSpc>
              <a:spcBef>
                <a:spcPct val="0"/>
              </a:spcBef>
              <a:spcAft>
                <a:spcPts val="800"/>
              </a:spcAft>
              <a:buClr>
                <a:prstClr val="white"/>
              </a:buClr>
              <a:buSzPct val="55000"/>
              <a:buFont typeface="Wingdings" panose="05000000000000000000" pitchFamily="2" charset="2"/>
              <a:buChar char="Ø"/>
              <a:tabLst/>
              <a:defRPr/>
            </a:pPr>
            <a:r>
              <a:rPr lang="en-US" sz="31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It was gays,</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who attacked and raped other gays. </a:t>
            </a:r>
          </a:p>
          <a:p>
            <a:pPr marL="274320" lvl="0" indent="-274320">
              <a:lnSpc>
                <a:spcPct val="94000"/>
              </a:lnSpc>
              <a:spcAft>
                <a:spcPts val="800"/>
              </a:spcAft>
              <a:buClr>
                <a:schemeClr val="tx1"/>
              </a:buClr>
              <a:buSzPct val="5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Jussie Smollett’s gay accomplices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cs typeface="Calibri" panose="020F0502020204030204" pitchFamily="34" charset="0"/>
                <a:hlinkClick r:id="rId3"/>
              </a:rPr>
              <a:t>admitted faking a 2019 hate crime noose hanging &amp; beating attack on Jussie Smollett</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H</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 lied &amp; blamed this on innocent conservative Christians</a:t>
            </a:r>
            <a:r>
              <a:rPr kumimoji="0" lang="en-US" sz="28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to falsely persecute Christians.</a:t>
            </a:r>
            <a:endParaRPr kumimoji="0" lang="en-US" sz="2800" b="0"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0D095498-97BF-4AE0-A5E3-E6D88A623D58}"/>
              </a:ext>
            </a:extLst>
          </p:cNvPr>
          <p:cNvSpPr txBox="1">
            <a:spLocks noChangeArrowheads="1"/>
          </p:cNvSpPr>
          <p:nvPr/>
        </p:nvSpPr>
        <p:spPr bwMode="auto">
          <a:xfrm>
            <a:off x="91439" y="36576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133B13E-181D-454A-85D1-3B53BF0FBBF0}"/>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0784247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9" y="1645920"/>
            <a:ext cx="8915400" cy="493603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 Historian Mary Beard in ‘The Sex Life of the Unmarried Adult’… writes that ‘the Fascist movement in Germany, as in Italy and Japan, is essentially a dynamic of unmarried males...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Adolph Hitler, [is] a bachelor like the majority of the thirty or forty leaders of the Nazi Party</a:t>
            </a:r>
            <a:r>
              <a:rPr lang="en-US" sz="2800" dirty="0">
                <a:solidFill>
                  <a:schemeClr val="bg1">
                    <a:lumMod val="95000"/>
                    <a:lumOff val="5000"/>
                  </a:schemeClr>
                </a:solidFill>
                <a:latin typeface="Calibri" panose="020F0502020204030204" pitchFamily="34" charset="0"/>
                <a:cs typeface="Calibri" panose="020F0502020204030204" pitchFamily="34" charset="0"/>
              </a:rPr>
              <a:t>... the prominent Nazis are men with records of sexual perversions as well as of military daring</a:t>
            </a:r>
            <a:r>
              <a:rPr lang="en-US" sz="2600" dirty="0">
                <a:solidFill>
                  <a:schemeClr val="bg1">
                    <a:lumMod val="95000"/>
                    <a:lumOff val="5000"/>
                  </a:schemeClr>
                </a:solidFill>
                <a:latin typeface="Calibri" panose="020F0502020204030204" pitchFamily="34" charset="0"/>
                <a:cs typeface="Calibri" panose="020F0502020204030204" pitchFamily="34" charset="0"/>
              </a:rPr>
              <a:t>.”</a:t>
            </a:r>
            <a:r>
              <a:rPr lang="en-US" sz="2000" dirty="0">
                <a:solidFill>
                  <a:schemeClr val="bg1">
                    <a:lumMod val="95000"/>
                    <a:lumOff val="5000"/>
                  </a:schemeClr>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3"/>
              </a:rPr>
              <a:t>[1147] (Beard:158)</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rPr>
              <a:t>[1022] (Ch. 3 pg. 16)</a:t>
            </a:r>
            <a:endParaRPr lang="en-US" sz="1600" dirty="0">
              <a:ln w="9525">
                <a:solidFill>
                  <a:schemeClr val="bg1"/>
                </a:solidFill>
                <a:prstDash val="solid"/>
              </a:ln>
              <a:solidFill>
                <a:schemeClr val="tx1"/>
              </a:solidFill>
              <a:latin typeface="Calibri" panose="020F0502020204030204" pitchFamily="34" charset="0"/>
              <a:cs typeface="Calibri" panose="020F0502020204030204" pitchFamily="34" charset="0"/>
            </a:endParaRPr>
          </a:p>
          <a:p>
            <a:pPr marL="274320" lvl="0" indent="-274320">
              <a:lnSpc>
                <a:spcPct val="92000"/>
              </a:lnSpc>
              <a:spcAft>
                <a:spcPts val="6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 </a:t>
            </a:r>
            <a:r>
              <a:rPr lang="en-US" sz="28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when questions again began to be raised about Hitler, himself, it was Hoffman’s photo-studio employee (and Henny’s friend) Eva Braun who was recruited to play the part of female escort</a:t>
            </a:r>
            <a:r>
              <a:rPr lang="en-US" sz="2800" dirty="0">
                <a:solidFill>
                  <a:schemeClr val="bg1"/>
                </a:solidFill>
                <a:latin typeface="Calibri" panose="020F0502020204030204" pitchFamily="34" charset="0"/>
                <a:cs typeface="Calibri" panose="020F0502020204030204" pitchFamily="34" charset="0"/>
              </a:rPr>
              <a:t> (</a:t>
            </a:r>
            <a:r>
              <a:rPr lang="en-US" sz="28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and presumed mistress</a:t>
            </a:r>
            <a:r>
              <a:rPr lang="en-US" sz="2800" dirty="0">
                <a:solidFill>
                  <a:schemeClr val="bg1"/>
                </a:solidFill>
                <a:latin typeface="Calibri" panose="020F0502020204030204" pitchFamily="34" charset="0"/>
                <a:cs typeface="Calibri" panose="020F0502020204030204" pitchFamily="34" charset="0"/>
              </a:rPr>
              <a:t>).”</a:t>
            </a:r>
            <a:r>
              <a:rPr lang="en-US" sz="28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4"/>
              </a:rPr>
              <a:t>[1022] (Ch. 4 pg. 24)</a:t>
            </a:r>
            <a:endParaRPr lang="en-US" dirty="0">
              <a:ln w="9525">
                <a:solidFill>
                  <a:prstClr val="black"/>
                </a:solidFill>
                <a:prstDash val="solid"/>
              </a:ln>
              <a:solidFill>
                <a:prstClr val="white"/>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274320"/>
            <a:ext cx="8961120"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7C5CF133-09A3-4D0F-B5A3-4CEE9487E50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844473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2">
            <a:extLst>
              <a:ext uri="{FF2B5EF4-FFF2-40B4-BE49-F238E27FC236}">
                <a16:creationId xmlns:a16="http://schemas.microsoft.com/office/drawing/2014/main" id="{1E343FA6-08B0-4F7B-8643-7F54FC30B19C}"/>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Rectangle 2">
            <a:extLst>
              <a:ext uri="{FF2B5EF4-FFF2-40B4-BE49-F238E27FC236}">
                <a16:creationId xmlns:a16="http://schemas.microsoft.com/office/drawing/2014/main" id="{57B33682-6B91-4B22-93B7-C45E787858CE}"/>
              </a:ext>
            </a:extLst>
          </p:cNvPr>
          <p:cNvSpPr>
            <a:spLocks noChangeArrowheads="1"/>
          </p:cNvSpPr>
          <p:nvPr/>
        </p:nvSpPr>
        <p:spPr bwMode="auto">
          <a:xfrm>
            <a:off x="163830" y="2590800"/>
            <a:ext cx="8816340" cy="2877711"/>
          </a:xfrm>
          <a:prstGeom prst="rect">
            <a:avLst/>
          </a:prstGeom>
          <a:gradFill flip="none" rotWithShape="1">
            <a:gsLst>
              <a:gs pos="0">
                <a:schemeClr val="tx1"/>
              </a:gs>
              <a:gs pos="46000">
                <a:srgbClr val="0000FF"/>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457200" lvl="0" indent="0" algn="ctr">
              <a:lnSpc>
                <a:spcPct val="100000"/>
              </a:lnSpc>
              <a:spcBef>
                <a:spcPts val="0"/>
              </a:spcBef>
              <a:spcAft>
                <a:spcPts val="1200"/>
              </a:spcAft>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Video - Maafa 21 </a:t>
            </a:r>
          </a:p>
          <a:p>
            <a:pPr marL="0" marR="457200" lvl="0" indent="0" algn="ctr">
              <a:lnSpc>
                <a:spcPct val="100000"/>
              </a:lnSpc>
              <a:spcBef>
                <a:spcPts val="0"/>
              </a:spcBef>
              <a:spcAft>
                <a:spcPts val="1200"/>
              </a:spcAft>
              <a:tabLst/>
            </a:pPr>
            <a:r>
              <a:rPr lang="en-US" sz="29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rPr>
              <a:t>Liberal suppressed Black history verifies the shocking interconnected roots of slavery, racism, eugenics, democrats, socialist Nazis, evolution and abortion, </a:t>
            </a:r>
          </a:p>
          <a:p>
            <a:pPr marL="0" marR="457200" lvl="0" indent="0" algn="ctr">
              <a:lnSpc>
                <a:spcPct val="100000"/>
              </a:lnSpc>
              <a:spcBef>
                <a:spcPts val="0"/>
              </a:spcBef>
              <a:spcAft>
                <a:spcPts val="1200"/>
              </a:spcAft>
              <a:tabLst/>
            </a:pPr>
            <a:r>
              <a:rPr lang="en-US" sz="2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Mangal" panose="02040503050203030202" pitchFamily="18" charset="0"/>
                <a:hlinkClick r:id="rId3">
                  <a:extLst>
                    <a:ext uri="{A12FA001-AC4F-418D-AE19-62706E023703}">
                      <ahyp:hlinkClr xmlns:ahyp="http://schemas.microsoft.com/office/drawing/2018/hyperlinkcolor" val="tx"/>
                    </a:ext>
                  </a:extLst>
                </a:hlinkClick>
              </a:rPr>
              <a:t>www.youtube.com/watch?v=ZAF2GPT_79Q</a:t>
            </a:r>
            <a:r>
              <a:rPr 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(time: 14:00)</a:t>
            </a:r>
            <a:endParaRPr lang="en-US" sz="2400" dirty="0">
              <a:solidFill>
                <a:schemeClr val="tx1"/>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82B4C8A3-C56D-4298-AD4A-408DAB2EB4F2}"/>
              </a:ext>
            </a:extLst>
          </p:cNvPr>
          <p:cNvSpPr txBox="1">
            <a:spLocks noChangeArrowheads="1"/>
          </p:cNvSpPr>
          <p:nvPr/>
        </p:nvSpPr>
        <p:spPr bwMode="auto">
          <a:xfrm>
            <a:off x="99060" y="914400"/>
            <a:ext cx="8945880" cy="109728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spcAft>
                <a:spcPts val="10200"/>
              </a:spcAft>
            </a:pPr>
            <a:r>
              <a:rPr lang="en-US" altLang="en-US" sz="3200" b="1" dirty="0">
                <a:solidFill>
                  <a:schemeClr val="tx2">
                    <a:lumMod val="10000"/>
                  </a:schemeClr>
                </a:solidFill>
                <a:latin typeface="Times New Roman" panose="02020603050405020304" pitchFamily="18" charset="0"/>
                <a:cs typeface="Times New Roman" panose="02020603050405020304" pitchFamily="18" charset="0"/>
              </a:rPr>
              <a:t>Evolution Leaders: Bisexual, Racist, Drug &amp; Illicit Sex Addicts, Mentally Ill with Fake Degrees</a:t>
            </a:r>
          </a:p>
        </p:txBody>
      </p:sp>
    </p:spTree>
    <p:extLst>
      <p:ext uri="{BB962C8B-B14F-4D97-AF65-F5344CB8AC3E}">
        <p14:creationId xmlns:p14="http://schemas.microsoft.com/office/powerpoint/2010/main" val="38520349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9" y="1737360"/>
            <a:ext cx="8961120" cy="493211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300"/>
              </a:spcAft>
              <a:buClr>
                <a:prstClr val="white"/>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“In the modern ‘gay’ lexicon,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women who agree </a:t>
            </a:r>
            <a:r>
              <a:rPr lang="en-US" sz="2800" dirty="0">
                <a:solidFill>
                  <a:schemeClr val="bg1">
                    <a:lumMod val="95000"/>
                    <a:lumOff val="5000"/>
                  </a:schemeClr>
                </a:solidFill>
                <a:latin typeface="Calibri" panose="020F0502020204030204" pitchFamily="34" charset="0"/>
                <a:cs typeface="Calibri" panose="020F0502020204030204" pitchFamily="34" charset="0"/>
              </a:rPr>
              <a:t>(wittingly or unwittingly)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to these marriages are known as </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rPr>
              <a:t>beards</a:t>
            </a:r>
            <a:r>
              <a:rPr lang="en-US" sz="2800" dirty="0">
                <a:solidFill>
                  <a:schemeClr val="bg1">
                    <a:lumMod val="95000"/>
                    <a:lumOff val="5000"/>
                  </a:schemeClr>
                </a:solidFill>
                <a:latin typeface="Calibri" panose="020F0502020204030204" pitchFamily="34" charset="0"/>
                <a:cs typeface="Calibri" panose="020F0502020204030204" pitchFamily="34" charset="0"/>
              </a:rPr>
              <a:t>.’  </a:t>
            </a:r>
          </a:p>
          <a:p>
            <a:pPr marL="0" lvl="0" indent="0">
              <a:lnSpc>
                <a:spcPct val="95000"/>
              </a:lnSpc>
              <a:spcAft>
                <a:spcPts val="900"/>
              </a:spcAft>
              <a:buClr>
                <a:schemeClr val="bg1">
                  <a:lumMod val="95000"/>
                  <a:lumOff val="5000"/>
                </a:schemeClr>
              </a:buClr>
              <a:buSzPct val="65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We don’t know what they were called in Nazi Germany, but we know for certain there were many of them.” </a:t>
            </a:r>
            <a:r>
              <a:rPr lang="en-US" sz="1600"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4"/>
              </a:rPr>
              <a:t>[1022] (Ch. 4 pg. 23)</a:t>
            </a:r>
            <a:r>
              <a:rPr lang="en-US" sz="2400" dirty="0">
                <a:solidFill>
                  <a:schemeClr val="bg1">
                    <a:lumMod val="95000"/>
                    <a:lumOff val="5000"/>
                  </a:schemeClr>
                </a:solidFill>
                <a:latin typeface="Calibri" panose="020F0502020204030204" pitchFamily="34" charset="0"/>
                <a:cs typeface="Calibri" panose="020F0502020204030204" pitchFamily="34" charset="0"/>
              </a:rPr>
              <a:t>  </a:t>
            </a:r>
            <a:endParaRPr lang="en-US" sz="2800" dirty="0">
              <a:solidFill>
                <a:schemeClr val="bg1">
                  <a:lumMod val="95000"/>
                  <a:lumOff val="5000"/>
                </a:schemeClr>
              </a:solidFill>
              <a:latin typeface="Calibri" panose="020F0502020204030204" pitchFamily="34" charset="0"/>
              <a:cs typeface="Calibri" panose="020F0502020204030204" pitchFamily="34" charset="0"/>
            </a:endParaRPr>
          </a:p>
          <a:p>
            <a:pPr marL="274320" lvl="0" indent="-274320">
              <a:lnSpc>
                <a:spcPct val="95000"/>
              </a:lnSpc>
              <a:spcAft>
                <a:spcPts val="900"/>
              </a:spcAft>
              <a:buClr>
                <a:schemeClr val="bg1">
                  <a:lumMod val="95000"/>
                  <a:lumOff val="5000"/>
                </a:schemeClr>
              </a:buClr>
              <a:buSzPct val="65000"/>
              <a:buFont typeface="Wingdings" panose="05000000000000000000" pitchFamily="2" charset="2"/>
              <a:buChar char="Ø"/>
              <a:tabLst/>
              <a:defRPr/>
            </a:pPr>
            <a:r>
              <a:rPr lang="en-US" sz="3100" dirty="0">
                <a:solidFill>
                  <a:schemeClr val="bg1">
                    <a:lumMod val="95000"/>
                    <a:lumOff val="5000"/>
                  </a:schemeClr>
                </a:solidFill>
                <a:latin typeface="Calibri" panose="020F0502020204030204" pitchFamily="34" charset="0"/>
                <a:cs typeface="Calibri" panose="020F0502020204030204" pitchFamily="34" charset="0"/>
              </a:rPr>
              <a:t>“… </a:t>
            </a:r>
            <a:r>
              <a:rPr lang="en-US" sz="31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It is extremely common for homosexual men to marry women and even bear children as a means of hiding their perversion from their families and the community</a:t>
            </a:r>
            <a:r>
              <a:rPr lang="en-US" sz="2800" dirty="0">
                <a:solidFill>
                  <a:schemeClr val="bg1">
                    <a:lumMod val="95000"/>
                    <a:lumOff val="5000"/>
                  </a:schemeClr>
                </a:solidFill>
                <a:latin typeface="Calibri" panose="020F0502020204030204" pitchFamily="34" charset="0"/>
                <a:cs typeface="Calibri" panose="020F0502020204030204" pitchFamily="34" charset="0"/>
              </a:rPr>
              <a:t>.”</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4"/>
              </a:rPr>
              <a:t>[1022] (Ch. 4 pg. 23)</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5"/>
              </a:rPr>
              <a:t>[1097]</a:t>
            </a:r>
            <a:endPar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5000"/>
              </a:lnSpc>
              <a:spcAft>
                <a:spcPts val="900"/>
              </a:spcAft>
              <a:buClr>
                <a:schemeClr val="bg1">
                  <a:lumMod val="95000"/>
                  <a:lumOff val="5000"/>
                </a:schemeClr>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“Early fascist … Hans Blueher noted that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practice was extremely common in Nazi circles</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4"/>
              </a:rPr>
              <a:t>[1022] (Ch. 4 pg. 23)</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5"/>
              </a:rPr>
              <a:t>[1097]</a:t>
            </a:r>
            <a:endPar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365760"/>
            <a:ext cx="896112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91916A83-5476-41B3-AAB1-83897FB8BA6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039072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0648" y="1737360"/>
            <a:ext cx="8702702" cy="479945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Hoffman, it appears, became a special kind of ‘fixer’ for the Nazi Party.  He found ‘cover wives’ for homosexual members of the Nazi elite.” </a:t>
            </a:r>
            <a:r>
              <a:rPr lang="en-US" b="1"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3"/>
              </a:rPr>
              <a:t>[1022]</a:t>
            </a:r>
            <a:r>
              <a:rPr lang="en-US" sz="32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endParaRPr lang="en-US" sz="3000" dirty="0">
              <a:solidFill>
                <a:schemeClr val="bg1">
                  <a:lumMod val="95000"/>
                  <a:lumOff val="5000"/>
                </a:schemeClr>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4000"/>
              </a:lnSpc>
              <a:spcAft>
                <a:spcPts val="1200"/>
              </a:spcAft>
              <a:buClr>
                <a:schemeClr val="bg1"/>
              </a:buClr>
              <a:buSzPct val="65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“Political observers of the … (past Obama) presidential administration in the United States might be familiar with similar allegations about the </a:t>
            </a:r>
            <a:r>
              <a:rPr lang="en-US" sz="3000" b="1" dirty="0">
                <a:ln w="9525">
                  <a:solidFill>
                    <a:schemeClr val="bg1"/>
                  </a:solidFill>
                  <a:prstDash val="solid"/>
                </a:ln>
                <a:solidFill>
                  <a:schemeClr val="tx1"/>
                </a:solidFill>
                <a:effectLst>
                  <a:glow rad="127000">
                    <a:srgbClr val="000099"/>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Reverend Jeremiah Wright who is said to have served the same function in the Black community in Chicago for prominent homosexual men, including President Barack Obama</a:t>
            </a:r>
            <a:r>
              <a:rPr lang="en-US" sz="3000" dirty="0">
                <a:solidFill>
                  <a:schemeClr val="bg1">
                    <a:lumMod val="95000"/>
                    <a:lumOff val="5000"/>
                  </a:schemeClr>
                </a:solidFill>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[1022] (Ch. 3 pg. 23)</a:t>
            </a:r>
            <a:r>
              <a:rPr lang="en-US" b="1" dirty="0">
                <a:ln w="9525">
                  <a:solidFill>
                    <a:schemeClr val="bg1"/>
                  </a:solidFill>
                  <a:prstDash val="solid"/>
                </a:ln>
                <a:solidFill>
                  <a:schemeClr val="tx1"/>
                </a:solidFill>
                <a:latin typeface="Calibri" panose="020F0502020204030204" pitchFamily="34" charset="0"/>
                <a:cs typeface="Calibri" panose="020F0502020204030204" pitchFamily="34" charset="0"/>
              </a:rPr>
              <a:t> </a:t>
            </a:r>
            <a:r>
              <a:rPr lang="en-US" b="1"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[1097]</a:t>
            </a:r>
            <a:endParaRPr lang="en-US" dirty="0">
              <a:ln w="9525">
                <a:solidFill>
                  <a:prstClr val="black"/>
                </a:solidFill>
                <a:prstDash val="solid"/>
              </a:ln>
              <a:solidFill>
                <a:prstClr val="white"/>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27432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FAADDE3-C1EC-4798-A033-944831D723C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6906647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6043" y="1810964"/>
            <a:ext cx="8831911" cy="478592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white"/>
              </a:buClr>
              <a:buSzPct val="65000"/>
              <a:tabLst/>
              <a:defRPr/>
            </a:pPr>
            <a:r>
              <a:rPr lang="en-US" sz="3400" b="1" dirty="0">
                <a:ln w="9525">
                  <a:solidFill>
                    <a:schemeClr val="bg1"/>
                  </a:solidFill>
                  <a:prstDash val="solid"/>
                </a:ln>
                <a:solidFill>
                  <a:schemeClr val="tx1"/>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Socialist liberals</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Obama, Hillary Clinton, etc. today copy past Nazi use of fixers &amp; fake beard spouses, to hide their secret lives of: </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ction="ppaction://hlinksldjump"/>
              </a:rPr>
              <a:t>Satanic</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occultism</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ction="ppaction://hlinksldjump"/>
              </a:rPr>
              <a:t>homosexual affairs</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&amp; </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ction="ppaction://hlinksldjump"/>
              </a:rPr>
              <a:t>sex</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slavery</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p>
          <a:p>
            <a:pPr marL="274320" lvl="0" indent="-274320">
              <a:lnSpc>
                <a:spcPct val="100000"/>
              </a:lnSpc>
              <a:spcAft>
                <a:spcPts val="1200"/>
              </a:spcAft>
              <a:buClr>
                <a:schemeClr val="tx1"/>
              </a:buClr>
              <a:buSzPct val="5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ction="ppaction://hlinksldjump"/>
              </a:rPr>
              <a:t>Once again</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8" action="ppaction://hlinksldjump"/>
              </a:rPr>
              <a:t>copying</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9" action="ppaction://hlinksldjump"/>
              </a:rPr>
              <a:t>Hitler</a:t>
            </a:r>
            <a:r>
              <a:rPr lang="en-US" sz="2800" dirty="0">
                <a:solidFill>
                  <a:schemeClr val="bg1"/>
                </a:solidFill>
                <a:latin typeface="Calibri" panose="020F0502020204030204" pitchFamily="34" charset="0"/>
                <a:cs typeface="Calibri" panose="020F0502020204030204" pitchFamily="34" charset="0"/>
              </a:rPr>
              <a:t>, over 80 Obama &amp; Hillary Clinton accomplices who exposed their evil, including </a:t>
            </a:r>
            <a:r>
              <a:rPr lang="en-US" sz="32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10" action="ppaction://hlinksldjump"/>
              </a:rPr>
              <a:t>Epstein</a:t>
            </a:r>
            <a:r>
              <a:rPr lang="en-US" sz="34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dirty="0">
                <a:solidFill>
                  <a:schemeClr val="bg1"/>
                </a:solidFill>
                <a:latin typeface="Calibri" panose="020F0502020204030204" pitchFamily="34" charset="0"/>
                <a:cs typeface="Calibri" panose="020F0502020204030204" pitchFamily="34" charset="0"/>
              </a:rPr>
              <a:t>&amp; Seth Rich,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10" action="ppaction://hlinksldjump"/>
              </a:rPr>
              <a:t>were murdered</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2800" dirty="0">
                <a:solidFill>
                  <a:schemeClr val="bg1"/>
                </a:solidFill>
                <a:latin typeface="Calibri" panose="020F0502020204030204" pitchFamily="34" charset="0"/>
                <a:cs typeface="Calibri" panose="020F0502020204030204" pitchFamily="34" charset="0"/>
              </a:rPr>
              <a:t>under highly suspicious circumstances, per top investigators &amp; medical examiners, who were obstructed at every step. </a:t>
            </a:r>
            <a:r>
              <a:rPr lang="en-US" dirty="0">
                <a:solidFill>
                  <a:schemeClr val="bg1"/>
                </a:solidFill>
                <a:latin typeface="Calibri" panose="020F0502020204030204" pitchFamily="34" charset="0"/>
                <a:cs typeface="Calibri" panose="020F0502020204030204" pitchFamily="34" charset="0"/>
                <a:hlinkClick r:id="rId11"/>
              </a:rPr>
              <a:t>[1146]</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304800"/>
            <a:ext cx="8961120" cy="128016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FAADDE3-C1EC-4798-A033-944831D723C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9983573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8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6" presetClass="emph" presetSubtype="0" fill="hold" nodeType="clickEffect">
                                  <p:stCondLst>
                                    <p:cond delay="8000"/>
                                  </p:stCondLst>
                                  <p:childTnLst>
                                    <p:animEffect transition="out" filter="fade">
                                      <p:cBhvr>
                                        <p:cTn id="11" dur="2000" tmFilter="0, 0; .2, .5; .8, .5; 1, 0"/>
                                        <p:tgtEl>
                                          <p:spTgt spid="6">
                                            <p:txEl>
                                              <p:pRg st="1" end="1"/>
                                            </p:txEl>
                                          </p:spTgt>
                                        </p:tgtEl>
                                      </p:cBhvr>
                                    </p:animEffect>
                                    <p:animScale>
                                      <p:cBhvr>
                                        <p:cTn id="12"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9" y="1463040"/>
            <a:ext cx="8869680" cy="52120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600"/>
              </a:spcAft>
              <a:buClr>
                <a:prstClr val="white"/>
              </a:buClr>
              <a:buSzPct val="65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Many people wonder how they escape prosecution after all these murders.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rPr>
              <a:t>John Ramirez, who was once involved in this Satanic lifestyle, provides the answer</a:t>
            </a:r>
            <a:r>
              <a:rPr lang="en-US" sz="3000" dirty="0">
                <a:solidFill>
                  <a:schemeClr val="bg1"/>
                </a:solidFill>
                <a:latin typeface="Calibri" panose="020F0502020204030204" pitchFamily="34" charset="0"/>
                <a:cs typeface="Calibri" panose="020F0502020204030204" pitchFamily="34" charset="0"/>
              </a:rPr>
              <a:t>.</a:t>
            </a:r>
          </a:p>
          <a:p>
            <a:pPr marL="274320" lvl="0" indent="-274320">
              <a:lnSpc>
                <a:spcPct val="92000"/>
              </a:lnSpc>
              <a:spcBef>
                <a:spcPts val="0"/>
              </a:spcBef>
              <a:spcAft>
                <a:spcPts val="600"/>
              </a:spcAft>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John described how he wished rival gang members dead. </a:t>
            </a:r>
          </a:p>
          <a:p>
            <a:pPr marL="274320" lvl="0" indent="-274320">
              <a:lnSpc>
                <a:spcPct val="92000"/>
              </a:lnSpc>
              <a:spcBef>
                <a:spcPts val="0"/>
              </a:spcBef>
              <a:spcAft>
                <a:spcPts val="600"/>
              </a:spcAft>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He also wished for the death of his Satanic leader father, a demon he saw agreed to carry out his request, if John would take his father’s place … as a Satanic leader. </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[940]</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rPr>
              <a:t> [1124] </a:t>
            </a:r>
            <a:endParaRPr lang="en-US" sz="1600" dirty="0">
              <a:solidFill>
                <a:schemeClr val="tx1"/>
              </a:solidFill>
              <a:latin typeface="Calibri" panose="020F0502020204030204" pitchFamily="34" charset="0"/>
              <a:cs typeface="Calibri" panose="020F0502020204030204" pitchFamily="34" charset="0"/>
            </a:endParaRPr>
          </a:p>
          <a:p>
            <a:pPr marL="274320" lvl="0" indent="-274320">
              <a:lnSpc>
                <a:spcPct val="92000"/>
              </a:lnSpc>
              <a:spcAft>
                <a:spcPts val="600"/>
              </a:spcAft>
              <a:buClr>
                <a:schemeClr val="bg1"/>
              </a:buClr>
              <a:buSzPct val="70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Satanic Hitler also described the spiritual murder of his evil rapist &amp; hated father, after Hitler wished him dead as a teen. Hitler described visions his demons gave him. </a:t>
            </a:r>
            <a:r>
              <a:rPr lang="en-US" sz="1600" dirty="0">
                <a:solidFill>
                  <a:schemeClr val="tx1"/>
                </a:solidFill>
                <a:latin typeface="Calibri" panose="020F0502020204030204" pitchFamily="34" charset="0"/>
                <a:cs typeface="Calibri" panose="020F0502020204030204" pitchFamily="34" charset="0"/>
                <a:hlinkClick r:id="rId5"/>
              </a:rPr>
              <a:t>[1099]</a:t>
            </a:r>
            <a:r>
              <a:rPr lang="en-US" sz="1600" dirty="0">
                <a:solidFill>
                  <a:schemeClr val="tx1"/>
                </a:solidFill>
                <a:latin typeface="Calibri" panose="020F0502020204030204" pitchFamily="34" charset="0"/>
                <a:cs typeface="Calibri" panose="020F0502020204030204" pitchFamily="34" charset="0"/>
              </a:rPr>
              <a:t> </a:t>
            </a:r>
          </a:p>
          <a:p>
            <a:pPr marL="274320" lvl="0" indent="-274320">
              <a:lnSpc>
                <a:spcPct val="92000"/>
              </a:lnSpc>
              <a:spcAft>
                <a:spcPts val="600"/>
              </a:spcAft>
              <a:buClr>
                <a:schemeClr val="bg1"/>
              </a:buClr>
              <a:buSzPct val="65000"/>
              <a:buFont typeface="Wingdings" panose="05000000000000000000" pitchFamily="2" charset="2"/>
              <a:buChar char="Ø"/>
              <a:tabLst/>
              <a:defRPr/>
            </a:pPr>
            <a:r>
              <a:rPr lang="en-US" sz="2800" dirty="0">
                <a:solidFill>
                  <a:schemeClr val="bg1"/>
                </a:solidFill>
                <a:latin typeface="Calibri" panose="020F0502020204030204" pitchFamily="34" charset="0"/>
                <a:cs typeface="Calibri" panose="020F0502020204030204" pitchFamily="34" charset="0"/>
              </a:rPr>
              <a:t>Satan has power to murder his followers, but he can’t touch a strong Christian, unless God grants permission.</a:t>
            </a:r>
            <a:endParaRPr lang="en-US" dirty="0">
              <a:solidFill>
                <a:schemeClr val="bg1"/>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137160"/>
            <a:ext cx="8961120"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FAADDE3-C1EC-4798-A033-944831D723CA}"/>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90425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84755" y="2296567"/>
            <a:ext cx="8574487" cy="397801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36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In the past, gay socialist butch Nazi males, hated claimed inferior females, who they considered to be their slaves, and only needed for reproduction. </a:t>
            </a:r>
          </a:p>
          <a:p>
            <a:pPr marL="274320" lvl="0" indent="-274320">
              <a:lnSpc>
                <a:spcPct val="100000"/>
              </a:lnSpc>
              <a:spcAft>
                <a:spcPts val="300"/>
              </a:spcAft>
              <a:buClr>
                <a:schemeClr val="bg1"/>
              </a:buClr>
              <a:buSzPct val="65000"/>
              <a:buFont typeface="Wingdings" panose="05000000000000000000" pitchFamily="2" charset="2"/>
              <a:buChar char="Ø"/>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This included gay butch: Hitler, Röhm, Nietzsche, Lanz, Viereck, Frederick the Great and most others. </a:t>
            </a:r>
          </a:p>
          <a:p>
            <a:pPr marL="274320" lvl="0" indent="0">
              <a:lnSpc>
                <a:spcPct val="100000"/>
              </a:lnSpc>
              <a:spcAft>
                <a:spcPts val="600"/>
              </a:spcAft>
              <a:buClr>
                <a:schemeClr val="bg1"/>
              </a:buClr>
              <a:buSzPct val="65000"/>
              <a:tabLst/>
              <a:defRPr/>
            </a:pPr>
            <a:r>
              <a:rPr lang="en-US" dirty="0">
                <a:solidFill>
                  <a:prstClr val="white"/>
                </a:solidFill>
                <a:latin typeface="Calibri" panose="020F0502020204030204" pitchFamily="34" charset="0"/>
                <a:cs typeface="Calibri" panose="020F0502020204030204" pitchFamily="34" charset="0"/>
                <a:hlinkClick r:id="rId3"/>
              </a:rPr>
              <a:t>[1022] (Ch. 1 pgs. 15, 25, Ch. 2 pgs. 4, 16-18, 22, Ch. 3 pgs. 5, 7, 15, 16)</a:t>
            </a:r>
            <a:r>
              <a:rPr lang="en-US"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endParaRPr lang="en-US"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9" y="621893"/>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949E77DB-13DD-4BF9-AA51-188050A64DDB}"/>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6025976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58140" y="2133600"/>
            <a:ext cx="8427720" cy="443275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300"/>
              </a:spcAft>
              <a:buClr>
                <a:prstClr val="white"/>
              </a:buClr>
              <a:buSzPct val="60000"/>
              <a:tabLst/>
              <a:defRPr/>
            </a:pP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 are at least four women… including his own niece, Gely, with whom Hitler is reported to have had sexual relationships.” </a:t>
            </a:r>
            <a:endParaRPr kumimoji="0" lang="en-US"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94000"/>
              </a:lnSpc>
              <a:spcAft>
                <a:spcPts val="1200"/>
              </a:spcAft>
              <a:buClr>
                <a:prstClr val="white"/>
              </a:buClr>
              <a:buSzPct val="60000"/>
              <a:tabLst/>
              <a:defRPr/>
            </a:pPr>
            <a:r>
              <a:rPr lang="en-US" dirty="0">
                <a:solidFill>
                  <a:prstClr val="white"/>
                </a:solidFill>
                <a:latin typeface="Calibri" panose="020F0502020204030204" pitchFamily="34" charset="0"/>
                <a:cs typeface="Calibri" panose="020F0502020204030204" pitchFamily="34" charset="0"/>
                <a:hlinkClick r:id="rId3"/>
              </a:rPr>
              <a:t>[1022]</a:t>
            </a:r>
            <a:r>
              <a:rPr lang="en-US" dirty="0">
                <a:solidFill>
                  <a:prstClr val="white"/>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rPr>
              <a:t>(Ch. 4 pg. 14) from </a:t>
            </a:r>
            <a:r>
              <a:rPr lang="en-US" dirty="0">
                <a:solidFill>
                  <a:schemeClr val="tx1"/>
                </a:solidFill>
                <a:latin typeface="Calibri" panose="020F0502020204030204" pitchFamily="34" charset="0"/>
                <a:cs typeface="Calibri" panose="020F0502020204030204" pitchFamily="34" charset="0"/>
                <a:hlinkClick r:id="rId4"/>
              </a:rPr>
              <a:t>[1144](Langer:175-176)</a:t>
            </a:r>
            <a:r>
              <a:rPr lang="en-US" dirty="0">
                <a:solidFill>
                  <a:schemeClr val="tx1"/>
                </a:solidFill>
                <a:latin typeface="Calibri" panose="020F0502020204030204" pitchFamily="34" charset="0"/>
                <a:cs typeface="Calibri" panose="020F0502020204030204" pitchFamily="34" charset="0"/>
              </a:rPr>
              <a:t> </a:t>
            </a:r>
            <a:endParaRPr kumimoji="0" lang="en-US"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endParaRPr>
          </a:p>
          <a:p>
            <a:pPr marL="0" lvl="0" indent="0">
              <a:lnSpc>
                <a:spcPct val="94000"/>
              </a:lnSpc>
              <a:spcAft>
                <a:spcPts val="300"/>
              </a:spcAft>
              <a:buClr>
                <a:prstClr val="white"/>
              </a:buClr>
              <a:buSzPct val="60000"/>
              <a:tabLst/>
              <a:defRPr/>
            </a:pPr>
            <a:r>
              <a:rPr kumimoji="0" lang="en-US" sz="34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“It is interesting to note that all of these women (including Eva) attempted suicide after allegedly becoming sexually involved with Hitler. Two succeeded.” </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 4 pg. 14) from </a:t>
            </a:r>
            <a:r>
              <a:rPr lang="en-US" dirty="0">
                <a:solidFill>
                  <a:schemeClr val="tx1"/>
                </a:solidFill>
                <a:latin typeface="Calibri" panose="020F0502020204030204" pitchFamily="34" charset="0"/>
                <a:cs typeface="Calibri" panose="020F0502020204030204" pitchFamily="34" charset="0"/>
                <a:hlinkClick r:id="rId4"/>
              </a:rPr>
              <a:t>[1144](Langer:175-176)</a:t>
            </a:r>
            <a:r>
              <a:rPr lang="en-US" dirty="0">
                <a:solidFill>
                  <a:schemeClr val="tx1"/>
                </a:solidFill>
                <a:latin typeface="Calibri" panose="020F0502020204030204" pitchFamily="34" charset="0"/>
                <a:cs typeface="Calibri" panose="020F0502020204030204" pitchFamily="34" charset="0"/>
              </a:rPr>
              <a:t> </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53340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213C3980-2565-4C38-8389-CC2AAA9B41D2}"/>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1058629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4780" y="1466002"/>
            <a:ext cx="8854440" cy="5209118"/>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55000"/>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“Hitler contemporary Otto Strasser writes of an encounter he had with Hitler’s niece Gely:” </a:t>
            </a:r>
            <a:r>
              <a:rPr lang="en-US" sz="1600" dirty="0">
                <a:solidFill>
                  <a:prstClr val="white"/>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14)</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0000"/>
              </a:lnSpc>
              <a:spcAft>
                <a:spcPts val="600"/>
              </a:spcAft>
              <a:buClr>
                <a:prstClr val="white"/>
              </a:buClr>
              <a:buSzPct val="5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“next day Gely came to see me. She was red eyed, her round little face was wan, and she had the terrified look of a hunted beast. ‘He locked me up,’ she sobbed. ‘He locks me up every time I say no!’” </a:t>
            </a:r>
            <a:r>
              <a:rPr lang="en-US" sz="1600" dirty="0">
                <a:solidFill>
                  <a:prstClr val="white"/>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14)</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lvl="0" indent="-274320">
              <a:lnSpc>
                <a:spcPct val="90000"/>
              </a:lnSpc>
              <a:spcAft>
                <a:spcPts val="600"/>
              </a:spcAft>
              <a:buClr>
                <a:schemeClr val="tx1"/>
              </a:buClr>
              <a:buSzPct val="5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“She did not need much questioning. With anger, horror and disgust she told me of the strange propositions with which her uncle pestered her.” </a:t>
            </a:r>
            <a:r>
              <a:rPr lang="en-US" sz="1600" dirty="0">
                <a:solidFill>
                  <a:prstClr val="white"/>
                </a:solidFill>
                <a:latin typeface="Calibri" panose="020F0502020204030204" pitchFamily="34" charset="0"/>
                <a:cs typeface="Calibri" panose="020F0502020204030204" pitchFamily="34" charset="0"/>
                <a:hlinkClick r:id="rId3"/>
              </a:rPr>
              <a:t>[1022]</a:t>
            </a:r>
            <a:r>
              <a:rPr lang="en-US" sz="1600" dirty="0">
                <a:solidFill>
                  <a:prstClr val="white"/>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(Ch. 4 pg. 14)</a:t>
            </a:r>
            <a:endPar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300"/>
              </a:spcAft>
              <a:buClr>
                <a:schemeClr val="bg1">
                  <a:lumMod val="95000"/>
                  <a:lumOff val="5000"/>
                </a:schemeClr>
              </a:buClr>
              <a:buSzPct val="65000"/>
              <a:buFont typeface="Wingdings" panose="05000000000000000000" pitchFamily="2" charset="2"/>
              <a:buChar char="Ø"/>
              <a:tabLst/>
              <a:defRPr/>
            </a:pPr>
            <a:r>
              <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 knew all about Hitler’s abnormality. Like all the others in the know, I had heard all about the eccentric practices to which Fraulein Hoffmann was alleged to have lent herself… ”</a:t>
            </a:r>
          </a:p>
          <a:p>
            <a:pPr marL="274320" marR="0" lvl="0" indent="0" algn="l" defTabSz="457200" rtl="0" eaLnBrk="1" fontAlgn="base" latinLnBrk="0" hangingPunct="0">
              <a:lnSpc>
                <a:spcPct val="90000"/>
              </a:lnSpc>
              <a:spcBef>
                <a:spcPct val="0"/>
              </a:spcBef>
              <a:spcAft>
                <a:spcPts val="600"/>
              </a:spcAft>
              <a:buClr>
                <a:prstClr val="black"/>
              </a:buClr>
              <a:buSzPct val="65000"/>
              <a:buFont typeface="Times New Roman" panose="02020603050405020304" pitchFamily="18" charset="0"/>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(Ch. 4 pg. 14)</a:t>
            </a:r>
            <a:endParaRPr kumimoji="0" lang="en-US" sz="2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04A6AC9-037B-4315-96B7-A860F8EF2316}"/>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8526784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30293" y="1473805"/>
            <a:ext cx="3200400" cy="5238357"/>
          </a:xfrm>
          <a:prstGeom prst="rect">
            <a:avLst/>
          </a:prstGeom>
          <a:no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65000"/>
              <a:buFont typeface="Times New Roman" panose="02020603050405020304" pitchFamily="18" charset="0"/>
              <a:buNone/>
              <a:tabLst/>
              <a:defRPr/>
            </a:pPr>
            <a:r>
              <a:rPr kumimoji="0" lang="en-US" sz="2500" b="0" i="0" u="none" strike="noStrike" kern="1200" cap="none" spc="0" normalizeH="0" baseline="0" noProof="0" dirty="0">
                <a:ln>
                  <a:noFill/>
                </a:ln>
                <a:solidFill>
                  <a:prstClr val="white"/>
                </a:solidFill>
                <a:effectLst>
                  <a:glow rad="190500">
                    <a:schemeClr val="accent2">
                      <a:satMod val="175000"/>
                      <a:alpha val="40000"/>
                    </a:schemeClr>
                  </a:glow>
                </a:effectLst>
                <a:uLnTx/>
                <a:uFillTx/>
                <a:latin typeface="Calibri" panose="020F0502020204030204" pitchFamily="34" charset="0"/>
                <a:ea typeface="Microsoft YaHei" panose="020B0503020204020204" pitchFamily="34" charset="-122"/>
                <a:cs typeface="Calibri" panose="020F0502020204030204" pitchFamily="34" charset="0"/>
              </a:rPr>
              <a:t>The same as all other gays that I </a:t>
            </a:r>
            <a:r>
              <a:rPr lang="en-US" sz="2500" dirty="0">
                <a:solidFill>
                  <a:prstClr val="white"/>
                </a:solidFill>
                <a:effectLst>
                  <a:glow rad="190500">
                    <a:schemeClr val="accent2">
                      <a:satMod val="175000"/>
                      <a:alpha val="40000"/>
                    </a:schemeClr>
                  </a:glow>
                </a:effectLst>
                <a:latin typeface="Calibri" panose="020F0502020204030204" pitchFamily="34" charset="0"/>
                <a:cs typeface="Calibri" panose="020F0502020204030204" pitchFamily="34" charset="0"/>
              </a:rPr>
              <a:t>researched</a:t>
            </a:r>
            <a:r>
              <a:rPr kumimoji="0" lang="en-US" sz="2500" b="0" i="0" u="none" strike="noStrike" kern="1200" cap="none" spc="0" normalizeH="0" baseline="0" noProof="0" dirty="0">
                <a:ln>
                  <a:noFill/>
                </a:ln>
                <a:solidFill>
                  <a:prstClr val="white"/>
                </a:solidFill>
                <a:effectLst>
                  <a:glow rad="190500">
                    <a:schemeClr val="accent2">
                      <a:satMod val="175000"/>
                      <a:alpha val="40000"/>
                    </a:schemeClr>
                  </a:glow>
                </a:effectLst>
                <a:uLnTx/>
                <a:uFillTx/>
                <a:latin typeface="Calibri" panose="020F0502020204030204" pitchFamily="34" charset="0"/>
                <a:ea typeface="Microsoft YaHei" panose="020B0503020204020204" pitchFamily="34" charset="-122"/>
                <a:cs typeface="Calibri" panose="020F0502020204030204" pitchFamily="34" charset="0"/>
              </a:rPr>
              <a:t> long term over years &amp; decades, they </a:t>
            </a:r>
            <a:r>
              <a:rPr lang="en-US" sz="2500" dirty="0">
                <a:solidFill>
                  <a:prstClr val="white"/>
                </a:solidFill>
                <a:effectLst>
                  <a:glow rad="190500">
                    <a:schemeClr val="accent2">
                      <a:satMod val="175000"/>
                      <a:alpha val="40000"/>
                    </a:schemeClr>
                  </a:glow>
                </a:effectLst>
                <a:latin typeface="Calibri" panose="020F0502020204030204" pitchFamily="34" charset="0"/>
                <a:cs typeface="Calibri" panose="020F0502020204030204" pitchFamily="34" charset="0"/>
              </a:rPr>
              <a:t>were</a:t>
            </a:r>
            <a:r>
              <a:rPr kumimoji="0" lang="en-US" sz="2500" b="0" i="0" u="none" strike="noStrike" kern="1200" cap="none" spc="0" normalizeH="0" baseline="0" noProof="0" dirty="0">
                <a:ln>
                  <a:noFill/>
                </a:ln>
                <a:solidFill>
                  <a:prstClr val="white"/>
                </a:solidFill>
                <a:effectLst>
                  <a:glow rad="190500">
                    <a:schemeClr val="accent2">
                      <a:satMod val="175000"/>
                      <a:alpha val="40000"/>
                    </a:schemeClr>
                  </a:glow>
                </a:effectLst>
                <a:uLnTx/>
                <a:uFillTx/>
                <a:latin typeface="Calibri" panose="020F0502020204030204" pitchFamily="34" charset="0"/>
                <a:ea typeface="Microsoft YaHei" panose="020B0503020204020204" pitchFamily="34" charset="-122"/>
                <a:cs typeface="Calibri" panose="020F0502020204030204" pitchFamily="34" charset="0"/>
              </a:rPr>
              <a:t> all admittedly, (or like Hitler proven), to be occasionally bisexual. </a:t>
            </a:r>
          </a:p>
          <a:p>
            <a:pPr marL="0" marR="0" lvl="0" indent="0" algn="l" defTabSz="457200" rtl="0" eaLnBrk="1" fontAlgn="base" latinLnBrk="0" hangingPunct="0">
              <a:lnSpc>
                <a:spcPct val="90000"/>
              </a:lnSpc>
              <a:spcBef>
                <a:spcPct val="0"/>
              </a:spcBef>
              <a:spcAft>
                <a:spcPts val="1200"/>
              </a:spcAft>
              <a:buClr>
                <a:prstClr val="white"/>
              </a:buClr>
              <a:buSzPct val="65000"/>
              <a:buFont typeface="Times New Roman" panose="02020603050405020304" pitchFamily="18" charset="0"/>
              <a:buNone/>
              <a:tabLst/>
              <a:defRPr/>
            </a:pPr>
            <a:r>
              <a:rPr kumimoji="0" lang="en-US" sz="2500" b="0" i="0" u="none" strike="noStrike" kern="1200" cap="none" spc="0" normalizeH="0" baseline="0" noProof="0" dirty="0">
                <a:ln>
                  <a:noFill/>
                </a:ln>
                <a:solidFill>
                  <a:prstClr val="white"/>
                </a:solidFill>
                <a:effectLst>
                  <a:glow rad="190500">
                    <a:schemeClr val="accent2">
                      <a:satMod val="175000"/>
                      <a:alpha val="40000"/>
                    </a:schemeClr>
                  </a:glow>
                </a:effectLst>
                <a:uLnTx/>
                <a:uFillTx/>
                <a:latin typeface="Calibri" panose="020F0502020204030204" pitchFamily="34" charset="0"/>
                <a:ea typeface="Microsoft YaHei" panose="020B0503020204020204" pitchFamily="34" charset="-122"/>
                <a:cs typeface="Calibri" panose="020F0502020204030204" pitchFamily="34" charset="0"/>
              </a:rPr>
              <a:t>Hitler tortured adult males &amp; raped male children, but also a few female children, including his niece. </a:t>
            </a:r>
          </a:p>
          <a:p>
            <a:pPr marL="0" marR="0" lvl="0" indent="0" algn="l" defTabSz="457200" rtl="0" eaLnBrk="1" fontAlgn="base" latinLnBrk="0" hangingPunct="0">
              <a:lnSpc>
                <a:spcPct val="90000"/>
              </a:lnSpc>
              <a:spcBef>
                <a:spcPct val="0"/>
              </a:spcBef>
              <a:spcAft>
                <a:spcPts val="1200"/>
              </a:spcAft>
              <a:buClr>
                <a:prstClr val="white"/>
              </a:buClr>
              <a:buSzPct val="65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Modified image: </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[1022]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(Ch. 4 pg. 14) (Strasser, 1940:72). </a:t>
            </a:r>
          </a:p>
        </p:txBody>
      </p:sp>
      <p:sp>
        <p:nvSpPr>
          <p:cNvPr id="5" name="Text Box 2">
            <a:extLst>
              <a:ext uri="{FF2B5EF4-FFF2-40B4-BE49-F238E27FC236}">
                <a16:creationId xmlns:a16="http://schemas.microsoft.com/office/drawing/2014/main" id="{E118E831-0835-4450-9BC9-4E24FB23F177}"/>
              </a:ext>
            </a:extLst>
          </p:cNvPr>
          <p:cNvSpPr txBox="1">
            <a:spLocks noChangeArrowheads="1"/>
          </p:cNvSpPr>
          <p:nvPr/>
        </p:nvSpPr>
        <p:spPr bwMode="auto">
          <a:xfrm>
            <a:off x="91440" y="18288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pic>
        <p:nvPicPr>
          <p:cNvPr id="2" name="Picture 1">
            <a:extLst>
              <a:ext uri="{FF2B5EF4-FFF2-40B4-BE49-F238E27FC236}">
                <a16:creationId xmlns:a16="http://schemas.microsoft.com/office/drawing/2014/main" id="{E1CF7719-1FEA-4B92-A17A-6E51BCF31D65}"/>
              </a:ext>
            </a:extLst>
          </p:cNvPr>
          <p:cNvPicPr>
            <a:picLocks noChangeAspect="1"/>
          </p:cNvPicPr>
          <p:nvPr/>
        </p:nvPicPr>
        <p:blipFill>
          <a:blip r:embed="rId5"/>
          <a:stretch>
            <a:fillRect/>
          </a:stretch>
        </p:blipFill>
        <p:spPr>
          <a:xfrm>
            <a:off x="3505200" y="1483098"/>
            <a:ext cx="5256107" cy="5322500"/>
          </a:xfrm>
          <a:prstGeom prst="rect">
            <a:avLst/>
          </a:prstGeom>
        </p:spPr>
      </p:pic>
    </p:spTree>
    <p:extLst>
      <p:ext uri="{BB962C8B-B14F-4D97-AF65-F5344CB8AC3E}">
        <p14:creationId xmlns:p14="http://schemas.microsoft.com/office/powerpoint/2010/main" val="41053502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4300" y="1600200"/>
            <a:ext cx="8915400" cy="5095241"/>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Aft>
                <a:spcPts val="400"/>
              </a:spcAft>
              <a:buClr>
                <a:prstClr val="white"/>
              </a:buClr>
              <a:buSzPct val="65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Today feminist women erroneously believe Christians enslaved them like Hitler and democrats set them free. </a:t>
            </a:r>
          </a:p>
          <a:p>
            <a:pPr marL="274320" lvl="0" indent="-274320">
              <a:lnSpc>
                <a:spcPct val="87000"/>
              </a:lnSpc>
              <a:spcAft>
                <a:spcPts val="400"/>
              </a:spcAft>
              <a:buClr>
                <a:schemeClr val="bg1">
                  <a:lumMod val="95000"/>
                  <a:lumOff val="5000"/>
                </a:schemeClr>
              </a:buClr>
              <a:buSzPct val="60000"/>
              <a:buFont typeface="Wingdings" panose="05000000000000000000" pitchFamily="2" charset="2"/>
              <a:buChar char="Ø"/>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But both socialist gay Nazis &amp; segregationist Southern Democrats fought &amp; voted against women's rights.</a:t>
            </a: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3"/>
              </a:rPr>
              <a:t>[1062] </a:t>
            </a:r>
            <a:endParaRPr lang="en-US" b="1" dirty="0">
              <a:ln w="9525">
                <a:solidFill>
                  <a:prstClr val="black"/>
                </a:solidFill>
                <a:prstDash val="solid"/>
              </a:ln>
              <a:solidFill>
                <a:schemeClr val="bg1">
                  <a:lumMod val="95000"/>
                  <a:lumOff val="5000"/>
                </a:schemeClr>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endParaRPr>
          </a:p>
          <a:p>
            <a:pPr marL="274320" lvl="0" indent="-274320">
              <a:lnSpc>
                <a:spcPct val="87000"/>
              </a:lnSpc>
              <a:spcAft>
                <a:spcPts val="400"/>
              </a:spcAft>
              <a:buClr>
                <a:prstClr val="white"/>
              </a:buClr>
              <a:buSzPct val="60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Christian republicans led the fight for women’s rights, including conservative Christian republican Susan B. Anthony, (also an anti-slavery abolitionist leader)</a:t>
            </a:r>
            <a:r>
              <a:rPr lang="en-US" sz="2900" dirty="0">
                <a:solidFill>
                  <a:schemeClr val="bg1">
                    <a:lumMod val="95000"/>
                    <a:lumOff val="5000"/>
                  </a:schemeClr>
                </a:solidFill>
                <a:latin typeface="Calibri" panose="020F0502020204030204" pitchFamily="34" charset="0"/>
                <a:cs typeface="Calibri" panose="020F0502020204030204" pitchFamily="34" charset="0"/>
              </a:rPr>
              <a:t>.</a:t>
            </a:r>
          </a:p>
          <a:p>
            <a:pPr marL="274320" lvl="0" indent="-274320">
              <a:lnSpc>
                <a:spcPct val="87000"/>
              </a:lnSpc>
              <a:spcAft>
                <a:spcPts val="400"/>
              </a:spcAft>
              <a:buClr>
                <a:schemeClr val="bg1">
                  <a:lumMod val="95000"/>
                  <a:lumOff val="5000"/>
                </a:schemeClr>
              </a:buClr>
              <a:buSzPct val="6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She also fought against legalized alcohol. </a:t>
            </a:r>
            <a:r>
              <a:rPr lang="en-US" dirty="0">
                <a:solidFill>
                  <a:prstClr val="black">
                    <a:lumMod val="95000"/>
                    <a:lumOff val="5000"/>
                  </a:prstClr>
                </a:solidFill>
                <a:latin typeface="Calibri" panose="020F0502020204030204" pitchFamily="34" charset="0"/>
                <a:cs typeface="Calibri" panose="020F0502020204030204" pitchFamily="34" charset="0"/>
                <a:hlinkClick r:id="rId3"/>
              </a:rPr>
              <a:t>[1062]</a:t>
            </a:r>
            <a:r>
              <a:rPr lang="en-US" dirty="0">
                <a:solidFill>
                  <a:prstClr val="black">
                    <a:lumMod val="95000"/>
                    <a:lumOff val="5000"/>
                  </a:prstClr>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hlinkClick r:id="rId4"/>
              </a:rPr>
              <a:t>[1063]</a:t>
            </a:r>
            <a:r>
              <a:rPr lang="en-US" sz="2800" dirty="0">
                <a:solidFill>
                  <a:schemeClr val="bg1">
                    <a:lumMod val="95000"/>
                    <a:lumOff val="5000"/>
                  </a:schemeClr>
                </a:solidFill>
                <a:latin typeface="Calibri" panose="020F0502020204030204" pitchFamily="34" charset="0"/>
                <a:cs typeface="Calibri" panose="020F0502020204030204" pitchFamily="34" charset="0"/>
              </a:rPr>
              <a:t> </a:t>
            </a:r>
            <a:r>
              <a:rPr lang="en-US" sz="29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 </a:t>
            </a:r>
          </a:p>
          <a:p>
            <a:pPr marL="274320" lvl="0" indent="-274320">
              <a:lnSpc>
                <a:spcPct val="87000"/>
              </a:lnSpc>
              <a:spcAft>
                <a:spcPts val="400"/>
              </a:spcAft>
              <a:buClr>
                <a:schemeClr val="bg1">
                  <a:lumMod val="95000"/>
                  <a:lumOff val="5000"/>
                </a:schemeClr>
              </a:buClr>
              <a:buSzPct val="7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She became a more conservative Christian with age. </a:t>
            </a:r>
            <a:r>
              <a:rPr lang="en-US" dirty="0">
                <a:solidFill>
                  <a:prstClr val="black">
                    <a:lumMod val="95000"/>
                    <a:lumOff val="5000"/>
                  </a:prstClr>
                </a:solidFill>
                <a:latin typeface="Calibri" panose="020F0502020204030204" pitchFamily="34" charset="0"/>
                <a:cs typeface="Calibri" panose="020F0502020204030204" pitchFamily="34" charset="0"/>
                <a:hlinkClick r:id="rId4"/>
              </a:rPr>
              <a:t>[1063]</a:t>
            </a:r>
            <a:r>
              <a:rPr lang="en-US" sz="2800" dirty="0">
                <a:solidFill>
                  <a:prstClr val="black">
                    <a:lumMod val="95000"/>
                    <a:lumOff val="5000"/>
                  </a:prstClr>
                </a:solidFill>
                <a:latin typeface="Calibri" panose="020F0502020204030204" pitchFamily="34" charset="0"/>
                <a:cs typeface="Calibri" panose="020F0502020204030204" pitchFamily="34" charset="0"/>
              </a:rPr>
              <a:t> </a:t>
            </a:r>
          </a:p>
          <a:p>
            <a:pPr marL="274320" lvl="0" indent="-274320">
              <a:lnSpc>
                <a:spcPct val="87000"/>
              </a:lnSpc>
              <a:spcAft>
                <a:spcPts val="400"/>
              </a:spcAft>
              <a:buClr>
                <a:schemeClr val="bg1">
                  <a:lumMod val="95000"/>
                  <a:lumOff val="5000"/>
                </a:schemeClr>
              </a:buClr>
              <a:buSzPct val="70000"/>
              <a:buFont typeface="Wingdings" panose="05000000000000000000" pitchFamily="2" charset="2"/>
              <a:buChar char="Ø"/>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But feminism was later taken over by Marxist leaders. Many women today vote for feminists, but Karl Marx taught that women were slaves  property of the state. </a:t>
            </a:r>
            <a:r>
              <a:rPr lang="en-US" dirty="0">
                <a:solidFill>
                  <a:prstClr val="white"/>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[1273]</a:t>
            </a:r>
            <a:r>
              <a:rPr lang="en-US" dirty="0">
                <a:solidFill>
                  <a:prstClr val="white"/>
                </a:solidFill>
                <a:latin typeface="Calibri" panose="020F0502020204030204" pitchFamily="34" charset="0"/>
                <a:cs typeface="Calibri" panose="020F0502020204030204" pitchFamily="34" charset="0"/>
              </a:rPr>
              <a:t> </a:t>
            </a:r>
            <a:endParaRPr lang="en-US" sz="2800"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40" y="22860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E3015FD-A459-45FE-842B-4EC43997FED0}"/>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154895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1465" y="5715000"/>
            <a:ext cx="8778240" cy="92884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white"/>
              </a:buClr>
              <a:buSzPct val="55000"/>
              <a:tabLst/>
              <a:defRPr/>
            </a:pPr>
            <a:r>
              <a:rPr lang="en-US" sz="2600" dirty="0">
                <a:solidFill>
                  <a:schemeClr val="bg1">
                    <a:lumMod val="95000"/>
                    <a:lumOff val="5000"/>
                  </a:schemeClr>
                </a:solidFill>
                <a:latin typeface="Calibri" panose="020F0502020204030204" pitchFamily="34" charset="0"/>
                <a:cs typeface="Calibri" panose="020F0502020204030204" pitchFamily="34" charset="0"/>
              </a:rPr>
              <a:t>The origins of the feminist gay/Marxist groups in the US can be traced directly back to Karl Marx. </a:t>
            </a:r>
            <a:r>
              <a:rPr lang="en-US" sz="1600" dirty="0">
                <a:solidFill>
                  <a:schemeClr val="bg1">
                    <a:lumMod val="95000"/>
                    <a:lumOff val="5000"/>
                  </a:schemeClr>
                </a:solidFill>
                <a:latin typeface="Calibri" panose="020F0502020204030204" pitchFamily="34" charset="0"/>
                <a:cs typeface="Calibri" panose="020F0502020204030204" pitchFamily="34" charset="0"/>
              </a:rPr>
              <a:t>Modified graph used with permission </a:t>
            </a:r>
            <a:r>
              <a:rPr lang="en-US" sz="1600" dirty="0">
                <a:solidFill>
                  <a:schemeClr val="bg1">
                    <a:lumMod val="95000"/>
                    <a:lumOff val="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[1273]</a:t>
            </a:r>
            <a:endParaRPr kumimoji="0" lang="en-US" sz="16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endParaRPr>
          </a:p>
        </p:txBody>
      </p:sp>
      <p:sp>
        <p:nvSpPr>
          <p:cNvPr id="9" name="Text Box 2">
            <a:extLst>
              <a:ext uri="{FF2B5EF4-FFF2-40B4-BE49-F238E27FC236}">
                <a16:creationId xmlns:a16="http://schemas.microsoft.com/office/drawing/2014/main" id="{66D2700B-3973-4061-8849-08B3EB559445}"/>
              </a:ext>
            </a:extLst>
          </p:cNvPr>
          <p:cNvSpPr txBox="1">
            <a:spLocks noChangeArrowheads="1"/>
          </p:cNvSpPr>
          <p:nvPr/>
        </p:nvSpPr>
        <p:spPr bwMode="auto">
          <a:xfrm>
            <a:off x="182880" y="152400"/>
            <a:ext cx="8778240"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8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Socialist Gays Raped, Fined, Fired, Jailed &amp; Killed Millions of Innocent Christians</a:t>
            </a:r>
          </a:p>
        </p:txBody>
      </p:sp>
      <p:pic>
        <p:nvPicPr>
          <p:cNvPr id="2" name="Picture 1">
            <a:extLst>
              <a:ext uri="{FF2B5EF4-FFF2-40B4-BE49-F238E27FC236}">
                <a16:creationId xmlns:a16="http://schemas.microsoft.com/office/drawing/2014/main" id="{0BD9AABD-FCF0-4300-862C-364F0FCBB528}"/>
              </a:ext>
            </a:extLst>
          </p:cNvPr>
          <p:cNvPicPr>
            <a:picLocks noChangeAspect="1"/>
          </p:cNvPicPr>
          <p:nvPr/>
        </p:nvPicPr>
        <p:blipFill>
          <a:blip r:embed="rId5"/>
          <a:stretch>
            <a:fillRect/>
          </a:stretch>
        </p:blipFill>
        <p:spPr>
          <a:xfrm>
            <a:off x="2286000" y="1371600"/>
            <a:ext cx="4872038" cy="4214606"/>
          </a:xfrm>
          <a:prstGeom prst="rect">
            <a:avLst/>
          </a:prstGeom>
        </p:spPr>
      </p:pic>
    </p:spTree>
    <p:extLst>
      <p:ext uri="{BB962C8B-B14F-4D97-AF65-F5344CB8AC3E}">
        <p14:creationId xmlns:p14="http://schemas.microsoft.com/office/powerpoint/2010/main" val="17663579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73152" y="152400"/>
            <a:ext cx="8991600" cy="109728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a:t>
            </a:r>
            <a:r>
              <a:rPr kumimoji="0" lang="en-US" sz="3400" b="1" i="0" u="none" strike="noStrike" kern="150" cap="none" spc="0" normalizeH="0" baseline="0" noProof="0" dirty="0">
                <a:ln>
                  <a:noFill/>
                </a:ln>
                <a:solidFill>
                  <a:srgbClr val="FFFFFF"/>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3400" b="1" i="0" u="none" strike="noStrike" kern="150" cap="none" spc="0" normalizeH="0" baseline="0" noProof="0" dirty="0">
                <a:ln>
                  <a:noFill/>
                </a:ln>
                <a:solidFill>
                  <a:srgbClr val="000000">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Use Leads to: Homosexuality, Angry Liberalism, Mental Illness, Cancer &amp; </a:t>
            </a:r>
            <a:r>
              <a:rPr lang="en-US" sz="3400" b="1" kern="150" dirty="0">
                <a:solidFill>
                  <a:srgbClr val="000000">
                    <a:lumMod val="25000"/>
                  </a:srgbClr>
                </a:solidFill>
                <a:latin typeface="Times New Roman" panose="02020603050405020304" pitchFamily="18" charset="0"/>
                <a:ea typeface="SimSun" panose="02010600030101010101" pitchFamily="2" charset="-122"/>
                <a:cs typeface="Times New Roman" panose="02020603050405020304" pitchFamily="18" charset="0"/>
              </a:rPr>
              <a:t>Murder</a:t>
            </a:r>
            <a:endParaRPr kumimoji="0" lang="en-US" sz="3400" b="1" i="0" u="none" strike="noStrike" kern="150" cap="none" spc="0" normalizeH="0" baseline="0" noProof="0" dirty="0">
              <a:ln>
                <a:noFill/>
              </a:ln>
              <a:solidFill>
                <a:srgbClr val="000000">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3" name="Picture 2">
            <a:extLst>
              <a:ext uri="{FF2B5EF4-FFF2-40B4-BE49-F238E27FC236}">
                <a16:creationId xmlns:a16="http://schemas.microsoft.com/office/drawing/2014/main" id="{7F8D6C45-03EA-4932-AE28-571A62CC558C}"/>
              </a:ext>
            </a:extLst>
          </p:cNvPr>
          <p:cNvPicPr>
            <a:picLocks noChangeAspect="1"/>
          </p:cNvPicPr>
          <p:nvPr/>
        </p:nvPicPr>
        <p:blipFill>
          <a:blip r:embed="rId5"/>
          <a:stretch>
            <a:fillRect/>
          </a:stretch>
        </p:blipFill>
        <p:spPr>
          <a:xfrm>
            <a:off x="0" y="1346222"/>
            <a:ext cx="9156483" cy="5511778"/>
          </a:xfrm>
          <a:prstGeom prst="rect">
            <a:avLst/>
          </a:prstGeom>
        </p:spPr>
      </p:pic>
    </p:spTree>
    <p:extLst>
      <p:ext uri="{BB962C8B-B14F-4D97-AF65-F5344CB8AC3E}">
        <p14:creationId xmlns:p14="http://schemas.microsoft.com/office/powerpoint/2010/main" val="38726806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1925" y="1844039"/>
            <a:ext cx="8740141" cy="468294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900"/>
              </a:spcAft>
              <a:buClr>
                <a:prstClr val="white"/>
              </a:buClr>
              <a:buSzPct val="60000"/>
              <a:tabLst/>
              <a:defRPr/>
            </a:pP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Women were not liberated from their home. Their old jobs were eliminated or outsourced by technology and many inventions by engineers. </a:t>
            </a:r>
          </a:p>
          <a:p>
            <a:pPr marL="0" lvl="0" indent="0">
              <a:lnSpc>
                <a:spcPct val="94000"/>
              </a:lnSpc>
              <a:spcAft>
                <a:spcPts val="900"/>
              </a:spcAft>
              <a:buClr>
                <a:prstClr val="white"/>
              </a:buClr>
              <a:buSzPct val="60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These jobs were outsourced to factories, dryers, washing machines, ovens, vacuums, trucks, farm tractors, grocery stores, water, sewage &amp; power companies &amp; restaurants.</a:t>
            </a:r>
          </a:p>
          <a:p>
            <a:pPr marL="365760" lvl="0" indent="-365760">
              <a:lnSpc>
                <a:spcPct val="94000"/>
              </a:lnSpc>
              <a:spcAft>
                <a:spcPts val="900"/>
              </a:spcAft>
              <a:buClr>
                <a:schemeClr val="bg1"/>
              </a:buClr>
              <a:buSzPct val="7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Today men &amp; women work at automated companies to make food, clothes, homes &amp; machines for thousands of people, instead of for only their own family. They do this in a store or factory, instead of at their home.</a:t>
            </a: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6" y="457200"/>
            <a:ext cx="8961120"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1A2E2A74-D305-45C4-A13A-94AC874DC578}"/>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8569996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0" y="1676400"/>
            <a:ext cx="8823960" cy="4956357"/>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Technology and city living today has allowed for smaller families that eliminated most of women's past work in the home making: candles, soap, canning, cooking fires, knitting &amp; washing all clothes by hand for 10 kids. </a:t>
            </a:r>
          </a:p>
          <a:p>
            <a:pPr marL="0" lvl="0" indent="0">
              <a:lnSpc>
                <a:spcPct val="92000"/>
              </a:lnSpc>
              <a:spcAft>
                <a:spcPts val="600"/>
              </a:spcAft>
              <a:buClr>
                <a:schemeClr val="bg1"/>
              </a:buClr>
              <a:buSzPct val="7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Technology and city living also eliminated men’s past dangerous hard work: hand plowing farms, hunting &amp; butchering animals for each meal, building their home and barn by hand, plus tending livestock and gardens. </a:t>
            </a:r>
          </a:p>
          <a:p>
            <a:pPr marL="274320" lvl="0" indent="-274320">
              <a:lnSpc>
                <a:spcPct val="92000"/>
              </a:lnSpc>
              <a:spcAft>
                <a:spcPts val="600"/>
              </a:spcAft>
              <a:buClr>
                <a:schemeClr val="bg1"/>
              </a:buClr>
              <a:buSzPct val="7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This has allowed both men and women to pursue other jobs outside of the home and farm today. </a:t>
            </a:r>
          </a:p>
          <a:p>
            <a:pPr marL="274320" lvl="0" indent="-274320">
              <a:lnSpc>
                <a:spcPct val="92000"/>
              </a:lnSpc>
              <a:spcAft>
                <a:spcPts val="600"/>
              </a:spcAft>
              <a:buClr>
                <a:schemeClr val="bg1"/>
              </a:buClr>
              <a:buSzPct val="70000"/>
              <a:buFont typeface="Wingdings" panose="05000000000000000000" pitchFamily="2" charset="2"/>
              <a:buChar char="Ø"/>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My in-laws in Mexico still do most of this work by hand. </a:t>
            </a: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40" y="228600"/>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C2A09D55-F484-49BF-BB4C-5A159092684E}"/>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7732922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4297" y="1691640"/>
            <a:ext cx="8915400" cy="49377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The Bible said the man is the leader of the family and the wife is to serve him. But the husband as leader, is also the servant to those he leads, including his wife. There are no Christian slave masters. </a:t>
            </a: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Christians are all servants, serving those we lead. </a:t>
            </a:r>
          </a:p>
          <a:p>
            <a:pPr marL="0" lvl="0" indent="0">
              <a:lnSpc>
                <a:spcPct val="90000"/>
              </a:lnSpc>
              <a:spcAft>
                <a:spcPts val="12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Jesus said we must follow His example of washing His disciples feet. This was an example, </a:t>
            </a: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Jesus… as ruler of the universe, came to serve and die for humans. </a:t>
            </a:r>
          </a:p>
          <a:p>
            <a:pPr marL="0" lvl="0" indent="0">
              <a:lnSpc>
                <a:spcPct val="90000"/>
              </a:lnSpc>
              <a:spcAft>
                <a:spcPts val="1200"/>
              </a:spcAft>
              <a:buClr>
                <a:prstClr val="white"/>
              </a:buClr>
              <a:buSzPct val="60000"/>
              <a:tabLst/>
              <a:defRPr/>
            </a:pPr>
            <a:r>
              <a:rPr lang="en-US" sz="3300" b="1" dirty="0">
                <a:ln w="9525">
                  <a:solidFill>
                    <a:prstClr val="black"/>
                  </a:solidFill>
                  <a:prstDash val="solid"/>
                </a:ln>
                <a:solidFill>
                  <a:prstClr val="white"/>
                </a:solidFill>
                <a:effectLst>
                  <a:glow rad="127000">
                    <a:srgbClr val="000099"/>
                  </a:glow>
                  <a:outerShdw blurRad="50800" dist="50800" dir="2700000" algn="tl" rotWithShape="0">
                    <a:prstClr val="black">
                      <a:lumMod val="95000"/>
                      <a:lumOff val="5000"/>
                    </a:prstClr>
                  </a:outerShdw>
                </a:effectLst>
                <a:latin typeface="Calibri" panose="020F0502020204030204" pitchFamily="34" charset="0"/>
                <a:cs typeface="Calibri" panose="020F0502020204030204" pitchFamily="34" charset="0"/>
              </a:rPr>
              <a:t>The boss must be a servant to all. Jesus said if we can’t follow this rule, we have no part in Heaven.</a:t>
            </a: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37" y="228600"/>
            <a:ext cx="8961120" cy="12801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459E663A-EAE9-4C16-AC4D-04F285862F53}"/>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2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3513777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4300" y="1691640"/>
            <a:ext cx="8915400" cy="495956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raging angry, gay socialist feminist women voted for power lusting</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raging angry, gay socialist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dictators Obama &amp;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Hillary</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94000"/>
              </a:lnSpc>
              <a:spcAft>
                <a:spcPts val="12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was</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the same as pre-WWII Germany where angry violent,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socialist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feminist women voted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for raging angry, gay socialist murderous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Hitler as their </a:t>
            </a:r>
            <a:r>
              <a:rPr lang="en-US" sz="30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leader and messiah. It was the feminists who created Hitler. </a:t>
            </a:r>
            <a:endPar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4000"/>
              </a:lnSpc>
              <a:spcBef>
                <a:spcPct val="0"/>
              </a:spcBef>
              <a:spcAft>
                <a:spcPts val="1200"/>
              </a:spcAft>
              <a:buClr>
                <a:prstClr val="white"/>
              </a:buClr>
              <a:buSzPct val="65000"/>
              <a:buFont typeface="Times New Roman" panose="02020603050405020304" pitchFamily="18" charset="0"/>
              <a:buNone/>
              <a:tabLst/>
              <a:defRPr/>
            </a:pPr>
            <a:r>
              <a:rPr kumimoji="0" lang="en-US" sz="2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5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need of unmarried women to be ‘uplifted’ by a Cause, even by a holy man, is made painfully clear in Diehl's Deutsche Frau. She calls Hitler a messiah… She summons women to ally themselves with the messiah and his war band.</a:t>
            </a:r>
            <a:r>
              <a:rPr kumimoji="0" lang="en-US" sz="2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[1147] (Beard:161)</a:t>
            </a:r>
            <a:endParaRPr kumimoji="0" lang="en-US" sz="2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40" y="22860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E3015FD-A459-45FE-842B-4EC43997FED0}"/>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987439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4753" y="1645920"/>
            <a:ext cx="8961120"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65000"/>
              <a:tabLst/>
              <a:defRPr/>
            </a:pPr>
            <a:r>
              <a:rPr lang="en-US" sz="2800" dirty="0">
                <a:solidFill>
                  <a:schemeClr val="bg1"/>
                </a:solidFill>
                <a:latin typeface="Calibri" panose="020F0502020204030204" pitchFamily="34" charset="0"/>
                <a:cs typeface="Calibri" panose="020F0502020204030204" pitchFamily="34" charset="0"/>
              </a:rPr>
              <a:t>“</a:t>
            </a:r>
            <a:r>
              <a:rPr lang="en-US" sz="2800" b="1"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For their inspiration she offers not the ‘weak-yielding’ Gretchen but ‘Brunhild, a heroic woman, with whom men must fight’ and ‘Krimhild who takes over the blood-feud and never rests until she has wiped out her whole tribe</a:t>
            </a:r>
            <a:r>
              <a:rPr lang="en-US" sz="2600" dirty="0">
                <a:solidFill>
                  <a:prstClr val="black"/>
                </a:solidFill>
                <a:latin typeface="Calibri" panose="020F0502020204030204" pitchFamily="34" charset="0"/>
                <a:cs typeface="Calibri" panose="020F0502020204030204" pitchFamily="34" charset="0"/>
              </a:rPr>
              <a:t>..</a:t>
            </a:r>
            <a:r>
              <a:rPr lang="en-US" sz="2600" dirty="0">
                <a:solidFill>
                  <a:prstClr val="black">
                    <a:lumMod val="95000"/>
                    <a:lumOff val="5000"/>
                  </a:prstClr>
                </a:solidFill>
                <a:latin typeface="Calibri" panose="020F0502020204030204" pitchFamily="34" charset="0"/>
                <a:cs typeface="Calibri" panose="020F0502020204030204" pitchFamily="34" charset="0"/>
              </a:rPr>
              <a:t>.’” </a:t>
            </a:r>
            <a:r>
              <a:rPr lang="en-US" sz="1400" dirty="0">
                <a:solidFill>
                  <a:prstClr val="white"/>
                </a:solidFill>
                <a:latin typeface="Calibri" panose="020F0502020204030204" pitchFamily="34" charset="0"/>
                <a:cs typeface="Calibri" panose="020F0502020204030204" pitchFamily="34" charset="0"/>
                <a:hlinkClick r:id="rId3"/>
              </a:rPr>
              <a:t>[1147] (Beard:161)</a:t>
            </a:r>
            <a:endParaRPr lang="en-US" sz="1400" dirty="0">
              <a:solidFill>
                <a:prstClr val="white"/>
              </a:solidFill>
              <a:latin typeface="Calibri" panose="020F0502020204030204" pitchFamily="34" charset="0"/>
              <a:cs typeface="Calibri" panose="020F0502020204030204" pitchFamily="34" charset="0"/>
            </a:endParaRPr>
          </a:p>
          <a:p>
            <a:pPr marL="0" lvl="0" indent="0">
              <a:lnSpc>
                <a:spcPct val="94000"/>
              </a:lnSpc>
              <a:spcAft>
                <a:spcPts val="1200"/>
              </a:spcAft>
              <a:buClr>
                <a:prstClr val="white"/>
              </a:buClr>
              <a:buSzPct val="65000"/>
              <a:tabLst/>
              <a:defRPr/>
            </a:pPr>
            <a:r>
              <a:rPr kumimoji="0" lang="en-US" sz="29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If (gay) bachelors formed the Nazi Party, they were pushed toward power from the very start by (angry feminist) women whose votes for Hitler out-number men's in the final reckoning</a:t>
            </a:r>
            <a:r>
              <a:rPr kumimoji="0" lang="en-US" sz="29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1600" dirty="0">
                <a:solidFill>
                  <a:prstClr val="white"/>
                </a:solidFill>
                <a:latin typeface="Calibri" panose="020F0502020204030204" pitchFamily="34" charset="0"/>
                <a:cs typeface="Calibri" panose="020F0502020204030204" pitchFamily="34" charset="0"/>
                <a:hlinkClick r:id="rId3"/>
              </a:rPr>
              <a:t>[1147] (Beard:161)</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lvl="0" indent="0">
              <a:lnSpc>
                <a:spcPct val="94000"/>
              </a:lnSpc>
              <a:spcAft>
                <a:spcPts val="600"/>
              </a:spcAft>
              <a:buClr>
                <a:prstClr val="white"/>
              </a:buClr>
              <a:buSzPct val="65000"/>
              <a:tabLst/>
              <a:defRPr/>
            </a:pPr>
            <a:r>
              <a:rPr kumimoji="0" lang="en-US" sz="2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But the women did not realize, it seems, that they would be marrying (raging angry raping gay murderous) German soldiers. Now that they understand, they are increasingly horrified.“ </a:t>
            </a:r>
            <a:r>
              <a:rPr kumimoji="0" lang="en-US" sz="16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[1147] (Beard:161)</a:t>
            </a:r>
            <a:endParaRPr kumimoji="0" lang="en-US" sz="2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2">
            <a:extLst>
              <a:ext uri="{FF2B5EF4-FFF2-40B4-BE49-F238E27FC236}">
                <a16:creationId xmlns:a16="http://schemas.microsoft.com/office/drawing/2014/main" id="{869692A6-3903-43F4-A8C7-D78D1E002966}"/>
              </a:ext>
            </a:extLst>
          </p:cNvPr>
          <p:cNvSpPr txBox="1">
            <a:spLocks noChangeArrowheads="1"/>
          </p:cNvSpPr>
          <p:nvPr/>
        </p:nvSpPr>
        <p:spPr bwMode="auto">
          <a:xfrm>
            <a:off x="91440" y="27432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a:noFill/>
                </a:ln>
                <a:solidFill>
                  <a:srgbClr val="E7E6E6">
                    <a:lumMod val="25000"/>
                  </a:srgbClr>
                </a:solidFill>
                <a:effectLst/>
                <a:uLnTx/>
                <a:uFillTx/>
                <a:latin typeface="Verdana" panose="020B0604030504040204" pitchFamily="34" charset="0"/>
                <a:ea typeface="SimSun" panose="02010600030101010101" pitchFamily="2" charset="-122"/>
                <a:cs typeface="Mangal" panose="02040503050203030202" pitchFamily="18" charset="0"/>
              </a:rPr>
              <a:t>WWII Socialist Nazis Were Led By Occult, Teen Raping Butch Gays, who Wanted Genocide of All Jews, Conservative Christians &amp; Feminine Gays</a:t>
            </a:r>
          </a:p>
        </p:txBody>
      </p:sp>
      <p:sp>
        <p:nvSpPr>
          <p:cNvPr id="4" name="Date Placeholder 2">
            <a:extLst>
              <a:ext uri="{FF2B5EF4-FFF2-40B4-BE49-F238E27FC236}">
                <a16:creationId xmlns:a16="http://schemas.microsoft.com/office/drawing/2014/main" id="{5E3015FD-A459-45FE-842B-4EC43997FED0}"/>
              </a:ext>
            </a:extLst>
          </p:cNvPr>
          <p:cNvSpPr txBox="1">
            <a:spLocks/>
          </p:cNvSpPr>
          <p:nvPr/>
        </p:nvSpPr>
        <p:spPr>
          <a:xfrm>
            <a:off x="5181601" y="6619460"/>
            <a:ext cx="3962400" cy="23854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0204788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73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28600" y="1571731"/>
            <a:ext cx="8686800" cy="5046638"/>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82880" tIns="13716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SzPct val="90000"/>
            </a:pPr>
            <a:r>
              <a:rPr lang="en-US" sz="34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 mothers, led by radical gay socialist feminists, have killed over 50 million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of their healthy innocent babies, after </a:t>
            </a:r>
            <a:r>
              <a:rPr lang="en-US" sz="3000" dirty="0">
                <a:latin typeface="Calibri" panose="020F0502020204030204" pitchFamily="34" charset="0"/>
              </a:rPr>
              <a:t>4</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decades of abortion.</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4"/>
              </a:rPr>
              <a:t>[51]</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rPr>
              <a:t>[52] </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a:p>
            <a:pPr marL="0" marR="0" lvl="0" indent="0" algn="l" defTabSz="457200" rtl="0" eaLnBrk="1" fontAlgn="base" latinLnBrk="0" hangingPunct="0">
              <a:lnSpc>
                <a:spcPct val="92000"/>
              </a:lnSpc>
              <a:spcBef>
                <a:spcPct val="0"/>
              </a:spcBef>
              <a:spcAft>
                <a:spcPts val="300"/>
              </a:spcAft>
              <a:buClr>
                <a:srgbClr val="000000"/>
              </a:buClr>
              <a:buSzPct val="90000"/>
              <a:buFont typeface="Times New Roman" panose="02020603050405020304" pitchFamily="18" charset="0"/>
              <a:buNone/>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This is close to the 60 million that </a:t>
            </a:r>
            <a:r>
              <a:rPr kumimoji="0" lang="en-US" sz="3000" b="0" i="0" u="sng"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gay socialist</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Hitler and the Nazis murdered worldwide during WWII, including the death camps.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[1148]</a:t>
            </a:r>
            <a:endPar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a:p>
            <a:pPr marL="365760" lvl="0" indent="-365760">
              <a:lnSpc>
                <a:spcPct val="92000"/>
              </a:lnSpc>
              <a:spcAft>
                <a:spcPts val="300"/>
              </a:spcAft>
              <a:buSzPct val="70000"/>
              <a:buFont typeface="Wingdings" panose="05000000000000000000" pitchFamily="2" charset="2"/>
              <a:buChar char="Ø"/>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In the Bible, God said He knew us before we were born</a:t>
            </a: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(Jer. 1:5)</a:t>
            </a:r>
          </a:p>
          <a:p>
            <a:pPr marL="365760" marR="0" lvl="0" indent="-365760" algn="l" defTabSz="457200" rtl="0" eaLnBrk="1" fontAlgn="base" latinLnBrk="0" hangingPunct="0">
              <a:lnSpc>
                <a:spcPct val="92000"/>
              </a:lnSpc>
              <a:spcBef>
                <a:spcPct val="0"/>
              </a:spcBef>
              <a:spcAft>
                <a:spcPts val="300"/>
              </a:spcAft>
              <a:buClr>
                <a:srgbClr val="000000"/>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Only 5% of these unnecessary US abortions were for the health of the mother or fetus.</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4"/>
              </a:rPr>
              <a:t>[51]</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18FB2A30-D35E-4D3E-91BC-1EFE922FF8E0}"/>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BF1CE07-812E-45F4-9DB9-CDD0D5BC8CC9}"/>
              </a:ext>
            </a:extLst>
          </p:cNvPr>
          <p:cNvSpPr txBox="1">
            <a:spLocks noChangeArrowheads="1"/>
          </p:cNvSpPr>
          <p:nvPr/>
        </p:nvSpPr>
        <p:spPr bwMode="auto">
          <a:xfrm>
            <a:off x="96409" y="182880"/>
            <a:ext cx="8961120" cy="128016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314533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396422" y="2505325"/>
            <a:ext cx="8351149" cy="3323987"/>
          </a:xfrm>
          <a:prstGeom prst="rect">
            <a:avLst/>
          </a:prstGeom>
          <a:solidFill>
            <a:schemeClr val="tx1">
              <a:lumMod val="75000"/>
            </a:schemeClr>
          </a:solidFill>
          <a:ln>
            <a:noFill/>
          </a:ln>
          <a:effectLst/>
          <a:scene3d>
            <a:camera prst="orthographicFront"/>
            <a:lightRig rig="threePt" dir="t"/>
          </a:scene3d>
          <a:sp3d>
            <a:bevelT w="165100" prst="coolSlant"/>
          </a:sp3d>
        </p:spPr>
        <p:txBody>
          <a:bodyPr wrap="square" lIns="90000" tIns="91440" rIns="18288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641350" lvl="0" indent="-457200">
              <a:lnSpc>
                <a:spcPct val="100000"/>
              </a:lnSpc>
              <a:spcAft>
                <a:spcPts val="2400"/>
              </a:spcAft>
              <a:buFont typeface="Wingdings" panose="05000000000000000000" pitchFamily="2" charset="2"/>
              <a:buChar char="Ø"/>
            </a:pPr>
            <a:r>
              <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“An average of eight years after their abortions, married women were </a:t>
            </a:r>
            <a:r>
              <a:rPr lang="en-US" sz="36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138 percent more likely to be at high risk of clinical depression</a:t>
            </a:r>
            <a:r>
              <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 compared to similar women who carried their unintended first pregnancies to term.”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4"/>
              </a:rPr>
              <a:t>[62]</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5A4B5036-0A76-4ECD-938F-5A93C45A586F}"/>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D07CDE41-0A79-4083-BBDE-8A50BD916228}"/>
              </a:ext>
            </a:extLst>
          </p:cNvPr>
          <p:cNvSpPr txBox="1">
            <a:spLocks noChangeArrowheads="1"/>
          </p:cNvSpPr>
          <p:nvPr/>
        </p:nvSpPr>
        <p:spPr bwMode="auto">
          <a:xfrm>
            <a:off x="76200" y="691168"/>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0302305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73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82120" y="1595138"/>
            <a:ext cx="8579753" cy="5118324"/>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82880" tIns="182880" rIns="9144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2400"/>
              </a:spcAft>
            </a:pPr>
            <a:r>
              <a:rPr kumimoji="0" lang="en-US" sz="30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“Other recent studies from the last two years provide nearly irrefutable evidence that abortion affects women in a myriad of ways — making it so they face everything from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depression and relationship problems to PTSD and elevated risks for abusing drugs or alcohol</a:t>
            </a:r>
            <a:r>
              <a:rPr kumimoji="0" lang="en-US" sz="30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4"/>
              </a:rPr>
              <a:t>[63]</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endParaRPr>
          </a:p>
          <a:p>
            <a:pPr marL="457200" marR="0" lvl="0" indent="-457200" algn="l" defTabSz="457200" rtl="0" eaLnBrk="1" fontAlgn="base" latinLnBrk="0" hangingPunct="0">
              <a:lnSpc>
                <a:spcPct val="100000"/>
              </a:lnSpc>
              <a:spcBef>
                <a:spcPct val="0"/>
              </a:spcBef>
              <a:spcAft>
                <a:spcPts val="0"/>
              </a:spcAft>
              <a:buClr>
                <a:prstClr val="white"/>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2800" b="1" i="0" u="none" strike="noStrike" kern="1200" cap="none" spc="0" normalizeH="0" baseline="0" noProof="0" dirty="0">
                <a:ln w="9525">
                  <a:solidFill>
                    <a:prstClr val="black"/>
                  </a:solidFill>
                  <a:prstDash val="solid"/>
                </a:ln>
                <a:solidFill>
                  <a:srgbClr val="3366FF"/>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Video: "Unplanned: The Dramatic True Story of a Former Planned Parenthood Leader's Eye-Opening Journey Across the Life Line"</a:t>
            </a:r>
            <a:endParaRPr kumimoji="0" lang="en-US" sz="2800" b="1" i="0" u="none" strike="noStrike" kern="1200" cap="none" spc="0" normalizeH="0" baseline="0" noProof="0" dirty="0">
              <a:ln w="9525">
                <a:solidFill>
                  <a:prstClr val="black"/>
                </a:solidFill>
                <a:prstDash val="solid"/>
              </a:ln>
              <a:solidFill>
                <a:srgbClr val="3366FF"/>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4183D87F-9C8B-41F1-B678-6D9C605ED012}"/>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DED644C5-779B-4D80-8C12-BC151CF64313}"/>
              </a:ext>
            </a:extLst>
          </p:cNvPr>
          <p:cNvSpPr txBox="1">
            <a:spLocks noChangeArrowheads="1"/>
          </p:cNvSpPr>
          <p:nvPr/>
        </p:nvSpPr>
        <p:spPr bwMode="auto">
          <a:xfrm>
            <a:off x="96409" y="18288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9280022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335646" y="1690255"/>
            <a:ext cx="8472703" cy="4847481"/>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9000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spcAft>
                <a:spcPts val="1800"/>
              </a:spcAft>
              <a:buSzPct val="70000"/>
              <a:buFont typeface="Wingdings" panose="05000000000000000000" pitchFamily="2" charset="2"/>
              <a:buChar char="Ø"/>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“There were so many babies flushed down the toilet that the abortion clinic toilet needed to be lifted off the floor to get the babies out of the pipes.”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4"/>
              </a:rPr>
              <a:t>[479]</a:t>
            </a:r>
            <a:endParaRPr kumimoji="0" lang="en-US" sz="1600" b="0" i="0" u="none" strike="noStrike" kern="1200" cap="none" spc="0" normalizeH="0" baseline="0" noProof="0" dirty="0">
              <a:ln>
                <a:noFill/>
              </a:ln>
              <a:solidFill>
                <a:prstClr val="white">
                  <a:lumMod val="95000"/>
                  <a:lumOff val="5000"/>
                </a:prstClr>
              </a:solidFill>
              <a:effectLst/>
              <a:uLnTx/>
              <a:uFillTx/>
              <a:latin typeface="Calibri" panose="020F0502020204030204" pitchFamily="34" charset="0"/>
              <a:ea typeface="Microsoft YaHei" panose="020B0503020204020204" pitchFamily="34" charset="-122"/>
              <a:cs typeface="+mn-cs"/>
            </a:endParaRPr>
          </a:p>
          <a:p>
            <a:pPr marL="457200" lvl="0" indent="-457200">
              <a:lnSpc>
                <a:spcPct val="100000"/>
              </a:lnSpc>
              <a:spcAft>
                <a:spcPts val="1800"/>
              </a:spcAft>
              <a:buSzPct val="70000"/>
              <a:buFont typeface="Wingdings" panose="05000000000000000000" pitchFamily="2" charset="2"/>
              <a:buChar char="Ø"/>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“Two staffers for Gosnell admitted in court that they heard one baby scream, another whimpered, another baby jumped when Gosnell stabbed these newborn babies in the neck with scissors to cut their spinal cord.” </a:t>
            </a:r>
            <a:r>
              <a:rPr kumimoji="0" lang="en-US" sz="1600" b="0" i="0" u="sng"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rPr>
              <a:t>[478]</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F772DBCC-5BED-4560-8B05-23B3D691E7D5}"/>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93B06160-41B2-4A2B-AFB4-B221CA6FC103}"/>
              </a:ext>
            </a:extLst>
          </p:cNvPr>
          <p:cNvSpPr txBox="1">
            <a:spLocks noChangeArrowheads="1"/>
          </p:cNvSpPr>
          <p:nvPr/>
        </p:nvSpPr>
        <p:spPr bwMode="auto">
          <a:xfrm>
            <a:off x="91437" y="27432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9182985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434520" y="2232930"/>
            <a:ext cx="8274954" cy="4041747"/>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"Did you ever see these babies move?"  asked prosecutor Joanne Pescatore. "Yes, once in a toilet", said (assistant) Cross. "The baby was like swimming", she said. "Basically, trying to get out"... an employee at the clinic, then took the baby and snipped the back of its neck while its mother was still in the room."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4"/>
              </a:rPr>
              <a:t>[479]</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0A511F66-E69D-45E3-AB6A-FCC275E5283E}"/>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73ED1D5-0102-40EA-872B-8BFDDB53A608}"/>
              </a:ext>
            </a:extLst>
          </p:cNvPr>
          <p:cNvSpPr txBox="1">
            <a:spLocks noChangeArrowheads="1"/>
          </p:cNvSpPr>
          <p:nvPr/>
        </p:nvSpPr>
        <p:spPr bwMode="auto">
          <a:xfrm>
            <a:off x="91437" y="563925"/>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8059347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91440" y="1436271"/>
            <a:ext cx="8961120" cy="5276894"/>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8288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92000"/>
              </a:lnSpc>
              <a:spcBef>
                <a:spcPts val="0"/>
              </a:spcBef>
              <a:spcAft>
                <a:spcPts val="1200"/>
              </a:spcAft>
              <a:buClr>
                <a:srgbClr val="000000">
                  <a:lumMod val="95000"/>
                  <a:lumOff val="5000"/>
                </a:srgbClr>
              </a:buClr>
              <a:buSzPct val="81000"/>
              <a:defRPr/>
            </a:pPr>
            <a:r>
              <a:rPr lang="en-US" sz="3400" b="1" kern="150" dirty="0">
                <a:ln w="9525"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glow>
                  <a:outerShdw blurRad="25400" dist="12700" dir="5400000" algn="ctr" rotWithShape="0">
                    <a:schemeClr val="tx2">
                      <a:lumMod val="95000"/>
                      <a:lumOff val="5000"/>
                      <a:alpha val="60000"/>
                    </a:schemeClr>
                  </a:outerShdw>
                </a:effectLst>
                <a:latin typeface="+mj-lt"/>
                <a:ea typeface="SimSun" panose="02010600030101010101" pitchFamily="2" charset="-122"/>
                <a:cs typeface="Arial" panose="020B0604020202020204" pitchFamily="34" charset="0"/>
              </a:rPr>
              <a:t>Millions of innocent, heterosexual conservative </a:t>
            </a:r>
            <a:r>
              <a:rPr lang="en-US" sz="3400" b="1" kern="150" dirty="0">
                <a:ln w="9525"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glow>
                  <a:outerShdw blurRad="25400" dist="12700" dir="5400000" algn="ctr" rotWithShape="0">
                    <a:schemeClr val="tx2">
                      <a:lumMod val="95000"/>
                      <a:lumOff val="5000"/>
                      <a:alpha val="60000"/>
                    </a:schemeClr>
                  </a:outerShdw>
                </a:effectLst>
                <a:latin typeface="+mj-lt"/>
                <a:ea typeface="SimSun" panose="02010600030101010101" pitchFamily="2" charset="-122"/>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Christians, rapidly became completely different people</a:t>
            </a:r>
            <a:r>
              <a:rPr lang="en-US" sz="3400" b="1" kern="150" dirty="0">
                <a:ln w="9525"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glow>
                  <a:outerShdw blurRad="25400" dist="12700" dir="5400000" algn="ctr" rotWithShape="0">
                    <a:schemeClr val="tx2">
                      <a:lumMod val="95000"/>
                      <a:lumOff val="5000"/>
                      <a:alpha val="60000"/>
                    </a:schemeClr>
                  </a:outerShdw>
                </a:effectLst>
                <a:latin typeface="+mj-lt"/>
                <a:ea typeface="SimSun" panose="02010600030101010101" pitchFamily="2" charset="-122"/>
                <a:cs typeface="Arial" panose="020B0604020202020204" pitchFamily="34" charset="0"/>
              </a:rPr>
              <a:t>, with radically altered personalities</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25400" dist="12700" dir="5400000" algn="ctr" rotWithShape="0">
                    <a:schemeClr val="tx2">
                      <a:lumMod val="95000"/>
                      <a:lumOff val="5000"/>
                      <a:alpha val="60000"/>
                    </a:schemeClr>
                  </a:outerShdw>
                </a:effectLst>
                <a:latin typeface="+mj-lt"/>
                <a:ea typeface="SimSun" panose="02010600030101010101" pitchFamily="2" charset="-122"/>
                <a:cs typeface="Arial" panose="020B0604020202020204" pitchFamily="34" charset="0"/>
              </a:rPr>
              <a:t>. </a:t>
            </a:r>
          </a:p>
          <a:p>
            <a:pPr marL="274320" lvl="1" indent="-274320">
              <a:lnSpc>
                <a:spcPct val="92000"/>
              </a:lnSpc>
              <a:spcBef>
                <a:spcPts val="0"/>
              </a:spcBef>
              <a:spcAft>
                <a:spcPts val="900"/>
              </a:spcAft>
              <a:buClr>
                <a:srgbClr val="000000">
                  <a:lumMod val="95000"/>
                  <a:lumOff val="5000"/>
                </a:srgbClr>
              </a:buClr>
              <a:buSzPct val="81000"/>
              <a:buFont typeface="Wingdings" panose="05000000000000000000" pitchFamily="2" charset="2"/>
              <a:buChar char="Ø"/>
              <a:defRPr/>
            </a:pPr>
            <a:r>
              <a:rPr lang="en-US" sz="2800" dirty="0">
                <a:latin typeface="Calibri" panose="020F0502020204030204" pitchFamily="34" charset="0"/>
                <a:cs typeface="Calibri" panose="020F0502020204030204" pitchFamily="34" charset="0"/>
              </a:rPr>
              <a:t>They became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radical, angry, deceitful, treacherous liberals, with severe mental illness. </a:t>
            </a:r>
          </a:p>
          <a:p>
            <a:pPr marL="274320" lvl="1" indent="-274320">
              <a:lnSpc>
                <a:spcPct val="92000"/>
              </a:lnSpc>
              <a:spcBef>
                <a:spcPts val="0"/>
              </a:spcBef>
              <a:spcAft>
                <a:spcPts val="900"/>
              </a:spcAft>
              <a:buClr>
                <a:srgbClr val="000000">
                  <a:lumMod val="95000"/>
                  <a:lumOff val="5000"/>
                </a:srgbClr>
              </a:buClr>
              <a:buSzPct val="65000"/>
              <a:buFont typeface="Wingdings" panose="05000000000000000000" pitchFamily="2" charset="2"/>
              <a:buChar char="Ø"/>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I personally witnessed close family &amp; friends, </a:t>
            </a:r>
            <a:r>
              <a:rPr lang="en-US" sz="2800" dirty="0">
                <a:latin typeface="Calibri" panose="020F0502020204030204" pitchFamily="34" charset="0"/>
                <a:cs typeface="Calibri" panose="020F0502020204030204" pitchFamily="34" charset="0"/>
              </a:rPr>
              <a:t>who</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I knew for decades, go through this sudden transformation. </a:t>
            </a:r>
          </a:p>
          <a:p>
            <a:pPr marL="274320" lvl="1" indent="-274320">
              <a:lnSpc>
                <a:spcPct val="92000"/>
              </a:lnSpc>
              <a:spcBef>
                <a:spcPts val="0"/>
              </a:spcBef>
              <a:spcAft>
                <a:spcPts val="900"/>
              </a:spcAft>
              <a:buClr>
                <a:srgbClr val="000000">
                  <a:lumMod val="95000"/>
                  <a:lumOff val="5000"/>
                </a:srgbClr>
              </a:buClr>
              <a:buSzPct val="65000"/>
              <a:buFont typeface="Wingdings" panose="05000000000000000000" pitchFamily="2" charset="2"/>
              <a:buChar char="Ø"/>
              <a:defRPr/>
            </a:pPr>
            <a:r>
              <a:rPr lang="en-US" sz="2800" dirty="0">
                <a:latin typeface="Calibri" panose="020F0502020204030204" pitchFamily="34" charset="0"/>
                <a:cs typeface="Calibri" panose="020F0502020204030204" pitchFamily="34" charset="0"/>
              </a:rPr>
              <a:t>This</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change was caused by repeated exposure to </a:t>
            </a:r>
            <a:r>
              <a:rPr lang="en-US" sz="2800" dirty="0">
                <a:latin typeface="Calibri" panose="020F0502020204030204" pitchFamily="34" charset="0"/>
                <a:cs typeface="Calibri" panose="020F0502020204030204" pitchFamily="34" charset="0"/>
              </a:rPr>
              <a:t>homosexuality,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transvestites, drug addiction, alcoholism, Hollywood pornography, atheistic evolution, homosexual or heterosexual rape, violence or sexual molestation. </a:t>
            </a:r>
          </a:p>
        </p:txBody>
      </p:sp>
      <p:sp>
        <p:nvSpPr>
          <p:cNvPr id="5" name="Text Box 2"/>
          <p:cNvSpPr txBox="1">
            <a:spLocks noChangeArrowheads="1"/>
          </p:cNvSpPr>
          <p:nvPr/>
        </p:nvSpPr>
        <p:spPr bwMode="auto">
          <a:xfrm>
            <a:off x="129540" y="198120"/>
            <a:ext cx="8884920" cy="109728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Bef>
                <a:spcPts val="0"/>
              </a:spcBef>
              <a:spcAft>
                <a:spcPts val="1200"/>
              </a:spcAft>
              <a:defRPr/>
            </a:pPr>
            <a:r>
              <a:rPr lang="en-US" sz="34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16E14E3E-D3F3-46F0-BFA4-1526F3F96CC1}"/>
              </a:ext>
            </a:extLst>
          </p:cNvPr>
          <p:cNvSpPr>
            <a:spLocks noGrp="1"/>
          </p:cNvSpPr>
          <p:nvPr>
            <p:ph type="dt" sz="half" idx="10"/>
          </p:nvPr>
        </p:nvSpPr>
        <p:spPr>
          <a:xfrm>
            <a:off x="5394960" y="6675120"/>
            <a:ext cx="3657600" cy="18288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111646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4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160017" y="1726194"/>
            <a:ext cx="8823957" cy="4918013"/>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black"/>
              </a:buClr>
              <a:buSzPct val="75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Evil former Ca. DA and 2020 democrat presidential VP candidate Kamala Harris led the legal fight against anti-abortion whistle blowers, who produced baby body parts undercover videos of Planned Parenthood’s</a:t>
            </a:r>
            <a:r>
              <a:rPr lang="en-US" sz="2800" dirty="0">
                <a:solidFill>
                  <a:sysClr val="windowText" lastClr="000000"/>
                </a:solidFill>
                <a:latin typeface="Calibri" panose="020F0502020204030204" pitchFamily="34" charset="0"/>
                <a:cs typeface="Calibri" panose="020F0502020204030204" pitchFamily="34" charset="0"/>
              </a:rPr>
              <a:t> </a:t>
            </a:r>
            <a:r>
              <a:rPr lang="en-US" sz="20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[1301]</a:t>
            </a:r>
            <a:r>
              <a:rPr lang="en-US" sz="2800" dirty="0">
                <a:solidFill>
                  <a:sysClr val="windowText" lastClr="000000"/>
                </a:solidFill>
                <a:latin typeface="Calibri" panose="020F0502020204030204" pitchFamily="34" charset="0"/>
                <a:cs typeface="Calibri" panose="020F0502020204030204" pitchFamily="34" charset="0"/>
              </a:rPr>
              <a:t>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criminal &amp; ghoulish abortion activity, admitted in public settings. </a:t>
            </a:r>
          </a:p>
          <a:p>
            <a:pPr marL="0" lvl="0" indent="0">
              <a:spcAft>
                <a:spcPts val="600"/>
              </a:spcAft>
              <a:buClr>
                <a:prstClr val="black"/>
              </a:buClr>
              <a:buSzPct val="75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includes severed complete baby heads, frozen in boxes and mailed to customers for huge profits. </a:t>
            </a:r>
          </a:p>
          <a:p>
            <a:pPr marL="0" lvl="0" indent="0">
              <a:spcAft>
                <a:spcPts val="600"/>
              </a:spcAft>
              <a:buClr>
                <a:prstClr val="black"/>
              </a:buClr>
              <a:buSzPct val="75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Plus hearts cut out of the baby’s chest, while still beating, at excruciating pain and sold for profit. </a:t>
            </a:r>
            <a:r>
              <a:rPr lang="en-US" sz="1600" dirty="0">
                <a:solidFill>
                  <a:schemeClr val="bg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[1306]</a:t>
            </a:r>
            <a:endParaRPr lang="en-US" b="1" dirty="0">
              <a:ln w="9525">
                <a:solidFill>
                  <a:srgbClr val="000099"/>
                </a:solidFill>
                <a:prstDash val="solid"/>
              </a:ln>
              <a:solidFill>
                <a:schemeClr val="bg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0A511F66-E69D-45E3-AB6A-FCC275E5283E}"/>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73ED1D5-0102-40EA-872B-8BFDDB53A608}"/>
              </a:ext>
            </a:extLst>
          </p:cNvPr>
          <p:cNvSpPr txBox="1">
            <a:spLocks noChangeArrowheads="1"/>
          </p:cNvSpPr>
          <p:nvPr/>
        </p:nvSpPr>
        <p:spPr bwMode="auto">
          <a:xfrm>
            <a:off x="91436" y="368450"/>
            <a:ext cx="8961120" cy="128016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10176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152488" y="1764575"/>
            <a:ext cx="8839015" cy="4831323"/>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black"/>
              </a:buClr>
              <a:buSzPct val="75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 instead of prosecuting satanic Planned Parenthood</a:t>
            </a:r>
            <a:r>
              <a:rPr lang="en-US" dirty="0">
                <a:solidFill>
                  <a:schemeClr val="bg1"/>
                </a:solidFill>
                <a:latin typeface="Calibri" panose="020F0502020204030204" pitchFamily="34" charset="0"/>
                <a:cs typeface="Calibri" panose="020F0502020204030204" pitchFamily="34" charset="0"/>
              </a:rPr>
              <a:t>©</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evil Kamala Harris prosecuted the whistleblower video producers, </a:t>
            </a:r>
            <a:r>
              <a:rPr lang="en-US" sz="3000" dirty="0">
                <a:solidFill>
                  <a:schemeClr val="bg1"/>
                </a:solidFill>
                <a:latin typeface="Calibri" panose="020F0502020204030204" pitchFamily="34" charset="0"/>
                <a:cs typeface="Calibri" panose="020F0502020204030204" pitchFamily="34" charset="0"/>
              </a:rPr>
              <a:t>for violating California’s illegal law, that prohibits unauthorized video recordings of stabbing, murderous crimes. </a:t>
            </a:r>
            <a:r>
              <a:rPr lang="en-US" sz="20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[1301]</a:t>
            </a:r>
            <a:r>
              <a:rPr lang="en-US" sz="2000" dirty="0">
                <a:solidFill>
                  <a:sysClr val="windowText" lastClr="000000"/>
                </a:solidFill>
                <a:latin typeface="Calibri" panose="020F0502020204030204" pitchFamily="34" charset="0"/>
                <a:cs typeface="Calibri" panose="020F0502020204030204" pitchFamily="34" charset="0"/>
              </a:rPr>
              <a:t> </a:t>
            </a:r>
          </a:p>
          <a:p>
            <a:pPr marL="0" lvl="0" indent="0">
              <a:spcAft>
                <a:spcPts val="600"/>
              </a:spcAft>
              <a:buClr>
                <a:prstClr val="black"/>
              </a:buClr>
              <a:buSzPct val="75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Yet Harris supported the illegal recordings of the now proven lying whistleblowers against President Trump… and the fake Russia Collusion. </a:t>
            </a:r>
          </a:p>
          <a:p>
            <a:pPr marL="0" lvl="0" indent="0">
              <a:lnSpc>
                <a:spcPct val="96000"/>
              </a:lnSpc>
              <a:spcAft>
                <a:spcPts val="600"/>
              </a:spcAft>
              <a:buClr>
                <a:prstClr val="black"/>
              </a:buClr>
              <a:buSzPct val="75000"/>
              <a:tabLst/>
              <a:defRPr/>
            </a:pPr>
            <a:r>
              <a:rPr lang="en-US" sz="3000" dirty="0">
                <a:solidFill>
                  <a:schemeClr val="bg1"/>
                </a:solidFill>
                <a:latin typeface="Calibri" panose="020F0502020204030204" pitchFamily="34" charset="0"/>
                <a:cs typeface="Calibri" panose="020F0502020204030204" pitchFamily="34" charset="0"/>
              </a:rPr>
              <a:t>Liberals only use of laws is when they are twisted and convenient to oppress their Christian enemies.  </a:t>
            </a:r>
          </a:p>
        </p:txBody>
      </p:sp>
      <p:sp>
        <p:nvSpPr>
          <p:cNvPr id="7" name="Date Placeholder 2">
            <a:extLst>
              <a:ext uri="{FF2B5EF4-FFF2-40B4-BE49-F238E27FC236}">
                <a16:creationId xmlns:a16="http://schemas.microsoft.com/office/drawing/2014/main" id="{0A511F66-E69D-45E3-AB6A-FCC275E5283E}"/>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73ED1D5-0102-40EA-872B-8BFDDB53A608}"/>
              </a:ext>
            </a:extLst>
          </p:cNvPr>
          <p:cNvSpPr txBox="1">
            <a:spLocks noChangeArrowheads="1"/>
          </p:cNvSpPr>
          <p:nvPr/>
        </p:nvSpPr>
        <p:spPr bwMode="auto">
          <a:xfrm>
            <a:off x="91436" y="339331"/>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705565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36771" y="2049685"/>
            <a:ext cx="8678629" cy="4290918"/>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82880" tIns="18288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rgbClr val="0000FF"/>
              </a:buClr>
              <a:buSzPct val="8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Satanic Temple leaders in the US admit their initiation rites include homosexual acts and bloody live partial birth abortion murders… performed on stage in front of a crowd, on an alter to Satan.</a:t>
            </a:r>
          </a:p>
          <a:p>
            <a:pPr marL="0" lvl="0" indent="0">
              <a:lnSpc>
                <a:spcPct val="105000"/>
              </a:lnSpc>
              <a:spcAft>
                <a:spcPts val="1200"/>
              </a:spcAft>
              <a:buClr>
                <a:srgbClr val="0000FF"/>
              </a:buClr>
              <a:buSzPct val="8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“He (Lucian Greave) went on to describe that gay marriage was 'a sacrament' for satanic worship.” </a:t>
            </a:r>
            <a:r>
              <a:rPr lang="en-US" u="sng" dirty="0">
                <a:solidFill>
                  <a:schemeClr val="bg1"/>
                </a:solidFill>
                <a:hlinkClick r:id="rId4">
                  <a:extLst>
                    <a:ext uri="{A12FA001-AC4F-418D-AE19-62706E023703}">
                      <ahyp:hlinkClr xmlns:ahyp="http://schemas.microsoft.com/office/drawing/2018/hyperlinkcolor" val="tx"/>
                    </a:ext>
                  </a:extLst>
                </a:hlinkClick>
              </a:rPr>
              <a:t>[734]</a:t>
            </a:r>
            <a:endParaRPr lang="en-US" sz="1600" b="1" dirty="0">
              <a:solidFill>
                <a:schemeClr val="bg1"/>
              </a:solidFill>
            </a:endParaRPr>
          </a:p>
        </p:txBody>
      </p:sp>
      <p:sp>
        <p:nvSpPr>
          <p:cNvPr id="7" name="Date Placeholder 2">
            <a:extLst>
              <a:ext uri="{FF2B5EF4-FFF2-40B4-BE49-F238E27FC236}">
                <a16:creationId xmlns:a16="http://schemas.microsoft.com/office/drawing/2014/main" id="{0A511F66-E69D-45E3-AB6A-FCC275E5283E}"/>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A73ED1D5-0102-40EA-872B-8BFDDB53A608}"/>
              </a:ext>
            </a:extLst>
          </p:cNvPr>
          <p:cNvSpPr txBox="1">
            <a:spLocks noChangeArrowheads="1"/>
          </p:cNvSpPr>
          <p:nvPr/>
        </p:nvSpPr>
        <p:spPr bwMode="auto">
          <a:xfrm>
            <a:off x="91437" y="435772"/>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8455894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5" name="Text Box 2"/>
          <p:cNvSpPr txBox="1">
            <a:spLocks noChangeArrowheads="1"/>
          </p:cNvSpPr>
          <p:nvPr/>
        </p:nvSpPr>
        <p:spPr bwMode="auto">
          <a:xfrm>
            <a:off x="91437" y="396240"/>
            <a:ext cx="8961120" cy="128016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6" name="Rectangle 1"/>
          <p:cNvSpPr>
            <a:spLocks noChangeArrowheads="1"/>
          </p:cNvSpPr>
          <p:nvPr/>
        </p:nvSpPr>
        <p:spPr bwMode="auto">
          <a:xfrm>
            <a:off x="91437" y="1822828"/>
            <a:ext cx="8961120" cy="4806572"/>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82880" tIns="9144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black"/>
              </a:buClr>
              <a:buSzPct val="70000"/>
              <a:tabLst/>
              <a:defRPr/>
            </a:pPr>
            <a:r>
              <a:rPr lang="en-US" sz="3200" b="1" dirty="0">
                <a:ln w="6350">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Chinese and </a:t>
            </a:r>
            <a:r>
              <a:rPr lang="en-US" sz="3200" b="1" dirty="0">
                <a:ln w="6350">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North Korean communist leaders have quietly murdered 415 million</a:t>
            </a:r>
            <a:r>
              <a:rPr lang="en-US" sz="3200" b="1" dirty="0">
                <a:ln w="6350">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200" dirty="0">
                <a:solidFill>
                  <a:prstClr val="black"/>
                </a:solidFill>
                <a:latin typeface="Calibri" panose="020F0502020204030204" pitchFamily="34" charset="0"/>
                <a:cs typeface="Calibri" panose="020F0502020204030204" pitchFamily="34" charset="0"/>
              </a:rPr>
              <a:t>of their own people over the last 70 years. Their body parts were sold for gruesome medical experiments &amp; organ harvesting, repeating the Nazis gruesome medical experiments. </a:t>
            </a:r>
          </a:p>
          <a:p>
            <a:pPr marL="274320" lvl="0" indent="-274320">
              <a:spcAft>
                <a:spcPts val="400"/>
              </a:spcAft>
              <a:buClr>
                <a:schemeClr val="tx1"/>
              </a:buClr>
              <a:buSzPct val="70000"/>
              <a:buFont typeface="Wingdings" panose="05000000000000000000" pitchFamily="2" charset="2"/>
              <a:buChar char="Ø"/>
              <a:tabLst/>
              <a:defRPr/>
            </a:pPr>
            <a:r>
              <a:rPr lang="en-US" sz="30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Millions are in Chinese re-education camps today </a:t>
            </a:r>
            <a:r>
              <a:rPr lang="en-US" sz="2000"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1184] </a:t>
            </a:r>
            <a:r>
              <a:rPr lang="en-US" dirty="0">
                <a:solidFill>
                  <a:sysClr val="windowText" lastClr="000000"/>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[1149]</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9">
                  <a:extLst>
                    <a:ext uri="{A12FA001-AC4F-418D-AE19-62706E023703}">
                      <ahyp:hlinkClr xmlns:ahyp="http://schemas.microsoft.com/office/drawing/2018/hyperlinkcolor" val="tx"/>
                    </a:ext>
                  </a:extLst>
                </a:hlinkClick>
              </a:rPr>
              <a:t>[1151]</a:t>
            </a:r>
            <a:r>
              <a:rPr lang="en-US" dirty="0">
                <a:solidFill>
                  <a:sysClr val="windowText" lastClr="000000"/>
                </a:solidFill>
                <a:latin typeface="Calibri" panose="020F0502020204030204" pitchFamily="34" charset="0"/>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[1152]</a:t>
            </a:r>
            <a:r>
              <a:rPr lang="en-US" dirty="0">
                <a:solidFill>
                  <a:prstClr val="black">
                    <a:lumMod val="95000"/>
                    <a:lumOff val="5000"/>
                  </a:prstClr>
                </a:solidFill>
                <a:latin typeface="Calibri" panose="020F0502020204030204" pitchFamily="34" charset="0"/>
                <a:cs typeface="Calibri" panose="020F0502020204030204" pitchFamily="34" charset="0"/>
              </a:rPr>
              <a:t> </a:t>
            </a:r>
            <a:r>
              <a:rPr lang="en-US" dirty="0">
                <a:solidFill>
                  <a:prstClr val="black">
                    <a:lumMod val="95000"/>
                    <a:lumOff val="5000"/>
                  </a:prstClr>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[1283]</a:t>
            </a:r>
            <a:r>
              <a:rPr lang="en-US" dirty="0">
                <a:solidFill>
                  <a:prstClr val="black">
                    <a:lumMod val="95000"/>
                    <a:lumOff val="5000"/>
                  </a:prstClr>
                </a:solidFill>
                <a:latin typeface="Calibri" panose="020F0502020204030204" pitchFamily="34" charset="0"/>
                <a:cs typeface="Calibri" panose="020F0502020204030204" pitchFamily="34" charset="0"/>
              </a:rPr>
              <a:t> </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1">
                  <a:extLst>
                    <a:ext uri="{A12FA001-AC4F-418D-AE19-62706E023703}">
                      <ahyp:hlinkClr xmlns:ahyp="http://schemas.microsoft.com/office/drawing/2018/hyperlinkcolor" val="tx"/>
                    </a:ext>
                  </a:extLst>
                </a:hlinkClick>
              </a:rPr>
              <a:t>[1293]</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12">
                  <a:extLst>
                    <a:ext uri="{A12FA001-AC4F-418D-AE19-62706E023703}">
                      <ahyp:hlinkClr xmlns:ahyp="http://schemas.microsoft.com/office/drawing/2018/hyperlinkcolor" val="tx"/>
                    </a:ext>
                  </a:extLst>
                </a:hlinkClick>
              </a:rPr>
              <a:t>[1300]</a:t>
            </a:r>
            <a:r>
              <a:rPr lang="en-US"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r>
              <a:rPr lang="en-US" dirty="0">
                <a:solidFill>
                  <a:sysClr val="windowText" lastClr="000000"/>
                </a:solidFill>
                <a:latin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[1313]</a:t>
            </a:r>
            <a:r>
              <a:rPr lang="en-US" altLang="zh-CN" dirty="0">
                <a:solidFill>
                  <a:sysClr val="windowText" lastClr="000000"/>
                </a:solidFill>
                <a:latin typeface="Calibri" panose="020F0502020204030204" pitchFamily="34" charset="0"/>
                <a:ea typeface="Times New Roman" panose="02020603050405020304" pitchFamily="18" charset="0"/>
                <a:cs typeface="Calibri" panose="020F0502020204030204" pitchFamily="34" charset="0"/>
              </a:rPr>
              <a:t> </a:t>
            </a:r>
            <a:endParaRPr lang="en-US" dirty="0">
              <a:ln>
                <a:solidFill>
                  <a:srgbClr val="000099"/>
                </a:solidFill>
              </a:ln>
              <a:solidFill>
                <a:schemeClr val="bg1"/>
              </a:solidFill>
              <a:latin typeface="Calibri" panose="020F0502020204030204" pitchFamily="34" charset="0"/>
              <a:cs typeface="Calibri" panose="020F0502020204030204" pitchFamily="34" charset="0"/>
            </a:endParaRPr>
          </a:p>
          <a:p>
            <a:pPr marL="274320" lvl="0" indent="-274320">
              <a:spcAft>
                <a:spcPts val="400"/>
              </a:spcAft>
              <a:buClr>
                <a:schemeClr val="bg1"/>
              </a:buClr>
              <a:buSzPct val="70000"/>
              <a:buFont typeface="Wingdings" panose="05000000000000000000" pitchFamily="2" charset="2"/>
              <a:buChar char="Ø"/>
              <a:tabLst/>
              <a:defRPr/>
            </a:pPr>
            <a:r>
              <a:rPr lang="en-US" sz="2800" dirty="0">
                <a:solidFill>
                  <a:schemeClr val="bg1">
                    <a:lumMod val="85000"/>
                    <a:lumOff val="15000"/>
                  </a:schemeClr>
                </a:solidFill>
                <a:latin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Mao's Cultural Revolution</a:t>
            </a:r>
            <a:r>
              <a:rPr lang="en-US" sz="2800" dirty="0">
                <a:solidFill>
                  <a:schemeClr val="bg1">
                    <a:lumMod val="85000"/>
                    <a:lumOff val="15000"/>
                  </a:schemeClr>
                </a:solidFill>
                <a:latin typeface="Calibri" panose="020F0502020204030204" pitchFamily="34" charset="0"/>
                <a:cs typeface="Calibri" panose="020F0502020204030204" pitchFamily="34" charset="0"/>
              </a:rPr>
              <a:t> </a:t>
            </a:r>
          </a:p>
          <a:p>
            <a:pPr marL="274320" lvl="0" indent="-274320">
              <a:spcAft>
                <a:spcPts val="400"/>
              </a:spcAft>
              <a:buClr>
                <a:schemeClr val="bg1"/>
              </a:buClr>
              <a:buSzPct val="70000"/>
              <a:buFont typeface="Wingdings" panose="05000000000000000000" pitchFamily="2" charset="2"/>
              <a:buChar char="Ø"/>
              <a:tabLst/>
              <a:defRPr/>
            </a:pPr>
            <a:r>
              <a:rPr lang="en-US" sz="2800" dirty="0">
                <a:solidFill>
                  <a:schemeClr val="bg1">
                    <a:lumMod val="85000"/>
                    <a:lumOff val="15000"/>
                  </a:schemeClr>
                </a:solidFill>
                <a:latin typeface="Calibri" panose="020F0502020204030204" pitchFamily="34" charset="0"/>
                <a:cs typeface="Calibri" panose="020F0502020204030204" pitchFamily="34" charset="0"/>
                <a:hlinkClick r:id="rId15">
                  <a:extLst>
                    <a:ext uri="{A12FA001-AC4F-418D-AE19-62706E023703}">
                      <ahyp:hlinkClr xmlns:ahyp="http://schemas.microsoft.com/office/drawing/2018/hyperlinkcolor" val="tx"/>
                    </a:ext>
                  </a:extLst>
                </a:hlinkClick>
              </a:rPr>
              <a:t>The Great Leap Forward (Backward)</a:t>
            </a:r>
            <a:endParaRPr lang="en-US" sz="2800" dirty="0">
              <a:solidFill>
                <a:schemeClr val="bg1">
                  <a:lumMod val="85000"/>
                  <a:lumOff val="15000"/>
                </a:schemeClr>
              </a:solidFill>
              <a:latin typeface="Calibri" panose="020F0502020204030204" pitchFamily="34" charset="0"/>
              <a:cs typeface="Calibri" panose="020F0502020204030204" pitchFamily="34" charset="0"/>
            </a:endParaRPr>
          </a:p>
          <a:p>
            <a:pPr marL="274320" lvl="0" indent="-274320">
              <a:spcAft>
                <a:spcPts val="400"/>
              </a:spcAft>
              <a:buClr>
                <a:prstClr val="white"/>
              </a:buClr>
              <a:buSzPct val="60000"/>
              <a:buFont typeface="Wingdings" panose="05000000000000000000" pitchFamily="2" charset="2"/>
              <a:buChar char="Ø"/>
              <a:tabLst/>
              <a:defRPr/>
            </a:pPr>
            <a:r>
              <a:rPr lang="en-US" sz="30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16">
                  <a:extLst>
                    <a:ext uri="{A12FA001-AC4F-418D-AE19-62706E023703}">
                      <ahyp:hlinkClr xmlns:ahyp="http://schemas.microsoft.com/office/drawing/2018/hyperlinkcolor" val="tx"/>
                    </a:ext>
                  </a:extLst>
                </a:hlinkClick>
              </a:rPr>
              <a:t>North Korean prison death camps today</a:t>
            </a:r>
            <a:r>
              <a:rPr lang="en-US" sz="3000" dirty="0">
                <a:ln>
                  <a:solidFill>
                    <a:srgbClr val="000099"/>
                  </a:solidFill>
                </a:ln>
                <a:solidFill>
                  <a:srgbClr val="0070C0"/>
                </a:solidFill>
                <a:latin typeface="Calibri" panose="020F0502020204030204" pitchFamily="34" charset="0"/>
                <a:cs typeface="Calibri" panose="020F0502020204030204" pitchFamily="34" charset="0"/>
              </a:rPr>
              <a:t> </a:t>
            </a:r>
          </a:p>
        </p:txBody>
      </p:sp>
      <p:sp>
        <p:nvSpPr>
          <p:cNvPr id="7" name="Date Placeholder 2">
            <a:extLst>
              <a:ext uri="{FF2B5EF4-FFF2-40B4-BE49-F238E27FC236}">
                <a16:creationId xmlns:a16="http://schemas.microsoft.com/office/drawing/2014/main" id="{A9EB09A8-7B92-463D-93BB-78F74AB1F140}"/>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Date Placeholder 2">
            <a:extLst>
              <a:ext uri="{FF2B5EF4-FFF2-40B4-BE49-F238E27FC236}">
                <a16:creationId xmlns:a16="http://schemas.microsoft.com/office/drawing/2014/main" id="{C26C2598-7D52-47C5-BF8A-B1B1BCD4DAE2}"/>
              </a:ext>
            </a:extLst>
          </p:cNvPr>
          <p:cNvSpPr txBox="1">
            <a:spLocks/>
          </p:cNvSpPr>
          <p:nvPr/>
        </p:nvSpPr>
        <p:spPr>
          <a:xfrm>
            <a:off x="281609" y="667512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See extensive proof in underlined web links</a:t>
            </a:r>
            <a:r>
              <a:rPr kumimoji="0" lang="en-US" altLang="en-US" sz="18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214787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6" name="Rectangle 1"/>
          <p:cNvSpPr>
            <a:spLocks noChangeArrowheads="1"/>
          </p:cNvSpPr>
          <p:nvPr/>
        </p:nvSpPr>
        <p:spPr bwMode="auto">
          <a:xfrm>
            <a:off x="96409" y="1637584"/>
            <a:ext cx="8961120" cy="4889415"/>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buClr>
                <a:prstClr val="white"/>
              </a:buClr>
              <a:buSzPct val="60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350 million</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dirty="0">
                <a:solidFill>
                  <a:schemeClr val="bg1">
                    <a:lumMod val="95000"/>
                    <a:lumOff val="5000"/>
                  </a:schemeClr>
                </a:solidFill>
                <a:latin typeface="Calibri" panose="020F0502020204030204" pitchFamily="34" charset="0"/>
                <a:cs typeface="Calibri" panose="020F0502020204030204" pitchFamily="34" charset="0"/>
              </a:rPr>
              <a:t>of these Chinese and North Korean deaths were from brutal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forced</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abortions</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p>
          <a:p>
            <a:pPr marL="0" lvl="0" indent="0">
              <a:spcAft>
                <a:spcPts val="600"/>
              </a:spcAft>
              <a:buClr>
                <a:prstClr val="white"/>
              </a:buClr>
              <a:buSzPct val="60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When Satanic Marxists </a:t>
            </a:r>
            <a:r>
              <a:rPr lang="en-US" dirty="0">
                <a:solidFill>
                  <a:schemeClr val="bg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[1295] (time 16:00)</a:t>
            </a:r>
            <a:r>
              <a:rPr lang="en-US" dirty="0">
                <a:solidFill>
                  <a:schemeClr val="bg1"/>
                </a:solidFill>
                <a:latin typeface="Calibri" panose="020F0502020204030204" pitchFamily="34" charset="0"/>
                <a:cs typeface="Calibri" panose="020F0502020204030204" pitchFamily="34" charset="0"/>
              </a:rPr>
              <a:t>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take power, there is no longer any “choice” to murder your children through abortion… it is required by evil laws, as in China. Those who oppose are jailed or killed. </a:t>
            </a:r>
          </a:p>
          <a:p>
            <a:pPr marL="0" lvl="0" indent="0">
              <a:spcAft>
                <a:spcPts val="600"/>
              </a:spcAft>
              <a:buClr>
                <a:prstClr val="black"/>
              </a:buClr>
              <a:buSzPct val="70000"/>
              <a:tabLst/>
              <a:defRPr/>
            </a:pPr>
            <a:r>
              <a:rPr lang="en-US" sz="3000" dirty="0">
                <a:solidFill>
                  <a:schemeClr val="bg1"/>
                </a:solidFill>
                <a:latin typeface="Calibri" panose="020F0502020204030204" pitchFamily="34" charset="0"/>
                <a:cs typeface="Calibri" panose="020F0502020204030204" pitchFamily="34" charset="0"/>
              </a:rPr>
              <a:t>The symbol of China is a Satanic fire breathing red dragon. The same symbol the Bible uses for Satan. </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explains why China &amp; North Korea murdered more people than any other group in history.</a:t>
            </a:r>
            <a:r>
              <a:rPr lang="en-US" sz="3200" dirty="0">
                <a:solidFill>
                  <a:prstClr val="black"/>
                </a:solidFill>
                <a:latin typeface="Calibri" panose="020F0502020204030204" pitchFamily="34" charset="0"/>
                <a:cs typeface="Calibri" panose="020F0502020204030204" pitchFamily="34" charset="0"/>
              </a:rPr>
              <a:t> </a:t>
            </a:r>
            <a:r>
              <a:rPr lang="en-US" sz="160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8"/>
              </a:rPr>
              <a:t>[1149]</a:t>
            </a:r>
            <a:r>
              <a:rPr lang="en-US" sz="160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sz="160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9"/>
              </a:rPr>
              <a:t>[1151]</a:t>
            </a:r>
            <a:r>
              <a:rPr lang="en-US" sz="160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sz="160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10"/>
              </a:rPr>
              <a:t>[1152]</a:t>
            </a:r>
            <a:endParaRPr lang="en-US" dirty="0">
              <a:ln w="9525">
                <a:solidFill>
                  <a:prstClr val="black"/>
                </a:solidFill>
                <a:prstDash val="solid"/>
              </a:ln>
              <a:solidFill>
                <a:prstClr val="white"/>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A9EB09A8-7B92-463D-93BB-78F74AB1F140}"/>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Date Placeholder 2">
            <a:extLst>
              <a:ext uri="{FF2B5EF4-FFF2-40B4-BE49-F238E27FC236}">
                <a16:creationId xmlns:a16="http://schemas.microsoft.com/office/drawing/2014/main" id="{C26C2598-7D52-47C5-BF8A-B1B1BCD4DAE2}"/>
              </a:ext>
            </a:extLst>
          </p:cNvPr>
          <p:cNvSpPr txBox="1">
            <a:spLocks/>
          </p:cNvSpPr>
          <p:nvPr/>
        </p:nvSpPr>
        <p:spPr>
          <a:xfrm>
            <a:off x="281609"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See extensive proof in underlined web links</a:t>
            </a:r>
            <a:r>
              <a:rPr kumimoji="0" lang="en-US" altLang="en-US" sz="18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t>
            </a:r>
          </a:p>
        </p:txBody>
      </p:sp>
      <p:sp>
        <p:nvSpPr>
          <p:cNvPr id="9" name="Text Box 2">
            <a:extLst>
              <a:ext uri="{FF2B5EF4-FFF2-40B4-BE49-F238E27FC236}">
                <a16:creationId xmlns:a16="http://schemas.microsoft.com/office/drawing/2014/main" id="{9CAEAA53-9C8B-4249-A081-7087E4BD48D4}"/>
              </a:ext>
            </a:extLst>
          </p:cNvPr>
          <p:cNvSpPr txBox="1">
            <a:spLocks noChangeArrowheads="1"/>
          </p:cNvSpPr>
          <p:nvPr/>
        </p:nvSpPr>
        <p:spPr bwMode="auto">
          <a:xfrm>
            <a:off x="96409" y="182880"/>
            <a:ext cx="8961120" cy="1280160"/>
          </a:xfrm>
          <a:prstGeom prst="rect">
            <a:avLst/>
          </a:prstGeom>
          <a:blipFill dpi="0" rotWithShape="0">
            <a:blip r:embed="rId11"/>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5190903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6" name="Rectangle 1"/>
          <p:cNvSpPr>
            <a:spLocks noChangeArrowheads="1"/>
          </p:cNvSpPr>
          <p:nvPr/>
        </p:nvSpPr>
        <p:spPr bwMode="auto">
          <a:xfrm>
            <a:off x="91436" y="1514152"/>
            <a:ext cx="8961120" cy="5201296"/>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91440" rIns="4572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Aft>
                <a:spcPts val="6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The racist Chinese and Russians are the world’s largest funders of US &amp; EU Black Lives Matter &amp; Antifa race rioters burning cities, plus satanic cults, legalized drugs, </a:t>
            </a:r>
            <a:r>
              <a:rPr lang="en-US" sz="3000" dirty="0">
                <a:solidFill>
                  <a:prstClr val="black">
                    <a:lumMod val="95000"/>
                    <a:lumOff val="5000"/>
                  </a:prstClr>
                </a:solidFill>
                <a:latin typeface="Calibri" panose="020F0502020204030204" pitchFamily="34" charset="0"/>
                <a:cs typeface="Calibri" panose="020F0502020204030204" pitchFamily="34" charset="0"/>
              </a:rPr>
              <a:t>child raping homosexuality, </a:t>
            </a:r>
            <a:r>
              <a:rPr lang="en-US" sz="3000" dirty="0">
                <a:solidFill>
                  <a:schemeClr val="bg1">
                    <a:lumMod val="95000"/>
                    <a:lumOff val="5000"/>
                  </a:schemeClr>
                </a:solidFill>
                <a:latin typeface="Calibri" panose="020F0502020204030204" pitchFamily="34" charset="0"/>
                <a:cs typeface="Calibri" panose="020F0502020204030204" pitchFamily="34" charset="0"/>
              </a:rPr>
              <a:t>corrupt democrats, Hollywood porn, suicidal transgenderism and abortion. </a:t>
            </a:r>
          </a:p>
          <a:p>
            <a:pPr marL="0" lvl="0" indent="0">
              <a:lnSpc>
                <a:spcPct val="87000"/>
              </a:lnSpc>
              <a:spcAft>
                <a:spcPts val="600"/>
              </a:spcAft>
              <a:buClr>
                <a:prstClr val="white"/>
              </a:buClr>
              <a:buSzPct val="60000"/>
              <a:tabLst/>
              <a:defRPr/>
            </a:pPr>
            <a:r>
              <a:rPr lang="en-US" sz="3000" dirty="0">
                <a:solidFill>
                  <a:schemeClr val="bg1">
                    <a:lumMod val="95000"/>
                    <a:lumOff val="5000"/>
                  </a:schemeClr>
                </a:solidFill>
                <a:latin typeface="Calibri" panose="020F0502020204030204" pitchFamily="34" charset="0"/>
                <a:cs typeface="Calibri" panose="020F0502020204030204" pitchFamily="34" charset="0"/>
              </a:rPr>
              <a:t>It is driven by their communist manifesto. This was the stated goal of Karl Marx, who openly supported Satan. </a:t>
            </a:r>
          </a:p>
          <a:p>
            <a:pPr marL="0" lvl="0" indent="0">
              <a:lnSpc>
                <a:spcPct val="87000"/>
              </a:lnSpc>
              <a:spcAft>
                <a:spcPts val="600"/>
              </a:spcAft>
              <a:buClr>
                <a:prstClr val="white"/>
              </a:buClr>
              <a:buSzPct val="60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Their sick goal is to ruin, bankrupt &amp; pervert every nation, so the people of each nation would accept a slave master communist dictator, who owns everything &amp; kills everyone. Russia’s goal was to take over China using communism, they succeeded.</a:t>
            </a:r>
            <a:endParaRPr lang="en-US" sz="3000" b="1" dirty="0">
              <a:ln w="9525">
                <a:solidFill>
                  <a:srgbClr val="000099"/>
                </a:solidFill>
                <a:prstDash val="solid"/>
              </a:ln>
              <a:solidFill>
                <a:schemeClr val="bg1">
                  <a:lumMod val="95000"/>
                  <a:lumOff val="5000"/>
                </a:schemeClr>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A9EB09A8-7B92-463D-93BB-78F74AB1F140}"/>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9" name="Text Box 2">
            <a:extLst>
              <a:ext uri="{FF2B5EF4-FFF2-40B4-BE49-F238E27FC236}">
                <a16:creationId xmlns:a16="http://schemas.microsoft.com/office/drawing/2014/main" id="{DF73F321-4B6F-46E3-9A66-F5D21E887748}"/>
              </a:ext>
            </a:extLst>
          </p:cNvPr>
          <p:cNvSpPr txBox="1">
            <a:spLocks noChangeArrowheads="1"/>
          </p:cNvSpPr>
          <p:nvPr/>
        </p:nvSpPr>
        <p:spPr bwMode="auto">
          <a:xfrm>
            <a:off x="91436" y="252910"/>
            <a:ext cx="8961120"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6923441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6" name="Rectangle 1"/>
          <p:cNvSpPr>
            <a:spLocks noChangeArrowheads="1"/>
          </p:cNvSpPr>
          <p:nvPr/>
        </p:nvSpPr>
        <p:spPr bwMode="auto">
          <a:xfrm>
            <a:off x="96409" y="1484403"/>
            <a:ext cx="8711939" cy="5068054"/>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9144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800"/>
              </a:spcAft>
              <a:buClr>
                <a:prstClr val="white"/>
              </a:buClr>
              <a:buSzPct val="60000"/>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Communists want Americans and Europeans to hate, murder &amp; destroy each other over fake racial inequality and hatred. </a:t>
            </a:r>
            <a:r>
              <a:rPr lang="en-US" sz="1600" dirty="0">
                <a:solidFill>
                  <a:sysClr val="windowText" lastClr="000000"/>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1062]</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kern="150" dirty="0">
                <a:solidFill>
                  <a:prstClr val="black">
                    <a:lumMod val="95000"/>
                    <a:lumOff val="5000"/>
                  </a:prstClr>
                </a:solidFill>
                <a:latin typeface="Calibri" panose="020F0502020204030204" pitchFamily="34" charset="0"/>
                <a:ea typeface="SimSun" panose="02010600030101010101" pitchFamily="2" charset="-122"/>
                <a:cs typeface="Calibri" panose="020F0502020204030204" pitchFamily="34" charset="0"/>
                <a:hlinkClick r:id="rId5">
                  <a:extLst>
                    <a:ext uri="{A12FA001-AC4F-418D-AE19-62706E023703}">
                      <ahyp:hlinkClr xmlns:ahyp="http://schemas.microsoft.com/office/drawing/2018/hyperlinkcolor" val="tx"/>
                    </a:ext>
                  </a:extLst>
                </a:hlinkClick>
              </a:rPr>
              <a:t>[1211]</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[1273]</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[1283]</a:t>
            </a:r>
            <a:r>
              <a:rPr lang="en-US" sz="1600" dirty="0">
                <a:solidFill>
                  <a:prstClr val="black">
                    <a:lumMod val="95000"/>
                    <a:lumOff val="5000"/>
                  </a:prstClr>
                </a:solidFill>
                <a:latin typeface="Calibri" panose="020F0502020204030204" pitchFamily="34" charset="0"/>
                <a:cs typeface="Calibri" panose="020F0502020204030204" pitchFamily="34" charset="0"/>
              </a:rPr>
              <a: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8">
                  <a:extLst>
                    <a:ext uri="{A12FA001-AC4F-418D-AE19-62706E023703}">
                      <ahyp:hlinkClr xmlns:ahyp="http://schemas.microsoft.com/office/drawing/2018/hyperlinkcolor" val="tx"/>
                    </a:ext>
                  </a:extLst>
                </a:hlinkClick>
              </a:rPr>
              <a:t>[1293]</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hlinkClick r:id="rId9">
                  <a:extLst>
                    <a:ext uri="{A12FA001-AC4F-418D-AE19-62706E023703}">
                      <ahyp:hlinkClr xmlns:ahyp="http://schemas.microsoft.com/office/drawing/2018/hyperlinkcolor" val="tx"/>
                    </a:ext>
                  </a:extLst>
                </a:hlinkClick>
              </a:rPr>
              <a:t>[1300]</a:t>
            </a:r>
            <a:r>
              <a:rPr lang="en-US" sz="1600" kern="150" dirty="0">
                <a:solidFill>
                  <a:sysClr val="windowText" lastClr="000000"/>
                </a:solidFill>
                <a:latin typeface="Calibri" panose="020F0502020204030204" pitchFamily="34" charset="0"/>
                <a:ea typeface="SimSun" panose="02010600030101010101" pitchFamily="2" charset="-122"/>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[1313]</a:t>
            </a: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274320" lvl="0" indent="-274320">
              <a:lnSpc>
                <a:spcPct val="95000"/>
              </a:lnSpc>
              <a:spcAft>
                <a:spcPts val="800"/>
              </a:spcAft>
              <a:buClr>
                <a:prstClr val="white"/>
              </a:buClr>
              <a:buSzPct val="60000"/>
              <a:buFont typeface="Wingdings" panose="05000000000000000000" pitchFamily="2" charset="2"/>
              <a:buChar char="Ø"/>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Marxists can then steal all our land, businesses and homes. They want us to become evil, as they are. Then God will no longer protect us. That is the only way they can defeat the USA.</a:t>
            </a:r>
          </a:p>
          <a:p>
            <a:pPr marL="274320" lvl="0" indent="-274320">
              <a:lnSpc>
                <a:spcPct val="95000"/>
              </a:lnSpc>
              <a:spcAft>
                <a:spcPts val="800"/>
              </a:spcAft>
              <a:buClr>
                <a:prstClr val="white"/>
              </a:buClr>
              <a:buSzPct val="60000"/>
              <a:buFont typeface="Wingdings" panose="05000000000000000000" pitchFamily="2" charset="2"/>
              <a:buChar char="Ø"/>
              <a:tabLst/>
              <a:defRPr/>
            </a:pPr>
            <a:r>
              <a:rPr lang="en-US" sz="32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Those who escape communist countries state that murder is easy there. Life is not precious or a right as in Christian nations. </a:t>
            </a:r>
            <a:r>
              <a:rPr lang="en-US" sz="1600" dirty="0">
                <a:solidFill>
                  <a:schemeClr val="bg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[1274]</a:t>
            </a:r>
            <a:r>
              <a:rPr lang="en-US" sz="1600" dirty="0">
                <a:solidFill>
                  <a:schemeClr val="bg1"/>
                </a:solidFill>
                <a:latin typeface="Calibri" panose="020F0502020204030204" pitchFamily="34" charset="0"/>
                <a:cs typeface="Calibri" panose="020F0502020204030204" pitchFamily="34" charset="0"/>
              </a:rPr>
              <a:t> </a:t>
            </a:r>
            <a:r>
              <a:rPr lang="en-US" sz="1600" dirty="0">
                <a:solidFill>
                  <a:sysClr val="windowText" lastClr="000000"/>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[1313]</a:t>
            </a:r>
            <a:r>
              <a:rPr lang="en-US" sz="3000" b="1" dirty="0">
                <a:ln w="9525">
                  <a:solidFill>
                    <a:srgbClr val="000099"/>
                  </a:solidFill>
                  <a:prstDash val="solid"/>
                </a:ln>
                <a:solidFill>
                  <a:sysClr val="windowText" lastClr="0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sz="3000" dirty="0">
              <a:ln w="9525">
                <a:solidFill>
                  <a:prstClr val="black"/>
                </a:solidFill>
                <a:prstDash val="solid"/>
              </a:ln>
              <a:solidFill>
                <a:sysClr val="windowText" lastClr="000000"/>
              </a:solidFill>
              <a:latin typeface="Calibri" panose="020F0502020204030204" pitchFamily="34" charset="0"/>
              <a:cs typeface="Calibri" panose="020F0502020204030204" pitchFamily="34" charset="0"/>
            </a:endParaRPr>
          </a:p>
        </p:txBody>
      </p:sp>
      <p:sp>
        <p:nvSpPr>
          <p:cNvPr id="7" name="Date Placeholder 2">
            <a:extLst>
              <a:ext uri="{FF2B5EF4-FFF2-40B4-BE49-F238E27FC236}">
                <a16:creationId xmlns:a16="http://schemas.microsoft.com/office/drawing/2014/main" id="{A9EB09A8-7B92-463D-93BB-78F74AB1F140}"/>
              </a:ext>
            </a:extLst>
          </p:cNvPr>
          <p:cNvSpPr txBox="1">
            <a:spLocks/>
          </p:cNvSpPr>
          <p:nvPr/>
        </p:nvSpPr>
        <p:spPr>
          <a:xfrm>
            <a:off x="4876800" y="6629400"/>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1" i="0" u="none" strike="noStrike" kern="1200" cap="none" spc="0" normalizeH="0" baseline="0" noProof="0" dirty="0">
                <a:ln>
                  <a:noFill/>
                </a:ln>
                <a:solidFill>
                  <a:schemeClr val="bg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8" name="Date Placeholder 2">
            <a:extLst>
              <a:ext uri="{FF2B5EF4-FFF2-40B4-BE49-F238E27FC236}">
                <a16:creationId xmlns:a16="http://schemas.microsoft.com/office/drawing/2014/main" id="{C26C2598-7D52-47C5-BF8A-B1B1BCD4DAE2}"/>
              </a:ext>
            </a:extLst>
          </p:cNvPr>
          <p:cNvSpPr txBox="1">
            <a:spLocks/>
          </p:cNvSpPr>
          <p:nvPr/>
        </p:nvSpPr>
        <p:spPr>
          <a:xfrm>
            <a:off x="281609" y="6629400"/>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6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See extensive proof in underlined web links</a:t>
            </a:r>
            <a:r>
              <a:rPr kumimoji="0" lang="en-US" altLang="en-US" sz="18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a:t>
            </a:r>
          </a:p>
        </p:txBody>
      </p:sp>
      <p:sp>
        <p:nvSpPr>
          <p:cNvPr id="9" name="Text Box 2">
            <a:extLst>
              <a:ext uri="{FF2B5EF4-FFF2-40B4-BE49-F238E27FC236}">
                <a16:creationId xmlns:a16="http://schemas.microsoft.com/office/drawing/2014/main" id="{DF73F321-4B6F-46E3-9A66-F5D21E887748}"/>
              </a:ext>
            </a:extLst>
          </p:cNvPr>
          <p:cNvSpPr txBox="1">
            <a:spLocks noChangeArrowheads="1"/>
          </p:cNvSpPr>
          <p:nvPr/>
        </p:nvSpPr>
        <p:spPr bwMode="auto">
          <a:xfrm>
            <a:off x="96409" y="218739"/>
            <a:ext cx="8961120" cy="1188720"/>
          </a:xfrm>
          <a:prstGeom prst="rect">
            <a:avLst/>
          </a:prstGeom>
          <a:blipFill dpi="0" rotWithShape="0">
            <a:blip r:embed="rId12"/>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076386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6" name="Rectangle 1"/>
          <p:cNvSpPr>
            <a:spLocks noChangeArrowheads="1"/>
          </p:cNvSpPr>
          <p:nvPr/>
        </p:nvSpPr>
        <p:spPr bwMode="auto">
          <a:xfrm>
            <a:off x="94126" y="1676400"/>
            <a:ext cx="8823225" cy="4993675"/>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p:spPr>
        <p:txBody>
          <a:bodyPr wrap="square" lIns="137160" tIns="91440" rIns="4572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0000"/>
              <a:tabLst/>
              <a:defRPr/>
            </a:pPr>
            <a:r>
              <a:rPr lang="en-US" sz="30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China, Russia &amp; North Korea today enslave 1.47 billion of their own citizens and use extensive mental torture.</a:t>
            </a:r>
          </a:p>
          <a:p>
            <a:pPr marL="0" lvl="0" indent="0">
              <a:lnSpc>
                <a:spcPct val="90000"/>
              </a:lnSpc>
              <a:spcAft>
                <a:spcPts val="600"/>
              </a:spcAft>
              <a:buClr>
                <a:prstClr val="white"/>
              </a:buClr>
              <a:buSzPct val="60000"/>
              <a:tabLst/>
              <a:defRPr/>
            </a:pPr>
            <a:r>
              <a:rPr lang="en-US" sz="2800" dirty="0">
                <a:solidFill>
                  <a:schemeClr val="bg1">
                    <a:lumMod val="95000"/>
                    <a:lumOff val="5000"/>
                  </a:schemeClr>
                </a:solidFill>
                <a:latin typeface="Calibri" panose="020F0502020204030204" pitchFamily="34" charset="0"/>
                <a:cs typeface="Calibri" panose="020F0502020204030204" pitchFamily="34" charset="0"/>
              </a:rPr>
              <a:t>If the over one hundred million Christians in China &amp; North Korea don’t peacefully end these Satanic communist governments, then end time Bible prophesy states they will use a 200-million-man army, (of their Chinese children who will be forced to fight and die) to murder 1/3 of the world. </a:t>
            </a:r>
          </a:p>
          <a:p>
            <a:pPr marL="0" lvl="0" indent="0">
              <a:lnSpc>
                <a:spcPct val="90000"/>
              </a:lnSpc>
              <a:spcAft>
                <a:spcPts val="300"/>
              </a:spcAft>
              <a:buClr>
                <a:prstClr val="white"/>
              </a:buClr>
              <a:buSzPct val="60000"/>
              <a:tabLst/>
              <a:defRPr/>
            </a:pPr>
            <a:r>
              <a:rPr lang="en-US" sz="3000" b="1" dirty="0">
                <a:ln w="9525">
                  <a:solidFill>
                    <a:srgbClr val="000099"/>
                  </a:solidFill>
                  <a:prstDash val="solid"/>
                </a:ln>
                <a:solidFill>
                  <a:srgbClr val="0070C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By the end of tribulation 7 years later, China will also be wiped from the face of the Earth, with Satanic Russia &amp; North Korea. All communism worldwide will end and be crushed by the glorious return of Jesus.</a:t>
            </a:r>
          </a:p>
          <a:p>
            <a:pPr marL="0" lvl="0" indent="0">
              <a:lnSpc>
                <a:spcPct val="100000"/>
              </a:lnSpc>
              <a:spcAft>
                <a:spcPts val="1200"/>
              </a:spcAft>
              <a:buClr>
                <a:prstClr val="white"/>
              </a:buClr>
              <a:buSzPct val="60000"/>
              <a:tabLst/>
              <a:defRPr/>
            </a:pPr>
            <a:r>
              <a:rPr lang="en-US" i="1" dirty="0">
                <a:solidFill>
                  <a:schemeClr val="bg1"/>
                </a:solidFill>
                <a:latin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See my book “End Time Events, Heaven &amp; Hell</a:t>
            </a:r>
            <a:r>
              <a:rPr lang="en-US" i="1" dirty="0">
                <a:solidFill>
                  <a:schemeClr val="bg1"/>
                </a:solidFill>
                <a:latin typeface="Calibri" panose="020F0502020204030204" pitchFamily="34" charset="0"/>
                <a:cs typeface="Arial" panose="020B0604020202020204" pitchFamily="34" charset="0"/>
              </a:rPr>
              <a:t>” (2019)</a:t>
            </a:r>
            <a:r>
              <a:rPr lang="en-US" dirty="0">
                <a:solidFill>
                  <a:schemeClr val="bg1"/>
                </a:solidFill>
                <a:latin typeface="Calibri" panose="020F0502020204030204" pitchFamily="34" charset="0"/>
                <a:cs typeface="Calibri" panose="020F0502020204030204" pitchFamily="34" charset="0"/>
              </a:rPr>
              <a:t> </a:t>
            </a:r>
          </a:p>
        </p:txBody>
      </p:sp>
      <p:sp>
        <p:nvSpPr>
          <p:cNvPr id="9" name="Text Box 2">
            <a:extLst>
              <a:ext uri="{FF2B5EF4-FFF2-40B4-BE49-F238E27FC236}">
                <a16:creationId xmlns:a16="http://schemas.microsoft.com/office/drawing/2014/main" id="{EF63CCAD-377C-4AFB-941D-2F3ABC38FC52}"/>
              </a:ext>
            </a:extLst>
          </p:cNvPr>
          <p:cNvSpPr txBox="1">
            <a:spLocks noChangeArrowheads="1"/>
          </p:cNvSpPr>
          <p:nvPr/>
        </p:nvSpPr>
        <p:spPr bwMode="auto">
          <a:xfrm>
            <a:off x="91437" y="304800"/>
            <a:ext cx="8961120" cy="128016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p:spPr>
        <p:txBody>
          <a:bodyPr lIns="45720" tIns="0" rIns="457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lnSpc>
                <a:spcPct val="90000"/>
              </a:lnSpc>
            </a:pPr>
            <a:r>
              <a:rPr lang="en-US" sz="2500" b="1"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rPr>
              <a:t>Marxist Gay Occult Members are the Leading Promoters of Murderous Abortion That Causes Raging Anger &amp; PTSD in Women for  Decades</a:t>
            </a:r>
            <a:endParaRPr lang="en-US" sz="2500" dirty="0">
              <a:solidFill>
                <a:schemeClr val="bg1">
                  <a:lumMod val="85000"/>
                  <a:lumOff val="1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6096846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205740" y="228600"/>
            <a:ext cx="8732520" cy="6427272"/>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p:spPr>
        <p:txBody>
          <a:bodyPr wrap="square" lIns="137160" tIns="9144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9000"/>
              </a:lnSpc>
              <a:spcBef>
                <a:spcPts val="0"/>
              </a:spcBef>
              <a:spcAft>
                <a:spcPts val="600"/>
              </a:spcAft>
              <a:buClr>
                <a:srgbClr val="000000"/>
              </a:buClr>
              <a:buSzPct val="10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My three books scientifically prove that all evil is interconnected &amp; from the same evil source, Satan: </a:t>
            </a:r>
          </a:p>
          <a:p>
            <a:pPr marL="0" marR="0" lvl="0" indent="0" algn="l" defTabSz="457200" rtl="0" eaLnBrk="1" fontAlgn="base" latinLnBrk="0" hangingPunct="0">
              <a:lnSpc>
                <a:spcPct val="89000"/>
              </a:lnSpc>
              <a:spcBef>
                <a:spcPts val="0"/>
              </a:spcBef>
              <a:spcAft>
                <a:spcPts val="600"/>
              </a:spcAft>
              <a:buClr>
                <a:prstClr val="white"/>
              </a:buClr>
              <a:buSzPct val="7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This includes interconnected angry murdering, rioting &amp; gay raping socialist Marxist homosexuality and suicidal transgenderism, plus abortion, mental illness, drug addiction, lesbian feminist witchcraft, Islam, communism, bestiality promoting evolution and one world government global warming. </a:t>
            </a:r>
            <a:endParaRPr kumimoji="0" lang="en-US" sz="31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9000"/>
              </a:lnSpc>
              <a:spcBef>
                <a:spcPts val="0"/>
              </a:spcBef>
              <a:spcAft>
                <a:spcPts val="300"/>
              </a:spcAft>
              <a:buClr>
                <a:prstClr val="white"/>
              </a:buClr>
              <a:buSzPct val="70000"/>
              <a:buFont typeface="Wingdings" panose="05000000000000000000" pitchFamily="2" charset="2"/>
              <a:buChar char="Ø"/>
              <a:tabLst/>
              <a:defRPr/>
            </a:pP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All these evils were invented and forced on others by Satan. The Bible stated that </a:t>
            </a:r>
            <a:r>
              <a:rPr lang="en-US" sz="2900" b="1" kern="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all sin is </a:t>
            </a:r>
            <a:r>
              <a:rPr kumimoji="0" lang="en-US" sz="2900" b="1" i="0" u="none" strike="noStrike" kern="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slavery to Satan. Most people in the world are slaves to these evils.</a:t>
            </a:r>
            <a:r>
              <a:rPr kumimoji="0" lang="en-US" sz="2900" b="0" i="0" u="none" strike="noStrike" kern="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1" indent="0" algn="l" defTabSz="457200" rtl="0" eaLnBrk="1" fontAlgn="base" latinLnBrk="0" hangingPunct="0">
              <a:lnSpc>
                <a:spcPct val="100000"/>
              </a:lnSpc>
              <a:spcBef>
                <a:spcPct val="0"/>
              </a:spcBef>
              <a:spcAft>
                <a:spcPts val="1800"/>
              </a:spcAft>
              <a:buClr>
                <a:prstClr val="white"/>
              </a:buClr>
              <a:buSzPct val="60000"/>
              <a:buFont typeface="Times New Roman" panose="02020603050405020304" pitchFamily="18" charset="0"/>
              <a:buNone/>
              <a:tabLst/>
              <a:defRPr/>
            </a:pPr>
            <a:r>
              <a:rPr kumimoji="0" lang="en-US" sz="1600" b="0" i="0" u="none" strike="noStrike" kern="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[Mark 5, Rom. 1:22,24-26]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[54</a:t>
            </a:r>
            <a:r>
              <a:rPr kumimoji="0" lang="en-US" sz="1600" b="0" i="0" u="none" strike="noStrike" kern="150" cap="none" spc="0" normalizeH="0" baseline="0" noProof="0" dirty="0">
                <a:ln>
                  <a:noFill/>
                </a:ln>
                <a:solidFill>
                  <a:srgbClr val="FFFFFF"/>
                </a:solidFill>
                <a:effectLst/>
                <a:uLnTx/>
                <a:uFillTx/>
                <a:latin typeface="Calibri" panose="020F0502020204030204" pitchFamily="34" charset="0"/>
                <a:ea typeface="SimSun" panose="02010600030101010101" pitchFamily="2" charset="-122"/>
                <a:cs typeface="Calibri" panose="020F0502020204030204" pitchFamily="34" charset="0"/>
                <a:hlinkClick r:id="rId3">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4"/>
              </a:rPr>
              <a:t>[69]</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5"/>
              </a:rPr>
              <a:t>[92]</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6"/>
              </a:rPr>
              <a:t>[150]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7"/>
              </a:rPr>
              <a:t>[151]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8"/>
              </a:rPr>
              <a:t>[187]</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9"/>
              </a:rPr>
              <a:t>[272]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0"/>
              </a:rPr>
              <a:t>[265]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1"/>
              </a:rPr>
              <a:t>[266]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2"/>
              </a:rPr>
              <a:t>[281]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3"/>
              </a:rPr>
              <a:t>[390]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4"/>
              </a:rPr>
              <a:t>[391]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5"/>
              </a:rPr>
              <a:t>[399]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6"/>
              </a:rPr>
              <a:t>[400]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7"/>
              </a:rPr>
              <a:t>[414]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8"/>
              </a:rPr>
              <a:t>[432]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19"/>
              </a:rPr>
              <a:t>[474]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0"/>
              </a:rPr>
              <a:t>[476]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1"/>
              </a:rPr>
              <a:t>[498]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2"/>
              </a:rPr>
              <a:t>[499]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3"/>
              </a:rPr>
              <a:t>[500]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4"/>
              </a:rPr>
              <a:t>[517]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5"/>
              </a:rPr>
              <a:t>[538]</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6"/>
              </a:rPr>
              <a:t>[542]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7"/>
              </a:rPr>
              <a:t>[547]</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9" action="ppaction://hlinkfile"/>
              </a:rPr>
              <a:t>572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28"/>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0"/>
              </a:rPr>
              <a:t>[560]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1"/>
              </a:rPr>
              <a:t>[561]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2"/>
              </a:rPr>
              <a:t>[565]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4"/>
              </a:rPr>
              <a:t>566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3"/>
              </a:rPr>
              <a:t>]</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5"/>
              </a:rPr>
              <a:t>[573]</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6"/>
              </a:rPr>
              <a:t>[614]</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7"/>
              </a:rPr>
              <a:t>[615]</a:t>
            </a: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8"/>
              </a:rPr>
              <a:t>[630]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39"/>
              </a:rPr>
              <a:t>[632]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0"/>
              </a:rPr>
              <a:t>[636]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41"/>
              </a:rPr>
              <a:t>[656]</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2" action="ppaction://hlinkfile"/>
              </a:rPr>
              <a:t>[679]</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3"/>
              </a:rPr>
              <a:t>[680]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4"/>
              </a:rPr>
              <a:t>[694]</a:t>
            </a:r>
            <a:r>
              <a:rPr kumimoji="0" lang="en-US" sz="1600" b="0" i="0" u="none" strike="noStrike" kern="15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5"/>
              </a:rPr>
              <a:t>[700]</a:t>
            </a:r>
            <a:r>
              <a:rPr kumimoji="0" lang="en-US" sz="1600" b="0" i="0" u="sng" strike="noStrike" kern="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hlinkClick r:id="rId46"/>
              </a:rPr>
              <a:t>[701]</a:t>
            </a:r>
            <a:r>
              <a:rPr kumimoji="0" lang="en-US" sz="1600" b="0" i="0" u="none" strike="noStrike" kern="0" cap="none" spc="0" normalizeH="0" baseline="0" noProof="0" dirty="0">
                <a:ln>
                  <a:noFill/>
                </a:ln>
                <a:solidFill>
                  <a:srgbClr val="000080"/>
                </a:solidFill>
                <a:effectLst/>
                <a:uLnTx/>
                <a:uFillTx/>
                <a:latin typeface="Calibri" panose="020F0502020204030204" pitchFamily="34" charset="0"/>
                <a:ea typeface="Times-Roman"/>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7"/>
              </a:rPr>
              <a:t>[710]</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8"/>
              </a:rPr>
              <a:t>[719]</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49"/>
              </a:rPr>
              <a:t>[721]</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0"/>
              </a:rPr>
              <a:t>[722]</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1"/>
              </a:rPr>
              <a:t>[734]</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hlinkClick r:id="rId52"/>
              </a:rPr>
              <a:t>[735]</a:t>
            </a:r>
            <a:r>
              <a:rPr kumimoji="0" lang="en-US" sz="1600" b="0" i="0" u="sng" strike="noStrike" kern="150" cap="none" spc="0" normalizeH="0" baseline="0" noProof="0" dirty="0">
                <a:ln>
                  <a:noFill/>
                </a:ln>
                <a:solidFill>
                  <a:srgbClr val="000080"/>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3"/>
              </a:rPr>
              <a:t>[885]</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4"/>
              </a:rPr>
              <a:t>[940]</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55"/>
              </a:rPr>
              <a:t>[1006] (pgs. 151,233-234,244-245)</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hlinkClick r:id="rId56"/>
              </a:rPr>
              <a:t>[1012</a:t>
            </a:r>
            <a:r>
              <a:rPr kumimoji="0" lang="en-US" sz="1600" b="0" i="0" u="sng"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7"/>
              </a:rPr>
              <a:t>1013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8"/>
              </a:rPr>
              <a:t>[1020]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9"/>
              </a:rPr>
              <a:t>[1022]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0"/>
              </a:rPr>
              <a:t>[1023]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1"/>
              </a:rPr>
              <a:t>[1026]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2"/>
              </a:rPr>
              <a:t>[1030]</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3"/>
              </a:rPr>
              <a:t>1031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4">
                  <a:extLst>
                    <a:ext uri="{A12FA001-AC4F-418D-AE19-62706E023703}">
                      <ahyp:hlinkClr xmlns:ahyp="http://schemas.microsoft.com/office/drawing/2018/hyperlinkcolor" val="tx"/>
                    </a:ext>
                  </a:extLst>
                </a:hlinkClick>
              </a:rPr>
              <a:t>[1062]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65"/>
              </a:rPr>
              <a:t>[1091]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6"/>
              </a:rPr>
              <a:t>[1102]</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7"/>
              </a:rPr>
              <a:t>[1103]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8"/>
              </a:rPr>
              <a:t>[1120]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hlinkClick r:id="rId69"/>
              </a:rPr>
              <a:t>[1121]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0"/>
              </a:rPr>
              <a:t>[1122]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1"/>
              </a:rPr>
              <a:t>[1123]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[1124]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[1138</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2">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3">
                  <a:extLst>
                    <a:ext uri="{A12FA001-AC4F-418D-AE19-62706E023703}">
                      <ahyp:hlinkClr xmlns:ahyp="http://schemas.microsoft.com/office/drawing/2018/hyperlinkcolor" val="tx"/>
                    </a:ext>
                  </a:extLst>
                </a:hlinkClick>
              </a:rPr>
              <a:t>[1162]</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4">
                  <a:extLst>
                    <a:ext uri="{A12FA001-AC4F-418D-AE19-62706E023703}">
                      <ahyp:hlinkClr xmlns:ahyp="http://schemas.microsoft.com/office/drawing/2018/hyperlinkcolor" val="tx"/>
                    </a:ext>
                  </a:extLst>
                </a:hlinkClick>
              </a:rPr>
              <a:t>[1166]</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5">
                  <a:extLst>
                    <a:ext uri="{A12FA001-AC4F-418D-AE19-62706E023703}">
                      <ahyp:hlinkClr xmlns:ahyp="http://schemas.microsoft.com/office/drawing/2018/hyperlinkcolor" val="tx"/>
                    </a:ext>
                  </a:extLst>
                </a:hlinkClick>
              </a:rPr>
              <a:t>1173]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76"/>
              </a:rPr>
              <a:t>[1174]</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6">
                  <a:extLst>
                    <a:ext uri="{A12FA001-AC4F-418D-AE19-62706E023703}">
                      <ahyp:hlinkClr xmlns:ahyp="http://schemas.microsoft.com/office/drawing/2018/hyperlinkcolor" val="tx"/>
                    </a:ext>
                  </a:extLst>
                </a:hlinkClick>
              </a:rPr>
              <a:t>[1175]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7">
                  <a:extLst>
                    <a:ext uri="{A12FA001-AC4F-418D-AE19-62706E023703}">
                      <ahyp:hlinkClr xmlns:ahyp="http://schemas.microsoft.com/office/drawing/2018/hyperlinkcolor" val="tx"/>
                    </a:ext>
                  </a:extLst>
                </a:hlinkClick>
              </a:rPr>
              <a:t>[1272]</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8">
                  <a:extLst>
                    <a:ext uri="{A12FA001-AC4F-418D-AE19-62706E023703}">
                      <ahyp:hlinkClr xmlns:ahyp="http://schemas.microsoft.com/office/drawing/2018/hyperlinkcolor" val="tx"/>
                    </a:ext>
                  </a:extLst>
                </a:hlinkClick>
              </a:rPr>
              <a:t>[1273]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9"/>
              </a:rPr>
              <a:t>[1289]</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[1290]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0">
                  <a:extLst>
                    <a:ext uri="{A12FA001-AC4F-418D-AE19-62706E023703}">
                      <ahyp:hlinkClr xmlns:ahyp="http://schemas.microsoft.com/office/drawing/2018/hyperlinkcolor" val="tx"/>
                    </a:ext>
                  </a:extLst>
                </a:hlinkClick>
              </a:rPr>
              <a:t>[1283]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1"/>
              </a:rPr>
              <a:t>[1293]</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2">
                  <a:extLst>
                    <a:ext uri="{A12FA001-AC4F-418D-AE19-62706E023703}">
                      <ahyp:hlinkClr xmlns:ahyp="http://schemas.microsoft.com/office/drawing/2018/hyperlinkcolor" val="tx"/>
                    </a:ext>
                  </a:extLst>
                </a:hlinkClick>
              </a:rPr>
              <a:t>[1295] (time 16:00)</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6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4">
                  <a:extLst>
                    <a:ext uri="{A12FA001-AC4F-418D-AE19-62706E023703}">
                      <ahyp:hlinkClr xmlns:ahyp="http://schemas.microsoft.com/office/drawing/2018/hyperlinkcolor" val="tx"/>
                    </a:ext>
                  </a:extLst>
                </a:hlinkClick>
              </a:rPr>
              <a:t>1300</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3" action="ppaction://hlinkfile">
                  <a:extLst>
                    <a:ext uri="{A12FA001-AC4F-418D-AE19-62706E023703}">
                      <ahyp:hlinkClr xmlns:ahyp="http://schemas.microsoft.com/office/drawing/2018/hyperlinkcolor" val="tx"/>
                    </a:ext>
                  </a:extLst>
                </a:hlinkClick>
              </a:rPr>
              <a:t>]</a:t>
            </a:r>
            <a:r>
              <a:rPr kumimoji="0" lang="en-US" sz="1800"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Date Placeholder 2">
            <a:extLst>
              <a:ext uri="{FF2B5EF4-FFF2-40B4-BE49-F238E27FC236}">
                <a16:creationId xmlns:a16="http://schemas.microsoft.com/office/drawing/2014/main" id="{8949306D-4C83-4BC2-894D-B04BBC286E11}"/>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2251980"/>
      </p:ext>
    </p:extLst>
  </p:cSld>
  <p:clrMapOvr>
    <a:masterClrMapping/>
  </p:clrMapOvr>
  <p:transition spd="slow" advTm="26000">
    <p:fade/>
  </p:transition>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453886" y="2743200"/>
            <a:ext cx="8236224" cy="249299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tabLst/>
              <a:defRPr/>
            </a:pPr>
            <a:r>
              <a:rPr lang="en-US" altLang="en-US" sz="3600" b="1"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cs typeface="Arial" panose="020B0604020202020204" pitchFamily="34" charset="0"/>
              </a:rPr>
              <a:t>God Created Our Physical Body, Plus a Linked Eternal Spiritual Body or Soul, with the Same Gender We Receive at Birth</a:t>
            </a:r>
            <a:endParaRPr kumimoji="0" lang="en-US" sz="3000" b="1" i="0" u="none" strike="noStrike" kern="1200" normalizeH="0" baseline="0" noProof="0" dirty="0">
              <a:ln w="9525">
                <a:solidFill>
                  <a:schemeClr val="bg1"/>
                </a:solidFill>
                <a:prstDash val="solid"/>
              </a:ln>
              <a:solidFill>
                <a:schemeClr val="tx1"/>
              </a:solidFill>
              <a:effectLst>
                <a:glow rad="76200">
                  <a:schemeClr val="bg1">
                    <a:lumMod val="95000"/>
                    <a:lumOff val="5000"/>
                  </a:schemeClr>
                </a:glow>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Rectangle 2">
            <a:extLst>
              <a:ext uri="{FF2B5EF4-FFF2-40B4-BE49-F238E27FC236}">
                <a16:creationId xmlns:a16="http://schemas.microsoft.com/office/drawing/2014/main" id="{00D21228-6CB6-422D-AEDC-C9BAC8F8CA60}"/>
              </a:ext>
            </a:extLst>
          </p:cNvPr>
          <p:cNvSpPr>
            <a:spLocks noChangeArrowheads="1"/>
          </p:cNvSpPr>
          <p:nvPr/>
        </p:nvSpPr>
        <p:spPr bwMode="auto">
          <a:xfrm>
            <a:off x="152400" y="718433"/>
            <a:ext cx="8839195" cy="86793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Appendix A</a:t>
            </a:r>
          </a:p>
        </p:txBody>
      </p:sp>
      <p:sp>
        <p:nvSpPr>
          <p:cNvPr id="7" name="Date Placeholder 2">
            <a:extLst>
              <a:ext uri="{FF2B5EF4-FFF2-40B4-BE49-F238E27FC236}">
                <a16:creationId xmlns:a16="http://schemas.microsoft.com/office/drawing/2014/main" id="{2683D279-12C8-451D-92F2-33A163B52BCC}"/>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56362755"/>
      </p:ext>
    </p:extLst>
  </p:cSld>
  <p:clrMapOvr>
    <a:masterClrMapping/>
  </p:clrMapOvr>
  <mc:AlternateContent xmlns:mc="http://schemas.openxmlformats.org/markup-compatibility/2006" xmlns:p14="http://schemas.microsoft.com/office/powerpoint/2010/main">
    <mc:Choice Requires="p14">
      <p:transition p14:dur="10" advTm="20000"/>
    </mc:Choice>
    <mc:Fallback xmlns="">
      <p:transition advTm="2000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79400" y="1280160"/>
            <a:ext cx="8801100" cy="5489964"/>
          </a:xfrm>
          <a:prstGeom prst="rect">
            <a:avLst/>
          </a:prstGeom>
          <a:gradFill flip="none" rotWithShape="1">
            <a:gsLst>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9000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ts val="0"/>
              </a:spcBef>
              <a:spcAft>
                <a:spcPts val="1000"/>
              </a:spcAft>
              <a:buClr>
                <a:srgbClr val="FFFFFF"/>
              </a:buClr>
              <a:buSzPct val="100000"/>
              <a:buFont typeface="Times New Roman" panose="02020603050405020304" pitchFamily="18" charset="0"/>
              <a:buNone/>
              <a:tabLst/>
              <a:defRPr/>
            </a:pPr>
            <a:r>
              <a:rPr kumimoji="0" lang="en-US" sz="3400" b="1" i="0" u="none" strike="noStrike" kern="150" cap="none" spc="0" normalizeH="0" baseline="0" noProof="0" dirty="0">
                <a:ln w="12700" cmpd="sng">
                  <a:solidFill>
                    <a:schemeClr val="tx1">
                      <a:lumMod val="95000"/>
                      <a:lumOff val="5000"/>
                    </a:schemeClr>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satMod val="175000"/>
                      <a:alpha val="55000"/>
                    </a:srgbClr>
                  </a:glow>
                  <a:outerShdw blurRad="50800" dist="25400" dir="5400000" algn="ctr" rotWithShape="0">
                    <a:schemeClr val="tx1">
                      <a:alpha val="50000"/>
                    </a:schemeClr>
                  </a:outerShdw>
                </a:effectLst>
                <a:uLnTx/>
                <a:uFillTx/>
                <a:latin typeface="Arial" panose="020B0604020202020204" pitchFamily="34" charset="0"/>
                <a:ea typeface="SimSun" panose="02010600030101010101" pitchFamily="2" charset="-122"/>
                <a:cs typeface="Arial" panose="020B0604020202020204" pitchFamily="34" charset="0"/>
              </a:rPr>
              <a:t>For example: “At both universities, he (Charles Darwin) saw how evolution was associated with radicals and democrats seeking to overthrow society</a:t>
            </a:r>
            <a:r>
              <a:rPr kumimoji="0" lang="en-US" sz="3400" b="1" i="0" u="none" strike="noStrike" kern="150" cap="none" spc="0" normalizeH="0" baseline="0" noProof="0" dirty="0">
                <a:ln w="12700" cmpd="sng">
                  <a:solidFill>
                    <a:schemeClr val="tx1">
                      <a:lumMod val="95000"/>
                      <a:lumOff val="5000"/>
                    </a:schemeClr>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50800" dist="25400" dir="5400000" algn="ctr" rotWithShape="0">
                    <a:schemeClr val="tx1">
                      <a:alpha val="50000"/>
                    </a:schemeClr>
                  </a:outerShdw>
                </a:effectLst>
                <a:uLnTx/>
                <a:uFillTx/>
                <a:latin typeface="Arial" panose="020B0604020202020204" pitchFamily="34" charset="0"/>
                <a:ea typeface="SimSun" panose="02010600030101010101" pitchFamily="2" charset="-122"/>
                <a:cs typeface="Arial" panose="020B0604020202020204" pitchFamily="34" charset="0"/>
              </a:rPr>
              <a:t>...“</a:t>
            </a:r>
            <a:r>
              <a:rPr kumimoji="0" lang="en-US" sz="3200" b="1" i="0" u="none" strike="noStrike" kern="150" cap="none" spc="0" normalizeH="0" baseline="0" noProof="0" dirty="0">
                <a:ln w="12700" cmpd="sng">
                  <a:solidFill>
                    <a:schemeClr val="tx1">
                      <a:lumMod val="95000"/>
                      <a:lumOff val="5000"/>
                    </a:schemeClr>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50800" dist="25400" dir="5400000" algn="ctr" rotWithShape="0">
                    <a:schemeClr val="tx1">
                      <a:alpha val="50000"/>
                    </a:schemeClr>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600" b="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Mangal" panose="02040503050203030202" pitchFamily="18" charset="0"/>
                <a:hlinkClick r:id="rId4">
                  <a:extLst>
                    <a:ext uri="{A12FA001-AC4F-418D-AE19-62706E023703}">
                      <ahyp:hlinkClr xmlns:ahyp="http://schemas.microsoft.com/office/drawing/2018/hyperlinkcolor" val="tx"/>
                    </a:ext>
                  </a:extLst>
                </a:hlinkClick>
              </a:rPr>
              <a:t>[632]</a:t>
            </a:r>
            <a:r>
              <a:rPr kumimoji="0" lang="en-US" sz="3300" b="1" u="none" strike="noStrike" kern="150" cap="none" spc="0" normalizeH="0" baseline="0" noProof="0" dirty="0">
                <a:ln w="12700" cmpd="sng">
                  <a:solidFill>
                    <a:srgbClr val="000000"/>
                  </a:solidFill>
                  <a:prstDash val="solid"/>
                </a:ln>
                <a:solidFill>
                  <a:schemeClr val="tx1"/>
                </a:soli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p>
          <a:p>
            <a:pPr marL="342900" marR="0" lvl="0" indent="-342900" algn="l" defTabSz="457200" rtl="0" eaLnBrk="1" fontAlgn="base" latinLnBrk="0" hangingPunct="0">
              <a:lnSpc>
                <a:spcPct val="90000"/>
              </a:lnSpc>
              <a:spcBef>
                <a:spcPts val="0"/>
              </a:spcBef>
              <a:spcAft>
                <a:spcPts val="1000"/>
              </a:spcAft>
              <a:buClr>
                <a:srgbClr val="000000"/>
              </a:buClr>
              <a:buSzPct val="70000"/>
              <a:buFont typeface="Wingdings" panose="05000000000000000000" pitchFamily="2" charset="2"/>
              <a:buChar char="Ø"/>
              <a:tabLst/>
              <a:defRPr/>
            </a:pPr>
            <a:r>
              <a:rPr kumimoji="0" lang="en-US" sz="2800" b="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"Darwin focused on his studies and was </a:t>
            </a:r>
            <a:r>
              <a:rPr kumimoji="0" lang="en-US" sz="2800" b="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delighted by </a:t>
            </a:r>
            <a:r>
              <a:rPr kumimoji="0" lang="en-US" sz="2800" b="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the language and logic of  William Paley's </a:t>
            </a:r>
            <a:r>
              <a:rPr kumimoji="0" lang="en-US" sz="2800" b="0" u="sng"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Evidences of Christianity</a:t>
            </a:r>
            <a:r>
              <a:rPr kumimoji="0" lang="en-US" sz="2800" b="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 </a:t>
            </a:r>
            <a:r>
              <a:rPr kumimoji="0" lang="en-US" sz="1600" b="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hlinkClick r:id="rId5">
                  <a:extLst>
                    <a:ext uri="{A12FA001-AC4F-418D-AE19-62706E023703}">
                      <ahyp:hlinkClr xmlns:ahyp="http://schemas.microsoft.com/office/drawing/2018/hyperlinkcolor" val="tx"/>
                    </a:ext>
                  </a:extLst>
                </a:hlinkClick>
              </a:rPr>
              <a:t>[24]</a:t>
            </a:r>
            <a:endParaRPr kumimoji="0" lang="en-US" sz="1600" b="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endParaRPr>
          </a:p>
          <a:p>
            <a:pPr marL="342900" marR="0" lvl="0" indent="-342900" algn="l" defTabSz="457200" rtl="0" eaLnBrk="1" fontAlgn="base" latinLnBrk="0" hangingPunct="0">
              <a:lnSpc>
                <a:spcPct val="90000"/>
              </a:lnSpc>
              <a:spcBef>
                <a:spcPct val="0"/>
              </a:spcBef>
              <a:spcAft>
                <a:spcPts val="1000"/>
              </a:spcAft>
              <a:buClr>
                <a:srgbClr val="000000"/>
              </a:buClr>
              <a:buSzPct val="70000"/>
              <a:buFont typeface="Wingdings" panose="05000000000000000000" pitchFamily="2" charset="2"/>
              <a:buChar char="Ø"/>
              <a:tabLst/>
              <a:defRPr/>
            </a:pPr>
            <a:r>
              <a:rPr kumimoji="0" lang="en-US" sz="2800" b="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r>
              <a:rPr kumimoji="0" lang="en-US" sz="2800" b="0" u="sng"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Times New Roman" panose="02020603050405020304" pitchFamily="18" charset="0"/>
              </a:rPr>
              <a:t>He liked the thought of becoming a country clergyman</a:t>
            </a:r>
            <a:r>
              <a:rPr kumimoji="0" lang="en-US" sz="2800" b="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Times New Roman" panose="02020603050405020304" pitchFamily="18" charset="0"/>
              </a:rPr>
              <a:t>, and before studying at the University of Cambridge, 'as I did not then in the least doubt the strict and literal truth of every word in the Bible, I soon persuaded myself that our Creed must be fully accepted.‘” </a:t>
            </a:r>
            <a:r>
              <a:rPr kumimoji="0" lang="en-US" sz="1600" b="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Mangal" panose="02040503050203030202" pitchFamily="18" charset="0"/>
                <a:hlinkClick r:id="rId4">
                  <a:extLst>
                    <a:ext uri="{A12FA001-AC4F-418D-AE19-62706E023703}">
                      <ahyp:hlinkClr xmlns:ahyp="http://schemas.microsoft.com/office/drawing/2018/hyperlinkcolor" val="tx"/>
                    </a:ext>
                  </a:extLst>
                </a:hlinkClick>
              </a:rPr>
              <a:t>[632]</a:t>
            </a:r>
            <a:r>
              <a:rPr kumimoji="0" lang="en-US" altLang="en-US" sz="1600" b="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 </a:t>
            </a:r>
          </a:p>
        </p:txBody>
      </p:sp>
      <p:sp>
        <p:nvSpPr>
          <p:cNvPr id="5" name="Text Box 2"/>
          <p:cNvSpPr txBox="1">
            <a:spLocks noChangeArrowheads="1"/>
          </p:cNvSpPr>
          <p:nvPr/>
        </p:nvSpPr>
        <p:spPr bwMode="auto">
          <a:xfrm>
            <a:off x="171450" y="182880"/>
            <a:ext cx="8801100" cy="1005840"/>
          </a:xfrm>
          <a:prstGeom prst="rect">
            <a:avLst/>
          </a:prstGeom>
          <a:blipFill dpi="0" rotWithShape="0">
            <a:blip r:embed="rId6"/>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12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DC55CFFD-291C-4C1F-B906-C9376128C08B}"/>
              </a:ext>
            </a:extLst>
          </p:cNvPr>
          <p:cNvSpPr>
            <a:spLocks noGrp="1"/>
          </p:cNvSpPr>
          <p:nvPr>
            <p:ph type="dt" sz="half" idx="10"/>
          </p:nvPr>
        </p:nvSpPr>
        <p:spPr>
          <a:xfrm>
            <a:off x="4876800" y="6675120"/>
            <a:ext cx="4023359" cy="238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949047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13252" y="91440"/>
            <a:ext cx="9144000" cy="6675120"/>
          </a:xfrm>
          <a:prstGeom prst="rect">
            <a:avLst/>
          </a:prstGeom>
        </p:spPr>
      </p:pic>
      <p:sp>
        <p:nvSpPr>
          <p:cNvPr id="6" name="Rectangle 2"/>
          <p:cNvSpPr>
            <a:spLocks noChangeArrowheads="1"/>
          </p:cNvSpPr>
          <p:nvPr/>
        </p:nvSpPr>
        <p:spPr bwMode="auto">
          <a:xfrm>
            <a:off x="841927" y="787828"/>
            <a:ext cx="7486650" cy="5355312"/>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prstClr val="black"/>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“How can someone be born when they are old?” Nicodemus asked…</a:t>
            </a:r>
          </a:p>
          <a:p>
            <a:pPr marL="0" marR="0" lvl="0" indent="0" algn="l" defTabSz="457200" rtl="0" eaLnBrk="1" fontAlgn="base" latinLnBrk="0" hangingPunct="0">
              <a:lnSpc>
                <a:spcPct val="100000"/>
              </a:lnSpc>
              <a:spcBef>
                <a:spcPct val="0"/>
              </a:spcBef>
              <a:spcAft>
                <a:spcPts val="1200"/>
              </a:spcAft>
              <a:buClr>
                <a:prstClr val="black"/>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Jesus answered, “…</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600" b="1" i="0" u="none" strike="noStrike" kern="1200" cap="none" spc="0" normalizeH="0" baseline="0" noProof="0"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uLnTx/>
                <a:uFillTx/>
                <a:latin typeface="Papyrus" panose="03070502060502030205" pitchFamily="66" charset="0"/>
                <a:ea typeface="Microsoft YaHei" panose="020B0503020204020204" pitchFamily="34" charset="-122"/>
                <a:cs typeface="Arial" panose="020B0604020202020204" pitchFamily="34" charset="0"/>
              </a:rPr>
              <a:t>no one can enter the kingdom of God unless they are born of water and the Spirit. Flesh gives birth to flesh, but the Spirit gives birth to spirit</a:t>
            </a:r>
            <a:r>
              <a:rPr kumimoji="0" lang="en-US" sz="3200" b="0" i="0" u="none" strike="noStrike" kern="1200" cap="none" spc="0" normalizeH="0" baseline="0" noProof="0" dirty="0">
                <a:ln>
                  <a:noFill/>
                </a:ln>
                <a:solidFill>
                  <a:srgbClr val="000000"/>
                </a:solidFill>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John 3:4-7 NIV</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100000"/>
              </a:lnSpc>
              <a:spcBef>
                <a:spcPct val="0"/>
              </a:spcBef>
              <a:spcAft>
                <a:spcPts val="0"/>
              </a:spcAft>
              <a:buClr>
                <a:prstClr val="black"/>
              </a:buClr>
              <a:buSzPct val="65000"/>
              <a:buFont typeface="Times New Roman" panose="02020603050405020304" pitchFamily="18" charset="0"/>
              <a:buNone/>
              <a:tabLst/>
              <a:defRPr/>
            </a:pP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“You(r) (‘spiritual body’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5"/>
              </a:rPr>
              <a:t>I Cor. 15:44 NIV</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or ‘soul’ </a:t>
            </a:r>
            <a:r>
              <a:rPr kumimoji="0" lang="en-US" sz="1800" b="0"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uLnTx/>
                <a:uFillTx/>
                <a:latin typeface="Papyrus" panose="03070502060502030205" pitchFamily="66" charset="0"/>
                <a:ea typeface="Times New Roman" panose="02020603050405020304" pitchFamily="18" charset="0"/>
                <a:cs typeface="Times New Roman" panose="02020603050405020304" pitchFamily="18" charset="0"/>
                <a:hlinkClick r:id="rId6"/>
              </a:rPr>
              <a:t>Rev. 20:4</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must be born again.”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John 3:4-7 NIV</a:t>
            </a:r>
            <a:endPar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175399077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71450" y="1552757"/>
            <a:ext cx="8801101" cy="5118324"/>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outerShdw blurRad="50800" dist="50800" dir="5400000" algn="ctr" rotWithShape="0">
              <a:schemeClr val="bg1">
                <a:lumMod val="95000"/>
                <a:lumOff val="5000"/>
              </a:schemeClr>
            </a:outerShdw>
          </a:effectLst>
          <a:scene3d>
            <a:camera prst="orthographicFront"/>
            <a:lightRig rig="threePt" dir="t"/>
          </a:scene3d>
          <a:sp3d>
            <a:bevelT w="165100" prst="coolSlant"/>
          </a:sp3d>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ct val="0"/>
              </a:spcBef>
              <a:spcAft>
                <a:spcPts val="300"/>
              </a:spcAft>
              <a:buClr>
                <a:prstClr val="white"/>
              </a:buClr>
              <a:buSzPct val="65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first death happens to our natural body. The </a:t>
            </a:r>
            <a:r>
              <a:rPr kumimoji="0" lang="en-US" sz="3200" b="1" i="0" u="none" strike="noStrike" kern="1200" cap="none" spc="0" normalizeH="0" baseline="0" noProof="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painful never-ending ”</a:t>
            </a:r>
            <a:r>
              <a:rPr kumimoji="0" lang="en-US" sz="3200" b="1" i="0" u="none" strike="noStrike" kern="1200" cap="none" spc="0" normalizeH="0" baseline="0" noProof="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second death</a:t>
            </a:r>
            <a:r>
              <a:rPr kumimoji="0" lang="en-US" sz="3200" b="1" i="0" u="none" strike="noStrike" kern="1200" cap="none" spc="0" normalizeH="0" baseline="0" noProof="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happens to the “spiritual body” or “soul” of judged sinners after 1,000 year millennium. </a:t>
            </a:r>
          </a:p>
          <a:p>
            <a:pPr marL="0" marR="0" lvl="0" indent="0" algn="l" defTabSz="457200" rtl="0" eaLnBrk="1" fontAlgn="base" latinLnBrk="0" hangingPunct="0">
              <a:lnSpc>
                <a:spcPct val="105000"/>
              </a:lnSpc>
              <a:spcBef>
                <a:spcPct val="0"/>
              </a:spcBef>
              <a:spcAft>
                <a:spcPts val="1800"/>
              </a:spcAft>
              <a:buClr>
                <a:prstClr val="white"/>
              </a:buClr>
              <a:buSzPct val="65000"/>
              <a:buFont typeface="Times New Roman" panose="02020603050405020304" pitchFamily="18" charset="0"/>
              <a:buNone/>
              <a:tabLst/>
              <a:defRPr/>
            </a:pP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SimSun" panose="02010600030101010101" pitchFamily="2" charset="-122"/>
                <a:cs typeface="Arial" panose="020B0604020202020204" pitchFamily="34" charset="0"/>
                <a:hlinkClick r:id="rId4"/>
              </a:rPr>
              <a:t>Job 33:18-30</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800" b="1" i="0" u="none" strike="noStrike" kern="15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5"/>
              </a:rPr>
              <a:t>Rev. 20:4</a:t>
            </a:r>
            <a:r>
              <a:rPr kumimoji="0" lang="en-US" sz="1800" b="1" i="0" u="none" strike="noStrike" kern="15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6"/>
              </a:rPr>
              <a:t>I Cor. 15:44 NIV</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5000"/>
              </a:lnSpc>
              <a:spcBef>
                <a:spcPct val="0"/>
              </a:spcBef>
              <a:spcAft>
                <a:spcPts val="600"/>
              </a:spcAft>
              <a:buClr>
                <a:prstClr val="white"/>
              </a:buClr>
              <a:buSzPct val="65000"/>
              <a:buFont typeface="Wingdings" panose="05000000000000000000" pitchFamily="2" charset="2"/>
              <a:buChar char="Ø"/>
              <a:tabLst/>
              <a:defRPr/>
            </a:pPr>
            <a:r>
              <a:rPr kumimoji="0" lang="en-US" sz="2800" b="1" i="0" u="none" strike="noStrike" kern="1200" cap="none" spc="0" normalizeH="0" baseline="0" noProof="0" dirty="0">
                <a:ln w="9525">
                  <a:solidFill>
                    <a:prstClr val="black">
                      <a:lumMod val="95000"/>
                      <a:lumOff val="5000"/>
                    </a:prstClr>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We can’t illegally change the words “spiritual body” or “soul” in the literal Bible to mean “breath of </a:t>
            </a:r>
            <a:r>
              <a:rPr kumimoji="0" lang="en-US" sz="2800" b="1" i="0" u="none" strike="noStrike" kern="1200" cap="none" spc="0" normalizeH="0" baseline="0" noProof="0">
                <a:ln w="9525">
                  <a:solidFill>
                    <a:prstClr val="black">
                      <a:lumMod val="95000"/>
                      <a:lumOff val="5000"/>
                    </a:prstClr>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God” </a:t>
            </a:r>
            <a:r>
              <a:rPr kumimoji="0" lang="en-US" sz="2800" b="1" i="0" u="none" strike="noStrike" kern="1200" cap="none" spc="0" normalizeH="0" baseline="0" noProof="0" dirty="0">
                <a:ln w="9525">
                  <a:solidFill>
                    <a:prstClr val="black">
                      <a:lumMod val="95000"/>
                      <a:lumOff val="5000"/>
                    </a:prstClr>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or delete the words “</a:t>
            </a:r>
            <a:r>
              <a:rPr kumimoji="0" lang="en-US" sz="2800" b="1" i="0" u="none" strike="noStrike" kern="1200" cap="none" spc="0" normalizeH="0" baseline="0" noProof="0" dirty="0">
                <a:ln w="9525">
                  <a:solidFill>
                    <a:prstClr val="black">
                      <a:lumMod val="95000"/>
                      <a:lumOff val="5000"/>
                    </a:prstClr>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hlinkClick r:id="" action="ppaction://noaction"/>
              </a:rPr>
              <a:t>for ever</a:t>
            </a:r>
            <a:r>
              <a:rPr kumimoji="0" lang="en-US" sz="2800" b="1" i="0" u="none" strike="noStrike" kern="1200" cap="none" spc="0" normalizeH="0" baseline="0" noProof="0" dirty="0">
                <a:ln w="9525">
                  <a:solidFill>
                    <a:prstClr val="black">
                      <a:lumMod val="95000"/>
                      <a:lumOff val="5000"/>
                    </a:prstClr>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for the lake of fire judgement as some propose.</a:t>
            </a:r>
          </a:p>
          <a:p>
            <a:pPr marL="274320" marR="0" lvl="0" indent="0" algn="l" defTabSz="457200" rtl="0" eaLnBrk="1" fontAlgn="base" latinLnBrk="0" hangingPunct="0">
              <a:lnSpc>
                <a:spcPct val="90000"/>
              </a:lnSpc>
              <a:spcBef>
                <a:spcPct val="0"/>
              </a:spcBef>
              <a:spcAft>
                <a:spcPts val="1800"/>
              </a:spcAft>
              <a:buClr>
                <a:prstClr val="black"/>
              </a:buClr>
              <a:buSzPct val="65000"/>
              <a:buFont typeface="Times New Roman" panose="02020603050405020304" pitchFamily="18" charset="0"/>
              <a:buNone/>
              <a:tabLst/>
              <a:defRPr/>
            </a:pP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SimSun" panose="02010600030101010101" pitchFamily="2" charset="-122"/>
                <a:cs typeface="Arial" panose="020B0604020202020204" pitchFamily="34" charset="0"/>
                <a:hlinkClick r:id="rId4"/>
              </a:rPr>
              <a:t>Job 33:18-30</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I Cor. 15:44</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Mat. 27:50</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hlinkClick r:id="rId8"/>
              </a:rPr>
              <a:t>Rev. 20:4,10</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9"/>
              </a:rPr>
              <a:t> </a:t>
            </a:r>
            <a:r>
              <a:rPr kumimoji="0" lang="en-US" sz="18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rPr>
              <a:t>Rev. 19:1-3, 19-21 NIV</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DengXian"/>
                <a:cs typeface="Arial" panose="020B0604020202020204" pitchFamily="34" charset="0"/>
                <a:hlinkClick r:id="rId10"/>
              </a:rPr>
              <a:t>[837]</a:t>
            </a:r>
            <a:r>
              <a:rPr kumimoji="0" lang="en-US" sz="18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DengXian"/>
                <a:cs typeface="Arial" panose="020B0604020202020204" pitchFamily="34" charset="0"/>
              </a:rPr>
              <a:t> </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546, 564-568)</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Rectangle 2">
            <a:extLst>
              <a:ext uri="{FF2B5EF4-FFF2-40B4-BE49-F238E27FC236}">
                <a16:creationId xmlns:a16="http://schemas.microsoft.com/office/drawing/2014/main" id="{0DCBC342-904F-4A07-981B-E46CF8525FC9}"/>
              </a:ext>
            </a:extLst>
          </p:cNvPr>
          <p:cNvSpPr>
            <a:spLocks noChangeArrowheads="1"/>
          </p:cNvSpPr>
          <p:nvPr/>
        </p:nvSpPr>
        <p:spPr bwMode="auto">
          <a:xfrm>
            <a:off x="171451" y="304800"/>
            <a:ext cx="8801100" cy="1097280"/>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About our “Spiritual Body” or “Soul”</a:t>
            </a:r>
          </a:p>
        </p:txBody>
      </p:sp>
      <p:sp>
        <p:nvSpPr>
          <p:cNvPr id="6" name="Date Placeholder 2">
            <a:extLst>
              <a:ext uri="{FF2B5EF4-FFF2-40B4-BE49-F238E27FC236}">
                <a16:creationId xmlns:a16="http://schemas.microsoft.com/office/drawing/2014/main" id="{3BC6B6CC-C94E-4E58-BE0E-51240DB563CD}"/>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77433264"/>
      </p:ext>
    </p:extLst>
  </p:cSld>
  <p:clrMapOvr>
    <a:masterClrMapping/>
  </p:clrMapOvr>
  <mc:AlternateContent xmlns:mc="http://schemas.openxmlformats.org/markup-compatibility/2006" xmlns:p14="http://schemas.microsoft.com/office/powerpoint/2010/main">
    <mc:Choice Requires="p14">
      <p:transition p14:dur="10" advTm="30000"/>
    </mc:Choice>
    <mc:Fallback xmlns="">
      <p:transition advTm="30000"/>
    </mc:Fallback>
  </mc:AlternateContent>
</p:sld>
</file>

<file path=ppt/slides/slide7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a:extLst>
              <a:ext uri="{FF2B5EF4-FFF2-40B4-BE49-F238E27FC236}">
                <a16:creationId xmlns:a16="http://schemas.microsoft.com/office/drawing/2014/main" id="{DB563D20-A8D5-4BA2-B34E-380F0841A439}"/>
              </a:ext>
            </a:extLst>
          </p:cNvPr>
          <p:cNvSpPr>
            <a:spLocks noChangeArrowheads="1"/>
          </p:cNvSpPr>
          <p:nvPr/>
        </p:nvSpPr>
        <p:spPr bwMode="auto">
          <a:xfrm>
            <a:off x="320040" y="1979812"/>
            <a:ext cx="8503920" cy="4449808"/>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91440" marR="0" lvl="0" indent="0" algn="l" defTabSz="457200" rtl="0" eaLnBrk="1" fontAlgn="base" latinLnBrk="0" hangingPunct="0">
              <a:lnSpc>
                <a:spcPct val="100000"/>
              </a:lnSpc>
              <a:spcBef>
                <a:spcPts val="0"/>
              </a:spcBef>
              <a:spcAft>
                <a:spcPts val="0"/>
              </a:spcAft>
              <a:buClr>
                <a:srgbClr val="FFFFFF"/>
              </a:buClr>
              <a:buSzPct val="80000"/>
              <a:buFont typeface="Times New Roman" panose="02020603050405020304" pitchFamily="18" charset="0"/>
              <a:buNone/>
              <a:tabLst/>
              <a:defRPr/>
            </a:pPr>
            <a:r>
              <a:rPr kumimoji="0" lang="en-US" sz="4000" b="1" i="0" u="none" strike="noStrike" kern="150" cap="none" spc="0" normalizeH="0" baseline="0" noProof="0" dirty="0">
                <a:ln w="19050" cmpd="sng">
                  <a:solidFill>
                    <a:sysClr val="windowText" lastClr="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glow rad="63500">
                    <a:schemeClr val="tx1">
                      <a:lumMod val="95000"/>
                      <a:lumOff val="5000"/>
                    </a:schemeClr>
                  </a:glow>
                  <a:outerShdw blurRad="50800" dist="38100" dir="2700000" algn="ctr" rotWithShape="0">
                    <a:srgbClr val="000000"/>
                  </a:outerShdw>
                </a:effectLst>
                <a:uLnTx/>
                <a:uFillTx/>
                <a:latin typeface="Calibri" panose="020F0502020204030204" pitchFamily="34" charset="0"/>
                <a:ea typeface="Times New Roman" panose="02020603050405020304" pitchFamily="18" charset="0"/>
                <a:cs typeface="Times New Roman" panose="02020603050405020304" pitchFamily="18" charset="0"/>
              </a:rPr>
              <a:t>Jesus repeated 6 times in a row, virtually the same words as Isaiah wrote about an eternal Hell where “the fire is not quenched” “Everyone will be salted with fire” and “the worms that eat them do not die”. </a:t>
            </a:r>
          </a:p>
          <a:p>
            <a:pPr marL="91440" marR="0" lvl="0" indent="0" algn="l" defTabSz="457200" rtl="0" eaLnBrk="1" fontAlgn="base" latinLnBrk="0" hangingPunct="0">
              <a:lnSpc>
                <a:spcPct val="80000"/>
              </a:lnSpc>
              <a:spcBef>
                <a:spcPts val="0"/>
              </a:spcBef>
              <a:spcAft>
                <a:spcPts val="600"/>
              </a:spcAft>
              <a:buClr>
                <a:srgbClr val="FFFFFF"/>
              </a:buClr>
              <a:buSzPct val="80000"/>
              <a:buFont typeface="Times New Roman" panose="02020603050405020304" pitchFamily="18" charset="0"/>
              <a:buNone/>
              <a:tabLst/>
              <a:defRPr/>
            </a:pP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Arial" panose="020B0604020202020204" pitchFamily="34" charset="0"/>
                <a:ea typeface="Times New Roman" panose="02020603050405020304" pitchFamily="18" charset="0"/>
                <a:cs typeface="Arial" panose="020B0604020202020204" pitchFamily="34" charset="0"/>
                <a:hlinkClick r:id="rId4"/>
              </a:rPr>
              <a:t>Mark 9:43-49 </a:t>
            </a:r>
            <a:r>
              <a:rPr kumimoji="0" lang="en-US" sz="16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Arial" panose="020B0604020202020204" pitchFamily="34" charset="0"/>
                <a:ea typeface="Times New Roman" panose="02020603050405020304" pitchFamily="18" charset="0"/>
                <a:cs typeface="Arial" panose="020B0604020202020204" pitchFamily="34" charset="0"/>
                <a:hlinkClick r:id="rId4"/>
              </a:rPr>
              <a:t>NIV</a:t>
            </a: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Arial" panose="020B0604020202020204" pitchFamily="34" charset="0"/>
                <a:ea typeface="Times New Roman" panose="02020603050405020304" pitchFamily="18" charset="0"/>
                <a:cs typeface="Arial" panose="020B0604020202020204" pitchFamily="34" charset="0"/>
                <a:hlinkClick r:id="rId5"/>
              </a:rPr>
              <a:t>Isaiah 66:24</a:t>
            </a:r>
            <a:r>
              <a:rPr kumimoji="0" lang="en-US" sz="3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77800" dist="50800" dir="5400000" algn="ctr" rotWithShape="0">
                    <a:srgbClr val="000000"/>
                  </a:outerShdw>
                </a:effectLst>
                <a:uLnTx/>
                <a:uFillTx/>
                <a:latin typeface="Arial" panose="020B0604020202020204" pitchFamily="34" charset="0"/>
                <a:ea typeface="Times New Roman" panose="02020603050405020304" pitchFamily="18" charset="0"/>
                <a:cs typeface="Arial" panose="020B0604020202020204" pitchFamily="34" charset="0"/>
              </a:rPr>
              <a:t>  </a:t>
            </a:r>
          </a:p>
        </p:txBody>
      </p:sp>
      <p:sp>
        <p:nvSpPr>
          <p:cNvPr id="5" name="Text Box 1">
            <a:extLst>
              <a:ext uri="{FF2B5EF4-FFF2-40B4-BE49-F238E27FC236}">
                <a16:creationId xmlns:a16="http://schemas.microsoft.com/office/drawing/2014/main" id="{CDFCFDFF-B2C1-4599-8A13-F744DC6EFE90}"/>
              </a:ext>
            </a:extLst>
          </p:cNvPr>
          <p:cNvSpPr txBox="1">
            <a:spLocks noChangeArrowheads="1"/>
          </p:cNvSpPr>
          <p:nvPr/>
        </p:nvSpPr>
        <p:spPr bwMode="auto">
          <a:xfrm>
            <a:off x="182880" y="609600"/>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p:spPr>
        <p:txBody>
          <a:bodyPr lIns="91440" tIns="182880" rIns="91440" bIns="18288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60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latin typeface="Arial" panose="020B0604020202020204" pitchFamily="34" charset="0"/>
                <a:ea typeface="Microsoft YaHei" panose="020B0503020204020204" pitchFamily="34" charset="-122"/>
                <a:cs typeface="+mn-cs"/>
              </a:rPr>
              <a:t>Jesus Stated 10 Times: Judgement after Millennium is Eternal Literal Lake of Fire</a:t>
            </a:r>
          </a:p>
        </p:txBody>
      </p:sp>
    </p:spTree>
    <p:extLst>
      <p:ext uri="{BB962C8B-B14F-4D97-AF65-F5344CB8AC3E}">
        <p14:creationId xmlns:p14="http://schemas.microsoft.com/office/powerpoint/2010/main" val="3309480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9">
                                            <p:txEl>
                                              <p:pRg st="0" end="0"/>
                                            </p:txEl>
                                          </p:spTgt>
                                        </p:tgtEl>
                                      </p:cBhvr>
                                    </p:animEffect>
                                    <p:animScale>
                                      <p:cBhvr>
                                        <p:cTn id="7" dur="100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826749"/>
            <a:ext cx="7200900" cy="5371470"/>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If your hand causes you to stumble, cut it off. It is better for you to enter life maimed than with two hands to </a:t>
            </a:r>
            <a:r>
              <a:rPr lang="en-US" sz="4200" b="1" kern="15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go into hell, where the fire never goes out…. where “‘the worms that eat them do not die, and the fire is not quenched.’ Everyone will be salted with fire.  </a:t>
            </a:r>
            <a:r>
              <a:rPr kumimoji="0" lang="en-US" sz="20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Mark 9:43-49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24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201201084"/>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19175" y="1066800"/>
            <a:ext cx="7105650" cy="4969694"/>
          </a:xfrm>
          <a:prstGeom prst="rect">
            <a:avLst/>
          </a:prstGeom>
          <a:noFill/>
          <a:ln w="25400">
            <a:noFill/>
          </a:ln>
          <a:effectLst/>
          <a:scene3d>
            <a:camera prst="orthographicFront"/>
            <a:lightRig rig="threePt" dir="t"/>
          </a:scene3d>
          <a:sp3d>
            <a:bevelT w="165100" prst="coolSlant"/>
          </a:sp3d>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600"/>
              </a:spcAft>
              <a:buClr>
                <a:srgbClr val="000000"/>
              </a:buClr>
              <a:buSzPct val="65000"/>
              <a:buFont typeface="Times New Roman" panose="02020603050405020304" pitchFamily="18" charset="0"/>
              <a:buNone/>
              <a:tabLst/>
              <a:defRPr/>
            </a:pP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But the … unbelieving, the vile, the murderers, the </a:t>
            </a:r>
            <a:r>
              <a:rPr kumimoji="0" lang="en-US" sz="42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sexually immoral</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those who practice magic arts, the idolaters and all liars—they </a:t>
            </a:r>
            <a:r>
              <a:rPr kumimoji="0" lang="en-US" sz="4200" b="1" i="0" u="none" strike="noStrike" kern="150" cap="none" spc="0" normalizeH="0" baseline="0" noProof="0" dirty="0">
                <a:ln w="12700" cmpd="sng">
                  <a:solidFill>
                    <a:sysClr val="windowText" lastClr="000000"/>
                  </a:solidFill>
                  <a:prstDash val="solid"/>
                </a:ln>
                <a:solidFill>
                  <a:srgbClr val="FFFFFF"/>
                </a:solidFill>
                <a:effectLst>
                  <a:glow rad="508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be consigned to the fiery lake of burning sulfur. This is the second death</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4000" b="1" i="0" u="none" strike="noStrike" kern="150" cap="none" spc="0" normalizeH="0" baseline="0" noProof="0" dirty="0">
                <a:ln w="12700" cmpd="sng">
                  <a:solidFill>
                    <a:sysClr val="windowText" lastClr="000000"/>
                  </a:solidFill>
                  <a:prstDash val="solid"/>
                </a:ln>
                <a:solidFill>
                  <a:srgbClr val="FFFFFF"/>
                </a:solidFill>
                <a:effectLst>
                  <a:glow rad="88900">
                    <a:srgbClr val="C00000">
                      <a:alpha val="80000"/>
                    </a:srgbClr>
                  </a:glow>
                  <a:outerShdw blurRad="203200" dist="50800" dir="5400000" algn="ctr"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p>
          <a:p>
            <a:pPr marL="0" marR="0" lvl="0" indent="0" algn="l" defTabSz="457200" rtl="0" eaLnBrk="1" fontAlgn="base" latinLnBrk="0" hangingPunct="0">
              <a:lnSpc>
                <a:spcPct val="96000"/>
              </a:lnSpc>
              <a:spcBef>
                <a:spcPts val="0"/>
              </a:spcBef>
              <a:spcAft>
                <a:spcPts val="600"/>
              </a:spcAft>
              <a:buClr>
                <a:srgbClr val="000000"/>
              </a:buClr>
              <a:buSzPct val="65000"/>
              <a:buFont typeface="Times New Roman" panose="02020603050405020304" pitchFamily="18" charset="0"/>
              <a:buNone/>
              <a:tabLst/>
              <a:defRPr/>
            </a:pP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21:8 </a:t>
            </a:r>
            <a:r>
              <a:rPr kumimoji="0" lang="en-US" sz="14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2200" b="0" i="0" u="none" strike="noStrike" kern="150" cap="none" spc="0" normalizeH="0" baseline="0" noProof="0" dirty="0">
              <a:ln w="9525">
                <a:solidFill>
                  <a:srgbClr val="000000"/>
                </a:solidFill>
                <a:prstDash val="solid"/>
              </a:ln>
              <a:solidFill>
                <a:srgbClr val="663300"/>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604016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79462" y="365760"/>
            <a:ext cx="898506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About our “Spiritual Body” or “Soul”</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82875" y="1735476"/>
            <a:ext cx="8778240" cy="490717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King David stated: “</a:t>
            </a:r>
            <a:r>
              <a:rPr kumimoji="0" lang="en-US" sz="3000" b="1" i="0" u="none" strike="noStrike" kern="1200" cap="none" spc="0" normalizeH="0" baseline="0" noProof="0" dirty="0">
                <a:ln w="9525">
                  <a:solidFill>
                    <a:prstClr val="black"/>
                  </a:solidFill>
                  <a:prstDash val="solid"/>
                </a:ln>
                <a:solidFill>
                  <a:prstClr val="white"/>
                </a:solidFill>
                <a:effectLst>
                  <a:outerShdw blurRad="38100" dist="38100" dir="2700000" algn="tl">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evil people perish like beasts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of the Earth,</a:t>
            </a:r>
            <a:r>
              <a:rPr kumimoji="0" lang="en-US" sz="32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they will be consumed like smoke, they will be </a:t>
            </a:r>
            <a:r>
              <a:rPr kumimoji="0" lang="en-US" sz="30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ashes under your feet</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Psalm 37:20 NIV</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&amp;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Mal. 4:3 NIV</a:t>
            </a:r>
            <a:endPar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12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These verses refer to our physical body. When our </a:t>
            </a:r>
            <a:r>
              <a:rPr kumimoji="0" lang="en-US" sz="30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physical body dies</a:t>
            </a:r>
            <a:r>
              <a:rPr kumimoji="0" lang="en-US" sz="3000" b="0" i="0" u="none" strike="noStrike" kern="1200" cap="none" spc="0" normalizeH="0" baseline="0" noProof="0" dirty="0">
                <a:ln>
                  <a:noFill/>
                </a:ln>
                <a:solidFill>
                  <a:prstClr val="black"/>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in the first death, our body </a:t>
            </a:r>
            <a:r>
              <a:rPr kumimoji="0" lang="en-US" sz="30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returns to ashes</a:t>
            </a:r>
            <a:r>
              <a:rPr kumimoji="0" lang="en-US" sz="3000" b="0" i="0" u="none" strike="noStrike" kern="1200" cap="none" spc="0" normalizeH="0" baseline="0" noProof="0" dirty="0">
                <a:ln>
                  <a:noFill/>
                </a:ln>
                <a:solidFill>
                  <a:prstClr val="black"/>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per Isaiah</a:t>
            </a: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6"/>
              </a:rPr>
              <a:t>Cor. 15:44 NIV</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7"/>
              </a:rPr>
              <a:t>Is. 33:12 NIV</a:t>
            </a: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But our spiritual body lives after death, as described about Jesus on the cross:</a:t>
            </a:r>
            <a:r>
              <a:rPr kumimoji="0" lang="en-US" sz="2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“And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when </a:t>
            </a:r>
            <a:r>
              <a:rPr kumimoji="0" lang="en-US" sz="3000" b="1" i="0" u="none" strike="noStrike" kern="1200" cap="none" spc="0" normalizeH="0" baseline="0" noProof="0" dirty="0">
                <a:ln w="9525">
                  <a:solidFill>
                    <a:prstClr val="black"/>
                  </a:solidFill>
                  <a:prstDash val="solid"/>
                </a:ln>
                <a:solidFill>
                  <a:prstClr val="white"/>
                </a:solidFill>
                <a:effectLst>
                  <a:glow rad="114300">
                    <a:srgbClr val="9A0000">
                      <a:alpha val="6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had cried out again in a loud voice, he </a:t>
            </a:r>
            <a:r>
              <a:rPr kumimoji="0" lang="en-US" sz="3000" b="1" i="0" u="none" strike="noStrike" kern="1200" cap="none" spc="0" normalizeH="0" baseline="0" noProof="0" dirty="0">
                <a:ln w="9525">
                  <a:solidFill>
                    <a:prstClr val="black"/>
                  </a:solidFill>
                  <a:prstDash val="solid"/>
                </a:ln>
                <a:solidFill>
                  <a:prstClr val="white"/>
                </a:solidFill>
                <a:effectLst>
                  <a:glow rad="114300">
                    <a:srgbClr val="9A0000">
                      <a:alpha val="60000"/>
                    </a:srgbClr>
                  </a:glow>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gave up his spirit</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2800" b="0" i="0" u="none" strike="noStrike" kern="1200" cap="none" spc="0" normalizeH="0" baseline="0" noProof="0" dirty="0">
                <a:ln>
                  <a:noFill/>
                </a:ln>
                <a:solidFill>
                  <a:prstClr val="black"/>
                </a:solidFill>
                <a:effectLst>
                  <a:outerShdw blurRad="50800" dist="50800" dir="5400000" algn="ctr"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8"/>
              </a:rPr>
              <a:t>Mat. 27:50 NIV</a:t>
            </a:r>
            <a:endPar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DF51D6ED-A13D-405C-A247-3160A3C4A92A}"/>
              </a:ext>
            </a:extLst>
          </p:cNvPr>
          <p:cNvSpPr>
            <a:spLocks noGrp="1"/>
          </p:cNvSpPr>
          <p:nvPr>
            <p:ph type="dt" sz="half" idx="10"/>
          </p:nvPr>
        </p:nvSpPr>
        <p:spPr>
          <a:xfrm>
            <a:off x="5181601" y="6619460"/>
            <a:ext cx="3962400" cy="238540"/>
          </a:xfrm>
        </p:spPr>
        <p:txBody>
          <a:bodyPr t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047705826"/>
      </p:ext>
    </p:extLst>
  </p:cSld>
  <p:clrMapOvr>
    <a:masterClrMapping/>
  </p:clrMapOvr>
  <mc:AlternateContent xmlns:mc="http://schemas.openxmlformats.org/markup-compatibility/2006" xmlns:p14="http://schemas.microsoft.com/office/powerpoint/2010/main">
    <mc:Choice Requires="p14">
      <p:transition p14:dur="10" advTm="28000"/>
    </mc:Choice>
    <mc:Fallback xmlns="">
      <p:transition advTm="28000"/>
    </mc:Fallback>
  </mc:AlternateContent>
</p:sld>
</file>

<file path=ppt/slides/slide7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4" y="115094"/>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28600" y="928863"/>
            <a:ext cx="8759824" cy="576414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94000"/>
              </a:lnSpc>
              <a:spcBef>
                <a:spcPts val="0"/>
              </a:spcBef>
              <a:spcAft>
                <a:spcPts val="300"/>
              </a:spcAft>
            </a:pPr>
            <a:r>
              <a:rPr lang="en-US" sz="1700" b="1" kern="150" dirty="0">
                <a:solidFill>
                  <a:schemeClr val="tx1"/>
                </a:solidFill>
                <a:latin typeface="Times New Roman" panose="02020603050405020304" pitchFamily="18" charset="0"/>
                <a:ea typeface="SimSun" panose="02010600030101010101" pitchFamily="2" charset="-122"/>
                <a:cs typeface="Mangal" panose="02040503050203030202" pitchFamily="18" charset="0"/>
              </a:rPr>
              <a:t>Quotation Notes:</a:t>
            </a:r>
            <a:endParaRPr lang="en-US" sz="1700" kern="150" dirty="0">
              <a:solidFill>
                <a:schemeClr val="tx1"/>
              </a:solidFill>
              <a:latin typeface="Times New Roman" panose="02020603050405020304" pitchFamily="18" charset="0"/>
              <a:ea typeface="SimSun" panose="02010600030101010101" pitchFamily="2" charset="-122"/>
              <a:cs typeface="Mangal" panose="02040503050203030202" pitchFamily="18" charset="0"/>
            </a:endParaRPr>
          </a:p>
          <a:p>
            <a:pPr marL="342900" indent="-342900">
              <a:lnSpc>
                <a:spcPct val="94000"/>
              </a:lnSpc>
              <a:spcBef>
                <a:spcPts val="0"/>
              </a:spcBef>
              <a:spcAft>
                <a:spcPts val="290"/>
              </a:spcAft>
              <a:buClr>
                <a:schemeClr val="accent5">
                  <a:lumMod val="75000"/>
                </a:schemeClr>
              </a:buClr>
              <a:buFont typeface="Wingdings" panose="05000000000000000000" pitchFamily="2" charset="2"/>
              <a:buChar char="Ø"/>
            </a:pPr>
            <a:r>
              <a:rPr lang="en-US" altLang="en-US" sz="1700" dirty="0">
                <a:solidFill>
                  <a:srgbClr val="FFFFFF"/>
                </a:solidFill>
                <a:cs typeface="Arial" panose="020B0604020202020204" pitchFamily="34" charset="0"/>
              </a:rPr>
              <a:t>See unabridged book for complete list of over 700 references.</a:t>
            </a:r>
            <a:endParaRPr lang="en-US" sz="1700" kern="150" dirty="0">
              <a:solidFill>
                <a:schemeClr val="tx1"/>
              </a:solidFill>
              <a:ea typeface="SimSun" panose="02010600030101010101" pitchFamily="2" charset="-122"/>
              <a:cs typeface="Arial" panose="020B0604020202020204" pitchFamily="34" charset="0"/>
            </a:endParaRPr>
          </a:p>
          <a:p>
            <a:pPr marL="342900" marR="0" lvl="0" indent="-342900">
              <a:lnSpc>
                <a:spcPct val="94000"/>
              </a:lnSpc>
              <a:spcBef>
                <a:spcPts val="0"/>
              </a:spcBef>
              <a:spcAft>
                <a:spcPts val="290"/>
              </a:spcAft>
              <a:buClr>
                <a:schemeClr val="accent5">
                  <a:lumMod val="75000"/>
                </a:schemeClr>
              </a:buClr>
              <a:buFont typeface="Wingdings" panose="05000000000000000000" pitchFamily="2" charset="2"/>
              <a:buChar char="Ø"/>
            </a:pPr>
            <a:r>
              <a:rPr lang="en-US" sz="1700" kern="150" dirty="0">
                <a:solidFill>
                  <a:schemeClr val="tx1"/>
                </a:solidFill>
                <a:ea typeface="OpenSymbol"/>
                <a:cs typeface="Arial" panose="020B0604020202020204" pitchFamily="34" charset="0"/>
              </a:rPr>
              <a:t>Underlines, highlights and information added in parenthesis (  ) to quotations in this book were added for clarity, correction and ease of reading. These were not included in the original quotes from the referenced sources.</a:t>
            </a:r>
          </a:p>
          <a:p>
            <a:pPr marL="342900" marR="0" lvl="0" indent="-342900">
              <a:lnSpc>
                <a:spcPct val="94000"/>
              </a:lnSpc>
              <a:spcBef>
                <a:spcPts val="0"/>
              </a:spcBef>
              <a:spcAft>
                <a:spcPts val="300"/>
              </a:spcAft>
              <a:buClr>
                <a:schemeClr val="accent5">
                  <a:lumMod val="75000"/>
                </a:schemeClr>
              </a:buClr>
              <a:buFont typeface="Wingdings" panose="05000000000000000000" pitchFamily="2" charset="2"/>
              <a:buChar char="Ø"/>
            </a:pPr>
            <a:r>
              <a:rPr lang="en-US" sz="1700" kern="150" dirty="0">
                <a:solidFill>
                  <a:schemeClr val="tx1"/>
                </a:solidFill>
                <a:ea typeface="OpenSymbol"/>
                <a:cs typeface="Arial" panose="020B0604020202020204" pitchFamily="34" charset="0"/>
              </a:rPr>
              <a:t>(...) in a quotation shows irrelevant words deleted.</a:t>
            </a:r>
          </a:p>
          <a:p>
            <a:pPr marL="342900" marR="0" lvl="0" indent="-342900">
              <a:lnSpc>
                <a:spcPct val="94000"/>
              </a:lnSpc>
              <a:spcBef>
                <a:spcPts val="0"/>
              </a:spcBef>
              <a:spcAft>
                <a:spcPts val="1200"/>
              </a:spcAft>
              <a:buClr>
                <a:schemeClr val="accent5">
                  <a:lumMod val="75000"/>
                </a:schemeClr>
              </a:buClr>
              <a:buFont typeface="Wingdings" panose="05000000000000000000" pitchFamily="2" charset="2"/>
              <a:buChar char="Ø"/>
            </a:pPr>
            <a:r>
              <a:rPr lang="en-US" sz="1700" kern="150" dirty="0">
                <a:solidFill>
                  <a:schemeClr val="tx1"/>
                </a:solidFill>
                <a:ea typeface="OpenSymbol"/>
                <a:cs typeface="Arial" panose="020B0604020202020204" pitchFamily="34" charset="0"/>
              </a:rPr>
              <a:t>These reference numbers are reused across 3 different but related books. Sequential reference numbers skipped in this reference list are reserved for use in other books.   </a:t>
            </a:r>
          </a:p>
          <a:p>
            <a:pPr>
              <a:lnSpc>
                <a:spcPct val="90000"/>
              </a:lnSpc>
              <a:spcBef>
                <a:spcPts val="0"/>
              </a:spcBef>
              <a:spcAft>
                <a:spcPts val="300"/>
              </a:spcAft>
            </a:pPr>
            <a:r>
              <a:rPr lang="en-US" dirty="0">
                <a:solidFill>
                  <a:schemeClr val="bg1"/>
                </a:solidFill>
                <a:cs typeface="Arial" panose="020B0604020202020204" pitchFamily="34" charset="0"/>
              </a:rPr>
              <a:t>[24]  Wikipedia, “Darwin”, Retrieved (3/11/2011), </a:t>
            </a:r>
          </a:p>
          <a:p>
            <a:pPr marL="411480" indent="0">
              <a:lnSpc>
                <a:spcPct val="90000"/>
              </a:lnSpc>
              <a:spcBef>
                <a:spcPts val="0"/>
              </a:spcBef>
              <a:spcAft>
                <a:spcPts val="300"/>
              </a:spcAft>
            </a:pPr>
            <a:r>
              <a:rPr lang="en-US" dirty="0">
                <a:solidFill>
                  <a:schemeClr val="bg1"/>
                </a:solidFill>
                <a:cs typeface="Arial" panose="020B0604020202020204" pitchFamily="34" charset="0"/>
                <a:hlinkClick r:id="rId4"/>
              </a:rPr>
              <a:t>http://en.wikipedia.org/wiki/Charles_Darwin</a:t>
            </a:r>
            <a:endParaRPr lang="en-US" dirty="0">
              <a:solidFill>
                <a:schemeClr val="bg1"/>
              </a:solidFill>
              <a:cs typeface="Arial" panose="020B0604020202020204" pitchFamily="34" charset="0"/>
            </a:endParaRPr>
          </a:p>
          <a:p>
            <a:pPr marL="411480" indent="-411480">
              <a:lnSpc>
                <a:spcPct val="90000"/>
              </a:lnSpc>
              <a:spcBef>
                <a:spcPts val="0"/>
              </a:spcBef>
              <a:spcAft>
                <a:spcPts val="300"/>
              </a:spcAft>
            </a:pPr>
            <a:r>
              <a:rPr lang="en-US" dirty="0">
                <a:cs typeface="Arial" panose="020B0604020202020204" pitchFamily="34" charset="0"/>
              </a:rPr>
              <a:t>[26] “Parts of Brain Can Switch Functions: In People Born Blind, Brain Regions That Usually Process Vision Can Tackle Language”, ScienceDaily (Mar. 1, 2011), appears in the Proceedings of the National Academy of Sciences the week of Feb. 28 (2011). </a:t>
            </a:r>
          </a:p>
          <a:p>
            <a:pPr marL="411480" indent="0">
              <a:lnSpc>
                <a:spcPct val="90000"/>
              </a:lnSpc>
              <a:spcBef>
                <a:spcPts val="0"/>
              </a:spcBef>
              <a:spcAft>
                <a:spcPts val="300"/>
              </a:spcAft>
            </a:pPr>
            <a:r>
              <a:rPr lang="en-US" u="sng" dirty="0">
                <a:cs typeface="Arial" panose="020B0604020202020204" pitchFamily="34" charset="0"/>
                <a:hlinkClick r:id="rId5"/>
              </a:rPr>
              <a:t>http://www.sciencedaily.com/releases/2011/02/110228163143.htm</a:t>
            </a:r>
            <a:endParaRPr lang="en-US" dirty="0">
              <a:cs typeface="Arial" panose="020B0604020202020204" pitchFamily="34" charset="0"/>
            </a:endParaRPr>
          </a:p>
          <a:p>
            <a:pPr marL="548640" lvl="0" indent="-1463040">
              <a:lnSpc>
                <a:spcPct val="90000"/>
              </a:lnSpc>
              <a:spcBef>
                <a:spcPts val="0"/>
              </a:spcBef>
              <a:spcAft>
                <a:spcPts val="300"/>
              </a:spcAft>
              <a:tabLst/>
            </a:pPr>
            <a:r>
              <a:rPr lang="en-US" dirty="0">
                <a:solidFill>
                  <a:schemeClr val="bg1"/>
                </a:solidFill>
                <a:cs typeface="Arial" panose="020B0604020202020204" pitchFamily="34" charset="0"/>
              </a:rPr>
              <a:t>[35] “The Dead Sea Scrolls Bible” (translated from the original Dead Sea Scrolls, into English), book, pg. xiv, xv, xvi, xviii.</a:t>
            </a:r>
            <a:endParaRPr lang="en-US" kern="150" dirty="0">
              <a:solidFill>
                <a:schemeClr val="bg1"/>
              </a:solidFill>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394F2711-0AB3-473A-A81D-1ACCA5D6EA16}"/>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03159841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81001" y="1005840"/>
            <a:ext cx="8534400"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11480" lvl="0" indent="-411480">
              <a:spcBef>
                <a:spcPts val="0"/>
              </a:spcBef>
              <a:spcAft>
                <a:spcPts val="0"/>
              </a:spcAft>
              <a:tabLst/>
            </a:pPr>
            <a:r>
              <a:rPr lang="en-US" kern="150" dirty="0">
                <a:solidFill>
                  <a:prstClr val="black"/>
                </a:solidFill>
                <a:ea typeface="SimSun" panose="02010600030101010101" pitchFamily="2" charset="-122"/>
                <a:cs typeface="Arial" panose="020B0604020202020204" pitchFamily="34" charset="0"/>
              </a:rPr>
              <a:t>[42] Darwinism, Evolution, and Racism, Excerpts From "Evolution and the Origins of the Biological Race Theory" by Dr. Jerry Bergman, Creation Ex Nihilo Technical Journal , Vol 7(2), 1993 pp. 155-168</a:t>
            </a:r>
          </a:p>
          <a:p>
            <a:pPr marL="411480" lvl="0" indent="0">
              <a:spcBef>
                <a:spcPts val="0"/>
              </a:spcBef>
              <a:spcAft>
                <a:spcPts val="0"/>
              </a:spcAft>
              <a:tabLst/>
            </a:pPr>
            <a:r>
              <a:rPr lang="en-US" kern="150" dirty="0">
                <a:solidFill>
                  <a:schemeClr val="tx1"/>
                </a:solidFill>
                <a:ea typeface="SimSun" panose="02010600030101010101" pitchFamily="2" charset="-122"/>
                <a:cs typeface="Arial" panose="020B0604020202020204" pitchFamily="34" charset="0"/>
                <a:hlinkClick r:id="rId4">
                  <a:extLst>
                    <a:ext uri="{A12FA001-AC4F-418D-AE19-62706E023703}">
                      <ahyp:hlinkClr xmlns:ahyp="http://schemas.microsoft.com/office/drawing/2018/hyperlinkcolor" val="tx"/>
                    </a:ext>
                  </a:extLst>
                </a:hlinkClick>
              </a:rPr>
              <a:t>http://www.biblebelievers.net/creationscience/kjcevol1.htm</a:t>
            </a:r>
            <a:endParaRPr lang="en-US" kern="150" dirty="0">
              <a:solidFill>
                <a:schemeClr val="tx1"/>
              </a:solidFill>
              <a:ea typeface="SimSun" panose="02010600030101010101" pitchFamily="2" charset="-122"/>
              <a:cs typeface="Arial" panose="020B0604020202020204" pitchFamily="34" charset="0"/>
            </a:endParaRPr>
          </a:p>
          <a:p>
            <a:pPr marL="411480" lvl="0" indent="0">
              <a:spcBef>
                <a:spcPts val="0"/>
              </a:spcBef>
              <a:spcAft>
                <a:spcPts val="0"/>
              </a:spcAft>
              <a:tabLst/>
            </a:pPr>
            <a:r>
              <a:rPr lang="en-US" kern="150" dirty="0">
                <a:solidFill>
                  <a:schemeClr val="tx1"/>
                </a:solidFill>
                <a:ea typeface="SimSun" panose="02010600030101010101" pitchFamily="2" charset="-122"/>
                <a:cs typeface="Arial" panose="020B0604020202020204" pitchFamily="34" charset="0"/>
                <a:hlinkClick r:id="rId5">
                  <a:extLst>
                    <a:ext uri="{A12FA001-AC4F-418D-AE19-62706E023703}">
                      <ahyp:hlinkClr xmlns:ahyp="http://schemas.microsoft.com/office/drawing/2018/hyperlinkcolor" val="tx"/>
                    </a:ext>
                  </a:extLst>
                </a:hlinkClick>
              </a:rPr>
              <a:t>jbergman@northweststate.edu</a:t>
            </a:r>
            <a:endParaRPr lang="en-US" kern="150" dirty="0">
              <a:solidFill>
                <a:schemeClr val="tx1"/>
              </a:solidFill>
              <a:ea typeface="SimSun" panose="02010600030101010101" pitchFamily="2" charset="-122"/>
              <a:cs typeface="Arial" panose="020B0604020202020204" pitchFamily="34" charset="0"/>
            </a:endParaRPr>
          </a:p>
          <a:p>
            <a:pPr marL="411480" lvl="0" indent="-411480">
              <a:spcBef>
                <a:spcPts val="0"/>
              </a:spcBef>
              <a:spcAft>
                <a:spcPts val="300"/>
              </a:spcAft>
              <a:tabLst/>
            </a:pPr>
            <a:r>
              <a:rPr lang="en-US" kern="150" dirty="0">
                <a:solidFill>
                  <a:prstClr val="black"/>
                </a:solidFill>
                <a:ea typeface="SimSun" panose="02010600030101010101" pitchFamily="2" charset="-122"/>
                <a:cs typeface="Arial" panose="020B0604020202020204" pitchFamily="34" charset="0"/>
              </a:rPr>
              <a:t>[43] Scanned By John Van Wyhe 9.2006, transcribed by AEL Data “Darwin, C_ R_ 1860_ Journal of researches into the natural history and geology of the countries visited during the voyage of H_M_S_Beagle round the world, Chapter X 'TIERRA DEL FUEGO' &amp; 'Fuegians' “</a:t>
            </a:r>
            <a:r>
              <a:rPr lang="en-US" b="1" kern="150" dirty="0">
                <a:solidFill>
                  <a:prstClr val="black"/>
                </a:solidFill>
                <a:ea typeface="SimSun" panose="02010600030101010101" pitchFamily="2" charset="-122"/>
                <a:cs typeface="Arial" panose="020B0604020202020204" pitchFamily="34" charset="0"/>
              </a:rPr>
              <a:t>, The Complete Work of Charles Darwin Online, </a:t>
            </a:r>
            <a:r>
              <a:rPr lang="en-US" kern="150" dirty="0">
                <a:solidFill>
                  <a:prstClr val="black"/>
                </a:solidFill>
                <a:ea typeface="SimSun" panose="02010600030101010101" pitchFamily="2" charset="-122"/>
                <a:cs typeface="Arial" panose="020B0604020202020204" pitchFamily="34" charset="0"/>
              </a:rPr>
              <a:t>pg. 204-230, 10.2006. RN3</a:t>
            </a:r>
          </a:p>
          <a:p>
            <a:pPr marL="457200" lvl="0" indent="0">
              <a:spcBef>
                <a:spcPts val="0"/>
              </a:spcBef>
              <a:spcAft>
                <a:spcPts val="300"/>
              </a:spcAft>
              <a:tabLst/>
            </a:pPr>
            <a:r>
              <a:rPr lang="en-US" kern="150" dirty="0">
                <a:solidFill>
                  <a:schemeClr val="tx1"/>
                </a:solidFill>
                <a:ea typeface="SimSun" panose="02010600030101010101" pitchFamily="2" charset="-122"/>
                <a:cs typeface="Arial" panose="020B0604020202020204" pitchFamily="34" charset="0"/>
              </a:rPr>
              <a:t>http://darwin-online.org.uk/content/frameset?itemID=F20&amp;viewtype=text&amp;pageseq=1</a:t>
            </a:r>
            <a:endParaRPr lang="en-US" dirty="0">
              <a:solidFill>
                <a:schemeClr val="tx1"/>
              </a:solidFill>
              <a:cs typeface="Arial" panose="020B0604020202020204" pitchFamily="34" charset="0"/>
            </a:endParaRPr>
          </a:p>
          <a:p>
            <a:pPr marL="266700" lvl="0" indent="-266700">
              <a:spcBef>
                <a:spcPts val="0"/>
              </a:spcBef>
              <a:spcAft>
                <a:spcPts val="300"/>
              </a:spcAft>
              <a:tabLst/>
            </a:pPr>
            <a:r>
              <a:rPr lang="en-US" kern="150" dirty="0">
                <a:solidFill>
                  <a:prstClr val="black"/>
                </a:solidFill>
                <a:ea typeface="SimSun" panose="02010600030101010101" pitchFamily="2" charset="-122"/>
                <a:cs typeface="Arial" panose="020B0604020202020204" pitchFamily="34" charset="0"/>
              </a:rPr>
              <a:t>[44] Wikipedia, “Eugenics”, Retrieved (1/10/2012), from</a:t>
            </a:r>
          </a:p>
          <a:p>
            <a:pPr marL="411480" lvl="0" indent="0">
              <a:spcBef>
                <a:spcPts val="0"/>
              </a:spcBef>
              <a:spcAft>
                <a:spcPts val="300"/>
              </a:spcAft>
              <a:tabLst/>
            </a:pPr>
            <a:r>
              <a:rPr lang="en-US" kern="150" dirty="0">
                <a:solidFill>
                  <a:schemeClr val="tx1"/>
                </a:solidFill>
                <a:ea typeface="SimSun" panose="02010600030101010101" pitchFamily="2" charset="-122"/>
                <a:cs typeface="Arial" panose="020B0604020202020204" pitchFamily="34" charset="0"/>
                <a:hlinkClick r:id="rId6">
                  <a:extLst>
                    <a:ext uri="{A12FA001-AC4F-418D-AE19-62706E023703}">
                      <ahyp:hlinkClr xmlns:ahyp="http://schemas.microsoft.com/office/drawing/2018/hyperlinkcolor" val="tx"/>
                    </a:ext>
                  </a:extLst>
                </a:hlinkClick>
              </a:rPr>
              <a:t>http://en.wikipedia.org/wiki/Eugenics</a:t>
            </a:r>
            <a:endParaRPr lang="en-US" dirty="0">
              <a:solidFill>
                <a:schemeClr val="tx1"/>
              </a:solidFill>
              <a:cs typeface="Arial" panose="020B0604020202020204" pitchFamily="34" charset="0"/>
            </a:endParaRPr>
          </a:p>
          <a:p>
            <a:pPr marL="0" lvl="0" indent="0">
              <a:spcBef>
                <a:spcPts val="0"/>
              </a:spcBef>
              <a:spcAft>
                <a:spcPts val="300"/>
              </a:spcAft>
              <a:tabLst/>
            </a:pPr>
            <a:r>
              <a:rPr lang="en-US" dirty="0">
                <a:solidFill>
                  <a:prstClr val="black"/>
                </a:solidFill>
                <a:cs typeface="Arial" panose="020B0604020202020204" pitchFamily="34" charset="0"/>
              </a:rPr>
              <a:t>[51] Wikipedia, “Abortion in the United States, Statistics”, Retrieved (3/26/2011),</a:t>
            </a:r>
          </a:p>
          <a:p>
            <a:pPr marL="457200" lvl="0" indent="0">
              <a:spcBef>
                <a:spcPts val="0"/>
              </a:spcBef>
              <a:spcAft>
                <a:spcPts val="300"/>
              </a:spcAft>
              <a:tabLst/>
            </a:pPr>
            <a:r>
              <a:rPr lang="en-US" dirty="0">
                <a:solidFill>
                  <a:schemeClr val="tx1"/>
                </a:solidFill>
                <a:cs typeface="Arial" panose="020B0604020202020204" pitchFamily="34" charset="0"/>
                <a:hlinkClick r:id="rId7">
                  <a:extLst>
                    <a:ext uri="{A12FA001-AC4F-418D-AE19-62706E023703}">
                      <ahyp:hlinkClr xmlns:ahyp="http://schemas.microsoft.com/office/drawing/2018/hyperlinkcolor" val="tx"/>
                    </a:ext>
                  </a:extLst>
                </a:hlinkClick>
              </a:rPr>
              <a:t>http://en.wikipedia.org/wiki/Abortion_in_the_United_States</a:t>
            </a:r>
            <a:endParaRPr lang="en-US" dirty="0">
              <a:solidFill>
                <a:schemeClr val="tx1"/>
              </a:solidFill>
              <a:cs typeface="Arial" panose="020B0604020202020204" pitchFamily="34" charset="0"/>
            </a:endParaRPr>
          </a:p>
          <a:p>
            <a:pPr marL="266700" marR="0">
              <a:spcBef>
                <a:spcPts val="0"/>
              </a:spcBef>
              <a:spcAft>
                <a:spcPts val="0"/>
              </a:spcAft>
            </a:pPr>
            <a:endParaRPr lang="en-US" kern="150" dirty="0">
              <a:solidFill>
                <a:schemeClr val="tx1"/>
              </a:solidFill>
              <a:latin typeface="Times New Roman" panose="02020603050405020304" pitchFamily="18" charset="0"/>
              <a:ea typeface="SimSun" panose="02010600030101010101" pitchFamily="2" charset="-122"/>
              <a:cs typeface="Mangal" panose="02040503050203030202" pitchFamily="18" charset="0"/>
            </a:endParaRPr>
          </a:p>
          <a:p>
            <a:pPr marL="548640" lvl="0" indent="-1463040">
              <a:lnSpc>
                <a:spcPct val="94000"/>
              </a:lnSpc>
              <a:spcBef>
                <a:spcPts val="0"/>
              </a:spcBef>
              <a:spcAft>
                <a:spcPts val="0"/>
              </a:spcAft>
              <a:tabLst/>
            </a:pPr>
            <a:endParaRPr lang="en-US" dirty="0">
              <a:solidFill>
                <a:prstClr val="black"/>
              </a:solidFill>
              <a:cs typeface="Arial" panose="020B0604020202020204" pitchFamily="34" charset="0"/>
              <a:hlinkClick r:id="rId8"/>
            </a:endParaRPr>
          </a:p>
        </p:txBody>
      </p:sp>
      <p:sp>
        <p:nvSpPr>
          <p:cNvPr id="6" name="Date Placeholder 2">
            <a:extLst>
              <a:ext uri="{FF2B5EF4-FFF2-40B4-BE49-F238E27FC236}">
                <a16:creationId xmlns:a16="http://schemas.microsoft.com/office/drawing/2014/main" id="{8F3446D0-47A5-4275-9C4F-DDA1AEEE006E}"/>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07792766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81001" y="1005840"/>
            <a:ext cx="8534400"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lnSpc>
                <a:spcPct val="94000"/>
              </a:lnSpc>
              <a:spcBef>
                <a:spcPts val="0"/>
              </a:spcBef>
              <a:spcAft>
                <a:spcPts val="0"/>
              </a:spcAft>
              <a:tabLst/>
            </a:pPr>
            <a:r>
              <a:rPr lang="en-US" dirty="0">
                <a:solidFill>
                  <a:prstClr val="black"/>
                </a:solidFill>
                <a:cs typeface="Arial" panose="020B0604020202020204" pitchFamily="34" charset="0"/>
              </a:rPr>
              <a:t>[52] Dr. Jay Sekulo, “Choosing Life”, ACLJ Films, </a:t>
            </a:r>
            <a:r>
              <a:rPr lang="en-US" dirty="0">
                <a:solidFill>
                  <a:prstClr val="black"/>
                </a:solidFill>
                <a:cs typeface="Arial" panose="020B0604020202020204" pitchFamily="34" charset="0"/>
                <a:hlinkClick r:id="rId4"/>
              </a:rPr>
              <a:t>youtube.com/watch?v=qblCuWYFM9A</a:t>
            </a:r>
            <a:endParaRPr lang="en-US" dirty="0">
              <a:solidFill>
                <a:prstClr val="black"/>
              </a:solidFill>
              <a:cs typeface="Arial" panose="020B0604020202020204" pitchFamily="34" charset="0"/>
              <a:hlinkClick r:id="rId5"/>
            </a:endParaRPr>
          </a:p>
          <a:p>
            <a:pPr marL="0" lvl="0" indent="0">
              <a:lnSpc>
                <a:spcPct val="94000"/>
              </a:lnSpc>
              <a:spcBef>
                <a:spcPts val="0"/>
              </a:spcBef>
              <a:spcAft>
                <a:spcPts val="0"/>
              </a:spcAft>
              <a:tabLst/>
            </a:pPr>
            <a:r>
              <a:rPr lang="en-US" u="sng" dirty="0">
                <a:solidFill>
                  <a:prstClr val="black"/>
                </a:solidFill>
                <a:cs typeface="Arial" panose="020B0604020202020204" pitchFamily="34" charset="0"/>
              </a:rPr>
              <a:t>[53]</a:t>
            </a:r>
            <a:r>
              <a:rPr lang="en-US" dirty="0">
                <a:solidFill>
                  <a:prstClr val="black"/>
                </a:solidFill>
                <a:cs typeface="Arial" panose="020B0604020202020204" pitchFamily="34" charset="0"/>
              </a:rPr>
              <a:t> Michael Abrams, “The Real Story on Gay Genes”, Discover, June 5, 2007,</a:t>
            </a:r>
            <a:r>
              <a:rPr lang="en-US" u="sng" dirty="0">
                <a:solidFill>
                  <a:prstClr val="black"/>
                </a:solidFill>
                <a:cs typeface="Arial" panose="020B0604020202020204" pitchFamily="34" charset="0"/>
              </a:rPr>
              <a:t> </a:t>
            </a:r>
          </a:p>
          <a:p>
            <a:pPr marL="411480" lvl="0" indent="0">
              <a:lnSpc>
                <a:spcPct val="94000"/>
              </a:lnSpc>
              <a:spcBef>
                <a:spcPts val="0"/>
              </a:spcBef>
              <a:spcAft>
                <a:spcPts val="0"/>
              </a:spcAft>
              <a:tabLst/>
            </a:pPr>
            <a:r>
              <a:rPr lang="en-US" dirty="0">
                <a:solidFill>
                  <a:prstClr val="black"/>
                </a:solidFill>
                <a:cs typeface="Arial" panose="020B0604020202020204" pitchFamily="34" charset="0"/>
                <a:hlinkClick r:id="rId6"/>
              </a:rPr>
              <a:t>http://discovermagazine.com/2007/jun/born-gay</a:t>
            </a:r>
          </a:p>
          <a:p>
            <a:pPr marL="0" lvl="0" indent="0">
              <a:lnSpc>
                <a:spcPct val="90000"/>
              </a:lnSpc>
              <a:spcBef>
                <a:spcPts val="0"/>
              </a:spcBef>
              <a:spcAft>
                <a:spcPts val="0"/>
              </a:spcAft>
              <a:tabLst/>
            </a:pPr>
            <a:r>
              <a:rPr lang="en-US" dirty="0">
                <a:solidFill>
                  <a:prstClr val="black"/>
                </a:solidFill>
                <a:cs typeface="Arial" panose="020B0604020202020204" pitchFamily="34" charset="0"/>
              </a:rPr>
              <a:t>[54] BBC, “Doubt cast on 'gay gene', April 23, 1999, &amp; PRNewswire, “Hamer </a:t>
            </a:r>
          </a:p>
          <a:p>
            <a:pPr marL="457200" lvl="0" indent="0">
              <a:lnSpc>
                <a:spcPct val="90000"/>
              </a:lnSpc>
              <a:spcBef>
                <a:spcPts val="0"/>
              </a:spcBef>
              <a:spcAft>
                <a:spcPts val="0"/>
              </a:spcAft>
              <a:tabLst/>
            </a:pPr>
            <a:r>
              <a:rPr lang="en-US" dirty="0">
                <a:solidFill>
                  <a:prstClr val="black"/>
                </a:solidFill>
                <a:cs typeface="Arial" panose="020B0604020202020204" pitchFamily="34" charset="0"/>
              </a:rPr>
              <a:t>Hammered by New Scientific Study”, April 22, Family Research Council, Fathers for Life, </a:t>
            </a:r>
            <a:r>
              <a:rPr lang="en-US" dirty="0">
                <a:solidFill>
                  <a:prstClr val="black"/>
                </a:solidFill>
                <a:cs typeface="Arial" panose="020B0604020202020204" pitchFamily="34" charset="0"/>
                <a:hlinkClick r:id="rId5"/>
              </a:rPr>
              <a:t>fathersforlife.org/gay_issues/gay_gene.htm</a:t>
            </a:r>
            <a:endParaRPr lang="en-US" dirty="0">
              <a:solidFill>
                <a:prstClr val="black"/>
              </a:solidFill>
            </a:endParaRPr>
          </a:p>
          <a:p>
            <a:pPr marL="457200" lvl="0" indent="-914400">
              <a:lnSpc>
                <a:spcPct val="90000"/>
              </a:lnSpc>
              <a:spcAft>
                <a:spcPts val="0"/>
              </a:spcAft>
              <a:tabLst/>
            </a:pPr>
            <a:r>
              <a:rPr lang="en-US" dirty="0">
                <a:solidFill>
                  <a:prstClr val="black"/>
                </a:solidFill>
              </a:rPr>
              <a:t>[62] AfterAbortion.org, “Clinical Depression After Unintended Pregnancy Linked To Abortion”, 1/18/2002, Retrieved (3/30/2011), </a:t>
            </a:r>
            <a:r>
              <a:rPr lang="en-US" dirty="0">
                <a:solidFill>
                  <a:prstClr val="black"/>
                </a:solidFill>
                <a:hlinkClick r:id="rId7"/>
              </a:rPr>
              <a:t>afterabortion.org/2002/abortion-clinical-depression-linked-in-major-study/</a:t>
            </a:r>
            <a:endParaRPr lang="en-US" dirty="0">
              <a:solidFill>
                <a:prstClr val="black"/>
              </a:solidFill>
            </a:endParaRPr>
          </a:p>
          <a:p>
            <a:pPr marL="457200" lvl="0" indent="-914400">
              <a:lnSpc>
                <a:spcPct val="90000"/>
              </a:lnSpc>
              <a:spcAft>
                <a:spcPts val="0"/>
              </a:spcAft>
              <a:tabLst/>
            </a:pPr>
            <a:r>
              <a:rPr lang="en-US" dirty="0">
                <a:solidFill>
                  <a:prstClr val="black"/>
                </a:solidFill>
              </a:rPr>
              <a:t>[63] Steven Ertelt, “Recent Studies Confirm Women Face Depression After Abortion, Other Problems”, LifeNews.com, September 28, 2010, Retrieved (3/28/2011), </a:t>
            </a:r>
            <a:r>
              <a:rPr lang="en-US" dirty="0">
                <a:solidFill>
                  <a:prstClr val="black"/>
                </a:solidFill>
                <a:hlinkClick r:id="rId8"/>
              </a:rPr>
              <a:t>http://www.lifenews.com/2010/09/28/nat-6733/</a:t>
            </a:r>
            <a:endParaRPr lang="en-US" dirty="0"/>
          </a:p>
          <a:p>
            <a:pPr marL="457200" indent="-914400"/>
            <a:r>
              <a:rPr lang="en-US" dirty="0"/>
              <a:t>[69] Bob Unrush, “Dems 'flush public schools farther down the toilet' Family group warns of consequences of 'sexual brainwashing' bill, Retrieved (4/5/2011), </a:t>
            </a:r>
            <a:r>
              <a:rPr lang="en-US" dirty="0">
                <a:hlinkClick r:id="rId9"/>
              </a:rPr>
              <a:t>http://www.wnd.com/index.php?fa=PAGE.view&amp;pageId=283849</a:t>
            </a:r>
            <a:endParaRPr lang="en-US" dirty="0"/>
          </a:p>
          <a:p>
            <a:pPr marL="457200" indent="-914400"/>
            <a:r>
              <a:rPr lang="en-US" dirty="0"/>
              <a:t>[73] Wikipedia, “Wernher Von Braun, Quotations”, Retrieved (4/9/2011), </a:t>
            </a:r>
            <a:r>
              <a:rPr lang="en-US" dirty="0">
                <a:hlinkClick r:id="rId10"/>
              </a:rPr>
              <a:t>http://en.wikipedia.org/wiki/Werner_Von_Braun </a:t>
            </a:r>
            <a:endParaRPr lang="en-US" dirty="0">
              <a:hlinkClick r:id="rId11"/>
            </a:endParaRPr>
          </a:p>
          <a:p>
            <a:r>
              <a:rPr lang="en-US" dirty="0"/>
              <a:t>[85] Wellcome Trust. "Toward a computer model of the brain: New technique </a:t>
            </a:r>
          </a:p>
          <a:p>
            <a:pPr marL="411480" indent="0">
              <a:spcAft>
                <a:spcPts val="300"/>
              </a:spcAft>
            </a:pPr>
            <a:r>
              <a:rPr lang="en-US" dirty="0"/>
              <a:t>poised to untangle brain's complexity." ScienceDaily, 12 Apr. 2011. Web. 13 Apr. 2011. </a:t>
            </a:r>
            <a:r>
              <a:rPr lang="en-US" dirty="0">
                <a:hlinkClick r:id="rId12"/>
              </a:rPr>
              <a:t>http://www.sciencedaily.com/releases/2011/04/110410181302.htm</a:t>
            </a:r>
            <a:endParaRPr lang="en-US" dirty="0"/>
          </a:p>
        </p:txBody>
      </p:sp>
      <p:sp>
        <p:nvSpPr>
          <p:cNvPr id="6" name="Date Placeholder 2">
            <a:extLst>
              <a:ext uri="{FF2B5EF4-FFF2-40B4-BE49-F238E27FC236}">
                <a16:creationId xmlns:a16="http://schemas.microsoft.com/office/drawing/2014/main" id="{8F3446D0-47A5-4275-9C4F-DDA1AEEE006E}"/>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337459431"/>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81001" y="1280160"/>
            <a:ext cx="8534400" cy="53035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914400" algn="l" defTabSz="457200" rtl="0" eaLnBrk="1" fontAlgn="base" latinLnBrk="0" hangingPunct="0">
              <a:lnSpc>
                <a:spcPct val="90000"/>
              </a:lnSpc>
              <a:spcBef>
                <a:spcPct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[92] Nora Fitzgerald and K. Jack Riley, “Drug-Facilitated Rape: Looking for the Missing Pieces” National Institute of Justice Journal, April 2000,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hlinkClick r:id="rId4"/>
              </a:rPr>
              <a:t>ncjrs.gov/pdffiles1/jr000243c.pdf</a:t>
            </a:r>
            <a:endParaRPr lang="en-US" dirty="0">
              <a:solidFill>
                <a:schemeClr val="bg1"/>
              </a:solidFill>
              <a:cs typeface="Arial" panose="020B0604020202020204" pitchFamily="34" charset="0"/>
            </a:endParaRPr>
          </a:p>
          <a:p>
            <a:pPr marL="548640" lvl="0" indent="-1097280">
              <a:spcAft>
                <a:spcPts val="300"/>
              </a:spcAft>
              <a:tabLst/>
            </a:pPr>
            <a:r>
              <a:rPr lang="en-US" dirty="0">
                <a:solidFill>
                  <a:schemeClr val="bg1"/>
                </a:solidFill>
                <a:cs typeface="Arial" panose="020B0604020202020204" pitchFamily="34" charset="0"/>
              </a:rPr>
              <a:t>[118] University of Rochester, "Second Depth-perception Method Discovered In Brain“, ScienceDaily, 17 Mar. 2008, (Web 29 Apr. 2011),</a:t>
            </a:r>
          </a:p>
          <a:p>
            <a:pPr marL="548640" lvl="0" indent="0">
              <a:spcAft>
                <a:spcPts val="300"/>
              </a:spcAft>
              <a:tabLst/>
            </a:pPr>
            <a:r>
              <a:rPr lang="en-US" dirty="0">
                <a:solidFill>
                  <a:schemeClr val="bg1"/>
                </a:solidFill>
                <a:cs typeface="Arial" panose="020B0604020202020204" pitchFamily="34" charset="0"/>
                <a:hlinkClick r:id="rId5"/>
              </a:rPr>
              <a:t>http://www.sciencedaily.com/releases/2008/03/080316161128.htm</a:t>
            </a:r>
            <a:endParaRPr lang="en-US" dirty="0">
              <a:solidFill>
                <a:schemeClr val="bg1"/>
              </a:solidFill>
              <a:cs typeface="Arial" panose="020B0604020202020204" pitchFamily="34" charset="0"/>
            </a:endParaRPr>
          </a:p>
          <a:p>
            <a:pPr marL="548640" lvl="0" indent="-1097280">
              <a:spcAft>
                <a:spcPts val="300"/>
              </a:spcAft>
              <a:tabLst/>
            </a:pPr>
            <a:r>
              <a:rPr lang="en-US" dirty="0">
                <a:solidFill>
                  <a:prstClr val="black"/>
                </a:solidFill>
              </a:rPr>
              <a:t>[119] Jiongjiong Wang, Ph.D., “Men Are From Mars, Neuroscientists Find That Men And Women Respond Differently To Stress”, Science Daily, April 1, 2008, (Web 5/4/2011</a:t>
            </a:r>
            <a:r>
              <a:rPr lang="en-US" sz="1500" dirty="0">
                <a:solidFill>
                  <a:prstClr val="black"/>
                </a:solidFill>
              </a:rPr>
              <a:t>), </a:t>
            </a:r>
            <a:r>
              <a:rPr lang="en-US" sz="1500" dirty="0">
                <a:solidFill>
                  <a:prstClr val="black"/>
                </a:solidFill>
                <a:hlinkClick r:id="rId6"/>
              </a:rPr>
              <a:t>sciencedaily.com/videos/2008/0403-men_are_from_mars.htm</a:t>
            </a:r>
            <a:endParaRPr lang="en-US" sz="1500" dirty="0">
              <a:solidFill>
                <a:prstClr val="black"/>
              </a:solidFill>
            </a:endParaRPr>
          </a:p>
          <a:p>
            <a:pPr marL="502920" lvl="0" indent="0">
              <a:spcAft>
                <a:spcPts val="300"/>
              </a:spcAft>
              <a:tabLst/>
            </a:pPr>
            <a:r>
              <a:rPr lang="en-US" sz="1500" dirty="0">
                <a:solidFill>
                  <a:prstClr val="black"/>
                </a:solidFill>
                <a:hlinkClick r:id="rId7"/>
              </a:rPr>
              <a:t>http://lifesciencessence.blogspot.com/2011/04/men-are-from-mars-neuroscientists-find.html</a:t>
            </a:r>
            <a:endParaRPr lang="en-US" kern="150" dirty="0">
              <a:solidFill>
                <a:prstClr val="black"/>
              </a:solidFill>
              <a:ea typeface="Times New Roman" panose="02020603050405020304" pitchFamily="18" charset="0"/>
              <a:cs typeface="Arial" panose="020B0604020202020204" pitchFamily="34" charset="0"/>
            </a:endParaRPr>
          </a:p>
          <a:p>
            <a:pPr marL="548640" lvl="0" indent="-1097280">
              <a:spcBef>
                <a:spcPts val="0"/>
              </a:spcBef>
              <a:spcAft>
                <a:spcPts val="300"/>
              </a:spcAft>
              <a:tabLst/>
            </a:pPr>
            <a:r>
              <a:rPr lang="en-US" kern="150" dirty="0">
                <a:solidFill>
                  <a:prstClr val="black"/>
                </a:solidFill>
                <a:ea typeface="Times New Roman" panose="02020603050405020304" pitchFamily="18" charset="0"/>
                <a:cs typeface="Arial" panose="020B0604020202020204" pitchFamily="34" charset="0"/>
              </a:rPr>
              <a:t>[144] “Scientific and Biblical Response To: “Up from the Apes. Remarkable New Evidence Is Filling in the Story of How We Became Human”, Time, August 23, 1999, posted 1/7/2000,</a:t>
            </a:r>
            <a:endParaRPr lang="en-US" kern="150" dirty="0">
              <a:solidFill>
                <a:prstClr val="black"/>
              </a:solidFill>
              <a:ea typeface="SimSun" panose="02010600030101010101" pitchFamily="2" charset="-122"/>
              <a:cs typeface="Arial" panose="020B0604020202020204" pitchFamily="34" charset="0"/>
            </a:endParaRPr>
          </a:p>
          <a:p>
            <a:pPr marL="548640" lvl="0" indent="0">
              <a:spcBef>
                <a:spcPts val="0"/>
              </a:spcBef>
              <a:spcAft>
                <a:spcPts val="300"/>
              </a:spcAft>
              <a:tabLst/>
            </a:pPr>
            <a:r>
              <a:rPr lang="en-US" kern="150" dirty="0">
                <a:solidFill>
                  <a:prstClr val="black"/>
                </a:solidFill>
                <a:ea typeface="Times New Roman" panose="02020603050405020304" pitchFamily="18" charset="0"/>
                <a:cs typeface="Arial" panose="020B0604020202020204" pitchFamily="34" charset="0"/>
                <a:hlinkClick r:id="rId8"/>
              </a:rPr>
              <a:t>jashow.org/Articles/_PDFArchives/science/SC2W0304RA.pdf</a:t>
            </a:r>
            <a:endParaRPr lang="en-US" dirty="0">
              <a:cs typeface="Arial" panose="020B0604020202020204" pitchFamily="34" charset="0"/>
            </a:endParaRPr>
          </a:p>
          <a:p>
            <a:pPr>
              <a:lnSpc>
                <a:spcPct val="90000"/>
              </a:lnSpc>
              <a:spcAft>
                <a:spcPts val="300"/>
              </a:spcAft>
            </a:pPr>
            <a:r>
              <a:rPr lang="en-US" dirty="0">
                <a:cs typeface="Arial" panose="020B0604020202020204" pitchFamily="34" charset="0"/>
              </a:rPr>
              <a:t>[148] Time 2, “Homosexuality, Confused Affections”, Steven Yake Productions</a:t>
            </a:r>
          </a:p>
          <a:p>
            <a:pPr indent="-393192">
              <a:lnSpc>
                <a:spcPct val="90000"/>
              </a:lnSpc>
              <a:spcAft>
                <a:spcPts val="300"/>
              </a:spcAft>
            </a:pPr>
            <a:r>
              <a:rPr lang="en-US" dirty="0">
                <a:cs typeface="Arial" panose="020B0604020202020204" pitchFamily="34" charset="0"/>
              </a:rPr>
              <a:t>[149] Wayne Andre, David W. Balsiger, “Face In The Mirror”, TBN 4/30/2011, ISBN </a:t>
            </a:r>
          </a:p>
          <a:p>
            <a:pPr marL="502920" indent="0">
              <a:lnSpc>
                <a:spcPct val="90000"/>
              </a:lnSpc>
              <a:spcAft>
                <a:spcPts val="300"/>
              </a:spcAft>
            </a:pPr>
            <a:r>
              <a:rPr lang="en-US" dirty="0">
                <a:cs typeface="Arial" panose="020B0604020202020204" pitchFamily="34" charset="0"/>
              </a:rPr>
              <a:t>0882706780 / 9780882706788 / 0-88270-678-0, Bridge Logos Pub</a:t>
            </a:r>
          </a:p>
          <a:p>
            <a:pPr marL="0" lvl="0" indent="-502920">
              <a:lnSpc>
                <a:spcPct val="90000"/>
              </a:lnSpc>
              <a:spcAft>
                <a:spcPts val="300"/>
              </a:spcAft>
              <a:tabLst/>
            </a:pPr>
            <a:r>
              <a:rPr lang="en-US" dirty="0">
                <a:solidFill>
                  <a:prstClr val="black"/>
                </a:solidFill>
                <a:cs typeface="Arial" panose="020B0604020202020204" pitchFamily="34" charset="0"/>
              </a:rPr>
              <a:t>[150] Judith A. Reisman, Ph.D., “Sexual Sabotage” </a:t>
            </a:r>
          </a:p>
          <a:p>
            <a:pPr marL="548640" lvl="0" indent="0">
              <a:lnSpc>
                <a:spcPct val="90000"/>
              </a:lnSpc>
              <a:spcAft>
                <a:spcPts val="300"/>
              </a:spcAft>
              <a:tabLst/>
            </a:pPr>
            <a:r>
              <a:rPr lang="en-US" u="sng" dirty="0">
                <a:solidFill>
                  <a:prstClr val="black"/>
                </a:solidFill>
                <a:cs typeface="Arial" panose="020B0604020202020204" pitchFamily="34" charset="0"/>
                <a:hlinkClick r:id="rId9"/>
              </a:rPr>
              <a:t>wndbooks.wnd.com/sexual-sabotage/</a:t>
            </a:r>
            <a:endParaRPr lang="en-US" u="sng"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3D63BFAC-F27D-432D-BD7B-1CA8E30F8C9E}"/>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56362852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79981" y="1417320"/>
            <a:ext cx="8797290" cy="5244513"/>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90000"/>
              </a:lnSpc>
              <a:spcBef>
                <a:spcPts val="0"/>
              </a:spcBef>
              <a:spcAft>
                <a:spcPts val="600"/>
              </a:spcAft>
              <a:buClr>
                <a:schemeClr val="bg1"/>
              </a:buClr>
              <a:buSzPct val="50000"/>
            </a:pP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127000" dist="50800" dir="5400000" algn="ctr" rotWithShape="0">
                    <a:srgbClr val="000000"/>
                  </a:outerShdw>
                </a:effectLst>
                <a:ea typeface="SimSun" panose="02010600030101010101" pitchFamily="2" charset="-122"/>
                <a:cs typeface="Arial" panose="020B0604020202020204" pitchFamily="34" charset="0"/>
              </a:rPr>
              <a:t>Darwin was a conservative Christian creationist &amp; Bible theology student until he attended a liberal university</a:t>
            </a:r>
            <a:r>
              <a:rPr lang="en-US" sz="3400" kern="150" dirty="0">
                <a:solidFill>
                  <a:schemeClr val="tx1"/>
                </a:solidFill>
                <a:latin typeface="Calibri" panose="020F0502020204030204" pitchFamily="34" charset="0"/>
                <a:ea typeface="SimSun" panose="02010600030101010101" pitchFamily="2" charset="-122"/>
                <a:cs typeface="Calibri" panose="020F0502020204030204" pitchFamily="34" charset="0"/>
              </a:rPr>
              <a:t>.</a:t>
            </a:r>
            <a:r>
              <a:rPr lang="en-US" sz="3400" dirty="0">
                <a:solidFill>
                  <a:schemeClr val="tx1"/>
                </a:solidFill>
                <a:latin typeface="Calibri" panose="020F0502020204030204" pitchFamily="34" charset="0"/>
                <a:cs typeface="Calibri" panose="020F0502020204030204" pitchFamily="34" charset="0"/>
              </a:rPr>
              <a:t> </a:t>
            </a:r>
          </a:p>
          <a:p>
            <a:pPr marL="274320" lvl="1" indent="-274320">
              <a:lnSpc>
                <a:spcPct val="90000"/>
              </a:lnSpc>
              <a:spcBef>
                <a:spcPts val="0"/>
              </a:spcBef>
              <a:spcAft>
                <a:spcPts val="600"/>
              </a:spcAft>
              <a:buClr>
                <a:schemeClr val="tx1"/>
              </a:buClr>
              <a:buSzPct val="60000"/>
              <a:buFont typeface="Wingdings" panose="05000000000000000000" pitchFamily="2" charset="2"/>
              <a:buChar char="Ø"/>
            </a:pPr>
            <a:r>
              <a:rPr lang="en-US" sz="3000" dirty="0">
                <a:latin typeface="Calibri" panose="020F0502020204030204" pitchFamily="34" charset="0"/>
                <a:cs typeface="Calibri" panose="020F0502020204030204" pitchFamily="34" charset="0"/>
              </a:rPr>
              <a:t>Many unbiblical errors in his liberal Unitarian church, including the belief in non-deity of Jesus, plus the error that all Christians first go to Hell in Purgatory, all led Darwin to heavy college alcoholism. </a:t>
            </a:r>
          </a:p>
          <a:p>
            <a:pPr marL="274320" lvl="1" indent="-274320">
              <a:lnSpc>
                <a:spcPct val="90000"/>
              </a:lnSpc>
              <a:spcBef>
                <a:spcPts val="0"/>
              </a:spcBef>
              <a:spcAft>
                <a:spcPts val="600"/>
              </a:spcAft>
              <a:buClr>
                <a:schemeClr val="tx1"/>
              </a:buClr>
              <a:buSzPct val="60000"/>
              <a:buFont typeface="Wingdings" panose="05000000000000000000" pitchFamily="2" charset="2"/>
              <a:buChar char="Ø"/>
            </a:pPr>
            <a:r>
              <a:rPr lang="en-US" sz="3000" dirty="0">
                <a:latin typeface="Calibri" panose="020F0502020204030204" pitchFamily="34" charset="0"/>
                <a:cs typeface="Calibri" panose="020F0502020204030204" pitchFamily="34" charset="0"/>
              </a:rPr>
              <a:t>Later, during the Beagle voyage, the lack of discovery of ancient Bible manuscripts by archeologists at Pompeii caused Darwin to turn from God. </a:t>
            </a:r>
            <a:r>
              <a:rPr lang="en-US" altLang="en-US" sz="1600" dirty="0">
                <a:solidFill>
                  <a:schemeClr val="tx1"/>
                </a:solidFill>
                <a:latin typeface="Calibri" panose="020F0502020204030204" pitchFamily="34" charset="0"/>
                <a:cs typeface="Arial Unicode MS" panose="020B0604020202020204" pitchFamily="34" charset="-128"/>
                <a:hlinkClick r:id="rId4">
                  <a:extLst>
                    <a:ext uri="{A12FA001-AC4F-418D-AE19-62706E023703}">
                      <ahyp:hlinkClr xmlns:ahyp="http://schemas.microsoft.com/office/drawing/2018/hyperlinkcolor" val="tx"/>
                    </a:ext>
                  </a:extLst>
                </a:hlinkClick>
              </a:rPr>
              <a:t>[24]</a:t>
            </a:r>
            <a:r>
              <a:rPr lang="en-US" altLang="en-US" sz="1600" dirty="0">
                <a:solidFill>
                  <a:schemeClr val="tx1"/>
                </a:solidFill>
                <a:latin typeface="Calibri" panose="020F0502020204030204" pitchFamily="34" charset="0"/>
                <a:cs typeface="Arial Unicode MS" panose="020B0604020202020204" pitchFamily="34" charset="-128"/>
              </a:rPr>
              <a:t> </a:t>
            </a:r>
            <a:r>
              <a:rPr lang="en-US" altLang="en-US" sz="1600" dirty="0">
                <a:solidFill>
                  <a:schemeClr val="tx1"/>
                </a:solidFill>
                <a:latin typeface="Calibri" panose="020F0502020204030204" pitchFamily="34" charset="0"/>
                <a:cs typeface="Arial Unicode MS" panose="020B0604020202020204" pitchFamily="34" charset="-128"/>
                <a:hlinkClick r:id="rId5">
                  <a:extLst>
                    <a:ext uri="{A12FA001-AC4F-418D-AE19-62706E023703}">
                      <ahyp:hlinkClr xmlns:ahyp="http://schemas.microsoft.com/office/drawing/2018/hyperlinkcolor" val="tx"/>
                    </a:ext>
                  </a:extLst>
                </a:hlinkClick>
              </a:rPr>
              <a:t>[583]</a:t>
            </a:r>
            <a:r>
              <a:rPr lang="en-US" altLang="en-US" sz="1600" dirty="0">
                <a:solidFill>
                  <a:schemeClr val="tx1"/>
                </a:solidFill>
                <a:latin typeface="Calibri" panose="020F0502020204030204" pitchFamily="34" charset="0"/>
                <a:cs typeface="Arial Unicode MS" panose="020B0604020202020204" pitchFamily="34" charset="-128"/>
              </a:rPr>
              <a:t> </a:t>
            </a:r>
            <a:r>
              <a:rPr lang="en-US" altLang="en-US" sz="1600" dirty="0">
                <a:solidFill>
                  <a:schemeClr val="tx1"/>
                </a:solidFill>
                <a:latin typeface="Calibri" panose="020F0502020204030204" pitchFamily="34" charset="0"/>
                <a:cs typeface="Arial Unicode MS" panose="020B0604020202020204" pitchFamily="34" charset="-128"/>
                <a:hlinkClick r:id="rId6">
                  <a:extLst>
                    <a:ext uri="{A12FA001-AC4F-418D-AE19-62706E023703}">
                      <ahyp:hlinkClr xmlns:ahyp="http://schemas.microsoft.com/office/drawing/2018/hyperlinkcolor" val="tx"/>
                    </a:ext>
                  </a:extLst>
                </a:hlinkClick>
              </a:rPr>
              <a:t>[633]</a:t>
            </a:r>
            <a:r>
              <a:rPr lang="en-US" sz="2800" dirty="0">
                <a:solidFill>
                  <a:schemeClr val="tx1"/>
                </a:solidFill>
                <a:latin typeface="Calibri" panose="020F0502020204030204" pitchFamily="34" charset="0"/>
                <a:cs typeface="Calibri" panose="020F0502020204030204" pitchFamily="34" charset="0"/>
              </a:rPr>
              <a:t> </a:t>
            </a:r>
          </a:p>
          <a:p>
            <a:pPr marL="274320" lvl="1" indent="-274320">
              <a:lnSpc>
                <a:spcPct val="90000"/>
              </a:lnSpc>
              <a:spcBef>
                <a:spcPts val="0"/>
              </a:spcBef>
              <a:spcAft>
                <a:spcPts val="600"/>
              </a:spcAft>
              <a:buClr>
                <a:schemeClr val="tx1"/>
              </a:buClr>
              <a:buSzPct val="60000"/>
              <a:buFont typeface="Wingdings" panose="05000000000000000000" pitchFamily="2" charset="2"/>
              <a:buChar char="Ø"/>
            </a:pPr>
            <a:r>
              <a:rPr lang="en-US" sz="3000" dirty="0">
                <a:latin typeface="Calibri" panose="020F0502020204030204" pitchFamily="34" charset="0"/>
                <a:cs typeface="Calibri" panose="020F0502020204030204" pitchFamily="34" charset="0"/>
              </a:rPr>
              <a:t>Today we have many, including the Dead Sea Scrolls.</a:t>
            </a:r>
          </a:p>
        </p:txBody>
      </p:sp>
      <p:sp>
        <p:nvSpPr>
          <p:cNvPr id="5" name="Text Box 2"/>
          <p:cNvSpPr txBox="1">
            <a:spLocks noChangeArrowheads="1"/>
          </p:cNvSpPr>
          <p:nvPr/>
        </p:nvSpPr>
        <p:spPr bwMode="auto">
          <a:xfrm>
            <a:off x="196546" y="228600"/>
            <a:ext cx="8797290" cy="100584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defRPr/>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1B3335B-9C07-4ABA-B4D9-072B494248B7}"/>
              </a:ext>
            </a:extLst>
          </p:cNvPr>
          <p:cNvSpPr>
            <a:spLocks noGrp="1"/>
          </p:cNvSpPr>
          <p:nvPr>
            <p:ph type="dt" sz="half" idx="10"/>
          </p:nvPr>
        </p:nvSpPr>
        <p:spPr>
          <a:xfrm>
            <a:off x="5394960" y="6675120"/>
            <a:ext cx="3657600" cy="18288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8462594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76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060609"/>
            <a:ext cx="83058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097280" algn="l" defTabSz="457200" rtl="0" eaLnBrk="1" fontAlgn="base" latinLnBrk="0" hangingPunct="0">
              <a:lnSpc>
                <a:spcPct val="9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[151] Susan Brinkmann (co-author of "The Kinsey Corruption” with Judith Reisman), “The Truth Behind Alfred Kinsey (on the "Scientist" and His Research)”, April 25, 2011, Innovative Media, Inc,. </a:t>
            </a:r>
            <a:r>
              <a:rPr kumimoji="0" lang="en-US" sz="1800" b="0" i="0" u="sng"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drjudithreisman.com/archives/2011/04/the_truth_behin.html </a:t>
            </a:r>
            <a:endParaRPr lang="en-US" dirty="0">
              <a:solidFill>
                <a:prstClr val="black"/>
              </a:solidFill>
              <a:cs typeface="Arial" panose="020B0604020202020204" pitchFamily="34" charset="0"/>
            </a:endParaRPr>
          </a:p>
          <a:p>
            <a:pPr marL="0" lvl="0" indent="0">
              <a:lnSpc>
                <a:spcPct val="90000"/>
              </a:lnSpc>
              <a:spcAft>
                <a:spcPts val="0"/>
              </a:spcAft>
              <a:tabLst/>
            </a:pPr>
            <a:r>
              <a:rPr lang="en-US" dirty="0">
                <a:solidFill>
                  <a:prstClr val="black"/>
                </a:solidFill>
                <a:cs typeface="Arial" panose="020B0604020202020204" pitchFamily="34" charset="0"/>
              </a:rPr>
              <a:t>[187] University of Western Ontario (2011, April 11). “How marijuana affects the </a:t>
            </a:r>
          </a:p>
          <a:p>
            <a:pPr marL="548640" lvl="0" indent="0">
              <a:lnSpc>
                <a:spcPct val="90000"/>
              </a:lnSpc>
              <a:spcAft>
                <a:spcPts val="0"/>
              </a:spcAft>
              <a:tabLst/>
            </a:pPr>
            <a:r>
              <a:rPr lang="en-US" dirty="0">
                <a:solidFill>
                  <a:prstClr val="black"/>
                </a:solidFill>
                <a:cs typeface="Arial" panose="020B0604020202020204" pitchFamily="34" charset="0"/>
              </a:rPr>
              <a:t>way the brain processes emotional information”, </a:t>
            </a:r>
            <a:r>
              <a:rPr lang="en-US" i="1" dirty="0">
                <a:solidFill>
                  <a:prstClr val="black"/>
                </a:solidFill>
                <a:cs typeface="Arial" panose="020B0604020202020204" pitchFamily="34" charset="0"/>
              </a:rPr>
              <a:t>ScienceDaily,</a:t>
            </a:r>
            <a:r>
              <a:rPr lang="en-US" dirty="0">
                <a:solidFill>
                  <a:prstClr val="black"/>
                </a:solidFill>
                <a:cs typeface="Arial" panose="020B0604020202020204" pitchFamily="34" charset="0"/>
              </a:rPr>
              <a:t> Retrieved May 27, 2011, </a:t>
            </a:r>
            <a:r>
              <a:rPr lang="en-US" u="sng" dirty="0">
                <a:solidFill>
                  <a:prstClr val="black"/>
                </a:solidFill>
                <a:cs typeface="Arial" panose="020B0604020202020204" pitchFamily="34" charset="0"/>
                <a:hlinkClick r:id="rId5"/>
              </a:rPr>
              <a:t>sciencedaily.com/releases/2011/04/110405174833.htm</a:t>
            </a:r>
            <a:endParaRPr lang="en-US" u="sng" dirty="0">
              <a:solidFill>
                <a:prstClr val="black"/>
              </a:solidFill>
              <a:cs typeface="Arial" panose="020B0604020202020204" pitchFamily="34" charset="0"/>
            </a:endParaRPr>
          </a:p>
          <a:p>
            <a:pPr marL="0" lvl="0" indent="0">
              <a:spcAft>
                <a:spcPts val="0"/>
              </a:spcAft>
              <a:tabLst/>
            </a:pPr>
            <a:r>
              <a:rPr lang="en-US" dirty="0">
                <a:solidFill>
                  <a:prstClr val="black"/>
                </a:solidFill>
                <a:cs typeface="Arial" panose="020B0604020202020204" pitchFamily="34" charset="0"/>
              </a:rPr>
              <a:t>[272] Wikipedia, “Date Rape”, (Web 11-17-11), </a:t>
            </a:r>
          </a:p>
          <a:p>
            <a:pPr marL="548640" lvl="0" indent="0">
              <a:spcAft>
                <a:spcPts val="0"/>
              </a:spcAft>
              <a:tabLst/>
            </a:pPr>
            <a:r>
              <a:rPr lang="en-US" dirty="0">
                <a:solidFill>
                  <a:prstClr val="black"/>
                </a:solidFill>
                <a:cs typeface="Arial" panose="020B0604020202020204" pitchFamily="34" charset="0"/>
                <a:hlinkClick r:id="rId6"/>
              </a:rPr>
              <a:t>http://en.wikipedia.org/wiki/Date_rape</a:t>
            </a:r>
            <a:endParaRPr lang="en-US" dirty="0">
              <a:solidFill>
                <a:prstClr val="black"/>
              </a:solidFill>
              <a:cs typeface="Arial" panose="020B0604020202020204" pitchFamily="34" charset="0"/>
            </a:endParaRPr>
          </a:p>
          <a:p>
            <a:pPr marL="548640" lvl="0" indent="-1463040">
              <a:lnSpc>
                <a:spcPct val="90000"/>
              </a:lnSpc>
              <a:spcBef>
                <a:spcPts val="0"/>
              </a:spcBef>
              <a:spcAft>
                <a:spcPts val="0"/>
              </a:spcAft>
              <a:tabLst/>
            </a:pPr>
            <a:r>
              <a:rPr lang="en-US" dirty="0">
                <a:solidFill>
                  <a:prstClr val="black"/>
                </a:solidFill>
                <a:cs typeface="Arial" panose="020B0604020202020204" pitchFamily="34" charset="0"/>
              </a:rPr>
              <a:t>[281] Rana Sampson, "Acquaintance Rape of College Students (Chapter 4, Victim Underreporting)", U.S. Department of Justice, </a:t>
            </a:r>
            <a:r>
              <a:rPr lang="en-US" dirty="0">
                <a:solidFill>
                  <a:prstClr val="black"/>
                </a:solidFill>
                <a:cs typeface="Arial" panose="020B0604020202020204" pitchFamily="34" charset="0"/>
                <a:hlinkClick r:id="rId7"/>
              </a:rPr>
              <a:t>cops.usdoj.gov/pdf/e03021472.pdf</a:t>
            </a:r>
            <a:endParaRPr lang="en-US" dirty="0">
              <a:solidFill>
                <a:schemeClr val="bg1">
                  <a:lumMod val="95000"/>
                  <a:lumOff val="5000"/>
                </a:schemeClr>
              </a:solidFill>
              <a:cs typeface="Arial" panose="020B0604020202020204" pitchFamily="34" charset="0"/>
            </a:endParaRPr>
          </a:p>
          <a:p>
            <a:pPr marL="548640" indent="-1463040">
              <a:lnSpc>
                <a:spcPct val="90000"/>
              </a:lnSpc>
              <a:spcBef>
                <a:spcPts val="0"/>
              </a:spcBef>
              <a:spcAft>
                <a:spcPts val="0"/>
              </a:spcAft>
            </a:pPr>
            <a:r>
              <a:rPr lang="en-US" dirty="0">
                <a:solidFill>
                  <a:schemeClr val="bg1">
                    <a:lumMod val="95000"/>
                    <a:lumOff val="5000"/>
                  </a:schemeClr>
                </a:solidFill>
                <a:cs typeface="Arial" panose="020B0604020202020204" pitchFamily="34" charset="0"/>
              </a:rPr>
              <a:t>[286] </a:t>
            </a:r>
            <a:r>
              <a:rPr lang="en-US" dirty="0">
                <a:solidFill>
                  <a:schemeClr val="bg1"/>
                </a:solidFill>
                <a:cs typeface="Arial" panose="020B0604020202020204" pitchFamily="34" charset="0"/>
              </a:rPr>
              <a:t>Wikipedia, “Ketef Hinnom”, (Web 11-27-11), </a:t>
            </a:r>
            <a:r>
              <a:rPr lang="en-US" dirty="0">
                <a:solidFill>
                  <a:schemeClr val="tx1"/>
                </a:solidFill>
                <a:cs typeface="Arial" panose="020B0604020202020204" pitchFamily="34" charset="0"/>
                <a:hlinkClick r:id="rId8"/>
              </a:rPr>
              <a:t>en.wikipedia.org/wiki/Ketef_Hinnom</a:t>
            </a:r>
            <a:endParaRPr lang="en-US" dirty="0">
              <a:solidFill>
                <a:schemeClr val="tx1"/>
              </a:solidFill>
            </a:endParaRPr>
          </a:p>
          <a:p>
            <a:pPr marL="548640" indent="-1463040">
              <a:lnSpc>
                <a:spcPct val="90000"/>
              </a:lnSpc>
              <a:spcBef>
                <a:spcPts val="0"/>
              </a:spcBef>
              <a:spcAft>
                <a:spcPts val="0"/>
              </a:spcAft>
            </a:pPr>
            <a:r>
              <a:rPr lang="en-US" dirty="0">
                <a:solidFill>
                  <a:schemeClr val="bg1">
                    <a:lumMod val="95000"/>
                    <a:lumOff val="5000"/>
                  </a:schemeClr>
                </a:solidFill>
              </a:rPr>
              <a:t>[292] </a:t>
            </a:r>
            <a:r>
              <a:rPr lang="en-US" dirty="0">
                <a:cs typeface="Arial" panose="020B0604020202020204" pitchFamily="34" charset="0"/>
              </a:rPr>
              <a:t>University of Arizona. "How the brain strings words into sentences." ScienceDaily, 28 Nov. 2011, </a:t>
            </a:r>
            <a:r>
              <a:rPr lang="en-US" dirty="0">
                <a:cs typeface="Arial" panose="020B0604020202020204" pitchFamily="34" charset="0"/>
                <a:hlinkClick r:id="rId9"/>
              </a:rPr>
              <a:t>sciencedaily.com/releases/2011/11/111128171220.htm</a:t>
            </a:r>
            <a:endParaRPr lang="en-US" dirty="0">
              <a:cs typeface="Arial" panose="020B0604020202020204" pitchFamily="34" charset="0"/>
            </a:endParaRPr>
          </a:p>
          <a:p>
            <a:pPr marL="0" lvl="0" indent="0">
              <a:lnSpc>
                <a:spcPct val="90000"/>
              </a:lnSpc>
              <a:spcBef>
                <a:spcPts val="0"/>
              </a:spcBef>
              <a:spcAft>
                <a:spcPts val="0"/>
              </a:spcAft>
              <a:tabLst/>
            </a:pPr>
            <a:r>
              <a:rPr lang="en-US" dirty="0">
                <a:solidFill>
                  <a:prstClr val="black"/>
                </a:solidFill>
              </a:rPr>
              <a:t>400] Wikipedia, "Frederick Douglass", (web 2-15-13),</a:t>
            </a:r>
          </a:p>
          <a:p>
            <a:pPr marL="548640" lvl="0" indent="0">
              <a:lnSpc>
                <a:spcPct val="90000"/>
              </a:lnSpc>
              <a:spcBef>
                <a:spcPts val="0"/>
              </a:spcBef>
              <a:spcAft>
                <a:spcPts val="0"/>
              </a:spcAft>
              <a:tabLst/>
            </a:pPr>
            <a:r>
              <a:rPr lang="en-US" dirty="0">
                <a:solidFill>
                  <a:prstClr val="black"/>
                </a:solidFill>
              </a:rPr>
              <a:t> </a:t>
            </a:r>
            <a:r>
              <a:rPr lang="en-US" u="sng" dirty="0">
                <a:solidFill>
                  <a:prstClr val="black"/>
                </a:solidFill>
                <a:hlinkClick r:id="rId10">
                  <a:extLst>
                    <a:ext uri="{A12FA001-AC4F-418D-AE19-62706E023703}">
                      <ahyp:hlinkClr xmlns:ahyp="http://schemas.microsoft.com/office/drawing/2018/hyperlinkcolor" val="tx"/>
                    </a:ext>
                  </a:extLst>
                </a:hlinkClick>
              </a:rPr>
              <a:t>http://www.wikipedia.org/wiki/Frederick_Douglass</a:t>
            </a:r>
            <a:endParaRPr lang="en-US" dirty="0">
              <a:solidFill>
                <a:prstClr val="black"/>
              </a:solidFill>
            </a:endParaRPr>
          </a:p>
          <a:p>
            <a:pPr marL="548640" lvl="0" indent="-1280160">
              <a:spcAft>
                <a:spcPts val="0"/>
              </a:spcAft>
              <a:tabLst/>
            </a:pPr>
            <a:r>
              <a:rPr lang="en-US" dirty="0">
                <a:solidFill>
                  <a:prstClr val="black"/>
                </a:solidFill>
              </a:rPr>
              <a:t>[401] </a:t>
            </a:r>
            <a:r>
              <a:rPr lang="en-US" dirty="0" err="1">
                <a:solidFill>
                  <a:prstClr val="black"/>
                </a:solidFill>
              </a:rPr>
              <a:t>Larnelle</a:t>
            </a:r>
            <a:r>
              <a:rPr lang="en-US" dirty="0">
                <a:solidFill>
                  <a:prstClr val="black"/>
                </a:solidFill>
              </a:rPr>
              <a:t> Harris, "Josiah Henson The Real Uncle Tom", (DVD), RBC Ministries, Day of Discovery, 2005,</a:t>
            </a:r>
          </a:p>
          <a:p>
            <a:pPr marL="548640" lvl="0" indent="0">
              <a:spcAft>
                <a:spcPts val="0"/>
              </a:spcAft>
              <a:tabLst/>
            </a:pPr>
            <a:r>
              <a:rPr lang="en-US" dirty="0">
                <a:solidFill>
                  <a:prstClr val="black"/>
                </a:solidFill>
                <a:hlinkClick r:id="rId11">
                  <a:extLst>
                    <a:ext uri="{A12FA001-AC4F-418D-AE19-62706E023703}">
                      <ahyp:hlinkClr xmlns:ahyp="http://schemas.microsoft.com/office/drawing/2018/hyperlinkcolor" val="tx"/>
                    </a:ext>
                  </a:extLst>
                </a:hlinkClick>
              </a:rPr>
              <a:t>http://www.youtube.com/watch?v=iivFN4NarVQ</a:t>
            </a:r>
            <a:endParaRPr lang="en-US" dirty="0">
              <a:solidFill>
                <a:prstClr val="black"/>
              </a:solidFill>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46774111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097280"/>
            <a:ext cx="83058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a:spcAft>
                <a:spcPts val="0"/>
              </a:spcAft>
            </a:pPr>
            <a:r>
              <a:rPr lang="en-US" dirty="0"/>
              <a:t>[402] Wikipedia, "Harriet Beecher Stowe", (web 2-15-13), </a:t>
            </a:r>
          </a:p>
          <a:p>
            <a:pPr marL="548640" indent="0">
              <a:spcAft>
                <a:spcPts val="0"/>
              </a:spcAft>
            </a:pPr>
            <a:r>
              <a:rPr lang="en-US" u="sng" dirty="0">
                <a:hlinkClick r:id="rId4"/>
              </a:rPr>
              <a:t>http://en.wikipedia.org/wiki/Harriet_Beecher_Stowe</a:t>
            </a:r>
            <a:endParaRPr lang="en-US" dirty="0"/>
          </a:p>
          <a:p>
            <a:pPr marL="0" indent="0">
              <a:spcAft>
                <a:spcPts val="0"/>
              </a:spcAft>
            </a:pPr>
            <a:r>
              <a:rPr lang="en-US" dirty="0"/>
              <a:t>[403] Wikipedia, "Uncle Tom's Cabin", (web 2-15-13),  </a:t>
            </a:r>
          </a:p>
          <a:p>
            <a:pPr marL="548640" indent="0">
              <a:spcAft>
                <a:spcPts val="0"/>
              </a:spcAft>
            </a:pPr>
            <a:r>
              <a:rPr lang="en-US" u="sng" dirty="0">
                <a:hlinkClick r:id="rId5"/>
              </a:rPr>
              <a:t>http://en.wikipedia.org/wiki/Uncle_Tom's_Cabin</a:t>
            </a:r>
            <a:endParaRPr lang="en-US" dirty="0"/>
          </a:p>
          <a:p>
            <a:pPr marL="548640" indent="-1463040">
              <a:spcAft>
                <a:spcPts val="0"/>
              </a:spcAft>
            </a:pPr>
            <a:r>
              <a:rPr lang="en-US" dirty="0"/>
              <a:t>[404] Charles Edward Stowe, “Harriet Beecher Stowe: The Story of Her Life” (1911) p. 203,</a:t>
            </a:r>
          </a:p>
          <a:p>
            <a:pPr>
              <a:spcAft>
                <a:spcPts val="0"/>
              </a:spcAft>
            </a:pPr>
            <a:r>
              <a:rPr lang="en-US" dirty="0"/>
              <a:t>[405] Harriet Beecher Stowe, “A Key to Uncle Tom's Cabin” 1853, p. 42.</a:t>
            </a:r>
          </a:p>
          <a:p>
            <a:pPr marL="548640" indent="0">
              <a:spcAft>
                <a:spcPts val="0"/>
              </a:spcAft>
            </a:pPr>
            <a:r>
              <a:rPr lang="en-US" dirty="0">
                <a:hlinkClick r:id="rId6"/>
              </a:rPr>
              <a:t>http://utc.iath.virginia.edu/uncletom/key/kyhp.html</a:t>
            </a:r>
            <a:endParaRPr lang="en-US" dirty="0"/>
          </a:p>
          <a:p>
            <a:pPr>
              <a:spcAft>
                <a:spcPts val="0"/>
              </a:spcAft>
            </a:pPr>
            <a:r>
              <a:rPr lang="en-US" dirty="0"/>
              <a:t>[406] </a:t>
            </a:r>
            <a:r>
              <a:rPr lang="en-US" u="sng" dirty="0">
                <a:hlinkClick r:id="rId7"/>
              </a:rPr>
              <a:t>www.BlackHistory.com/lynching</a:t>
            </a:r>
            <a:r>
              <a:rPr lang="en-US" u="sng" dirty="0"/>
              <a:t>,</a:t>
            </a:r>
            <a:r>
              <a:rPr lang="en-US" dirty="0"/>
              <a:t> (web 2-15-2013),</a:t>
            </a:r>
          </a:p>
          <a:p>
            <a:pPr>
              <a:spcAft>
                <a:spcPts val="0"/>
              </a:spcAft>
            </a:pPr>
            <a:r>
              <a:rPr lang="en-US" dirty="0"/>
              <a:t>[407] Wikipedia, "Lynching in the United States", (web 2-15-13),</a:t>
            </a:r>
          </a:p>
          <a:p>
            <a:pPr marL="548640" indent="0">
              <a:spcAft>
                <a:spcPts val="0"/>
              </a:spcAft>
            </a:pPr>
            <a:r>
              <a:rPr lang="en-US" dirty="0"/>
              <a:t> </a:t>
            </a:r>
            <a:r>
              <a:rPr lang="en-US" u="sng" dirty="0">
                <a:hlinkClick r:id="rId8"/>
              </a:rPr>
              <a:t>http://en.wikipedia.org/wiki/Lynching_in_the_united_states</a:t>
            </a:r>
            <a:endParaRPr lang="en-US" dirty="0"/>
          </a:p>
          <a:p>
            <a:pPr>
              <a:spcAft>
                <a:spcPts val="0"/>
              </a:spcAft>
            </a:pPr>
            <a:r>
              <a:rPr lang="en-US" dirty="0">
                <a:cs typeface="Arial" panose="020B0604020202020204" pitchFamily="34" charset="0"/>
              </a:rPr>
              <a:t>[408] Statistics provided by the Archives at Tuskegee Institute, (web 2-15-2013).</a:t>
            </a:r>
            <a:endParaRPr lang="en-US" u="sng" dirty="0">
              <a:solidFill>
                <a:prstClr val="black"/>
              </a:solidFill>
              <a:cs typeface="Arial" panose="020B0604020202020204" pitchFamily="34" charset="0"/>
            </a:endParaRPr>
          </a:p>
          <a:p>
            <a:pPr marL="548640" marR="0" indent="-1097280">
              <a:spcBef>
                <a:spcPts val="0"/>
              </a:spcBef>
              <a:spcAft>
                <a:spcPts val="0"/>
              </a:spcAft>
            </a:pPr>
            <a:r>
              <a:rPr lang="en-US" kern="150" dirty="0">
                <a:ea typeface="SimSun" panose="02010600030101010101" pitchFamily="2" charset="-122"/>
                <a:cs typeface="Arial" panose="020B0604020202020204" pitchFamily="34" charset="0"/>
              </a:rPr>
              <a:t>[414] Gordon Severance, "Church History Timeline 1801-1900, David Livingstone", Christianity.com, </a:t>
            </a:r>
            <a:r>
              <a:rPr lang="en-US" kern="150" dirty="0">
                <a:ea typeface="CMR10"/>
                <a:cs typeface="Arial" panose="020B0604020202020204" pitchFamily="34" charset="0"/>
              </a:rPr>
              <a:t>(web 2-24-13),</a:t>
            </a:r>
            <a:r>
              <a:rPr lang="en-US" kern="150" dirty="0">
                <a:ea typeface="SimSun" panose="02010600030101010101" pitchFamily="2" charset="-122"/>
                <a:cs typeface="Arial" panose="020B0604020202020204" pitchFamily="34" charset="0"/>
              </a:rPr>
              <a:t> </a:t>
            </a:r>
            <a:r>
              <a:rPr lang="en-US" kern="150" dirty="0">
                <a:solidFill>
                  <a:schemeClr val="tx1"/>
                </a:solidFill>
                <a:ea typeface="SimSun" panose="02010600030101010101" pitchFamily="2" charset="-122"/>
                <a:cs typeface="Arial" panose="020B0604020202020204" pitchFamily="34" charset="0"/>
                <a:hlinkClick r:id="rId9">
                  <a:extLst>
                    <a:ext uri="{A12FA001-AC4F-418D-AE19-62706E023703}">
                      <ahyp:hlinkClr xmlns:ahyp="http://schemas.microsoft.com/office/drawing/2018/hyperlinkcolor" val="tx"/>
                    </a:ext>
                  </a:extLst>
                </a:hlinkClick>
              </a:rPr>
              <a:t>http://www.christianity.com/church/church-history/timeline/1801-1900/david-livingstone-11630461.html</a:t>
            </a:r>
            <a:endParaRPr lang="en-US" kern="150" dirty="0">
              <a:solidFill>
                <a:schemeClr val="tx1"/>
              </a:solidFill>
              <a:ea typeface="SimSun" panose="02010600030101010101" pitchFamily="2" charset="-122"/>
              <a:cs typeface="Arial" panose="020B0604020202020204" pitchFamily="34" charset="0"/>
            </a:endParaRPr>
          </a:p>
          <a:p>
            <a:pPr marL="548640" indent="-1097280"/>
            <a:r>
              <a:rPr lang="en-US" dirty="0"/>
              <a:t>[432] CBN "A Gang Leaders Salvation", (web 2-26-13), </a:t>
            </a:r>
            <a:r>
              <a:rPr lang="en-US" dirty="0">
                <a:hlinkClick r:id="rId10"/>
              </a:rPr>
              <a:t>http://www.cbn.com/tv/2189892506001</a:t>
            </a:r>
            <a:endParaRPr lang="en-US" u="sng" dirty="0">
              <a:solidFill>
                <a:schemeClr val="tx1"/>
              </a:solidFill>
              <a:cs typeface="Arial" panose="020B0604020202020204" pitchFamily="34" charset="0"/>
            </a:endParaRPr>
          </a:p>
          <a:p>
            <a:pPr marL="731520" lvl="0" indent="-1463040">
              <a:lnSpc>
                <a:spcPct val="90000"/>
              </a:lnSpc>
              <a:spcBef>
                <a:spcPts val="0"/>
              </a:spcBef>
              <a:spcAft>
                <a:spcPts val="0"/>
              </a:spcAft>
              <a:tabLst/>
            </a:pPr>
            <a:r>
              <a:rPr lang="en-US" u="sng" dirty="0">
                <a:solidFill>
                  <a:prstClr val="black"/>
                </a:solidFill>
                <a:cs typeface="Arial" panose="020B0604020202020204" pitchFamily="34" charset="0"/>
              </a:rPr>
              <a:t>[478]</a:t>
            </a:r>
            <a:r>
              <a:rPr lang="en-US" dirty="0">
                <a:solidFill>
                  <a:prstClr val="black"/>
                </a:solidFill>
                <a:cs typeface="Arial" panose="020B0604020202020204" pitchFamily="34" charset="0"/>
              </a:rPr>
              <a:t> CNS News, "Chen Guangcheng Shows Congress List Of Chinese Officials </a:t>
            </a:r>
          </a:p>
          <a:p>
            <a:pPr marL="548640" lvl="0" indent="0">
              <a:lnSpc>
                <a:spcPct val="90000"/>
              </a:lnSpc>
              <a:spcBef>
                <a:spcPts val="0"/>
              </a:spcBef>
              <a:spcAft>
                <a:spcPts val="0"/>
              </a:spcAft>
              <a:tabLst/>
            </a:pPr>
            <a:r>
              <a:rPr lang="en-US" dirty="0">
                <a:solidFill>
                  <a:prstClr val="black"/>
                </a:solidFill>
                <a:cs typeface="Arial" panose="020B0604020202020204" pitchFamily="34" charset="0"/>
              </a:rPr>
              <a:t>Responsible for 130,000 Forced Abortions, 5/18/2013, </a:t>
            </a:r>
          </a:p>
          <a:p>
            <a:pPr marL="548640" lvl="0" indent="0">
              <a:lnSpc>
                <a:spcPct val="90000"/>
              </a:lnSpc>
              <a:spcBef>
                <a:spcPts val="0"/>
              </a:spcBef>
              <a:spcAft>
                <a:spcPts val="0"/>
              </a:spcAft>
              <a:tabLst/>
            </a:pPr>
            <a:r>
              <a:rPr lang="en-US" dirty="0">
                <a:solidFill>
                  <a:prstClr val="black"/>
                </a:solidFill>
                <a:cs typeface="Arial" panose="020B0604020202020204" pitchFamily="34" charset="0"/>
                <a:hlinkClick r:id="rId11"/>
              </a:rPr>
              <a:t>cnsnews.com/news/article/chen-guangcheng-shows-congress-list-of-chinese-officials-responsible-130000-forced</a:t>
            </a:r>
            <a:endParaRPr lang="en-US" dirty="0">
              <a:solidFill>
                <a:prstClr val="black"/>
              </a:solidFill>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9682426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219200"/>
            <a:ext cx="87249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463040" algn="l" defTabSz="457200" rtl="0" eaLnBrk="1" fontAlgn="base" latinLnBrk="0" hangingPunct="0">
              <a:lnSpc>
                <a:spcPct val="100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[479] Stephen Ertelt, "Jury Told Gosnell Kept 47 Aborted Babies in Cat Food Containers", Life News (Catholic Church Publication), Philadelphia, Pa., 4/15/2013,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hlinkClick r:id="rId4" action="ppaction://hlinkfile"/>
              </a:rPr>
              <a:t>lifenews.com/2013/04/15/Jury-told-gosnell-kept-47-aborted-babies-in-cat-food-containers/</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[502] Wikipedia, "Louis Leakey", (web 5-31-13), </a:t>
            </a:r>
            <a:r>
              <a:rPr lang="en-US" u="sng" dirty="0">
                <a:solidFill>
                  <a:schemeClr val="bg1"/>
                </a:solidFill>
                <a:cs typeface="Arial" panose="020B0604020202020204" pitchFamily="34" charset="0"/>
                <a:hlinkClick r:id="rId5"/>
              </a:rPr>
              <a:t>http://en.wikipedia.org/wiki/Louis_Leakey</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[503] Wikipedia, "Mary Leakey", (web 5-31-13), </a:t>
            </a:r>
            <a:r>
              <a:rPr lang="en-US" dirty="0">
                <a:solidFill>
                  <a:schemeClr val="bg1"/>
                </a:solidFill>
                <a:cs typeface="Arial" panose="020B0604020202020204" pitchFamily="34" charset="0"/>
                <a:hlinkClick r:id="rId6"/>
              </a:rPr>
              <a:t>http://en.wikipedia.org/wiki/Mary_Douglass_Leakey</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[504] Wikipedia, "Richard Leakey", (web 5-31-13), </a:t>
            </a:r>
            <a:r>
              <a:rPr lang="en-US" u="sng" dirty="0">
                <a:solidFill>
                  <a:schemeClr val="bg1"/>
                </a:solidFill>
                <a:cs typeface="Arial" panose="020B0604020202020204" pitchFamily="34" charset="0"/>
                <a:hlinkClick r:id="rId7"/>
              </a:rPr>
              <a:t>http://en.wikipedia.org/wiki/Richard_Leakey</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[505] Wikipedia, "Comet Shoemaker-Levy 9", (web 6-23-13), </a:t>
            </a:r>
            <a:r>
              <a:rPr lang="en-US" u="sng" dirty="0">
                <a:solidFill>
                  <a:schemeClr val="bg1"/>
                </a:solidFill>
                <a:cs typeface="Arial" panose="020B0604020202020204" pitchFamily="34" charset="0"/>
                <a:hlinkClick r:id="rId8"/>
              </a:rPr>
              <a:t>http://en.wikipedia.org/wiki/Comet_Shoemaker%E2%80%93Levy_9</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[506] Wikipedia, "Chicxulub crater", (web 6-23-13), </a:t>
            </a:r>
            <a:r>
              <a:rPr lang="en-US" dirty="0">
                <a:solidFill>
                  <a:schemeClr val="bg1"/>
                </a:solidFill>
                <a:cs typeface="Arial" panose="020B0604020202020204" pitchFamily="34" charset="0"/>
                <a:hlinkClick r:id="rId9"/>
              </a:rPr>
              <a:t>http://en.wikipedia.org/wiki/Chicxulub_crater</a:t>
            </a:r>
            <a:endParaRPr lang="en-US" dirty="0">
              <a:solidFill>
                <a:schemeClr val="bg1"/>
              </a:solidFill>
              <a:cs typeface="Arial" panose="020B0604020202020204" pitchFamily="34" charset="0"/>
            </a:endParaRPr>
          </a:p>
          <a:p>
            <a:pPr marL="548640" lvl="0" indent="-1463040">
              <a:tabLst/>
            </a:pPr>
            <a:r>
              <a:rPr lang="en-US" dirty="0">
                <a:solidFill>
                  <a:schemeClr val="bg1"/>
                </a:solidFill>
                <a:cs typeface="Arial" panose="020B0604020202020204" pitchFamily="34" charset="0"/>
              </a:rPr>
              <a:t>[507] Wikipedia, "OH 5", (web 6-23-13), </a:t>
            </a:r>
            <a:r>
              <a:rPr lang="en-US" dirty="0">
                <a:solidFill>
                  <a:schemeClr val="bg1"/>
                </a:solidFill>
                <a:cs typeface="Arial" panose="020B0604020202020204" pitchFamily="34" charset="0"/>
                <a:hlinkClick r:id="rId10"/>
              </a:rPr>
              <a:t>http://en.wikipedia.org/wiki/OH_5</a:t>
            </a:r>
            <a:endParaRPr lang="en-US" dirty="0">
              <a:solidFill>
                <a:schemeClr val="bg1"/>
              </a:solidFill>
              <a:cs typeface="Arial" panose="020B0604020202020204" pitchFamily="34" charset="0"/>
            </a:endParaRPr>
          </a:p>
          <a:p>
            <a:pPr marL="548640" lvl="0" indent="-1463040">
              <a:tabLst/>
            </a:pPr>
            <a:r>
              <a:rPr lang="en-US" dirty="0">
                <a:solidFill>
                  <a:prstClr val="black"/>
                </a:solidFill>
              </a:rPr>
              <a:t>[517] Taylor Knopf, "CDC: 'Nearly 50% of U.S. Adults Will Develop at Least One Mental Illness'“, CNSNews.com, June 13, 2013 (Web 5-30-2017)</a:t>
            </a:r>
          </a:p>
          <a:p>
            <a:pPr marL="548640" lvl="0" indent="0">
              <a:lnSpc>
                <a:spcPct val="100000"/>
              </a:lnSpc>
              <a:spcBef>
                <a:spcPts val="0"/>
              </a:spcBef>
              <a:spcAft>
                <a:spcPts val="300"/>
              </a:spcAft>
              <a:tabLst/>
            </a:pPr>
            <a:r>
              <a:rPr lang="en-US" sz="1600" dirty="0">
                <a:solidFill>
                  <a:prstClr val="black"/>
                </a:solidFill>
                <a:hlinkClick r:id="rId11"/>
              </a:rPr>
              <a:t>cnsnews.com/news/article/cdc-nearly-50-us-adults-will-develop-least-one-mental-illness</a:t>
            </a:r>
            <a:endParaRPr lang="en-US" sz="1600" dirty="0">
              <a:solidFill>
                <a:prstClr val="black"/>
              </a:solidFill>
            </a:endParaRPr>
          </a:p>
          <a:p>
            <a:pPr marL="548640" lvl="0" indent="-1463040">
              <a:tabLst/>
            </a:pPr>
            <a:r>
              <a:rPr lang="en-US" dirty="0">
                <a:solidFill>
                  <a:schemeClr val="bg1"/>
                </a:solidFill>
                <a:cs typeface="Arial" panose="020B0604020202020204" pitchFamily="34" charset="0"/>
              </a:rPr>
              <a:t>[526] The Guardian, "African Warrior", Oct 9 2001, (web 7/10/2013)</a:t>
            </a:r>
          </a:p>
          <a:p>
            <a:pPr marL="548640" lvl="0" indent="0">
              <a:tabLst/>
            </a:pPr>
            <a:r>
              <a:rPr lang="en-US" dirty="0">
                <a:solidFill>
                  <a:schemeClr val="bg1"/>
                </a:solidFill>
                <a:cs typeface="Arial" panose="020B0604020202020204" pitchFamily="34" charset="0"/>
                <a:hlinkClick r:id="rId12"/>
              </a:rPr>
              <a:t>www.guardian.co.uk/g2/story/0,3604,565776,00.html</a:t>
            </a:r>
            <a:endParaRPr lang="en-US" dirty="0">
              <a:solidFill>
                <a:schemeClr val="bg1"/>
              </a:solidFill>
              <a:cs typeface="Arial" panose="020B0604020202020204" pitchFamily="34" charset="0"/>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22077211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219200"/>
            <a:ext cx="87249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indent="-1463040">
              <a:spcBef>
                <a:spcPts val="0"/>
              </a:spcBef>
              <a:spcAft>
                <a:spcPts val="300"/>
              </a:spcAft>
              <a:tabLst>
                <a:tab pos="5048250" algn="l"/>
              </a:tabLst>
            </a:pPr>
            <a:r>
              <a:rPr lang="en-US" kern="150" dirty="0">
                <a:ea typeface="SimSun" panose="02010600030101010101" pitchFamily="2" charset="-122"/>
                <a:cs typeface="Arial" panose="020B0604020202020204" pitchFamily="34" charset="0"/>
              </a:rPr>
              <a:t>[522] Hal Lindsey, "Muslim Eggshells" 4/26/2013, </a:t>
            </a:r>
            <a:r>
              <a:rPr lang="en-US" kern="150" dirty="0">
                <a:ea typeface="SimSun" panose="02010600030101010101" pitchFamily="2" charset="-122"/>
                <a:cs typeface="Arial" panose="020B0604020202020204" pitchFamily="34" charset="0"/>
                <a:hlinkClick r:id="rId4"/>
              </a:rPr>
              <a:t>www.hallindsey.com</a:t>
            </a:r>
            <a:endParaRPr lang="en-US" kern="150" dirty="0">
              <a:ea typeface="SimSun" panose="02010600030101010101" pitchFamily="2" charset="-122"/>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[538] Virginia Morell, "Ancestral Passions: The Leakey Family and the Quest for Humankind's Beginnings", (Editorial Review From Publishers Weekly) ,Google Books, (web 8-3-13), </a:t>
            </a:r>
            <a:r>
              <a:rPr lang="en-US" sz="1600" dirty="0">
                <a:solidFill>
                  <a:schemeClr val="tx1"/>
                </a:solidFill>
                <a:cs typeface="Arial" panose="020B0604020202020204" pitchFamily="34" charset="0"/>
                <a:hlinkClick r:id="rId5">
                  <a:extLst>
                    <a:ext uri="{A12FA001-AC4F-418D-AE19-62706E023703}">
                      <ahyp:hlinkClr xmlns:ahyp="http://schemas.microsoft.com/office/drawing/2018/hyperlinkcolor" val="tx"/>
                    </a:ext>
                  </a:extLst>
                </a:hlinkClick>
              </a:rPr>
              <a:t>amazon.com/Ancestral-Passions-Leakey-Humankinds-Beginnings/dp/0684824701#reader_0684824701</a:t>
            </a:r>
            <a:endParaRPr lang="en-US" dirty="0">
              <a:solidFill>
                <a:schemeClr val="tx1"/>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[541] Wikipedia, "Jane Goodall", (web 8-1-13),</a:t>
            </a:r>
          </a:p>
          <a:p>
            <a:pPr marL="548640" lvl="0" indent="0">
              <a:spcAft>
                <a:spcPts val="0"/>
              </a:spcAft>
              <a:tabLst/>
            </a:pPr>
            <a:r>
              <a:rPr lang="en-US" dirty="0">
                <a:solidFill>
                  <a:schemeClr val="tx1"/>
                </a:solidFill>
                <a:cs typeface="Arial" panose="020B0604020202020204" pitchFamily="34" charset="0"/>
                <a:hlinkClick r:id="rId6">
                  <a:extLst>
                    <a:ext uri="{A12FA001-AC4F-418D-AE19-62706E023703}">
                      <ahyp:hlinkClr xmlns:ahyp="http://schemas.microsoft.com/office/drawing/2018/hyperlinkcolor" val="tx"/>
                    </a:ext>
                  </a:extLst>
                </a:hlinkClick>
              </a:rPr>
              <a:t>http://en.wikipedia.org/wiki/Jane_Goodall</a:t>
            </a:r>
            <a:endParaRPr lang="en-US" dirty="0">
              <a:solidFill>
                <a:schemeClr val="tx1"/>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[543] John Noble Wilford, "Mary Leakey, 83, Dies; Traced Human Dawn", NY Times, Dec. 10, 1996, (web 8-4-13), </a:t>
            </a:r>
            <a:r>
              <a:rPr lang="en-US" u="sng" dirty="0">
                <a:solidFill>
                  <a:schemeClr val="tx1"/>
                </a:solidFill>
                <a:cs typeface="Arial" panose="020B0604020202020204" pitchFamily="34" charset="0"/>
                <a:hlinkClick r:id="rId7">
                  <a:extLst>
                    <a:ext uri="{A12FA001-AC4F-418D-AE19-62706E023703}">
                      <ahyp:hlinkClr xmlns:ahyp="http://schemas.microsoft.com/office/drawing/2018/hyperlinkcolor" val="tx"/>
                    </a:ext>
                  </a:extLst>
                </a:hlinkClick>
              </a:rPr>
              <a:t>nytimes.com/1996/12/10/world/mary-leakey-83-dies-traced-human-dawn.html?pagewanted=all&amp;src=pm</a:t>
            </a:r>
            <a:endParaRPr lang="en-US" dirty="0">
              <a:solidFill>
                <a:schemeClr val="tx1"/>
              </a:solidFill>
              <a:cs typeface="Arial" panose="020B0604020202020204" pitchFamily="34" charset="0"/>
            </a:endParaRPr>
          </a:p>
          <a:p>
            <a:pPr marL="548640" indent="-1463040"/>
            <a:r>
              <a:rPr lang="en-US" dirty="0">
                <a:cs typeface="Arial" panose="020B0604020202020204" pitchFamily="34" charset="0"/>
              </a:rPr>
              <a:t>[561] Erick Stakelbeck (CBN News Terrorism Analyst), "Ex-Muslim Speaks Out about 'The Koran Dilemma' ", CBN News, (Web 8/19/13),</a:t>
            </a:r>
          </a:p>
          <a:p>
            <a:pPr marL="548640" indent="0"/>
            <a:r>
              <a:rPr lang="en-US" dirty="0">
                <a:cs typeface="Arial" panose="020B0604020202020204" pitchFamily="34" charset="0"/>
                <a:hlinkClick r:id="rId8"/>
              </a:rPr>
              <a:t>http://www.cbn.com/cbnnews/us/2011/september/ex-muslim-speaks-out-about-the-koran-dilemma/</a:t>
            </a:r>
            <a:endParaRPr lang="en-US" kern="150" dirty="0">
              <a:ea typeface="CMR10"/>
              <a:cs typeface="Arial" panose="020B0604020202020204" pitchFamily="34" charset="0"/>
            </a:endParaRPr>
          </a:p>
          <a:p>
            <a:pPr marL="548640" marR="0" indent="-1463040">
              <a:spcBef>
                <a:spcPts val="0"/>
              </a:spcBef>
              <a:spcAft>
                <a:spcPts val="300"/>
              </a:spcAft>
              <a:tabLst>
                <a:tab pos="5124450" algn="l"/>
              </a:tabLst>
            </a:pPr>
            <a:r>
              <a:rPr lang="en-US" kern="150" dirty="0">
                <a:ea typeface="CMR10"/>
                <a:cs typeface="Arial" panose="020B0604020202020204" pitchFamily="34" charset="0"/>
              </a:rPr>
              <a:t>[562] "The Qur'an Dilemma", Book, (Web 8/19/13),</a:t>
            </a:r>
            <a:endParaRPr lang="en-US" kern="150" dirty="0">
              <a:ea typeface="SimSun" panose="02010600030101010101" pitchFamily="2" charset="-122"/>
              <a:cs typeface="Arial" panose="020B0604020202020204" pitchFamily="34" charset="0"/>
            </a:endParaRPr>
          </a:p>
          <a:p>
            <a:pPr marL="548640" marR="0" indent="0">
              <a:spcBef>
                <a:spcPts val="0"/>
              </a:spcBef>
              <a:spcAft>
                <a:spcPts val="300"/>
              </a:spcAft>
              <a:tabLst>
                <a:tab pos="5124450" algn="l"/>
              </a:tabLst>
            </a:pPr>
            <a:r>
              <a:rPr lang="en-US" kern="150" dirty="0">
                <a:solidFill>
                  <a:schemeClr val="tx1"/>
                </a:solidFill>
                <a:ea typeface="CMR10"/>
                <a:cs typeface="Arial" panose="020B0604020202020204" pitchFamily="34" charset="0"/>
                <a:hlinkClick r:id="rId9">
                  <a:extLst>
                    <a:ext uri="{A12FA001-AC4F-418D-AE19-62706E023703}">
                      <ahyp:hlinkClr xmlns:ahyp="http://schemas.microsoft.com/office/drawing/2018/hyperlinkcolor" val="tx"/>
                    </a:ext>
                  </a:extLst>
                </a:hlinkClick>
              </a:rPr>
              <a:t>http://thequrandilemma.com/about</a:t>
            </a:r>
            <a:endParaRPr lang="en-US" kern="150" dirty="0">
              <a:solidFill>
                <a:schemeClr val="tx1"/>
              </a:solidFill>
              <a:ea typeface="SimSun" panose="02010600030101010101" pitchFamily="2" charset="-122"/>
              <a:cs typeface="Arial" panose="020B0604020202020204" pitchFamily="34" charset="0"/>
            </a:endParaRPr>
          </a:p>
          <a:p>
            <a:pPr marL="548640" marR="0" indent="-1463040">
              <a:spcBef>
                <a:spcPts val="0"/>
              </a:spcBef>
              <a:spcAft>
                <a:spcPts val="300"/>
              </a:spcAft>
              <a:tabLst>
                <a:tab pos="5124450" algn="l"/>
              </a:tabLst>
            </a:pPr>
            <a:r>
              <a:rPr lang="en-US" kern="150" dirty="0">
                <a:ea typeface="CMR10"/>
                <a:cs typeface="Arial" panose="020B0604020202020204" pitchFamily="34" charset="0"/>
              </a:rPr>
              <a:t>[565] "Jesus or Muhammad? Jihad in Islam, 6/18/11 #2", June 18th, 2011, Aramaic Broadcasting Network, (Web 8/19/13),</a:t>
            </a:r>
            <a:endParaRPr lang="en-US" kern="150" dirty="0">
              <a:ea typeface="SimSun" panose="02010600030101010101" pitchFamily="2" charset="-122"/>
              <a:cs typeface="Arial" panose="020B0604020202020204" pitchFamily="34" charset="0"/>
            </a:endParaRPr>
          </a:p>
          <a:p>
            <a:pPr marL="548640" marR="0" indent="0">
              <a:spcBef>
                <a:spcPts val="0"/>
              </a:spcBef>
              <a:spcAft>
                <a:spcPts val="300"/>
              </a:spcAft>
              <a:tabLst>
                <a:tab pos="5124450" algn="l"/>
              </a:tabLst>
            </a:pPr>
            <a:r>
              <a:rPr lang="en-US" kern="150" dirty="0">
                <a:solidFill>
                  <a:schemeClr val="tx1"/>
                </a:solidFill>
                <a:ea typeface="CMR10"/>
                <a:cs typeface="Arial" panose="020B0604020202020204" pitchFamily="34" charset="0"/>
                <a:hlinkClick r:id="rId10">
                  <a:extLst>
                    <a:ext uri="{A12FA001-AC4F-418D-AE19-62706E023703}">
                      <ahyp:hlinkClr xmlns:ahyp="http://schemas.microsoft.com/office/drawing/2018/hyperlinkcolor" val="tx"/>
                    </a:ext>
                  </a:extLst>
                </a:hlinkClick>
              </a:rPr>
              <a:t>http://www.abnsat.com/index.php/en/component/hwdvideoshare/viewvideo/1117/2011-shows/jihad-in-islam-61811-2</a:t>
            </a:r>
            <a:endParaRPr lang="en-US" kern="150" dirty="0">
              <a:solidFill>
                <a:schemeClr val="tx1"/>
              </a:solidFill>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13599151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143000"/>
            <a:ext cx="83058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spcBef>
                <a:spcPts val="0"/>
              </a:spcBef>
              <a:spcAft>
                <a:spcPts val="300"/>
              </a:spcAft>
              <a:tabLst>
                <a:tab pos="5124450" algn="l"/>
              </a:tabLst>
            </a:pPr>
            <a:r>
              <a:rPr lang="en-US" kern="150" dirty="0">
                <a:solidFill>
                  <a:prstClr val="black"/>
                </a:solidFill>
                <a:ea typeface="CMR10"/>
                <a:cs typeface="Arial" panose="020B0604020202020204" pitchFamily="34" charset="0"/>
              </a:rPr>
              <a:t>[566] "Jesus or Muhammad? 06-20-2011 #3", Aramaic Broadcasting Network, </a:t>
            </a:r>
            <a:r>
              <a:rPr lang="en-US" kern="150" dirty="0">
                <a:solidFill>
                  <a:prstClr val="white"/>
                </a:solidFill>
                <a:ea typeface="CMR10"/>
                <a:cs typeface="Arial" panose="020B0604020202020204" pitchFamily="34" charset="0"/>
                <a:hlinkClick r:id="rId4"/>
              </a:rPr>
              <a:t>abnsat.com/index.php/en/component/hwdvideoshare/viewvideo/1123/2011-shows/jesus-and-muhammad-06-20-20113</a:t>
            </a:r>
            <a:endParaRPr lang="en-US" kern="150" dirty="0">
              <a:solidFill>
                <a:prstClr val="white"/>
              </a:solidFill>
              <a:ea typeface="CMR10"/>
              <a:cs typeface="Arial" panose="020B0604020202020204" pitchFamily="34" charset="0"/>
            </a:endParaRPr>
          </a:p>
          <a:p>
            <a:pPr marL="548640" indent="-1463040">
              <a:spcAft>
                <a:spcPts val="300"/>
              </a:spcAft>
            </a:pPr>
            <a:r>
              <a:rPr lang="en-US" dirty="0"/>
              <a:t>[571] Michael Carl, "Visions of Jesus Appearing to Muslims? (Middle East evangelists report nagging dreams leading to conversions)", WND, 2/09/2013, </a:t>
            </a:r>
            <a:r>
              <a:rPr lang="en-US" dirty="0">
                <a:hlinkClick r:id="rId5"/>
              </a:rPr>
              <a:t>wnd.com/2013/02/visions-of-jesus-appearing-to-muslims/</a:t>
            </a:r>
            <a:endParaRPr lang="en-US" dirty="0"/>
          </a:p>
          <a:p>
            <a:pPr marL="548640" indent="-1463040">
              <a:spcAft>
                <a:spcPts val="300"/>
              </a:spcAft>
            </a:pPr>
            <a:r>
              <a:rPr lang="en-US" dirty="0"/>
              <a:t>[572] "Kamal Saleem: A Muslim Cries Out to Jesus", CBN TV, Web 8/23/2013,</a:t>
            </a:r>
          </a:p>
          <a:p>
            <a:pPr marL="548640" indent="0">
              <a:spcAft>
                <a:spcPts val="300"/>
              </a:spcAft>
            </a:pPr>
            <a:r>
              <a:rPr lang="en-US" dirty="0">
                <a:hlinkClick r:id="rId6"/>
              </a:rPr>
              <a:t>duckduckgo.com/?t=ffab&amp;q=Kamal+Saleem+A+Muslim+Cries+Out+to+Jesus+CBN&amp;atb=v182-1&amp;iax=videos&amp;ia=videos&amp;iai=https%3A%2F%2Fwww.youtube.com%2Fwatch%3Fv%3Dgccio1vE41M</a:t>
            </a:r>
            <a:endParaRPr lang="en-US" dirty="0"/>
          </a:p>
          <a:p>
            <a:pPr marL="548640" indent="-1463040">
              <a:spcAft>
                <a:spcPts val="300"/>
              </a:spcAft>
            </a:pPr>
            <a:r>
              <a:rPr lang="en-US" dirty="0"/>
              <a:t>[573] "Kamal Saleem: Arise Body of Christ", CBN TV, Web 8/23/2013,</a:t>
            </a:r>
          </a:p>
          <a:p>
            <a:pPr marL="548640" indent="0">
              <a:spcAft>
                <a:spcPts val="300"/>
              </a:spcAft>
            </a:pPr>
            <a:r>
              <a:rPr lang="en-US" dirty="0">
                <a:hlinkClick r:id="rId7"/>
              </a:rPr>
              <a:t>http://www.youtube.com/watch?v=E_q5ZIM-FDI</a:t>
            </a:r>
            <a:endParaRPr lang="en-US" dirty="0"/>
          </a:p>
          <a:p>
            <a:pPr marL="548640" indent="-1463040">
              <a:spcAft>
                <a:spcPts val="300"/>
              </a:spcAft>
            </a:pPr>
            <a:r>
              <a:rPr lang="en-US" dirty="0"/>
              <a:t>[574] "Jesus or Muhammad? Who was Muhammad, 6/14/11 #2", June 14th, 2011, Aramaic Broadcasting Network, </a:t>
            </a:r>
            <a:r>
              <a:rPr lang="en-US" i="1" dirty="0"/>
              <a:t>(Web 8/19/13), </a:t>
            </a:r>
            <a:r>
              <a:rPr lang="en-US" dirty="0">
                <a:hlinkClick r:id="rId8"/>
              </a:rPr>
              <a:t>abnsat.com/index.php/en/component/hwdvideoshare/viewvideo/1098/2011-shows/who-was-muhammad</a:t>
            </a:r>
            <a:endParaRPr lang="en-US" dirty="0">
              <a:solidFill>
                <a:schemeClr val="bg1"/>
              </a:solidFill>
              <a:cs typeface="Arial" panose="020B0604020202020204" pitchFamily="34" charset="0"/>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25004940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100" y="1143000"/>
            <a:ext cx="8305800" cy="515112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tabLst/>
            </a:pPr>
            <a:r>
              <a:rPr lang="en-US" dirty="0">
                <a:solidFill>
                  <a:schemeClr val="bg1"/>
                </a:solidFill>
                <a:cs typeface="Arial" panose="020B0604020202020204" pitchFamily="34" charset="0"/>
              </a:rPr>
              <a:t>[583] Javier Espinosa, "A Portrait Of The Evolutionists As A Young Rake", Forbes, Friday, 3/23/2009, </a:t>
            </a:r>
            <a:r>
              <a:rPr lang="en-US" dirty="0">
                <a:solidFill>
                  <a:schemeClr val="bg1"/>
                </a:solidFill>
                <a:cs typeface="Arial" panose="020B0604020202020204" pitchFamily="34" charset="0"/>
                <a:hlinkClick r:id="rId4"/>
              </a:rPr>
              <a:t>http://www.forbes.com/2009/03/23/charles-darwin-expenses-markets-face-science.html</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[614] Jane Gitschier, "Imagine: An Interview with Svante Pääbo", US National Library of Medicine, National Institutes of Health, PLOS Genetics, 3/04/2008, (web 9-16-13), </a:t>
            </a:r>
            <a:r>
              <a:rPr lang="en-US" dirty="0">
                <a:solidFill>
                  <a:schemeClr val="bg1"/>
                </a:solidFill>
                <a:cs typeface="Arial" panose="020B0604020202020204" pitchFamily="34" charset="0"/>
                <a:hlinkClick r:id="rId5"/>
              </a:rPr>
              <a:t>plosgenetics.org/article/info%3Adoi%2F10.1371%2Fjournal.pgen.1000035</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[615] </a:t>
            </a:r>
            <a:r>
              <a:rPr lang="en-US" dirty="0">
                <a:solidFill>
                  <a:schemeClr val="bg1"/>
                </a:solidFill>
                <a:cs typeface="Arial" panose="020B0604020202020204" pitchFamily="34" charset="0"/>
                <a:hlinkClick r:id="rId6"/>
              </a:rPr>
              <a:t>http://www.ncbi.nlm.nih.gov/pmc/articles/PMC2274957/</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[616] Wikipedia, "Svante Paabo", (web 9-16-13), </a:t>
            </a:r>
            <a:r>
              <a:rPr lang="en-US" dirty="0">
                <a:solidFill>
                  <a:schemeClr val="bg1"/>
                </a:solidFill>
                <a:cs typeface="Arial" panose="020B0604020202020204" pitchFamily="34" charset="0"/>
                <a:hlinkClick r:id="rId7"/>
              </a:rPr>
              <a:t>http://en.wikipedia.org/wiki/Svante_Paabo</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[630] Wikipedia, "Darwin's Illness" (web 9-30-2013), </a:t>
            </a:r>
            <a:r>
              <a:rPr lang="en-US" dirty="0">
                <a:solidFill>
                  <a:schemeClr val="bg1"/>
                </a:solidFill>
                <a:cs typeface="Arial" panose="020B0604020202020204" pitchFamily="34" charset="0"/>
                <a:hlinkClick r:id="rId8"/>
              </a:rPr>
              <a:t>http://en.wikipedia.org/wiki/Darwin%27s_illness</a:t>
            </a:r>
            <a:endParaRPr lang="en-US" dirty="0">
              <a:solidFill>
                <a:prstClr val="black"/>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[631] Wikipedia, "File: Charles Darwin.jpeg" (web 9-30-2013), </a:t>
            </a:r>
            <a:r>
              <a:rPr lang="en-US" dirty="0">
                <a:solidFill>
                  <a:prstClr val="black"/>
                </a:solidFill>
                <a:cs typeface="Arial" panose="020B0604020202020204" pitchFamily="34" charset="0"/>
                <a:hlinkClick r:id="rId9"/>
              </a:rPr>
              <a:t>http://en.wikipedia.org/wiki/File:Charles_Darwin.jpg</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[632] Jennie Cohen, "What Killed Charles Darwin", History In The Headlines,  5/11/2011, (web 9-30-2013), </a:t>
            </a:r>
            <a:r>
              <a:rPr lang="en-US" dirty="0">
                <a:solidFill>
                  <a:schemeClr val="bg1"/>
                </a:solidFill>
                <a:cs typeface="Arial" panose="020B0604020202020204" pitchFamily="34" charset="0"/>
                <a:hlinkClick r:id="rId10"/>
              </a:rPr>
              <a:t>http://www.history.com/news/what-killed-charles-darwin</a:t>
            </a:r>
            <a:endParaRPr lang="en-US" dirty="0">
              <a:solidFill>
                <a:schemeClr val="bg1"/>
              </a:solidFill>
              <a:cs typeface="Arial" panose="020B0604020202020204" pitchFamily="34" charset="0"/>
            </a:endParaRPr>
          </a:p>
          <a:p>
            <a:pPr marL="548640" lvl="0" indent="-1463040">
              <a:spcAft>
                <a:spcPts val="0"/>
              </a:spcAft>
              <a:tabLst/>
            </a:pPr>
            <a:r>
              <a:rPr lang="en-US" dirty="0">
                <a:solidFill>
                  <a:schemeClr val="bg1"/>
                </a:solidFill>
                <a:cs typeface="Arial" panose="020B0604020202020204" pitchFamily="34" charset="0"/>
              </a:rPr>
              <a:t>[633] Bartow (Nora ed.), "The autobiography of Charles Darwin 1809-1882", 1958, pg. 144, </a:t>
            </a:r>
            <a:r>
              <a:rPr lang="en-US" sz="1700" dirty="0">
                <a:solidFill>
                  <a:schemeClr val="bg1"/>
                </a:solidFill>
                <a:cs typeface="Arial" panose="020B0604020202020204" pitchFamily="34" charset="0"/>
                <a:hlinkClick r:id="rId11"/>
              </a:rPr>
              <a:t>darwin-online.org.uk/content/frameset?viewtype=text&amp;itemID=F1497&amp;pageseq=150</a:t>
            </a:r>
            <a:endParaRPr lang="en-US" sz="1700" dirty="0">
              <a:solidFill>
                <a:schemeClr val="bg1"/>
              </a:solidFill>
              <a:cs typeface="Arial" panose="020B0604020202020204" pitchFamily="34" charset="0"/>
            </a:endParaRPr>
          </a:p>
          <a:p>
            <a:pPr marL="548640" marR="0" indent="-1097280">
              <a:spcBef>
                <a:spcPts val="0"/>
              </a:spcBef>
              <a:spcAft>
                <a:spcPts val="0"/>
              </a:spcAft>
            </a:pPr>
            <a:endParaRPr lang="en-US" sz="1600" kern="150" dirty="0">
              <a:solidFill>
                <a:prstClr val="black"/>
              </a:solidFill>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0753ABA3-9E12-4F25-99A1-A3D94C26256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72143914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179387"/>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57200" y="985838"/>
            <a:ext cx="8531225" cy="530066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spcAft>
                <a:spcPts val="0"/>
              </a:spcAft>
              <a:tabLst/>
            </a:pPr>
            <a:r>
              <a:rPr lang="en-US" dirty="0">
                <a:solidFill>
                  <a:prstClr val="black"/>
                </a:solidFill>
                <a:cs typeface="Arial" panose="020B0604020202020204" pitchFamily="34" charset="0"/>
              </a:rPr>
              <a:t>[640] Bettmen / Corbis, "Mary Leakey Excavating“ </a:t>
            </a:r>
            <a:r>
              <a:rPr lang="en-US" dirty="0">
                <a:solidFill>
                  <a:prstClr val="black"/>
                </a:solidFill>
                <a:cs typeface="Arial" panose="020B0604020202020204" pitchFamily="34" charset="0"/>
                <a:hlinkClick r:id="rId4"/>
              </a:rPr>
              <a:t>corbisimages.com/stock-photo/rights-managed/U1197916/mary-leakey-excavating?popup=1&amp;caller=enlargement</a:t>
            </a:r>
            <a:endParaRPr lang="en-US" dirty="0">
              <a:solidFill>
                <a:prstClr val="black"/>
              </a:solidFill>
            </a:endParaRPr>
          </a:p>
          <a:p>
            <a:pPr marL="548640" lvl="0" indent="-1463040">
              <a:spcAft>
                <a:spcPts val="0"/>
              </a:spcAft>
              <a:tabLst/>
            </a:pPr>
            <a:r>
              <a:rPr lang="en-US" dirty="0">
                <a:solidFill>
                  <a:prstClr val="black"/>
                </a:solidFill>
              </a:rPr>
              <a:t>[680] Art Moore, ”Ex-homosexual's marriage slammed by activists Michael Glatze's scoffing </a:t>
            </a:r>
            <a:r>
              <a:rPr lang="en-US" dirty="0">
                <a:solidFill>
                  <a:prstClr val="black"/>
                </a:solidFill>
                <a:cs typeface="Arial" panose="020B0604020202020204" pitchFamily="34" charset="0"/>
              </a:rPr>
              <a:t>detractors 'hope for failure'”, 12/06/2013, (web 12/07/2013), </a:t>
            </a:r>
            <a:r>
              <a:rPr lang="en-US" dirty="0">
                <a:solidFill>
                  <a:prstClr val="black"/>
                </a:solidFill>
                <a:cs typeface="Arial" panose="020B0604020202020204" pitchFamily="34" charset="0"/>
                <a:hlinkClick r:id="rId5"/>
              </a:rPr>
              <a:t>wnd.com/2013/12/ex-homosexuals-marriage-slammed-by-activists/?cat_orig=us</a:t>
            </a:r>
            <a:endParaRPr lang="en-US" dirty="0">
              <a:solidFill>
                <a:prstClr val="black"/>
              </a:solidFill>
              <a:cs typeface="Arial" panose="020B0604020202020204" pitchFamily="34" charset="0"/>
            </a:endParaRPr>
          </a:p>
          <a:p>
            <a:pPr marL="0" lvl="0" indent="0">
              <a:lnSpc>
                <a:spcPct val="100000"/>
              </a:lnSpc>
              <a:spcBef>
                <a:spcPts val="0"/>
              </a:spcBef>
              <a:spcAft>
                <a:spcPts val="0"/>
              </a:spcAft>
              <a:tabLst/>
            </a:pPr>
            <a:r>
              <a:rPr lang="en-US" dirty="0">
                <a:solidFill>
                  <a:prstClr val="black"/>
                </a:solidFill>
              </a:rPr>
              <a:t>[695] Wikipedia, "Ascension of Jesus", (web 1-25-14),</a:t>
            </a:r>
          </a:p>
          <a:p>
            <a:pPr marL="548640" lvl="0" indent="0">
              <a:lnSpc>
                <a:spcPct val="100000"/>
              </a:lnSpc>
              <a:spcBef>
                <a:spcPts val="0"/>
              </a:spcBef>
              <a:spcAft>
                <a:spcPts val="0"/>
              </a:spcAft>
              <a:tabLst/>
            </a:pPr>
            <a:r>
              <a:rPr lang="en-US" dirty="0">
                <a:solidFill>
                  <a:prstClr val="black"/>
                </a:solidFill>
                <a:hlinkClick r:id="rId6"/>
              </a:rPr>
              <a:t>en.wikipedia.org/wiki/Ascension_of_Jesus</a:t>
            </a:r>
            <a:endParaRPr lang="en-US" dirty="0">
              <a:solidFill>
                <a:prstClr val="black"/>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[700] Michael W. Chapman, “San Francisco's Gay Icon Larry Brinkin Guilty of Felony Child Porn, CNS news, 1/28/2014, (web 2/2/2014), </a:t>
            </a:r>
          </a:p>
          <a:p>
            <a:pPr marL="502920" lvl="0" indent="0">
              <a:spcAft>
                <a:spcPts val="600"/>
              </a:spcAft>
              <a:tabLst/>
            </a:pPr>
            <a:r>
              <a:rPr lang="en-US" dirty="0">
                <a:solidFill>
                  <a:prstClr val="black"/>
                </a:solidFill>
                <a:cs typeface="Arial" panose="020B0604020202020204" pitchFamily="34" charset="0"/>
                <a:hlinkClick r:id="rId7"/>
              </a:rPr>
              <a:t>http://www.cnsnews.com/news/article/michael-w-chapman/san-francisco-s-gay-icon-larry-brinkin-guilty-felony-child-porn</a:t>
            </a:r>
            <a:endParaRPr lang="en-US" dirty="0">
              <a:solidFill>
                <a:prstClr val="black"/>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[716] Wikipedia, “Honorary Degrees”, (web 3-10-2014), </a:t>
            </a:r>
            <a:r>
              <a:rPr lang="en-US" dirty="0">
                <a:solidFill>
                  <a:prstClr val="black"/>
                </a:solidFill>
                <a:cs typeface="Arial" panose="020B0604020202020204" pitchFamily="34" charset="0"/>
                <a:hlinkClick r:id="rId8"/>
              </a:rPr>
              <a:t>http://en.wikipedia.org/wiki/Honorary_degree</a:t>
            </a:r>
            <a:endParaRPr lang="en-US" dirty="0">
              <a:solidFill>
                <a:prstClr val="black"/>
              </a:solidFill>
              <a:cs typeface="Arial" panose="020B0604020202020204" pitchFamily="34" charset="0"/>
            </a:endParaRPr>
          </a:p>
          <a:p>
            <a:pPr marL="548640" lvl="0" indent="-1463040">
              <a:spcAft>
                <a:spcPts val="0"/>
              </a:spcAft>
              <a:tabLst/>
            </a:pPr>
            <a:r>
              <a:rPr lang="en-US" dirty="0">
                <a:solidFill>
                  <a:prstClr val="black"/>
                </a:solidFill>
                <a:cs typeface="Arial" panose="020B0604020202020204" pitchFamily="34" charset="0"/>
              </a:rPr>
              <a:t>[721] Daily Mail, ‘(Liberal Media States) These statements are fabricated': X-Men accuser had made sex abuse claims before... but he failed to mention director Bryan Singer, 4-17-2014, </a:t>
            </a:r>
            <a:r>
              <a:rPr lang="en-US" sz="1400" u="sng" dirty="0">
                <a:solidFill>
                  <a:prstClr val="black"/>
                </a:solidFill>
                <a:cs typeface="Arial" panose="020B0604020202020204" pitchFamily="34" charset="0"/>
                <a:hlinkClick r:id="rId9"/>
              </a:rPr>
              <a:t>dailymail.co.uk/news/article-2607166/Bryan-Singers-wild-pool-parties-met-sex-assault-accuser-home-Hollywood-power-player-jailed-sex-minors.html</a:t>
            </a:r>
            <a:endParaRPr lang="en-US" sz="1400" u="sng" dirty="0">
              <a:solidFill>
                <a:prstClr val="black"/>
              </a:solidFill>
              <a:cs typeface="Arial" panose="020B0604020202020204" pitchFamily="34" charset="0"/>
            </a:endParaRPr>
          </a:p>
          <a:p>
            <a:pPr marL="548640" indent="-1463040">
              <a:spcAft>
                <a:spcPts val="600"/>
              </a:spcAft>
              <a:tabLst/>
            </a:pPr>
            <a:r>
              <a:rPr lang="en-US" dirty="0">
                <a:solidFill>
                  <a:schemeClr val="bg1"/>
                </a:solidFill>
                <a:cs typeface="Arial" panose="020B0604020202020204" pitchFamily="34" charset="0"/>
              </a:rPr>
              <a:t>[722] “(Gay cannibal) Jeffrey Dahmer”, </a:t>
            </a:r>
            <a:r>
              <a:rPr lang="en-US" dirty="0">
                <a:solidFill>
                  <a:prstClr val="black"/>
                </a:solidFill>
                <a:cs typeface="Arial" panose="020B0604020202020204" pitchFamily="34" charset="0"/>
              </a:rPr>
              <a:t>Wikipedia, </a:t>
            </a:r>
            <a:r>
              <a:rPr lang="en-US" dirty="0">
                <a:solidFill>
                  <a:schemeClr val="bg1"/>
                </a:solidFill>
                <a:cs typeface="Arial" panose="020B0604020202020204" pitchFamily="34" charset="0"/>
              </a:rPr>
              <a:t>(web </a:t>
            </a:r>
            <a:r>
              <a:rPr lang="en-US" dirty="0">
                <a:solidFill>
                  <a:prstClr val="black"/>
                </a:solidFill>
                <a:cs typeface="Arial" panose="020B0604020202020204" pitchFamily="34" charset="0"/>
              </a:rPr>
              <a:t>3-10-2014), </a:t>
            </a:r>
            <a:r>
              <a:rPr lang="en-US" dirty="0">
                <a:cs typeface="Arial" panose="020B0604020202020204" pitchFamily="34" charset="0"/>
                <a:hlinkClick r:id="rId10"/>
              </a:rPr>
              <a:t>en.wikipedia.org/wiki/</a:t>
            </a:r>
            <a:r>
              <a:rPr lang="en-US" dirty="0" err="1">
                <a:cs typeface="Arial" panose="020B0604020202020204" pitchFamily="34" charset="0"/>
                <a:hlinkClick r:id="rId10"/>
              </a:rPr>
              <a:t>Jeffrey_Dahmer</a:t>
            </a:r>
            <a:endParaRPr lang="en-US" dirty="0">
              <a:cs typeface="Arial" panose="020B0604020202020204" pitchFamily="34" charset="0"/>
            </a:endParaRPr>
          </a:p>
          <a:p>
            <a:pPr marL="502920" indent="0">
              <a:spcAft>
                <a:spcPts val="600"/>
              </a:spcAft>
            </a:pPr>
            <a:endParaRPr lang="en-US" sz="1600" dirty="0"/>
          </a:p>
        </p:txBody>
      </p:sp>
      <p:sp>
        <p:nvSpPr>
          <p:cNvPr id="5" name="Date Placeholder 2">
            <a:extLst>
              <a:ext uri="{FF2B5EF4-FFF2-40B4-BE49-F238E27FC236}">
                <a16:creationId xmlns:a16="http://schemas.microsoft.com/office/drawing/2014/main" id="{48889E31-DA7D-400C-B4B4-26552F940BA7}"/>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63393512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68325" y="179387"/>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96081" y="1143000"/>
            <a:ext cx="8458199" cy="5257799"/>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indent="-1463040">
              <a:spcAft>
                <a:spcPts val="300"/>
              </a:spcAft>
            </a:pPr>
            <a:r>
              <a:rPr lang="en-US" dirty="0">
                <a:cs typeface="Arial" panose="020B0604020202020204" pitchFamily="34" charset="0"/>
              </a:rPr>
              <a:t>[734] Michael Chapmen, ”Satanic Temple: Gay Marriage is a 'Sacrament'” (Interview with Lucian Greaves), CNS News (Media Research Center), 6-2014. </a:t>
            </a:r>
            <a:r>
              <a:rPr lang="en-US" dirty="0">
                <a:cs typeface="Arial" panose="020B0604020202020204" pitchFamily="34" charset="0"/>
                <a:hlinkClick r:id="rId4"/>
              </a:rPr>
              <a:t>cnsnews.com/news/article/michael-w-chapman/satanic-temple-gay-marriage-sacrament</a:t>
            </a:r>
            <a:endParaRPr lang="en-US" dirty="0">
              <a:cs typeface="Arial" panose="020B0604020202020204" pitchFamily="34" charset="0"/>
            </a:endParaRPr>
          </a:p>
          <a:p>
            <a:pPr marL="548640" lvl="0" indent="-1463040">
              <a:spcBef>
                <a:spcPts val="0"/>
              </a:spcBef>
              <a:spcAft>
                <a:spcPts val="300"/>
              </a:spcAft>
              <a:tabLst/>
            </a:pPr>
            <a:r>
              <a:rPr lang="en-US" kern="150" dirty="0">
                <a:solidFill>
                  <a:prstClr val="black"/>
                </a:solidFill>
                <a:ea typeface="SimSun" panose="02010600030101010101" pitchFamily="2" charset="-122"/>
                <a:cs typeface="Arial" panose="020B0604020202020204" pitchFamily="34" charset="0"/>
              </a:rPr>
              <a:t>[746] Imran Khan, "Iraq Christians get Islamic State's warning - Islamic State group tells Christian community in Mosul they face death if they do not embrace Islam or pay tax.", Aljazeera, 19 Jul. 2014,</a:t>
            </a:r>
          </a:p>
          <a:p>
            <a:pPr marL="548640" lvl="0" indent="0">
              <a:spcBef>
                <a:spcPts val="0"/>
              </a:spcBef>
              <a:spcAft>
                <a:spcPts val="300"/>
              </a:spcAft>
              <a:tabLst/>
            </a:pPr>
            <a:r>
              <a:rPr lang="en-US" kern="150" dirty="0">
                <a:solidFill>
                  <a:prstClr val="white"/>
                </a:solidFill>
                <a:ea typeface="SimSun" panose="02010600030101010101" pitchFamily="2" charset="-122"/>
                <a:cs typeface="Arial" panose="020B0604020202020204" pitchFamily="34" charset="0"/>
                <a:hlinkClick r:id="rId5">
                  <a:extLst>
                    <a:ext uri="{A12FA001-AC4F-418D-AE19-62706E023703}">
                      <ahyp:hlinkClr xmlns:ahyp="http://schemas.microsoft.com/office/drawing/2018/hyperlinkcolor" val="tx"/>
                    </a:ext>
                  </a:extLst>
                </a:hlinkClick>
              </a:rPr>
              <a:t>http://www.aljazeera.com/news/middleeast/2014/07/iraq-christians-told-convert-face-death-2014718111040982432.html</a:t>
            </a:r>
            <a:endParaRPr lang="en-US" dirty="0">
              <a:cs typeface="Arial" panose="020B0604020202020204" pitchFamily="34" charset="0"/>
            </a:endParaRPr>
          </a:p>
          <a:p>
            <a:pPr marL="548640" indent="-1463040">
              <a:spcAft>
                <a:spcPts val="300"/>
              </a:spcAft>
            </a:pPr>
            <a:r>
              <a:rPr lang="en-US" dirty="0">
                <a:cs typeface="Arial" panose="020B0604020202020204" pitchFamily="34" charset="0"/>
              </a:rPr>
              <a:t>[748] Honor Whiteman, ” Cannabis use alters DNA to increase disease risk, study says”, Medical News Today, 5-25-2016, (Web 7-13-2016).</a:t>
            </a:r>
          </a:p>
          <a:p>
            <a:pPr marL="502920" indent="0">
              <a:spcAft>
                <a:spcPts val="300"/>
              </a:spcAft>
            </a:pPr>
            <a:r>
              <a:rPr lang="en-US" dirty="0">
                <a:cs typeface="Arial" panose="020B0604020202020204" pitchFamily="34" charset="0"/>
                <a:hlinkClick r:id="rId6"/>
              </a:rPr>
              <a:t>medicalnewstoday.com/articles/310534.php</a:t>
            </a:r>
            <a:endParaRPr lang="en-US" dirty="0">
              <a:solidFill>
                <a:prstClr val="black"/>
              </a:solidFill>
              <a:cs typeface="Arial" panose="020B0604020202020204" pitchFamily="34" charset="0"/>
            </a:endParaRPr>
          </a:p>
          <a:p>
            <a:pPr marL="640080" lvl="0" indent="-1463040">
              <a:spcAft>
                <a:spcPts val="300"/>
              </a:spcAft>
              <a:tabLst/>
            </a:pPr>
            <a:r>
              <a:rPr lang="en-US" dirty="0">
                <a:solidFill>
                  <a:prstClr val="black"/>
                </a:solidFill>
                <a:cs typeface="Arial" panose="020B0604020202020204" pitchFamily="34" charset="0"/>
              </a:rPr>
              <a:t>[749] “What are the effects of maternal cocaine use?”, National Institute on Drug </a:t>
            </a:r>
          </a:p>
          <a:p>
            <a:pPr marL="502920" lvl="0" indent="0">
              <a:spcAft>
                <a:spcPts val="300"/>
              </a:spcAft>
              <a:tabLst/>
            </a:pPr>
            <a:r>
              <a:rPr lang="en-US" dirty="0">
                <a:solidFill>
                  <a:prstClr val="black"/>
                </a:solidFill>
                <a:cs typeface="Arial" panose="020B0604020202020204" pitchFamily="34" charset="0"/>
              </a:rPr>
              <a:t>Abuse, updated May 2016, </a:t>
            </a:r>
            <a:r>
              <a:rPr lang="en-US" sz="1600" dirty="0">
                <a:solidFill>
                  <a:prstClr val="black"/>
                </a:solidFill>
                <a:cs typeface="Arial" panose="020B0604020202020204" pitchFamily="34" charset="0"/>
                <a:hlinkClick r:id="rId7"/>
              </a:rPr>
              <a:t>drugabuse.gov/publications/research-reports/cocaine/what-are-effects-maternal-cocaine-use</a:t>
            </a:r>
            <a:endParaRPr lang="en-US" dirty="0">
              <a:solidFill>
                <a:prstClr val="black"/>
              </a:solidFill>
            </a:endParaRPr>
          </a:p>
          <a:p>
            <a:pPr marL="548640" lvl="0" indent="-1463040">
              <a:spcAft>
                <a:spcPts val="300"/>
              </a:spcAft>
              <a:tabLst/>
            </a:pPr>
            <a:r>
              <a:rPr lang="en-US" dirty="0">
                <a:solidFill>
                  <a:prstClr val="black"/>
                </a:solidFill>
              </a:rPr>
              <a:t>[795] David Kupelian, ”What's really behind America's transgender mania?”, from </a:t>
            </a:r>
          </a:p>
          <a:p>
            <a:pPr marL="502920" lvl="0" indent="0">
              <a:spcAft>
                <a:spcPts val="300"/>
              </a:spcAft>
              <a:tabLst/>
            </a:pPr>
            <a:r>
              <a:rPr lang="en-US" dirty="0">
                <a:solidFill>
                  <a:prstClr val="black"/>
                </a:solidFill>
              </a:rPr>
              <a:t>”Snapping of the American Mind” (book), WND, 05/15/2016, (web 12-06-2016). </a:t>
            </a:r>
            <a:r>
              <a:rPr lang="en-US" u="sng" dirty="0">
                <a:solidFill>
                  <a:prstClr val="black"/>
                </a:solidFill>
                <a:hlinkClick r:id="rId8"/>
              </a:rPr>
              <a:t>wnd.com/2016/05/whats-really-behind-americas-transgender-mania/</a:t>
            </a:r>
            <a:endParaRPr lang="en-US" dirty="0">
              <a:solidFill>
                <a:prstClr val="black"/>
              </a:solidFill>
            </a:endParaRPr>
          </a:p>
        </p:txBody>
      </p:sp>
      <p:sp>
        <p:nvSpPr>
          <p:cNvPr id="5" name="Date Placeholder 2">
            <a:extLst>
              <a:ext uri="{FF2B5EF4-FFF2-40B4-BE49-F238E27FC236}">
                <a16:creationId xmlns:a16="http://schemas.microsoft.com/office/drawing/2014/main" id="{A7A85BAE-B4F7-4314-89F2-9F43F62BFBA3}"/>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62187451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68325" y="179387"/>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96081" y="1066800"/>
            <a:ext cx="8458199" cy="53340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300"/>
              </a:spcAft>
              <a:tabLst/>
            </a:pPr>
            <a:r>
              <a:rPr lang="en-US" dirty="0">
                <a:solidFill>
                  <a:prstClr val="black"/>
                </a:solidFill>
              </a:rPr>
              <a:t>[810] Art Moore, “Hollywood Film Shows 'GAYS' Do Go Straight”, Feb. 21, 2017, </a:t>
            </a:r>
          </a:p>
          <a:p>
            <a:pPr marL="502920" lvl="0" indent="0">
              <a:spcAft>
                <a:spcPts val="300"/>
              </a:spcAft>
              <a:tabLst/>
            </a:pPr>
            <a:r>
              <a:rPr lang="en-US" dirty="0">
                <a:solidFill>
                  <a:prstClr val="black"/>
                </a:solidFill>
              </a:rPr>
              <a:t>(Web 2-21-2017), WND.org, </a:t>
            </a:r>
            <a:r>
              <a:rPr lang="en-US" dirty="0">
                <a:solidFill>
                  <a:prstClr val="black"/>
                </a:solidFill>
                <a:hlinkClick r:id="rId4"/>
              </a:rPr>
              <a:t>http://www.wnd.com/2017/02/hollywood-film-shows-gays-do-go-straight/?cat_orig=diversions</a:t>
            </a:r>
            <a:endParaRPr lang="en-US" dirty="0">
              <a:solidFill>
                <a:prstClr val="black"/>
              </a:solidFill>
            </a:endParaRPr>
          </a:p>
          <a:p>
            <a:pPr marL="548640" lvl="0" indent="-1463040">
              <a:spcAft>
                <a:spcPts val="300"/>
              </a:spcAft>
              <a:tabLst/>
            </a:pPr>
            <a:r>
              <a:rPr lang="en-US" dirty="0">
                <a:solidFill>
                  <a:prstClr val="black"/>
                </a:solidFill>
              </a:rPr>
              <a:t>[811] Jane Collingwood, “Cannabis May Cause Schizophrenia-Like Brain Changes”, June. 7, 2012, (Web 5-11-2017), PsychCentral, </a:t>
            </a:r>
          </a:p>
          <a:p>
            <a:pPr marL="548640" lvl="0" indent="0">
              <a:spcAft>
                <a:spcPts val="300"/>
              </a:spcAft>
              <a:tabLst/>
            </a:pPr>
            <a:r>
              <a:rPr lang="en-US" sz="1600" u="sng" dirty="0">
                <a:solidFill>
                  <a:prstClr val="black"/>
                </a:solidFill>
                <a:hlinkClick r:id="rId5"/>
              </a:rPr>
              <a:t>psychcentral.com/lib/cannabis-may-cause-schizophrenia-like-brain-changes/</a:t>
            </a:r>
            <a:endParaRPr lang="en-US" sz="1600" dirty="0"/>
          </a:p>
          <a:p>
            <a:pPr marL="548640" indent="-1463040">
              <a:spcAft>
                <a:spcPts val="300"/>
              </a:spcAft>
            </a:pPr>
            <a:r>
              <a:rPr lang="en-US" dirty="0"/>
              <a:t>[812] Loren Grush, “Casual marijuana use linked with brain abnormalities, study finds”, April 15, 2014 (Web 5-11-2017), Fox News Nervous System Health, </a:t>
            </a:r>
          </a:p>
          <a:p>
            <a:pPr marL="502920" indent="0">
              <a:spcAft>
                <a:spcPts val="300"/>
              </a:spcAft>
            </a:pPr>
            <a:r>
              <a:rPr lang="en-US" sz="1600" dirty="0">
                <a:hlinkClick r:id="rId6"/>
              </a:rPr>
              <a:t>foxnews.com/health/2014/04/15/casual-marijuana-use-linked-with-brain-abnormalities-study-finds.html</a:t>
            </a:r>
            <a:endParaRPr lang="en-US" sz="1600" dirty="0"/>
          </a:p>
        </p:txBody>
      </p:sp>
      <p:sp>
        <p:nvSpPr>
          <p:cNvPr id="5" name="Date Placeholder 2">
            <a:extLst>
              <a:ext uri="{FF2B5EF4-FFF2-40B4-BE49-F238E27FC236}">
                <a16:creationId xmlns:a16="http://schemas.microsoft.com/office/drawing/2014/main" id="{A7A85BAE-B4F7-4314-89F2-9F43F62BFBA3}"/>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2793920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9099" y="1172817"/>
            <a:ext cx="8305801"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lnSpc>
                <a:spcPct val="100000"/>
              </a:lnSpc>
              <a:spcAft>
                <a:spcPts val="600"/>
              </a:spcAft>
              <a:tabLst/>
            </a:pPr>
            <a:r>
              <a:rPr lang="en-US" dirty="0">
                <a:solidFill>
                  <a:prstClr val="black"/>
                </a:solidFill>
              </a:rPr>
              <a:t>[813] Greg Corombos, “Not Just Milo: Child Sex Abuse Often Precedes 'GAY' Lifestyle 'They blame themselves, and it's very, very tragic' “, April 15, 2014, (Web 5-11-2017), WND Radio, </a:t>
            </a:r>
            <a:r>
              <a:rPr lang="en-US" dirty="0">
                <a:solidFill>
                  <a:prstClr val="black"/>
                </a:solidFill>
                <a:hlinkClick r:id="rId4"/>
              </a:rPr>
              <a:t>wnd.com/2017/02/not-just-milo-child-sex-abuse-often-precedes-gay-lifestyle/</a:t>
            </a:r>
            <a:endParaRPr lang="en-US" dirty="0">
              <a:solidFill>
                <a:prstClr val="black"/>
              </a:solidFill>
            </a:endParaRPr>
          </a:p>
          <a:p>
            <a:pPr marL="502920" lvl="0" indent="-1005840">
              <a:lnSpc>
                <a:spcPct val="100000"/>
              </a:lnSpc>
              <a:spcAft>
                <a:spcPts val="600"/>
              </a:spcAft>
              <a:tabLst/>
            </a:pPr>
            <a:r>
              <a:rPr lang="en-US" dirty="0">
                <a:solidFill>
                  <a:prstClr val="black"/>
                </a:solidFill>
              </a:rPr>
              <a:t>[818] David Kupelian, ”The Marketing of Evil: How Radicals, Elitists and Pseudo-Experts Sell Us Corruption Disguised as Freedom”, 03-23-16, (Web 5-19-2017), WND Books, Audiobook, </a:t>
            </a:r>
            <a:r>
              <a:rPr lang="en-US" dirty="0">
                <a:solidFill>
                  <a:prstClr val="black"/>
                </a:solidFill>
                <a:hlinkClick r:id="rId5"/>
              </a:rPr>
              <a:t>audible.com/pd/Nonfiction/The-Marketing-of-Evil-Audiobook/B01DAN5ZVC?gclid=CMq6ttyr_NMCFY-BaQodniYNJg&amp;pcrid=158258695635&amp;cvo_pid=5075902449&amp;mkwid=DSATitle_dc&amp;pmt=b&amp;cvosrc=ppc+dynamic+search.google.97175169&amp;cvo_crid=158258695635&amp;pkw=&amp;source_code=GO1GB907OSH060513</a:t>
            </a:r>
            <a:endParaRPr lang="en-US" dirty="0">
              <a:solidFill>
                <a:prstClr val="black"/>
              </a:solidFill>
            </a:endParaRPr>
          </a:p>
          <a:p>
            <a:pPr marL="548640" lvl="0" indent="-1463040">
              <a:lnSpc>
                <a:spcPct val="100000"/>
              </a:lnSpc>
              <a:spcAft>
                <a:spcPts val="0"/>
              </a:spcAft>
              <a:tabLst/>
            </a:pPr>
            <a:r>
              <a:rPr lang="en-US" dirty="0">
                <a:solidFill>
                  <a:prstClr val="black"/>
                </a:solidFill>
              </a:rPr>
              <a:t>[819] Michelle A. Cretella, M.D. (President of the American College of Pediatricians), Quentin Van Meter, M.D. (Vice President of the American College of Pediatricians) Pediatric Endocrinologist, Paul McHugh, M.D. (University Distinguished Service Professor of Psychiatry at Johns Hopkins Medical School and the former psychiatrist in chief at Johns Hopkins Hospital), ”Gender Ideology Harms Children“, 3/2016, (Web 5-17-2017), Updated January 2017, </a:t>
            </a:r>
            <a:r>
              <a:rPr lang="en-US" dirty="0">
                <a:solidFill>
                  <a:prstClr val="black"/>
                </a:solidFill>
                <a:hlinkClick r:id="rId6"/>
              </a:rPr>
              <a:t>acpeds.org/the-college-speaks/position-statements/gender-ideology-harms-children</a:t>
            </a:r>
            <a:endParaRPr lang="en-US" dirty="0"/>
          </a:p>
        </p:txBody>
      </p:sp>
      <p:sp>
        <p:nvSpPr>
          <p:cNvPr id="5" name="Date Placeholder 2">
            <a:extLst>
              <a:ext uri="{FF2B5EF4-FFF2-40B4-BE49-F238E27FC236}">
                <a16:creationId xmlns:a16="http://schemas.microsoft.com/office/drawing/2014/main" id="{CD3CA043-F7DB-4F04-BC80-86297177D4D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4520040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40100" y="1935352"/>
            <a:ext cx="8863800" cy="4376454"/>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274320" rIns="9000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FFFFFF"/>
              </a:buClr>
              <a:buSzPct val="70000"/>
              <a:buFont typeface="Times New Roman" panose="02020603050405020304" pitchFamily="18" charset="0"/>
              <a:buNone/>
              <a:tabLst/>
              <a:defRPr/>
            </a:pP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127000" dist="50800" dir="5400000" algn="ctr" rotWithShape="0">
                    <a:srgbClr val="000000"/>
                  </a:outerShdw>
                </a:effectLst>
                <a:ea typeface="SimSun" panose="02010600030101010101" pitchFamily="2" charset="-122"/>
                <a:cs typeface="Arial" panose="020B0604020202020204" pitchFamily="34" charset="0"/>
              </a:rPr>
              <a:t>After</a:t>
            </a: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heavy college alcoholism and later opioid drug abuse, Darwin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127000" dist="50800" dir="5400000" algn="ctr" rotWithShape="0">
                    <a:srgbClr val="000000"/>
                  </a:outerShdw>
                </a:effectLst>
                <a:ea typeface="SimSun" panose="02010600030101010101" pitchFamily="2" charset="-122"/>
                <a:cs typeface="Arial" panose="020B0604020202020204" pitchFamily="34" charset="0"/>
              </a:rPr>
              <a:t>rapidly</a:t>
            </a: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63500">
                    <a:srgbClr val="000000">
                      <a:satMod val="175000"/>
                      <a:alpha val="40000"/>
                    </a:srgbClr>
                  </a:glow>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changed from Christian conservative creationist, to agnostic, severely mentally ill, evolutionist.</a:t>
            </a: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hlinkClick r:id="rId4">
                  <a:extLst>
                    <a:ext uri="{A12FA001-AC4F-418D-AE19-62706E023703}">
                      <ahyp:hlinkClr xmlns:ahyp="http://schemas.microsoft.com/office/drawing/2018/hyperlinkcolor" val="tx"/>
                    </a:ext>
                  </a:extLst>
                </a:hlinkClick>
              </a:rPr>
              <a:t>[24]</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 </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Mangal" panose="02040503050203030202" pitchFamily="18" charset="0"/>
                <a:hlinkClick r:id="rId5">
                  <a:extLst>
                    <a:ext uri="{A12FA001-AC4F-418D-AE19-62706E023703}">
                      <ahyp:hlinkClr xmlns:ahyp="http://schemas.microsoft.com/office/drawing/2018/hyperlinkcolor" val="tx"/>
                    </a:ext>
                  </a:extLst>
                </a:hlinkClick>
              </a:rPr>
              <a:t>[632]</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Times New Roman" panose="02020603050405020304" pitchFamily="18" charset="0"/>
                <a:cs typeface="Mangal" panose="02040503050203030202" pitchFamily="18" charset="0"/>
              </a:rPr>
              <a:t> </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hlinkClick r:id="rId6" action="ppaction://hlinkfile">
                  <a:extLst>
                    <a:ext uri="{A12FA001-AC4F-418D-AE19-62706E023703}">
                      <ahyp:hlinkClr xmlns:ahyp="http://schemas.microsoft.com/office/drawing/2018/hyperlinkcolor" val="tx"/>
                    </a:ext>
                  </a:extLst>
                </a:hlinkClick>
              </a:rPr>
              <a:t>[1137]</a:t>
            </a:r>
            <a:endPar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endParaRPr>
          </a:p>
          <a:p>
            <a:pPr marL="274320" marR="0" lvl="0" indent="-274320" algn="l" defTabSz="457200" rtl="0" eaLnBrk="1" fontAlgn="base" latinLnBrk="0" hangingPunct="0">
              <a:lnSpc>
                <a:spcPct val="94000"/>
              </a:lnSpc>
              <a:spcBef>
                <a:spcPts val="0"/>
              </a:spcBef>
              <a:spcAft>
                <a:spcPts val="1200"/>
              </a:spcAft>
              <a:buClr>
                <a:srgbClr val="000000"/>
              </a:buClr>
              <a:buSzPct val="60000"/>
              <a:buFont typeface="Wingdings" panose="05000000000000000000" pitchFamily="2" charset="2"/>
              <a:buChar char="Ø"/>
              <a:tabLst/>
              <a:defRPr/>
            </a:pPr>
            <a:r>
              <a:rPr kumimoji="0" lang="en-US" sz="3000" b="0" i="0" u="none" strike="noStrike" kern="120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After alcohol and deadly drugs killed much of his logical brain cells, Darwin changed his Christian creationist theories and removed God.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[24]</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[632]</a:t>
            </a:r>
            <a:r>
              <a:rPr kumimoji="0" lang="en-US" sz="1800" b="0" i="0" u="none" strike="noStrike" kern="120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 </a:t>
            </a:r>
            <a:r>
              <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hlinkClick r:id="rId6" action="ppaction://hlinkfile">
                  <a:extLst>
                    <a:ext uri="{A12FA001-AC4F-418D-AE19-62706E023703}">
                      <ahyp:hlinkClr xmlns:ahyp="http://schemas.microsoft.com/office/drawing/2018/hyperlinkcolor" val="tx"/>
                    </a:ext>
                  </a:extLst>
                </a:hlinkClick>
              </a:rPr>
              <a:t>[1137]</a:t>
            </a:r>
            <a:endParaRPr kumimoji="0" lang="en-US" sz="1800" b="0" i="0" u="none" strike="noStrike" kern="15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endParaRPr>
          </a:p>
        </p:txBody>
      </p:sp>
      <p:sp>
        <p:nvSpPr>
          <p:cNvPr id="5" name="Text Box 2"/>
          <p:cNvSpPr txBox="1">
            <a:spLocks noChangeArrowheads="1"/>
          </p:cNvSpPr>
          <p:nvPr/>
        </p:nvSpPr>
        <p:spPr bwMode="auto">
          <a:xfrm>
            <a:off x="179609" y="546194"/>
            <a:ext cx="8801100" cy="109728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a:t>
            </a:r>
            <a:r>
              <a:rPr kumimoji="0" lang="en-US" sz="3400" b="1" i="0" u="none" strike="noStrike" kern="150" cap="none" spc="0" normalizeH="0" baseline="0" noProof="0" dirty="0">
                <a:ln>
                  <a:noFill/>
                </a:ln>
                <a:solidFill>
                  <a:srgbClr val="FFFFFF"/>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3400" b="1" i="0" u="none" strike="noStrike" kern="150" cap="none" spc="0" normalizeH="0" baseline="0" noProof="0" dirty="0">
                <a:ln>
                  <a:noFill/>
                </a:ln>
                <a:solidFill>
                  <a:srgbClr val="000000">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Use Leads to: Homosexuality, Angry Liberalism, Mental Illness, Cancer &amp; Murder</a:t>
            </a:r>
          </a:p>
        </p:txBody>
      </p:sp>
      <p:sp>
        <p:nvSpPr>
          <p:cNvPr id="4" name="Date Placeholder 2">
            <a:extLst>
              <a:ext uri="{FF2B5EF4-FFF2-40B4-BE49-F238E27FC236}">
                <a16:creationId xmlns:a16="http://schemas.microsoft.com/office/drawing/2014/main" id="{05C166FA-44EF-4B39-9300-F62133DE43B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3489946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000" tmFilter="0, 0; .2, .5; .8, .5; 1, 0"/>
                                        <p:tgtEl>
                                          <p:spTgt spid="6">
                                            <p:txEl>
                                              <p:pRg st="0" end="0"/>
                                            </p:txEl>
                                          </p:spTgt>
                                        </p:tgtEl>
                                      </p:cBhvr>
                                    </p:animEffect>
                                    <p:animScale>
                                      <p:cBhvr>
                                        <p:cTn id="7" dur="500" autoRev="1" fill="hold"/>
                                        <p:tgtEl>
                                          <p:spTgt spid="6">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5924" y="1143000"/>
            <a:ext cx="8156575" cy="52578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indent="-1463040">
              <a:lnSpc>
                <a:spcPct val="100000"/>
              </a:lnSpc>
              <a:spcAft>
                <a:spcPts val="0"/>
              </a:spcAft>
            </a:pPr>
            <a:r>
              <a:rPr lang="en-US" dirty="0"/>
              <a:t>[820] ”Lawrence S. Mayer and Paul R. McHugh, "Executive Summary, Sexuality and Gender: Findings from the Biological, Psychological, and Social Sciences”, The New Atlantis, Number 50, Fall 2016, pp. 7-9, </a:t>
            </a:r>
            <a:r>
              <a:rPr lang="en-US" dirty="0">
                <a:hlinkClick r:id="rId4"/>
              </a:rPr>
              <a:t>thenewatlantis.com/publications/executive-summary-sexuality-and-gender</a:t>
            </a:r>
            <a:endParaRPr lang="en-US" dirty="0"/>
          </a:p>
          <a:p>
            <a:pPr marL="548640" indent="-1463040">
              <a:lnSpc>
                <a:spcPct val="100000"/>
              </a:lnSpc>
              <a:spcAft>
                <a:spcPts val="0"/>
              </a:spcAft>
            </a:pPr>
            <a:r>
              <a:rPr lang="en-US" dirty="0"/>
              <a:t>[821] Professor Shmuel Pietrokovski and Dr. Moran Gershoni, (from Molecular Genetics Department of Israel’s Weizmann Institute of Science), ”STUDY: MORE PROOF A MAN CAN NEVER BECOME A WOMAN, Scientists find '6,500 genes with activity that is biased toward one sex or the other“, (Web 5-19-2017), WND, </a:t>
            </a:r>
            <a:r>
              <a:rPr lang="en-US" dirty="0">
                <a:hlinkClick r:id="rId5"/>
              </a:rPr>
              <a:t>http://lc.org/PDFs/Attachments2PRsLAs/050917Study_showing_6500_gene_variances_2017_compressed.pdf</a:t>
            </a:r>
            <a:endParaRPr lang="en-US" dirty="0"/>
          </a:p>
          <a:p>
            <a:pPr marL="548640" indent="-1463040">
              <a:lnSpc>
                <a:spcPct val="100000"/>
              </a:lnSpc>
              <a:spcAft>
                <a:spcPts val="0"/>
              </a:spcAft>
            </a:pPr>
            <a:r>
              <a:rPr lang="en-US" dirty="0"/>
              <a:t>[822] Dr. Paul McHugh, ”LGBTQs target top psychiatrist for debunking gender myths, Accuse world-renowned professional of peddling 'transphobic junk science'“, (Web 5-22-2017), WND, </a:t>
            </a:r>
            <a:r>
              <a:rPr lang="en-US" dirty="0">
                <a:hlinkClick r:id="rId6"/>
              </a:rPr>
              <a:t>wnd.com/2017/05/lgbtqs-target-top-psychiatrist-for-debunking-gender-myths/</a:t>
            </a:r>
            <a:endParaRPr lang="en-US" dirty="0"/>
          </a:p>
        </p:txBody>
      </p:sp>
      <p:sp>
        <p:nvSpPr>
          <p:cNvPr id="5" name="Date Placeholder 2">
            <a:extLst>
              <a:ext uri="{FF2B5EF4-FFF2-40B4-BE49-F238E27FC236}">
                <a16:creationId xmlns:a16="http://schemas.microsoft.com/office/drawing/2014/main" id="{A03E93D2-700C-41DB-845E-9E0A6595EFF3}"/>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59436621"/>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530225" y="1188720"/>
            <a:ext cx="81565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spcAft>
                <a:spcPts val="300"/>
              </a:spcAft>
              <a:tabLst/>
            </a:pPr>
            <a:r>
              <a:rPr lang="en-US" dirty="0">
                <a:solidFill>
                  <a:prstClr val="black"/>
                </a:solidFill>
              </a:rPr>
              <a:t>[823] Rosaria Champagne Butterfield, “The Dead End of Sexual Sin”, April 6, 2015, (Web 6-1-2017), Former tenured professor of English at Syracuse University. After her conversion to Christianity in 1999, she has taught and ministered at Geneva College, is a full-time mother and pastor’s wife, and is author of Secret Thoughts of an Unlikely Convert (2012), and Openness Unhindered: Further Thoughts of an Unlikely Convert on Sexual Identity and Union with Christ (2015).</a:t>
            </a:r>
          </a:p>
          <a:p>
            <a:pPr marL="548640" lvl="0" indent="0">
              <a:spcAft>
                <a:spcPts val="0"/>
              </a:spcAft>
              <a:tabLst/>
            </a:pPr>
            <a:r>
              <a:rPr lang="en-US" dirty="0">
                <a:solidFill>
                  <a:prstClr val="black"/>
                </a:solidFill>
                <a:hlinkClick r:id="rId4"/>
              </a:rPr>
              <a:t>http://www.desiringgod.org/articles/the-dead-end-of-sexual-sin</a:t>
            </a:r>
          </a:p>
          <a:p>
            <a:pPr marL="548640" indent="-1463040">
              <a:spcAft>
                <a:spcPts val="0"/>
              </a:spcAft>
            </a:pPr>
            <a:r>
              <a:rPr lang="en-US" dirty="0">
                <a:solidFill>
                  <a:schemeClr val="bg1"/>
                </a:solidFill>
              </a:rPr>
              <a:t>[824] </a:t>
            </a:r>
            <a:r>
              <a:rPr lang="en-US" dirty="0"/>
              <a:t>Rosaria Champagne Butterfield, Personal Interview, Renewing Your Mind Radio, Aug. 13, 2016.</a:t>
            </a:r>
          </a:p>
          <a:p>
            <a:pPr marL="0" indent="0">
              <a:spcAft>
                <a:spcPts val="0"/>
              </a:spcAft>
            </a:pPr>
            <a:r>
              <a:rPr lang="en-US" dirty="0"/>
              <a:t>[825] Rosaria Champagne Butterfield, Modal Author Bio, (Web 6/1/2017),</a:t>
            </a:r>
          </a:p>
          <a:p>
            <a:pPr marL="548640" indent="0">
              <a:spcAft>
                <a:spcPts val="0"/>
              </a:spcAft>
            </a:pPr>
            <a:r>
              <a:rPr lang="en-US" dirty="0">
                <a:hlinkClick r:id="rId5"/>
              </a:rPr>
              <a:t>desiringgod.org/articles/the-dead-end-of-sexual-sin#modal-628-1</a:t>
            </a:r>
            <a:endParaRPr lang="en-US" dirty="0"/>
          </a:p>
          <a:p>
            <a:pPr marL="0" indent="0">
              <a:spcAft>
                <a:spcPts val="0"/>
              </a:spcAft>
            </a:pPr>
            <a:r>
              <a:rPr lang="en-US" dirty="0"/>
              <a:t>[826] </a:t>
            </a:r>
            <a:r>
              <a:rPr lang="en-US" dirty="0">
                <a:hlinkClick r:id="rId6"/>
              </a:rPr>
              <a:t>http://rosariabutterfield.com/</a:t>
            </a:r>
            <a:endParaRPr lang="en-US" dirty="0"/>
          </a:p>
          <a:p>
            <a:pPr marL="548640" indent="-1463040">
              <a:spcAft>
                <a:spcPts val="0"/>
              </a:spcAft>
            </a:pPr>
            <a:r>
              <a:rPr lang="en-US" dirty="0"/>
              <a:t>[827] Douglas Ernst, “'Gay' Rape In U.S. Military: Don't Ask, Don't Tell Study shows male-on-male sexual-assault rates higher than previously thought”, Nov. 3 2015, (Web 11-3-2015), WND,</a:t>
            </a:r>
          </a:p>
          <a:p>
            <a:pPr marL="548640" indent="0">
              <a:spcAft>
                <a:spcPts val="300"/>
              </a:spcAft>
            </a:pPr>
            <a:r>
              <a:rPr lang="en-US" dirty="0">
                <a:hlinkClick r:id="rId7"/>
              </a:rPr>
              <a:t>http://www.wnd.com/2015/11/gay-rape-in-u-s-military-dont-ask-dont-tell/</a:t>
            </a:r>
            <a:endParaRPr lang="en-US" dirty="0"/>
          </a:p>
          <a:p>
            <a:pPr marL="0" indent="0">
              <a:spcAft>
                <a:spcPts val="0"/>
              </a:spcAft>
            </a:pPr>
            <a:r>
              <a:rPr lang="en-US" dirty="0"/>
              <a:t>[828] American Psychological Association,</a:t>
            </a:r>
          </a:p>
          <a:p>
            <a:pPr marL="548640" indent="0">
              <a:spcAft>
                <a:spcPts val="0"/>
              </a:spcAft>
            </a:pPr>
            <a:r>
              <a:rPr lang="en-US" dirty="0">
                <a:hlinkClick r:id="rId8"/>
              </a:rPr>
              <a:t>http://www.apa.org/pubs/journals/releases</a:t>
            </a:r>
            <a:endParaRPr lang="en-US" dirty="0"/>
          </a:p>
        </p:txBody>
      </p:sp>
      <p:sp>
        <p:nvSpPr>
          <p:cNvPr id="5" name="Date Placeholder 2">
            <a:extLst>
              <a:ext uri="{FF2B5EF4-FFF2-40B4-BE49-F238E27FC236}">
                <a16:creationId xmlns:a16="http://schemas.microsoft.com/office/drawing/2014/main" id="{51E255DE-9102-4FBB-99E3-5D6928AA342F}"/>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8085626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93712" y="1143000"/>
            <a:ext cx="81565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spcAft>
                <a:spcPts val="0"/>
              </a:spcAft>
              <a:tabLst/>
            </a:pPr>
            <a:r>
              <a:rPr lang="en-US" dirty="0">
                <a:solidFill>
                  <a:prstClr val="black"/>
                </a:solidFill>
              </a:rPr>
              <a:t>[829] Jessica Hamzelou, “Scans prove there’s no such thing as a ‘male’ or ‘female’ brain”, 30 November 2015, (Web 11-30-2015), New Scientist,</a:t>
            </a:r>
            <a:endParaRPr lang="en-US" dirty="0">
              <a:solidFill>
                <a:prstClr val="black"/>
              </a:solidFill>
              <a:hlinkClick r:id="rId4"/>
            </a:endParaRPr>
          </a:p>
          <a:p>
            <a:pPr marL="548640" lvl="0" indent="0">
              <a:spcAft>
                <a:spcPts val="300"/>
              </a:spcAft>
              <a:tabLst/>
            </a:pPr>
            <a:r>
              <a:rPr lang="en-US" dirty="0">
                <a:solidFill>
                  <a:prstClr val="black"/>
                </a:solidFill>
                <a:hlinkClick r:id="rId5"/>
              </a:rPr>
              <a:t>https://www.newscientist.com/article/dn28582-scans-prove-theres-no-such-thing-as-a-male-or-female-brain/</a:t>
            </a:r>
            <a:endParaRPr lang="en-US" dirty="0">
              <a:solidFill>
                <a:prstClr val="black"/>
              </a:solidFill>
            </a:endParaRPr>
          </a:p>
          <a:p>
            <a:pPr marL="0" lvl="0" indent="0">
              <a:spcAft>
                <a:spcPts val="300"/>
              </a:spcAft>
              <a:tabLst/>
            </a:pPr>
            <a:r>
              <a:rPr lang="en-US" dirty="0">
                <a:solidFill>
                  <a:prstClr val="black"/>
                </a:solidFill>
              </a:rPr>
              <a:t>[830] Ian Sample (Science editor), “Smoking high strength cannabis may </a:t>
            </a:r>
          </a:p>
          <a:p>
            <a:pPr marL="548640" lvl="0" indent="0">
              <a:spcAft>
                <a:spcPts val="300"/>
              </a:spcAft>
              <a:tabLst/>
            </a:pPr>
            <a:r>
              <a:rPr lang="en-US" dirty="0">
                <a:solidFill>
                  <a:prstClr val="black"/>
                </a:solidFill>
              </a:rPr>
              <a:t>damage nerve fibres in brain”, 26 November 2015, (Web 6-5-2017), The Guardian, </a:t>
            </a:r>
            <a:r>
              <a:rPr lang="en-US" dirty="0">
                <a:solidFill>
                  <a:prstClr val="black"/>
                </a:solidFill>
                <a:hlinkClick r:id="rId6"/>
              </a:rPr>
              <a:t>https://www.theguardian.com/science/2015/nov/27/smoking-high-strength-cannabis-skunk-may-damage-nerves-brain</a:t>
            </a:r>
            <a:endParaRPr lang="en-US" dirty="0">
              <a:solidFill>
                <a:prstClr val="black"/>
              </a:solidFill>
            </a:endParaRPr>
          </a:p>
          <a:p>
            <a:pPr marL="0" lvl="0" indent="0">
              <a:spcAft>
                <a:spcPts val="300"/>
              </a:spcAft>
              <a:tabLst/>
            </a:pPr>
            <a:r>
              <a:rPr lang="en-US" dirty="0">
                <a:solidFill>
                  <a:prstClr val="black"/>
                </a:solidFill>
              </a:rPr>
              <a:t>[831] Radiological Society of North America. "Men and women may respond </a:t>
            </a:r>
          </a:p>
          <a:p>
            <a:pPr marL="548640" lvl="0" indent="0">
              <a:spcAft>
                <a:spcPts val="300"/>
              </a:spcAft>
              <a:tabLst/>
            </a:pPr>
            <a:r>
              <a:rPr lang="en-US" dirty="0">
                <a:solidFill>
                  <a:prstClr val="black"/>
                </a:solidFill>
              </a:rPr>
              <a:t>differently to danger." ScienceDaily. ScienceDaily, 30 November 2009. </a:t>
            </a:r>
            <a:r>
              <a:rPr lang="en-US" dirty="0">
                <a:solidFill>
                  <a:prstClr val="black"/>
                </a:solidFill>
                <a:hlinkClick r:id="rId7"/>
              </a:rPr>
              <a:t>sciencedaily.com/releases/2009/11/091129125131.htm</a:t>
            </a:r>
            <a:endParaRPr lang="en-US" dirty="0">
              <a:solidFill>
                <a:schemeClr val="bg1"/>
              </a:solidFill>
            </a:endParaRPr>
          </a:p>
          <a:p>
            <a:pPr marL="548640" indent="-1097280">
              <a:spcAft>
                <a:spcPts val="300"/>
              </a:spcAft>
            </a:pPr>
            <a:r>
              <a:rPr lang="en-US" dirty="0">
                <a:solidFill>
                  <a:schemeClr val="bg1"/>
                </a:solidFill>
              </a:rPr>
              <a:t>[832] </a:t>
            </a:r>
            <a:r>
              <a:rPr lang="en-US" dirty="0"/>
              <a:t>Proceedings of the National Academy of Science. "Symmetry Of Homosexual Brain Resembles That Of Opposite Sex, Swedish Study Finds“, ScienceDaily,18 June 2008, </a:t>
            </a:r>
            <a:r>
              <a:rPr lang="en-US" dirty="0">
                <a:hlinkClick r:id="rId8"/>
              </a:rPr>
              <a:t>https://www.sciencedaily.com/releases/2008/06/080617151845.htm</a:t>
            </a:r>
            <a:endParaRPr lang="en-US" dirty="0"/>
          </a:p>
          <a:p>
            <a:pPr marL="548640" indent="-548640">
              <a:spcAft>
                <a:spcPts val="300"/>
              </a:spcAft>
            </a:pPr>
            <a:r>
              <a:rPr lang="en-US" dirty="0"/>
              <a:t>[833] University of Miami. "Specific changes in brain structure after different forms of child abuse“, ScienceDaily, 1 June 2013, (Web 6-5-2017), </a:t>
            </a:r>
            <a:r>
              <a:rPr lang="en-US" dirty="0">
                <a:hlinkClick r:id="rId9"/>
              </a:rPr>
              <a:t>&lt;www.sciencedaily.com/releases/2013/06/130601133735.htm&gt;</a:t>
            </a:r>
            <a:endParaRPr lang="en-US" dirty="0"/>
          </a:p>
          <a:p>
            <a:pPr marL="0" lvl="0" indent="0">
              <a:lnSpc>
                <a:spcPct val="83000"/>
              </a:lnSpc>
              <a:spcAft>
                <a:spcPts val="400"/>
              </a:spcAft>
              <a:buClr>
                <a:srgbClr val="002060"/>
              </a:buClr>
              <a:buSzPct val="70000"/>
              <a:tabLst/>
              <a:defRPr/>
            </a:pPr>
            <a:r>
              <a:rPr lang="en-US" dirty="0">
                <a:solidFill>
                  <a:prstClr val="black"/>
                </a:solidFill>
                <a:cs typeface="Arial" panose="020B0604020202020204" pitchFamily="34" charset="0"/>
              </a:rPr>
              <a:t>[855]  Wikipedia, “Nicholas of Cusa”, (web 5/23/2018),</a:t>
            </a:r>
            <a:endParaRPr lang="en-US" dirty="0">
              <a:solidFill>
                <a:prstClr val="white"/>
              </a:solidFill>
              <a:cs typeface="Arial" panose="020B0604020202020204" pitchFamily="34" charset="0"/>
            </a:endParaRPr>
          </a:p>
          <a:p>
            <a:pPr marL="640080" lvl="0" indent="0">
              <a:lnSpc>
                <a:spcPct val="83000"/>
              </a:lnSpc>
              <a:spcAft>
                <a:spcPts val="400"/>
              </a:spcAft>
              <a:buClr>
                <a:srgbClr val="002060"/>
              </a:buClr>
              <a:buSzPct val="70000"/>
              <a:tabLst/>
              <a:defRPr/>
            </a:pPr>
            <a:r>
              <a:rPr lang="en-US" dirty="0">
                <a:solidFill>
                  <a:prstClr val="white"/>
                </a:solidFill>
                <a:cs typeface="Arial" panose="020B0604020202020204" pitchFamily="34" charset="0"/>
                <a:hlinkClick r:id="rId10"/>
              </a:rPr>
              <a:t>https://en.wikipedia.org/wiki/Nicholas_of_Cusa</a:t>
            </a:r>
            <a:endParaRPr lang="en-US" dirty="0">
              <a:solidFill>
                <a:prstClr val="white"/>
              </a:solidFill>
              <a:cs typeface="Arial" panose="020B0604020202020204" pitchFamily="34" charset="0"/>
            </a:endParaRPr>
          </a:p>
        </p:txBody>
      </p:sp>
      <p:sp>
        <p:nvSpPr>
          <p:cNvPr id="5" name="Date Placeholder 2">
            <a:extLst>
              <a:ext uri="{FF2B5EF4-FFF2-40B4-BE49-F238E27FC236}">
                <a16:creationId xmlns:a16="http://schemas.microsoft.com/office/drawing/2014/main" id="{4B8A42CD-039E-4F6F-AF2F-530BEB0E6173}"/>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05831611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530225" y="1188720"/>
            <a:ext cx="82327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188720">
              <a:lnSpc>
                <a:spcPct val="90000"/>
              </a:lnSpc>
              <a:spcBef>
                <a:spcPts val="0"/>
              </a:spcBef>
              <a:spcAft>
                <a:spcPts val="0"/>
              </a:spcAft>
              <a:tabLst/>
              <a:defRPr/>
            </a:pPr>
            <a:r>
              <a:rPr lang="en-US" dirty="0">
                <a:solidFill>
                  <a:prstClr val="black"/>
                </a:solidFill>
                <a:cs typeface="Arial" panose="020B0604020202020204" pitchFamily="34" charset="0"/>
              </a:rPr>
              <a:t>[918] Elahe Izadi, “Pope Francis washes the feet of Muslim migrants, says we are ‘children of the same God’”, The Washington Post, March 25, 2016,</a:t>
            </a:r>
          </a:p>
          <a:p>
            <a:pPr marL="548640" lvl="0" indent="0">
              <a:lnSpc>
                <a:spcPct val="90000"/>
              </a:lnSpc>
              <a:spcBef>
                <a:spcPts val="0"/>
              </a:spcBef>
              <a:spcAft>
                <a:spcPts val="300"/>
              </a:spcAft>
              <a:tabLst/>
              <a:defRPr/>
            </a:pPr>
            <a:r>
              <a:rPr lang="en-US" dirty="0">
                <a:solidFill>
                  <a:prstClr val="black"/>
                </a:solidFill>
                <a:cs typeface="Arial" panose="020B0604020202020204" pitchFamily="34" charset="0"/>
                <a:hlinkClick r:id="rId4"/>
              </a:rPr>
              <a:t>washingtonpost.com/news/worldviews/wp/2016/03/25/children-of-the-same-god-pope-francis-washes-the-feet-of-muslim-migrants/?noredirect=on&amp;utm_term=.fc1fea80a874</a:t>
            </a:r>
            <a:endParaRPr lang="en-US" dirty="0">
              <a:solidFill>
                <a:prstClr val="black">
                  <a:lumMod val="95000"/>
                  <a:lumOff val="5000"/>
                </a:prstClr>
              </a:solidFill>
              <a:cs typeface="Arial" panose="020B0604020202020204" pitchFamily="34" charset="0"/>
            </a:endParaRPr>
          </a:p>
          <a:p>
            <a:pPr marL="548640" lvl="0" indent="-1463040" defTabSz="914400" eaLnBrk="0">
              <a:lnSpc>
                <a:spcPct val="90000"/>
              </a:lnSpc>
              <a:spcBef>
                <a:spcPts val="0"/>
              </a:spcBef>
              <a:spcAft>
                <a:spcPts val="300"/>
              </a:spcAft>
              <a:buClrTx/>
              <a:buSzPct val="70000"/>
              <a:tabLst/>
              <a:defRPr/>
            </a:pPr>
            <a:r>
              <a:rPr lang="en-US" dirty="0">
                <a:solidFill>
                  <a:prstClr val="black">
                    <a:lumMod val="95000"/>
                    <a:lumOff val="5000"/>
                  </a:prstClr>
                </a:solidFill>
                <a:cs typeface="Arial" panose="020B0604020202020204" pitchFamily="34" charset="0"/>
              </a:rPr>
              <a:t>[993] “Prof faces discipline for exposing shoddy 'grievance studies' scholarship. </a:t>
            </a:r>
          </a:p>
          <a:p>
            <a:pPr marL="548640" lvl="0" indent="0" defTabSz="914400" eaLnBrk="0">
              <a:lnSpc>
                <a:spcPct val="90000"/>
              </a:lnSpc>
              <a:spcBef>
                <a:spcPts val="0"/>
              </a:spcBef>
              <a:spcAft>
                <a:spcPts val="600"/>
              </a:spcAft>
              <a:buClrTx/>
              <a:buSzPct val="70000"/>
              <a:tabLst/>
              <a:defRPr/>
            </a:pPr>
            <a:r>
              <a:rPr lang="en-US" dirty="0">
                <a:solidFill>
                  <a:prstClr val="black">
                    <a:lumMod val="95000"/>
                    <a:lumOff val="5000"/>
                  </a:prstClr>
                </a:solidFill>
                <a:cs typeface="Arial" panose="020B0604020202020204" pitchFamily="34" charset="0"/>
              </a:rPr>
              <a:t>Peer-reviewed journals published his 'intentionally broken' papers”, WND, Jan. 8 2019, </a:t>
            </a:r>
            <a:r>
              <a:rPr lang="en-US" dirty="0">
                <a:solidFill>
                  <a:prstClr val="black">
                    <a:lumMod val="95000"/>
                    <a:lumOff val="5000"/>
                  </a:prstClr>
                </a:solidFill>
                <a:cs typeface="Arial" panose="020B0604020202020204" pitchFamily="34" charset="0"/>
                <a:hlinkClick r:id="rId5"/>
              </a:rPr>
              <a:t>https://www.wnd.com/2019/01/prof-faces-discipline-for-exposing-shoddy-grievance-studies-scholarship/</a:t>
            </a:r>
            <a:endParaRPr lang="en-US" dirty="0">
              <a:solidFill>
                <a:prstClr val="black">
                  <a:lumMod val="95000"/>
                  <a:lumOff val="5000"/>
                </a:prstClr>
              </a:solidFill>
              <a:cs typeface="Arial" panose="020B0604020202020204" pitchFamily="34" charset="0"/>
            </a:endParaRPr>
          </a:p>
          <a:p>
            <a:pPr marL="548640" lvl="0" indent="-1463040" defTabSz="914400" eaLnBrk="0">
              <a:lnSpc>
                <a:spcPct val="90000"/>
              </a:lnSpc>
              <a:spcBef>
                <a:spcPts val="0"/>
              </a:spcBef>
              <a:spcAft>
                <a:spcPts val="300"/>
              </a:spcAft>
              <a:buClrTx/>
              <a:buSzPct val="70000"/>
              <a:tabLst/>
              <a:defRPr/>
            </a:pPr>
            <a:r>
              <a:rPr lang="en-US" dirty="0">
                <a:solidFill>
                  <a:prstClr val="black">
                    <a:lumMod val="95000"/>
                    <a:lumOff val="5000"/>
                  </a:prstClr>
                </a:solidFill>
                <a:cs typeface="Arial" panose="020B0604020202020204" pitchFamily="34" charset="0"/>
              </a:rPr>
              <a:t>[994] “John Ankerberg Show - Muslims beliefs about end-time events”, </a:t>
            </a:r>
          </a:p>
          <a:p>
            <a:pPr marL="548640" lvl="0" indent="0" defTabSz="914400" eaLnBrk="0">
              <a:lnSpc>
                <a:spcPct val="90000"/>
              </a:lnSpc>
              <a:spcBef>
                <a:spcPts val="0"/>
              </a:spcBef>
              <a:spcAft>
                <a:spcPts val="600"/>
              </a:spcAft>
              <a:buClrTx/>
              <a:buSzPct val="70000"/>
              <a:tabLst/>
              <a:defRPr/>
            </a:pPr>
            <a:r>
              <a:rPr lang="en-US" dirty="0">
                <a:solidFill>
                  <a:prstClr val="black">
                    <a:lumMod val="95000"/>
                    <a:lumOff val="5000"/>
                  </a:prstClr>
                </a:solidFill>
                <a:cs typeface="Arial" panose="020B0604020202020204" pitchFamily="34" charset="0"/>
                <a:hlinkClick r:id="rId6"/>
              </a:rPr>
              <a:t>https://www.youtube.com/watch?v=XIxE5ihWtXE</a:t>
            </a:r>
            <a:endParaRPr lang="en-US" dirty="0">
              <a:solidFill>
                <a:prstClr val="black">
                  <a:lumMod val="95000"/>
                  <a:lumOff val="5000"/>
                </a:prstClr>
              </a:solidFill>
              <a:cs typeface="Arial" panose="020B0604020202020204" pitchFamily="34" charset="0"/>
            </a:endParaRPr>
          </a:p>
          <a:p>
            <a:pPr marL="548640" lvl="0" indent="-1463040" defTabSz="914400" eaLnBrk="0">
              <a:lnSpc>
                <a:spcPct val="90000"/>
              </a:lnSpc>
              <a:spcBef>
                <a:spcPts val="0"/>
              </a:spcBef>
              <a:spcAft>
                <a:spcPts val="300"/>
              </a:spcAft>
              <a:buClrTx/>
              <a:buSzPct val="70000"/>
              <a:tabLst/>
              <a:defRPr/>
            </a:pPr>
            <a:r>
              <a:rPr lang="en-US" dirty="0">
                <a:solidFill>
                  <a:prstClr val="black">
                    <a:lumMod val="95000"/>
                    <a:lumOff val="5000"/>
                  </a:prstClr>
                </a:solidFill>
                <a:cs typeface="Arial" panose="020B0604020202020204" pitchFamily="34" charset="0"/>
              </a:rPr>
              <a:t>[995] “Jesus or Mohammad Show”, </a:t>
            </a:r>
          </a:p>
          <a:p>
            <a:pPr marL="548640" lvl="0" indent="0" defTabSz="914400" eaLnBrk="0">
              <a:lnSpc>
                <a:spcPct val="90000"/>
              </a:lnSpc>
              <a:spcBef>
                <a:spcPts val="0"/>
              </a:spcBef>
              <a:spcAft>
                <a:spcPts val="600"/>
              </a:spcAft>
              <a:buClrTx/>
              <a:buSzPct val="70000"/>
              <a:tabLst/>
              <a:defRPr/>
            </a:pPr>
            <a:r>
              <a:rPr lang="en-US" dirty="0">
                <a:solidFill>
                  <a:prstClr val="black">
                    <a:lumMod val="95000"/>
                    <a:lumOff val="5000"/>
                  </a:prstClr>
                </a:solidFill>
                <a:cs typeface="Arial" panose="020B0604020202020204" pitchFamily="34" charset="0"/>
                <a:hlinkClick r:id="rId7"/>
              </a:rPr>
              <a:t>https://duckduckgo.com/?q=jesus+or+mohammed+youtube&amp;t=ffab&amp;atb=v108-3&amp;ia=videos&amp;iax=videos&amp;iai=5h80S9T8vOU</a:t>
            </a:r>
            <a:endParaRPr lang="en-US" dirty="0">
              <a:solidFill>
                <a:prstClr val="black">
                  <a:lumMod val="95000"/>
                  <a:lumOff val="5000"/>
                </a:prstClr>
              </a:solidFill>
              <a:cs typeface="Arial" panose="020B0604020202020204" pitchFamily="34" charset="0"/>
            </a:endParaRPr>
          </a:p>
          <a:p>
            <a:pPr marL="548640" lvl="0" indent="-1463040" defTabSz="914400" eaLnBrk="0">
              <a:lnSpc>
                <a:spcPct val="90000"/>
              </a:lnSpc>
              <a:spcBef>
                <a:spcPts val="0"/>
              </a:spcBef>
              <a:spcAft>
                <a:spcPts val="300"/>
              </a:spcAft>
              <a:buClrTx/>
              <a:buSzPct val="70000"/>
              <a:tabLst/>
              <a:defRPr/>
            </a:pPr>
            <a:r>
              <a:rPr lang="en-US" dirty="0">
                <a:solidFill>
                  <a:prstClr val="black">
                    <a:lumMod val="95000"/>
                    <a:lumOff val="5000"/>
                  </a:prstClr>
                </a:solidFill>
                <a:cs typeface="Arial" panose="020B0604020202020204" pitchFamily="34" charset="0"/>
              </a:rPr>
              <a:t>[996] Dr. Emir Caner &amp; Dr. Ergun Caner, “John Ankerberg Show – What Islam Teaches About Jesus’ Return, Armageddon, Jerusalem, and the Jews”, May 2010. Audio: </a:t>
            </a:r>
            <a:r>
              <a:rPr lang="en-US" sz="1600" dirty="0">
                <a:solidFill>
                  <a:prstClr val="black">
                    <a:lumMod val="95000"/>
                    <a:lumOff val="5000"/>
                  </a:prstClr>
                </a:solidFill>
                <a:cs typeface="Arial" panose="020B0604020202020204" pitchFamily="34" charset="0"/>
                <a:hlinkClick r:id="rId8"/>
              </a:rPr>
              <a:t>oneplace.com/ministries/ankerberg-show/listen/what-islam-teaches-about-jesus-return-armageddon-jerusalem-and-the-jews-105901.html?nlsu=1</a:t>
            </a:r>
            <a:r>
              <a:rPr lang="en-US" sz="1600" dirty="0">
                <a:solidFill>
                  <a:prstClr val="black">
                    <a:lumMod val="95000"/>
                    <a:lumOff val="5000"/>
                  </a:prstClr>
                </a:solidFill>
                <a:cs typeface="Arial" panose="020B0604020202020204" pitchFamily="34" charset="0"/>
              </a:rPr>
              <a:t> Text: </a:t>
            </a:r>
            <a:r>
              <a:rPr lang="en-US" sz="1600" dirty="0">
                <a:solidFill>
                  <a:prstClr val="black">
                    <a:lumMod val="95000"/>
                    <a:lumOff val="5000"/>
                  </a:prstClr>
                </a:solidFill>
                <a:cs typeface="Arial" panose="020B0604020202020204" pitchFamily="34" charset="0"/>
                <a:hlinkClick r:id="rId9"/>
              </a:rPr>
              <a:t>jashow.org/articles/what-islam-teaches-about-jesus-return-armageddon-jerusalem-and-the-jews-program-1/</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5EF4BD38-B256-4347-82CA-FDBDBC49289A}"/>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062234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530225" y="1188720"/>
            <a:ext cx="81565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640080" indent="-1280160">
              <a:lnSpc>
                <a:spcPct val="100000"/>
              </a:lnSpc>
              <a:spcAft>
                <a:spcPts val="0"/>
              </a:spcAft>
              <a:buClr>
                <a:srgbClr val="0000FF"/>
              </a:buClr>
            </a:pPr>
            <a:r>
              <a:rPr lang="en-US" dirty="0">
                <a:solidFill>
                  <a:schemeClr val="bg1">
                    <a:lumMod val="95000"/>
                    <a:lumOff val="5000"/>
                  </a:schemeClr>
                </a:solidFill>
                <a:ea typeface="Calibri" panose="020F0502020204030204" pitchFamily="34" charset="0"/>
                <a:cs typeface="Arial" panose="020B0604020202020204" pitchFamily="34" charset="0"/>
              </a:rPr>
              <a:t>[1011] </a:t>
            </a:r>
            <a:r>
              <a:rPr lang="en-US" dirty="0">
                <a:solidFill>
                  <a:schemeClr val="bg1"/>
                </a:solidFill>
                <a:ea typeface="Calibri" panose="020F0502020204030204" pitchFamily="34" charset="0"/>
                <a:cs typeface="Arial" panose="020B0604020202020204" pitchFamily="34" charset="0"/>
              </a:rPr>
              <a:t>“Dozens of trans-regretters now 'out of the closet’”, WND, 1/6/2019,</a:t>
            </a:r>
          </a:p>
          <a:p>
            <a:pPr marL="640080" indent="0">
              <a:lnSpc>
                <a:spcPct val="100000"/>
              </a:lnSpc>
              <a:spcAft>
                <a:spcPts val="300"/>
              </a:spcAft>
              <a:buClr>
                <a:srgbClr val="0000FF"/>
              </a:buClr>
            </a:pPr>
            <a:r>
              <a:rPr lang="en-US" dirty="0">
                <a:cs typeface="Arial" panose="020B0604020202020204" pitchFamily="34" charset="0"/>
                <a:hlinkClick r:id="rId4"/>
              </a:rPr>
              <a:t>wnd.com/2019/01/dozens-of-trans-regretters-now-out-of-the-closet/</a:t>
            </a:r>
            <a:endParaRPr lang="en-US" dirty="0">
              <a:solidFill>
                <a:srgbClr val="0D0D0D"/>
              </a:solidFill>
              <a:ea typeface="Calibri" panose="020F0502020204030204" pitchFamily="34" charset="0"/>
              <a:cs typeface="Arial" panose="020B0604020202020204" pitchFamily="34" charset="0"/>
            </a:endParaRPr>
          </a:p>
          <a:p>
            <a:pPr marL="640080" indent="-1280160">
              <a:lnSpc>
                <a:spcPct val="100000"/>
              </a:lnSpc>
              <a:spcAft>
                <a:spcPts val="0"/>
              </a:spcAft>
              <a:buClr>
                <a:srgbClr val="0000FF"/>
              </a:buClr>
            </a:pPr>
            <a:r>
              <a:rPr lang="en-US" dirty="0">
                <a:solidFill>
                  <a:schemeClr val="bg1">
                    <a:lumMod val="95000"/>
                    <a:lumOff val="5000"/>
                  </a:schemeClr>
                </a:solidFill>
                <a:ea typeface="Calibri" panose="020F0502020204030204" pitchFamily="34" charset="0"/>
                <a:cs typeface="Arial" panose="020B0604020202020204" pitchFamily="34" charset="0"/>
              </a:rPr>
              <a:t>[1012] </a:t>
            </a:r>
            <a:r>
              <a:rPr lang="en-US" dirty="0">
                <a:solidFill>
                  <a:schemeClr val="bg1"/>
                </a:solidFill>
                <a:ea typeface="Calibri" panose="020F0502020204030204" pitchFamily="34" charset="0"/>
                <a:cs typeface="Arial" panose="020B0604020202020204" pitchFamily="34" charset="0"/>
              </a:rPr>
              <a:t>Jamie Shupe, “I Was America’s First ‘Nonbinary’ Person. It Was All a Sham”, The Daily Signal, March 10, 2019, </a:t>
            </a:r>
          </a:p>
          <a:p>
            <a:pPr marL="640080" indent="0">
              <a:lnSpc>
                <a:spcPct val="100000"/>
              </a:lnSpc>
              <a:spcAft>
                <a:spcPts val="300"/>
              </a:spcAft>
              <a:buClr>
                <a:srgbClr val="0000FF"/>
              </a:buClr>
            </a:pPr>
            <a:r>
              <a:rPr lang="en-US" sz="1600" u="sng" dirty="0">
                <a:solidFill>
                  <a:schemeClr val="tx1"/>
                </a:solidFill>
                <a:ea typeface="Calibri" panose="020F0502020204030204" pitchFamily="34" charset="0"/>
                <a:cs typeface="Arial" panose="020B0604020202020204" pitchFamily="34" charset="0"/>
                <a:hlinkClick r:id="rId5"/>
              </a:rPr>
              <a:t>dailysignal.com/2019/03/10/i-was-americas-first-non-binary-person-it-was-all-a-sham/?mkt_tok=eyJpIjoiT0RWaU9UTXhZalExWldJeSIsInQiOiJTcmFyc2RJT3BuSmxpWmFxRGU2K1NxXC9icWZvRjlBd011Z1JvRmJxRXpRWGlzaVl1MEI5amN4M1g3VldLV0lqSERpN1gxd2dtTVRFOTd3T3JBRkhcL0RhUEJ1WDRSSlZsNE5VVUNyamxER3RLWnJQSk0zUkpEZkw0WExoam1TYnZFIn0%3D</a:t>
            </a:r>
            <a:endParaRPr lang="en-US" sz="1600" u="sng" dirty="0">
              <a:solidFill>
                <a:schemeClr val="tx1"/>
              </a:solidFill>
              <a:ea typeface="Calibri" panose="020F0502020204030204" pitchFamily="34" charset="0"/>
              <a:cs typeface="Arial" panose="020B0604020202020204" pitchFamily="34" charset="0"/>
            </a:endParaRPr>
          </a:p>
          <a:p>
            <a:pPr marL="640080" indent="-1280160">
              <a:lnSpc>
                <a:spcPct val="100000"/>
              </a:lnSpc>
              <a:spcAft>
                <a:spcPts val="0"/>
              </a:spcAft>
              <a:buClr>
                <a:srgbClr val="0000FF"/>
              </a:buClr>
            </a:pPr>
            <a:r>
              <a:rPr lang="en-US" dirty="0">
                <a:solidFill>
                  <a:schemeClr val="bg1">
                    <a:lumMod val="95000"/>
                    <a:lumOff val="5000"/>
                  </a:schemeClr>
                </a:solidFill>
                <a:cs typeface="Arial" panose="020B0604020202020204" pitchFamily="34" charset="0"/>
              </a:rPr>
              <a:t>[1013] </a:t>
            </a:r>
            <a:r>
              <a:rPr lang="en-US" dirty="0">
                <a:solidFill>
                  <a:schemeClr val="bg1"/>
                </a:solidFill>
                <a:cs typeface="Arial" panose="020B0604020202020204" pitchFamily="34" charset="0"/>
              </a:rPr>
              <a:t>Joe Shute, “The new taboo: More people regret sex change and want to ‘detransition’, surgeon says”, The Telegraph via National Post, Oct. 2, 2017, updated Oct. 22, 2018,</a:t>
            </a:r>
          </a:p>
          <a:p>
            <a:pPr marL="640080" indent="0">
              <a:lnSpc>
                <a:spcPct val="100000"/>
              </a:lnSpc>
              <a:spcAft>
                <a:spcPts val="300"/>
              </a:spcAft>
              <a:buClr>
                <a:srgbClr val="0000FF"/>
              </a:buClr>
            </a:pPr>
            <a:r>
              <a:rPr lang="en-US" sz="1600" dirty="0">
                <a:cs typeface="Arial" panose="020B0604020202020204" pitchFamily="34" charset="0"/>
                <a:hlinkClick r:id="rId6"/>
              </a:rPr>
              <a:t>nationalpost.com/news/world/the-new-taboo-more-people-regret-sex-change-and-want-to-detransition-surgeon-says?fbclid=IwAR0H-0U_Usa4e11eHIe1DF-s4xH9ZEK4zWgBjKIwF9qQ1YfBc6Qf2l4ObQ8</a:t>
            </a:r>
            <a:endParaRPr lang="en-US" sz="1600" dirty="0">
              <a:cs typeface="Arial" panose="020B0604020202020204" pitchFamily="34" charset="0"/>
            </a:endParaRPr>
          </a:p>
        </p:txBody>
      </p:sp>
      <p:sp>
        <p:nvSpPr>
          <p:cNvPr id="5" name="Date Placeholder 2">
            <a:extLst>
              <a:ext uri="{FF2B5EF4-FFF2-40B4-BE49-F238E27FC236}">
                <a16:creationId xmlns:a16="http://schemas.microsoft.com/office/drawing/2014/main" id="{7308DEFD-38DD-41CA-B036-E3E4F90F2CFF}"/>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853569294"/>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530225" y="228600"/>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415924" y="1143000"/>
            <a:ext cx="81565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371600">
              <a:lnSpc>
                <a:spcPct val="100000"/>
              </a:lnSpc>
              <a:spcAft>
                <a:spcPts val="0"/>
              </a:spcAft>
              <a:buClr>
                <a:srgbClr val="0000FF"/>
              </a:buClr>
            </a:pPr>
            <a:r>
              <a:rPr lang="en-US" dirty="0"/>
              <a:t>[1014] Tony Perkins, “Behind the Curtain of the Gender Game”, Washington Update, March 11, 2019, </a:t>
            </a:r>
          </a:p>
          <a:p>
            <a:pPr marL="731520" indent="0">
              <a:lnSpc>
                <a:spcPct val="100000"/>
              </a:lnSpc>
              <a:spcAft>
                <a:spcPts val="300"/>
              </a:spcAft>
              <a:buClr>
                <a:srgbClr val="0000FF"/>
              </a:buClr>
            </a:pPr>
            <a:r>
              <a:rPr lang="en-US" dirty="0">
                <a:hlinkClick r:id="rId4"/>
              </a:rPr>
              <a:t>frc.org/updatearticle/20190311/gender-game</a:t>
            </a:r>
            <a:endParaRPr lang="en-US" dirty="0"/>
          </a:p>
          <a:p>
            <a:pPr marL="731520" indent="-1463040">
              <a:lnSpc>
                <a:spcPct val="100000"/>
              </a:lnSpc>
              <a:spcAft>
                <a:spcPts val="0"/>
              </a:spcAft>
              <a:buClr>
                <a:srgbClr val="0000FF"/>
              </a:buClr>
            </a:pPr>
            <a:r>
              <a:rPr lang="en-US" dirty="0"/>
              <a:t>[1015] Christine M. Heim Ph.D., Helen S. Mayberg M.D., Tanja Mletzko M.S., Charles B. Nemeroff M.D. Ph.D., Jens C. Pruessner Ph.D., “Decreased Cortical Representation of Genital Somatosensory Field After Childhood Sexual Abuse”, American Journal of Psychiatry, 6/1/2013, </a:t>
            </a:r>
          </a:p>
          <a:p>
            <a:pPr marL="731520" indent="0">
              <a:lnSpc>
                <a:spcPct val="100000"/>
              </a:lnSpc>
              <a:spcAft>
                <a:spcPts val="300"/>
              </a:spcAft>
              <a:buClr>
                <a:srgbClr val="0000FF"/>
              </a:buClr>
            </a:pPr>
            <a:r>
              <a:rPr lang="en-US" dirty="0">
                <a:hlinkClick r:id="rId5"/>
              </a:rPr>
              <a:t>ajp.psychiatryonline.org/doi/10.1176/appi.ajp.2013.12070950</a:t>
            </a:r>
            <a:endParaRPr lang="en-US" dirty="0"/>
          </a:p>
          <a:p>
            <a:pPr marL="731520" lvl="0" indent="-1463040">
              <a:lnSpc>
                <a:spcPct val="100000"/>
              </a:lnSpc>
              <a:spcAft>
                <a:spcPts val="300"/>
              </a:spcAft>
              <a:buClr>
                <a:srgbClr val="0000FF"/>
              </a:buClr>
              <a:tabLst/>
            </a:pPr>
            <a:r>
              <a:rPr lang="en-US" dirty="0">
                <a:solidFill>
                  <a:prstClr val="black"/>
                </a:solidFill>
              </a:rPr>
              <a:t>[1016] Maria A. Oquendo M.D., Jeffrey M. Miller M.D., M. Elizabeth Sublette</a:t>
            </a:r>
          </a:p>
          <a:p>
            <a:pPr marL="731520" lvl="0" indent="0">
              <a:lnSpc>
                <a:spcPct val="100000"/>
              </a:lnSpc>
              <a:spcAft>
                <a:spcPts val="300"/>
              </a:spcAft>
              <a:buClr>
                <a:srgbClr val="0000FF"/>
              </a:buClr>
              <a:tabLst/>
            </a:pPr>
            <a:r>
              <a:rPr lang="en-US" dirty="0">
                <a:solidFill>
                  <a:prstClr val="black"/>
                </a:solidFill>
              </a:rPr>
              <a:t>M.D. Ph.D., “Neuroanatomical Correlates of Childhood Sexual Abuse: Identifying Biological Substrates for Environmental Effects on Clinical Phenotypes”, American Journal of Psychiatry, 6/1/2013, </a:t>
            </a:r>
          </a:p>
          <a:p>
            <a:pPr marL="731520" lvl="0" indent="0">
              <a:lnSpc>
                <a:spcPct val="100000"/>
              </a:lnSpc>
              <a:spcAft>
                <a:spcPts val="300"/>
              </a:spcAft>
              <a:buClr>
                <a:srgbClr val="0000FF"/>
              </a:buClr>
              <a:tabLst/>
            </a:pPr>
            <a:r>
              <a:rPr lang="en-US" dirty="0">
                <a:solidFill>
                  <a:prstClr val="black"/>
                </a:solidFill>
                <a:hlinkClick r:id="rId5"/>
              </a:rPr>
              <a:t>ajp.psychiatryonline.org/doi/10.1176/appi.ajp.2013.12070950</a:t>
            </a:r>
            <a:endParaRPr lang="en-US" dirty="0">
              <a:solidFill>
                <a:prstClr val="black"/>
              </a:solidFill>
            </a:endParaRPr>
          </a:p>
          <a:p>
            <a:pPr marL="0" lvl="0" indent="0">
              <a:lnSpc>
                <a:spcPct val="100000"/>
              </a:lnSpc>
              <a:spcAft>
                <a:spcPts val="0"/>
              </a:spcAft>
              <a:buClr>
                <a:srgbClr val="0000FF"/>
              </a:buClr>
              <a:tabLst/>
            </a:pPr>
            <a:r>
              <a:rPr lang="en-US" dirty="0">
                <a:solidFill>
                  <a:prstClr val="black"/>
                </a:solidFill>
              </a:rPr>
              <a:t>[1017] "Bibliography of data sources“, MonroeWorkToday.org, Auut Studio, </a:t>
            </a:r>
          </a:p>
          <a:p>
            <a:pPr marL="731520" lvl="0" indent="0">
              <a:lnSpc>
                <a:spcPct val="100000"/>
              </a:lnSpc>
              <a:spcAft>
                <a:spcPts val="0"/>
              </a:spcAft>
              <a:buClr>
                <a:srgbClr val="0000FF"/>
              </a:buClr>
              <a:tabLst/>
            </a:pPr>
            <a:r>
              <a:rPr lang="en-US" dirty="0">
                <a:solidFill>
                  <a:prstClr val="black"/>
                </a:solidFill>
              </a:rPr>
              <a:t>2016, Retrieved December 1, 2016,</a:t>
            </a:r>
          </a:p>
          <a:p>
            <a:pPr marL="731520" lvl="0" indent="0">
              <a:lnSpc>
                <a:spcPct val="100000"/>
              </a:lnSpc>
              <a:spcAft>
                <a:spcPts val="0"/>
              </a:spcAft>
              <a:buClr>
                <a:srgbClr val="0000FF"/>
              </a:buClr>
              <a:tabLst/>
            </a:pPr>
            <a:r>
              <a:rPr lang="en-US" dirty="0">
                <a:hlinkClick r:id="rId6"/>
              </a:rPr>
              <a:t>monroeworktoday.org/bibliography.html</a:t>
            </a:r>
            <a:endParaRPr lang="en-US" dirty="0"/>
          </a:p>
          <a:p>
            <a:pPr marL="731520" lvl="0" indent="-1463040">
              <a:lnSpc>
                <a:spcPct val="100000"/>
              </a:lnSpc>
              <a:spcAft>
                <a:spcPts val="0"/>
              </a:spcAft>
              <a:buClr>
                <a:srgbClr val="0000FF"/>
              </a:buClr>
              <a:tabLst/>
            </a:pPr>
            <a:r>
              <a:rPr lang="en-US" dirty="0"/>
              <a:t>[1018] "1959 Tuskegee Institute Lynch Report", Montgomery Advertiser; April 26, 1959, re-printed in “100 Years Of Lynching” by Ralph Ginzburg (1962, 1988).</a:t>
            </a:r>
          </a:p>
          <a:p>
            <a:pPr marL="0" indent="0">
              <a:spcAft>
                <a:spcPts val="0"/>
              </a:spcAft>
            </a:pPr>
            <a:endParaRPr lang="en-US" sz="1600" dirty="0">
              <a:solidFill>
                <a:schemeClr val="bg1"/>
              </a:solidFill>
            </a:endParaRPr>
          </a:p>
        </p:txBody>
      </p:sp>
      <p:sp>
        <p:nvSpPr>
          <p:cNvPr id="5" name="Date Placeholder 2">
            <a:extLst>
              <a:ext uri="{FF2B5EF4-FFF2-40B4-BE49-F238E27FC236}">
                <a16:creationId xmlns:a16="http://schemas.microsoft.com/office/drawing/2014/main" id="{6732A88E-C8A4-42E3-80F9-67CD33E095CD}"/>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216865396"/>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179387"/>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510347" y="1019727"/>
            <a:ext cx="8156575" cy="548640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371600">
              <a:lnSpc>
                <a:spcPct val="100000"/>
              </a:lnSpc>
              <a:spcAft>
                <a:spcPts val="0"/>
              </a:spcAft>
              <a:buClr>
                <a:srgbClr val="0000FF"/>
              </a:buClr>
            </a:pPr>
            <a:r>
              <a:rPr lang="en-US" dirty="0"/>
              <a:t>[1019] Frank Gardner, “Iraq's Christians 'close to extinction’”, BBC News, May 23, 2019, </a:t>
            </a:r>
            <a:r>
              <a:rPr lang="en-US" dirty="0">
                <a:hlinkClick r:id="rId4"/>
              </a:rPr>
              <a:t>https://www.bbc.com/news/world-middle-east-48333923</a:t>
            </a:r>
            <a:r>
              <a:rPr lang="en-US" dirty="0"/>
              <a:t> </a:t>
            </a:r>
          </a:p>
          <a:p>
            <a:pPr marL="731520" indent="-1463040">
              <a:lnSpc>
                <a:spcPct val="100000"/>
              </a:lnSpc>
              <a:spcAft>
                <a:spcPts val="0"/>
              </a:spcAft>
              <a:buClr>
                <a:srgbClr val="0000FF"/>
              </a:buClr>
            </a:pPr>
            <a:r>
              <a:rPr lang="en-US" dirty="0">
                <a:solidFill>
                  <a:schemeClr val="bg1"/>
                </a:solidFill>
              </a:rPr>
              <a:t>[1020] Scott Lively, “Will spacey scandal expose 'gay' male obsession With young teens?”, WND, 10/31/2017, </a:t>
            </a:r>
            <a:r>
              <a:rPr lang="en-US" dirty="0">
                <a:solidFill>
                  <a:schemeClr val="bg1"/>
                </a:solidFill>
                <a:hlinkClick r:id="rId5"/>
              </a:rPr>
              <a:t>https://www.wnd.com/2017/10/will-spacey-scandal-expose-gay-male-obsession-with-young-teens/</a:t>
            </a:r>
            <a:endParaRPr lang="en-US" dirty="0">
              <a:solidFill>
                <a:schemeClr val="bg1"/>
              </a:solidFill>
            </a:endParaRPr>
          </a:p>
          <a:p>
            <a:pPr marL="731520" indent="-1463040">
              <a:lnSpc>
                <a:spcPct val="100000"/>
              </a:lnSpc>
              <a:spcAft>
                <a:spcPts val="0"/>
              </a:spcAft>
              <a:buClr>
                <a:srgbClr val="0000FF"/>
              </a:buClr>
            </a:pPr>
            <a:r>
              <a:rPr lang="en-US" dirty="0">
                <a:solidFill>
                  <a:schemeClr val="bg1"/>
                </a:solidFill>
              </a:rPr>
              <a:t>[1021] Scott Lively Ministries blog website, (web 5-24-2019)</a:t>
            </a:r>
          </a:p>
          <a:p>
            <a:pPr marL="731520" indent="0">
              <a:lnSpc>
                <a:spcPct val="100000"/>
              </a:lnSpc>
              <a:spcBef>
                <a:spcPts val="0"/>
              </a:spcBef>
              <a:spcAft>
                <a:spcPts val="0"/>
              </a:spcAft>
              <a:buClr>
                <a:srgbClr val="0000FF"/>
              </a:buClr>
            </a:pPr>
            <a:r>
              <a:rPr lang="en-US" dirty="0">
                <a:solidFill>
                  <a:schemeClr val="bg1"/>
                </a:solidFill>
                <a:hlinkClick r:id="rId6"/>
              </a:rPr>
              <a:t>http://www.scottlively.net/</a:t>
            </a:r>
            <a:endParaRPr lang="en-US" dirty="0">
              <a:solidFill>
                <a:schemeClr val="bg1"/>
              </a:solidFill>
            </a:endParaRPr>
          </a:p>
          <a:p>
            <a:pPr marL="731520" indent="-1463040">
              <a:lnSpc>
                <a:spcPct val="100000"/>
              </a:lnSpc>
              <a:spcBef>
                <a:spcPts val="0"/>
              </a:spcBef>
              <a:spcAft>
                <a:spcPts val="0"/>
              </a:spcAft>
              <a:buClr>
                <a:srgbClr val="0000FF"/>
              </a:buClr>
            </a:pPr>
            <a:r>
              <a:rPr lang="en-US" dirty="0">
                <a:solidFill>
                  <a:schemeClr val="bg1"/>
                </a:solidFill>
              </a:rPr>
              <a:t>[1022] Scott Lively, Kevin Abrams, “The Pink Swastika”, 5</a:t>
            </a:r>
            <a:r>
              <a:rPr lang="en-US" baseline="30000" dirty="0">
                <a:solidFill>
                  <a:schemeClr val="bg1"/>
                </a:solidFill>
              </a:rPr>
              <a:t>th</a:t>
            </a:r>
            <a:r>
              <a:rPr lang="en-US" dirty="0">
                <a:solidFill>
                  <a:schemeClr val="bg1"/>
                </a:solidFill>
              </a:rPr>
              <a:t> Edition (web 5-24-2019), </a:t>
            </a:r>
            <a:r>
              <a:rPr lang="en-US" dirty="0">
                <a:solidFill>
                  <a:schemeClr val="bg1"/>
                </a:solidFill>
                <a:hlinkClick r:id="rId7"/>
              </a:rPr>
              <a:t>http://www.scottlively.net/tps/</a:t>
            </a:r>
            <a:endParaRPr lang="en-US" dirty="0">
              <a:solidFill>
                <a:schemeClr val="bg1"/>
              </a:solidFill>
            </a:endParaRPr>
          </a:p>
          <a:p>
            <a:pPr marL="731520" indent="-1463040">
              <a:lnSpc>
                <a:spcPct val="100000"/>
              </a:lnSpc>
              <a:spcBef>
                <a:spcPts val="0"/>
              </a:spcBef>
              <a:spcAft>
                <a:spcPts val="0"/>
              </a:spcAft>
              <a:buClr>
                <a:srgbClr val="0000FF"/>
              </a:buClr>
            </a:pPr>
            <a:r>
              <a:rPr lang="en-US" dirty="0">
                <a:solidFill>
                  <a:schemeClr val="bg1"/>
                </a:solidFill>
              </a:rPr>
              <a:t>[1023] Ernst Röhm, Wikipedia, (web 5-24-2019),</a:t>
            </a:r>
          </a:p>
          <a:p>
            <a:pPr marL="731520" indent="0">
              <a:lnSpc>
                <a:spcPct val="100000"/>
              </a:lnSpc>
              <a:spcBef>
                <a:spcPts val="0"/>
              </a:spcBef>
              <a:spcAft>
                <a:spcPts val="0"/>
              </a:spcAft>
              <a:buClr>
                <a:srgbClr val="0000FF"/>
              </a:buClr>
            </a:pPr>
            <a:r>
              <a:rPr lang="en-US" dirty="0">
                <a:solidFill>
                  <a:schemeClr val="bg1"/>
                </a:solidFill>
                <a:hlinkClick r:id="rId8"/>
              </a:rPr>
              <a:t>https://en.wikipedia.org/wiki/Ernst_R%C3%B6hm</a:t>
            </a:r>
            <a:endParaRPr lang="en-US" dirty="0">
              <a:solidFill>
                <a:schemeClr val="bg1"/>
              </a:solidFill>
            </a:endParaRPr>
          </a:p>
          <a:p>
            <a:pPr marL="731520" indent="-1463040">
              <a:lnSpc>
                <a:spcPct val="100000"/>
              </a:lnSpc>
              <a:spcBef>
                <a:spcPts val="0"/>
              </a:spcBef>
              <a:spcAft>
                <a:spcPts val="0"/>
              </a:spcAft>
              <a:buClr>
                <a:srgbClr val="0000FF"/>
              </a:buClr>
            </a:pPr>
            <a:r>
              <a:rPr lang="en-US" dirty="0">
                <a:solidFill>
                  <a:schemeClr val="bg1"/>
                </a:solidFill>
              </a:rPr>
              <a:t>[1024] Bundesarchiv, Bild 102-15282A / Georg Pahl / CC-BY-SA 3.0, CC BY-SA 3.0 de, </a:t>
            </a:r>
            <a:r>
              <a:rPr lang="en-US" sz="1600" dirty="0">
                <a:solidFill>
                  <a:schemeClr val="bg1"/>
                </a:solidFill>
                <a:hlinkClick r:id="rId9"/>
              </a:rPr>
              <a:t>https://commons.wikimedia.org/w/index.php?curid=12685396</a:t>
            </a:r>
            <a:endParaRPr lang="en-US" dirty="0">
              <a:solidFill>
                <a:schemeClr val="bg1"/>
              </a:solidFill>
            </a:endParaRPr>
          </a:p>
          <a:p>
            <a:pPr marL="731520" indent="-1463040">
              <a:lnSpc>
                <a:spcPct val="100000"/>
              </a:lnSpc>
              <a:spcBef>
                <a:spcPts val="0"/>
              </a:spcBef>
              <a:spcAft>
                <a:spcPts val="0"/>
              </a:spcAft>
              <a:buClr>
                <a:srgbClr val="0000FF"/>
              </a:buClr>
            </a:pPr>
            <a:r>
              <a:rPr lang="en-US" dirty="0">
                <a:solidFill>
                  <a:schemeClr val="bg1"/>
                </a:solidFill>
              </a:rPr>
              <a:t>[1025] </a:t>
            </a:r>
            <a:r>
              <a:rPr lang="de-DE" dirty="0">
                <a:solidFill>
                  <a:schemeClr val="bg1"/>
                </a:solidFill>
              </a:rPr>
              <a:t>Bundesarchiv, Bild 146-1982-159-21A, Nürnberg, Reichsparteitag, Hitler und Röhm, </a:t>
            </a:r>
            <a:r>
              <a:rPr lang="de-DE" sz="1400" dirty="0">
                <a:solidFill>
                  <a:schemeClr val="bg1"/>
                </a:solidFill>
                <a:hlinkClick r:id="rId10"/>
              </a:rPr>
              <a:t>https://en.wikipedia.org/wiki/Ernst_R%C3%B6hm#/media/File:Bundesarchiv_Bild_146-1982-159-21A,_N%C3%BCrnberg,_Reichsparteitag,_Hitler_und_R%C3%B6hm.jpg</a:t>
            </a:r>
            <a:endParaRPr lang="de-DE" sz="1400" dirty="0">
              <a:solidFill>
                <a:schemeClr val="bg1"/>
              </a:solidFill>
            </a:endParaRPr>
          </a:p>
          <a:p>
            <a:pPr marL="731520" indent="-1463040">
              <a:lnSpc>
                <a:spcPct val="100000"/>
              </a:lnSpc>
              <a:spcBef>
                <a:spcPts val="0"/>
              </a:spcBef>
              <a:spcAft>
                <a:spcPts val="0"/>
              </a:spcAft>
              <a:buClr>
                <a:srgbClr val="0000FF"/>
              </a:buClr>
            </a:pPr>
            <a:r>
              <a:rPr lang="de-DE" dirty="0">
                <a:solidFill>
                  <a:schemeClr val="bg1"/>
                </a:solidFill>
              </a:rPr>
              <a:t>[1026] </a:t>
            </a:r>
            <a:r>
              <a:rPr lang="en-US" dirty="0">
                <a:solidFill>
                  <a:schemeClr val="bg1"/>
                </a:solidFill>
              </a:rPr>
              <a:t>Hohne, Heinz. “The Order of the Death’s Head: The Story of Hitler’s SS”, Ballantine Books, 1971. </a:t>
            </a:r>
            <a:r>
              <a:rPr lang="en-US" dirty="0">
                <a:solidFill>
                  <a:schemeClr val="bg1"/>
                </a:solidFill>
                <a:hlinkClick r:id="rId11"/>
              </a:rPr>
              <a:t>https://www.amazon.com/Order-Deaths-Head-Hitlers-Military/dp/0141390123</a:t>
            </a:r>
            <a:endParaRPr lang="en-US" sz="2000" dirty="0">
              <a:solidFill>
                <a:schemeClr val="bg1"/>
              </a:solidFill>
            </a:endParaRPr>
          </a:p>
        </p:txBody>
      </p:sp>
      <p:sp>
        <p:nvSpPr>
          <p:cNvPr id="5" name="Date Placeholder 2">
            <a:extLst>
              <a:ext uri="{FF2B5EF4-FFF2-40B4-BE49-F238E27FC236}">
                <a16:creationId xmlns:a16="http://schemas.microsoft.com/office/drawing/2014/main" id="{59DD1893-A084-4B22-9686-07EF84AE4E9D}"/>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4455451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179387"/>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510345" y="1066800"/>
            <a:ext cx="8156575"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lnSpc>
                <a:spcPct val="94000"/>
              </a:lnSpc>
              <a:spcAft>
                <a:spcPts val="0"/>
              </a:spcAft>
            </a:pPr>
            <a:r>
              <a:rPr lang="en-US" dirty="0"/>
              <a:t>[1027] “Nazi Collaborators The Grand Mufti of Jerusalem Haj Amin el Husseini”, Movie &amp; The Jerusalem Post, May 24, 2019, </a:t>
            </a:r>
          </a:p>
          <a:p>
            <a:pPr marL="731520" indent="0">
              <a:lnSpc>
                <a:spcPct val="94000"/>
              </a:lnSpc>
              <a:spcAft>
                <a:spcPts val="0"/>
              </a:spcAft>
              <a:buClr>
                <a:srgbClr val="0000FF"/>
              </a:buClr>
            </a:pPr>
            <a:r>
              <a:rPr lang="en-US" dirty="0">
                <a:hlinkClick r:id="rId4"/>
              </a:rPr>
              <a:t>https://youtu.be/Cy3aDIatrY0</a:t>
            </a:r>
            <a:r>
              <a:rPr lang="en-US" dirty="0"/>
              <a:t> </a:t>
            </a:r>
          </a:p>
          <a:p>
            <a:pPr marL="731520" indent="-1463040">
              <a:lnSpc>
                <a:spcPct val="94000"/>
              </a:lnSpc>
              <a:spcAft>
                <a:spcPts val="0"/>
              </a:spcAft>
              <a:buClr>
                <a:srgbClr val="0000FF"/>
              </a:buClr>
            </a:pPr>
            <a:r>
              <a:rPr lang="en-US" dirty="0"/>
              <a:t>[1028] “'Look at this! They say we don't exist!’ 200 ex-LGBT men, women rally to show freedom in Jesus”, WND, Mon May 28, 2019, </a:t>
            </a:r>
          </a:p>
          <a:p>
            <a:pPr marL="731520" indent="0">
              <a:lnSpc>
                <a:spcPct val="94000"/>
              </a:lnSpc>
              <a:spcAft>
                <a:spcPts val="0"/>
              </a:spcAft>
              <a:buClr>
                <a:srgbClr val="0000FF"/>
              </a:buClr>
            </a:pPr>
            <a:r>
              <a:rPr lang="en-US" dirty="0">
                <a:hlinkClick r:id="rId5"/>
              </a:rPr>
              <a:t>https://www.wnd.com/2019/05/look-at-this-they-say-we-dont-exist/</a:t>
            </a:r>
            <a:endParaRPr lang="en-US" dirty="0"/>
          </a:p>
          <a:p>
            <a:pPr marL="731520" indent="-1463040">
              <a:lnSpc>
                <a:spcPct val="94000"/>
              </a:lnSpc>
              <a:spcAft>
                <a:spcPts val="0"/>
              </a:spcAft>
              <a:buClr>
                <a:srgbClr val="0000FF"/>
              </a:buClr>
            </a:pPr>
            <a:r>
              <a:rPr lang="en-US" dirty="0"/>
              <a:t>[1029] </a:t>
            </a:r>
            <a:r>
              <a:rPr lang="en-US" dirty="0">
                <a:solidFill>
                  <a:prstClr val="black"/>
                </a:solidFill>
              </a:rPr>
              <a:t>Doug Mainwaring, “200 ex-LGBT men, women rally to show freedom they’ve found in following Jesus”, Lifesite News, Mon May 27, 2019, </a:t>
            </a:r>
            <a:endParaRPr lang="en-US" dirty="0">
              <a:hlinkClick r:id="rId6"/>
            </a:endParaRPr>
          </a:p>
          <a:p>
            <a:pPr marL="731520" indent="0">
              <a:lnSpc>
                <a:spcPct val="94000"/>
              </a:lnSpc>
              <a:spcAft>
                <a:spcPts val="0"/>
              </a:spcAft>
              <a:buClr>
                <a:srgbClr val="0000FF"/>
              </a:buClr>
            </a:pPr>
            <a:r>
              <a:rPr lang="en-US" dirty="0">
                <a:hlinkClick r:id="rId6"/>
              </a:rPr>
              <a:t>https://www.lifesitenews.com/news/200-ex-lgbt-men-women-rally-to-show-freedom-theyve-found-in-following-jesus</a:t>
            </a:r>
            <a:endParaRPr lang="en-US" dirty="0"/>
          </a:p>
          <a:p>
            <a:pPr marL="731520" indent="-1463040">
              <a:lnSpc>
                <a:spcPct val="94000"/>
              </a:lnSpc>
              <a:spcAft>
                <a:spcPts val="0"/>
              </a:spcAft>
              <a:buClr>
                <a:srgbClr val="0000FF"/>
              </a:buClr>
            </a:pPr>
            <a:r>
              <a:rPr lang="en-US" dirty="0"/>
              <a:t>[1030] Jenny Weaver, Autobiography Interview (extended version of interview), Sid Roth’s It’s Supernatural, March 17 2019,</a:t>
            </a:r>
          </a:p>
          <a:p>
            <a:pPr marL="731520" indent="0">
              <a:lnSpc>
                <a:spcPct val="94000"/>
              </a:lnSpc>
              <a:spcAft>
                <a:spcPts val="0"/>
              </a:spcAft>
              <a:buClr>
                <a:srgbClr val="0000FF"/>
              </a:buClr>
            </a:pPr>
            <a:r>
              <a:rPr lang="en-US" dirty="0">
                <a:hlinkClick r:id="rId7"/>
              </a:rPr>
              <a:t>https://sidroth.org/television/tv-archives/jenny-weaver/</a:t>
            </a:r>
            <a:r>
              <a:rPr lang="en-US" dirty="0"/>
              <a:t> </a:t>
            </a:r>
          </a:p>
          <a:p>
            <a:pPr marL="0" indent="0">
              <a:lnSpc>
                <a:spcPct val="94000"/>
              </a:lnSpc>
              <a:spcAft>
                <a:spcPts val="0"/>
              </a:spcAft>
              <a:buClr>
                <a:srgbClr val="0000FF"/>
              </a:buClr>
            </a:pPr>
            <a:r>
              <a:rPr lang="en-US" dirty="0"/>
              <a:t>[1031] “Harry Hay”, Wikipedia, 6-03-2019, </a:t>
            </a:r>
          </a:p>
          <a:p>
            <a:pPr marL="731520" indent="0">
              <a:lnSpc>
                <a:spcPct val="94000"/>
              </a:lnSpc>
              <a:spcAft>
                <a:spcPts val="0"/>
              </a:spcAft>
              <a:buClr>
                <a:srgbClr val="0000FF"/>
              </a:buClr>
            </a:pPr>
            <a:r>
              <a:rPr lang="en-US" dirty="0">
                <a:hlinkClick r:id="rId8"/>
              </a:rPr>
              <a:t>https://en.wikipedia.org/wiki/Harry_Hay</a:t>
            </a:r>
            <a:endParaRPr lang="en-US" dirty="0"/>
          </a:p>
          <a:p>
            <a:pPr marL="731520" indent="-1371600">
              <a:lnSpc>
                <a:spcPct val="94000"/>
              </a:lnSpc>
              <a:spcAft>
                <a:spcPts val="0"/>
              </a:spcAft>
              <a:buClr>
                <a:srgbClr val="0000FF"/>
              </a:buClr>
            </a:pPr>
            <a:r>
              <a:rPr lang="en-US" dirty="0"/>
              <a:t>[1032] Mary Yule, “Mackay of Uganda, The Missionary Engineer”, George H. Doran Company, New York,</a:t>
            </a:r>
          </a:p>
          <a:p>
            <a:pPr marL="731520" indent="0">
              <a:lnSpc>
                <a:spcPct val="94000"/>
              </a:lnSpc>
              <a:spcAft>
                <a:spcPts val="0"/>
              </a:spcAft>
              <a:buClr>
                <a:srgbClr val="0000FF"/>
              </a:buClr>
            </a:pPr>
            <a:r>
              <a:rPr lang="en-US" sz="1700" dirty="0">
                <a:hlinkClick r:id="rId9"/>
              </a:rPr>
              <a:t>https://archive.org/stream/mackayofugandami00yule#page/n9/mode/2up</a:t>
            </a:r>
            <a:r>
              <a:rPr lang="en-US" sz="1700" dirty="0"/>
              <a:t> </a:t>
            </a:r>
          </a:p>
          <a:p>
            <a:pPr marL="731520" lvl="0" indent="-1463040">
              <a:lnSpc>
                <a:spcPct val="94000"/>
              </a:lnSpc>
              <a:spcAft>
                <a:spcPts val="0"/>
              </a:spcAft>
              <a:tabLst/>
            </a:pPr>
            <a:r>
              <a:rPr lang="en-US" dirty="0">
                <a:solidFill>
                  <a:prstClr val="black"/>
                </a:solidFill>
                <a:cs typeface="Arial" panose="020B0604020202020204" pitchFamily="34" charset="0"/>
              </a:rPr>
              <a:t>[1033]  “Nathaniel Woodward Jr. (abt. 1609 - aft. 1686) ”,wikitree.com, 6-19-2019, </a:t>
            </a:r>
            <a:r>
              <a:rPr lang="en-US" dirty="0">
                <a:solidFill>
                  <a:prstClr val="black"/>
                </a:solidFill>
                <a:cs typeface="Arial" panose="020B0604020202020204" pitchFamily="34" charset="0"/>
                <a:hlinkClick r:id="rId10"/>
              </a:rPr>
              <a:t>https://www.wikitree.com/wiki/Woodward-37</a:t>
            </a:r>
            <a:endParaRPr lang="en-US" dirty="0">
              <a:solidFill>
                <a:prstClr val="black"/>
              </a:solidFill>
              <a:cs typeface="Arial" panose="020B0604020202020204" pitchFamily="34" charset="0"/>
            </a:endParaRPr>
          </a:p>
          <a:p>
            <a:pPr marL="731520" indent="0">
              <a:lnSpc>
                <a:spcPct val="100000"/>
              </a:lnSpc>
              <a:spcAft>
                <a:spcPts val="0"/>
              </a:spcAft>
              <a:buClr>
                <a:srgbClr val="0000FF"/>
              </a:buClr>
            </a:pPr>
            <a:r>
              <a:rPr lang="en-US" sz="1700" dirty="0"/>
              <a:t> </a:t>
            </a:r>
          </a:p>
        </p:txBody>
      </p:sp>
      <p:sp>
        <p:nvSpPr>
          <p:cNvPr id="5" name="Date Placeholder 2">
            <a:extLst>
              <a:ext uri="{FF2B5EF4-FFF2-40B4-BE49-F238E27FC236}">
                <a16:creationId xmlns:a16="http://schemas.microsoft.com/office/drawing/2014/main" id="{F6D211EC-F885-4245-B05D-87754128417B}"/>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7874705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179387"/>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08354" y="1143000"/>
            <a:ext cx="8633653"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lnSpc>
                <a:spcPct val="100000"/>
              </a:lnSpc>
              <a:spcAft>
                <a:spcPts val="0"/>
              </a:spcAft>
            </a:pPr>
            <a:r>
              <a:rPr lang="en-US" dirty="0"/>
              <a:t>[1040] “Antifa Revealed! Free Exposé Of Alt-left”, WND, 1-23-2018,</a:t>
            </a:r>
          </a:p>
          <a:p>
            <a:pPr marL="731520" indent="0">
              <a:lnSpc>
                <a:spcPct val="100000"/>
              </a:lnSpc>
              <a:spcAft>
                <a:spcPts val="0"/>
              </a:spcAft>
            </a:pPr>
            <a:r>
              <a:rPr lang="en-US" dirty="0">
                <a:hlinkClick r:id="rId4"/>
              </a:rPr>
              <a:t>https://www.wnd.com/2018/01/antifa-revealed-free-expose-of-alt-left/</a:t>
            </a:r>
            <a:endParaRPr lang="en-US" dirty="0"/>
          </a:p>
          <a:p>
            <a:pPr marL="731520" indent="-1463040">
              <a:lnSpc>
                <a:spcPct val="100000"/>
              </a:lnSpc>
              <a:spcAft>
                <a:spcPts val="0"/>
              </a:spcAft>
            </a:pPr>
            <a:r>
              <a:rPr lang="en-US" dirty="0">
                <a:solidFill>
                  <a:schemeClr val="bg1">
                    <a:lumMod val="95000"/>
                    <a:lumOff val="5000"/>
                  </a:schemeClr>
                </a:solidFill>
                <a:ea typeface="SimSun" panose="02010600030101010101" pitchFamily="2" charset="-122"/>
                <a:cs typeface="Arial" panose="020B0604020202020204" pitchFamily="34" charset="0"/>
              </a:rPr>
              <a:t>[1041] </a:t>
            </a:r>
            <a:r>
              <a:rPr lang="sv-SE" dirty="0">
                <a:solidFill>
                  <a:schemeClr val="bg1">
                    <a:lumMod val="95000"/>
                    <a:lumOff val="5000"/>
                  </a:schemeClr>
                </a:solidFill>
                <a:ea typeface="SimSun" panose="02010600030101010101" pitchFamily="2" charset="-122"/>
                <a:cs typeface="Arial" panose="020B0604020202020204" pitchFamily="34" charset="0"/>
              </a:rPr>
              <a:t>Barbara Boland, </a:t>
            </a:r>
            <a:r>
              <a:rPr lang="en-US" dirty="0">
                <a:solidFill>
                  <a:schemeClr val="bg1">
                    <a:lumMod val="95000"/>
                    <a:lumOff val="5000"/>
                  </a:schemeClr>
                </a:solidFill>
                <a:ea typeface="SimSun" panose="02010600030101010101" pitchFamily="2" charset="-122"/>
                <a:cs typeface="Arial" panose="020B0604020202020204" pitchFamily="34" charset="0"/>
              </a:rPr>
              <a:t>“Pew Study: Christians Are The World’s Most Oppressed Religious Group”, CNS News, Feb. 6, 2014, </a:t>
            </a:r>
          </a:p>
          <a:p>
            <a:pPr marL="731520" indent="0">
              <a:lnSpc>
                <a:spcPct val="100000"/>
              </a:lnSpc>
              <a:spcAft>
                <a:spcPts val="0"/>
              </a:spcAft>
            </a:pPr>
            <a:r>
              <a:rPr lang="en-US" dirty="0">
                <a:solidFill>
                  <a:schemeClr val="bg1">
                    <a:lumMod val="95000"/>
                    <a:lumOff val="5000"/>
                  </a:schemeClr>
                </a:solidFill>
                <a:cs typeface="Arial" panose="020B0604020202020204" pitchFamily="34" charset="0"/>
                <a:hlinkClick r:id="rId5"/>
              </a:rPr>
              <a:t>https://www.cnsnews.com/news/article/barbara-boland/pew-study-christians-are-world-s-most-oppressed-religious-group</a:t>
            </a:r>
            <a:endParaRPr lang="en-US" dirty="0">
              <a:solidFill>
                <a:schemeClr val="bg1">
                  <a:lumMod val="95000"/>
                  <a:lumOff val="5000"/>
                </a:schemeClr>
              </a:solidFill>
              <a:cs typeface="Arial" panose="020B0604020202020204" pitchFamily="34" charset="0"/>
            </a:endParaRPr>
          </a:p>
          <a:p>
            <a:pPr marL="731520" indent="-1463040">
              <a:lnSpc>
                <a:spcPct val="100000"/>
              </a:lnSpc>
              <a:spcAft>
                <a:spcPts val="0"/>
              </a:spcAft>
            </a:pPr>
            <a:r>
              <a:rPr lang="en-US" dirty="0">
                <a:solidFill>
                  <a:schemeClr val="bg1">
                    <a:lumMod val="95000"/>
                    <a:lumOff val="5000"/>
                  </a:schemeClr>
                </a:solidFill>
                <a:cs typeface="Arial" panose="020B0604020202020204" pitchFamily="34" charset="0"/>
              </a:rPr>
              <a:t>[1042] Michael Gryboski, “80 percent of persecuted religious believers are Christians: British gov’t interim report”, The Christian Post, May 06, 2019,</a:t>
            </a:r>
          </a:p>
          <a:p>
            <a:pPr marL="731520" indent="0">
              <a:lnSpc>
                <a:spcPct val="100000"/>
              </a:lnSpc>
              <a:spcAft>
                <a:spcPts val="0"/>
              </a:spcAft>
            </a:pPr>
            <a:r>
              <a:rPr lang="en-US" dirty="0">
                <a:solidFill>
                  <a:schemeClr val="bg1">
                    <a:lumMod val="95000"/>
                    <a:lumOff val="5000"/>
                  </a:schemeClr>
                </a:solidFill>
                <a:cs typeface="Arial" panose="020B0604020202020204" pitchFamily="34" charset="0"/>
                <a:hlinkClick r:id="rId6"/>
              </a:rPr>
              <a:t>https://www.christianpost.com/news/80-percent-of-persecuted-religious-believers-are-christians-british-govt-interim-report.html</a:t>
            </a:r>
            <a:r>
              <a:rPr lang="en-US" dirty="0">
                <a:solidFill>
                  <a:schemeClr val="bg1">
                    <a:lumMod val="95000"/>
                    <a:lumOff val="5000"/>
                  </a:schemeClr>
                </a:solidFill>
                <a:cs typeface="Arial" panose="020B0604020202020204" pitchFamily="34" charset="0"/>
              </a:rPr>
              <a:t> </a:t>
            </a:r>
          </a:p>
          <a:p>
            <a:pPr marL="731520" lvl="0" indent="-1463040">
              <a:lnSpc>
                <a:spcPct val="100000"/>
              </a:lnSpc>
              <a:spcAft>
                <a:spcPts val="0"/>
              </a:spcAft>
              <a:tabLst/>
            </a:pPr>
            <a:r>
              <a:rPr lang="en-US" dirty="0">
                <a:solidFill>
                  <a:prstClr val="black">
                    <a:lumMod val="95000"/>
                    <a:lumOff val="5000"/>
                  </a:prstClr>
                </a:solidFill>
                <a:cs typeface="Arial" panose="020B0604020202020204" pitchFamily="34" charset="0"/>
              </a:rPr>
              <a:t>[1047] George Thomas, “Ex-Obama Official on ISIS Killing Christians: 'What Goes Around Comes Around’”, cbnnews.com, 05-08-2017, </a:t>
            </a:r>
            <a:r>
              <a:rPr lang="en-US" dirty="0">
                <a:solidFill>
                  <a:prstClr val="black">
                    <a:lumMod val="95000"/>
                    <a:lumOff val="5000"/>
                  </a:prstClr>
                </a:solidFill>
                <a:cs typeface="Arial" panose="020B0604020202020204" pitchFamily="34" charset="0"/>
                <a:hlinkClick r:id="rId7"/>
              </a:rPr>
              <a:t>www1.cbn.com/cbnnews/us/2017/may/former-obama-official-on-isis-murdering-christians-in-egypt-what-goes-around-comes-around</a:t>
            </a:r>
            <a:endParaRPr lang="en-US" sz="1600" dirty="0">
              <a:solidFill>
                <a:prstClr val="black">
                  <a:lumMod val="95000"/>
                  <a:lumOff val="5000"/>
                </a:prstClr>
              </a:solidFill>
              <a:cs typeface="Arial" panose="020B0604020202020204" pitchFamily="34" charset="0"/>
            </a:endParaRPr>
          </a:p>
          <a:p>
            <a:pPr marL="731520" indent="0"/>
            <a:endParaRPr lang="en-US" dirty="0">
              <a:solidFill>
                <a:schemeClr val="bg1">
                  <a:lumMod val="95000"/>
                  <a:lumOff val="5000"/>
                </a:schemeClr>
              </a:solidFill>
              <a:cs typeface="Arial" panose="020B0604020202020204" pitchFamily="34" charset="0"/>
            </a:endParaRPr>
          </a:p>
          <a:p>
            <a:pPr marL="731520" indent="0"/>
            <a:endParaRPr lang="en-US" dirty="0">
              <a:solidFill>
                <a:schemeClr val="bg1">
                  <a:lumMod val="95000"/>
                  <a:lumOff val="5000"/>
                </a:schemeClr>
              </a:solidFill>
              <a:cs typeface="Arial" panose="020B0604020202020204" pitchFamily="34" charset="0"/>
            </a:endParaRPr>
          </a:p>
        </p:txBody>
      </p:sp>
      <p:sp>
        <p:nvSpPr>
          <p:cNvPr id="5" name="Date Placeholder 2">
            <a:extLst>
              <a:ext uri="{FF2B5EF4-FFF2-40B4-BE49-F238E27FC236}">
                <a16:creationId xmlns:a16="http://schemas.microsoft.com/office/drawing/2014/main" id="{CFDFCFDC-DC1D-43DB-81A7-77BC5DB90893}"/>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275991574"/>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179387"/>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08354" y="1143000"/>
            <a:ext cx="8633653"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100000"/>
              </a:lnSpc>
              <a:tabLst/>
            </a:pPr>
            <a:r>
              <a:rPr lang="en-US" dirty="0">
                <a:solidFill>
                  <a:prstClr val="black">
                    <a:lumMod val="95000"/>
                    <a:lumOff val="5000"/>
                  </a:prstClr>
                </a:solidFill>
                <a:cs typeface="Arial" panose="020B0604020202020204" pitchFamily="34" charset="0"/>
              </a:rPr>
              <a:t>[1048] Jane Robbins, “New Evidence Indicates Cross-Sex Hormones Trigger Major Heart Problems”, the Federalist, 03-21-2019, </a:t>
            </a:r>
            <a:r>
              <a:rPr lang="en-US" sz="1600" dirty="0">
                <a:solidFill>
                  <a:prstClr val="black">
                    <a:lumMod val="95000"/>
                    <a:lumOff val="5000"/>
                  </a:prstClr>
                </a:solidFill>
                <a:cs typeface="Arial" panose="020B0604020202020204" pitchFamily="34" charset="0"/>
                <a:hlinkClick r:id="rId4"/>
              </a:rPr>
              <a:t>thefederalist.com/2019/03/21/new-evidence-indicates-cross-sex-hormones-trigger-major-heart-problems/</a:t>
            </a:r>
            <a:endParaRPr lang="en-US" sz="1600" dirty="0">
              <a:solidFill>
                <a:prstClr val="black">
                  <a:lumMod val="95000"/>
                  <a:lumOff val="5000"/>
                </a:prstClr>
              </a:solidFill>
              <a:cs typeface="Arial" panose="020B0604020202020204" pitchFamily="34" charset="0"/>
            </a:endParaRPr>
          </a:p>
          <a:p>
            <a:pPr marL="731520" lvl="0" indent="-1463040">
              <a:lnSpc>
                <a:spcPct val="100000"/>
              </a:lnSpc>
              <a:tabLst/>
            </a:pPr>
            <a:r>
              <a:rPr lang="en-US" dirty="0">
                <a:solidFill>
                  <a:prstClr val="black">
                    <a:lumMod val="95000"/>
                    <a:lumOff val="5000"/>
                  </a:prstClr>
                </a:solidFill>
                <a:cs typeface="Arial" panose="020B0604020202020204" pitchFamily="34" charset="0"/>
              </a:rPr>
              <a:t>[1051] Bradford Richardson, “Growing body of research rejects transgender movement”, The Washington Times, February 22, 2018,</a:t>
            </a:r>
          </a:p>
          <a:p>
            <a:pPr marL="731520" lvl="0" indent="0">
              <a:lnSpc>
                <a:spcPct val="100000"/>
              </a:lnSpc>
              <a:tabLst/>
            </a:pPr>
            <a:r>
              <a:rPr lang="en-US" dirty="0">
                <a:solidFill>
                  <a:prstClr val="black">
                    <a:lumMod val="95000"/>
                    <a:lumOff val="5000"/>
                  </a:prstClr>
                </a:solidFill>
                <a:cs typeface="Arial" panose="020B0604020202020204" pitchFamily="34" charset="0"/>
                <a:hlinkClick r:id="rId5"/>
              </a:rPr>
              <a:t>https://www.washingtontimes.com/news/2018/feb/22/transgender-movement-rejected-growing-body-researc/</a:t>
            </a:r>
            <a:endParaRPr lang="en-US" dirty="0">
              <a:solidFill>
                <a:prstClr val="black">
                  <a:lumMod val="95000"/>
                  <a:lumOff val="5000"/>
                </a:prstClr>
              </a:solidFill>
              <a:cs typeface="Arial" panose="020B0604020202020204" pitchFamily="34" charset="0"/>
            </a:endParaRPr>
          </a:p>
          <a:p>
            <a:pPr marL="731520" lvl="0" indent="-1463040">
              <a:lnSpc>
                <a:spcPct val="100000"/>
              </a:lnSpc>
              <a:tabLst/>
            </a:pPr>
            <a:r>
              <a:rPr lang="en-US" dirty="0">
                <a:solidFill>
                  <a:prstClr val="black">
                    <a:lumMod val="95000"/>
                    <a:lumOff val="5000"/>
                  </a:prstClr>
                </a:solidFill>
                <a:cs typeface="Arial" panose="020B0604020202020204" pitchFamily="34" charset="0"/>
              </a:rPr>
              <a:t>[1053] “Ex-homosexuals”, conservapedia.com, (web 6-17-2019),</a:t>
            </a:r>
          </a:p>
          <a:p>
            <a:pPr marL="731520" lvl="0" indent="0">
              <a:lnSpc>
                <a:spcPct val="100000"/>
              </a:lnSpc>
              <a:tabLst/>
            </a:pPr>
            <a:r>
              <a:rPr lang="en-US" dirty="0">
                <a:solidFill>
                  <a:prstClr val="black">
                    <a:lumMod val="95000"/>
                    <a:lumOff val="5000"/>
                  </a:prstClr>
                </a:solidFill>
                <a:cs typeface="Arial" panose="020B0604020202020204" pitchFamily="34" charset="0"/>
                <a:hlinkClick r:id="rId6"/>
              </a:rPr>
              <a:t>https://www.conservapedia.com/Ex-homosexuals</a:t>
            </a:r>
            <a:endParaRPr lang="en-US" dirty="0">
              <a:solidFill>
                <a:prstClr val="black">
                  <a:lumMod val="95000"/>
                  <a:lumOff val="5000"/>
                </a:prstClr>
              </a:solidFill>
              <a:cs typeface="Arial" panose="020B0604020202020204" pitchFamily="34" charset="0"/>
            </a:endParaRPr>
          </a:p>
          <a:p>
            <a:pPr marL="731520" lvl="0" indent="-1463040">
              <a:lnSpc>
                <a:spcPct val="100000"/>
              </a:lnSpc>
              <a:tabLst/>
            </a:pPr>
            <a:r>
              <a:rPr lang="en-US" dirty="0">
                <a:solidFill>
                  <a:prstClr val="black">
                    <a:lumMod val="95000"/>
                    <a:lumOff val="5000"/>
                  </a:prstClr>
                </a:solidFill>
                <a:cs typeface="Arial" panose="020B0604020202020204" pitchFamily="34" charset="0"/>
              </a:rPr>
              <a:t>[1058] Michael Brown, “Man-haters, The resurgence of the feminist witch”, WND, </a:t>
            </a:r>
          </a:p>
          <a:p>
            <a:pPr marL="685800" lvl="0" indent="0">
              <a:lnSpc>
                <a:spcPct val="100000"/>
              </a:lnSpc>
              <a:tabLst/>
            </a:pPr>
            <a:r>
              <a:rPr lang="en-US" dirty="0">
                <a:solidFill>
                  <a:prstClr val="black">
                    <a:lumMod val="95000"/>
                    <a:lumOff val="5000"/>
                  </a:prstClr>
                </a:solidFill>
                <a:cs typeface="Arial" panose="020B0604020202020204" pitchFamily="34" charset="0"/>
              </a:rPr>
              <a:t>6-17-2019, </a:t>
            </a:r>
            <a:r>
              <a:rPr lang="en-US" dirty="0">
                <a:solidFill>
                  <a:prstClr val="black">
                    <a:lumMod val="95000"/>
                    <a:lumOff val="5000"/>
                  </a:prstClr>
                </a:solidFill>
                <a:cs typeface="Arial" panose="020B0604020202020204" pitchFamily="34" charset="0"/>
                <a:hlinkClick r:id="rId7"/>
              </a:rPr>
              <a:t>wnd.com/2019/06/the-resurgence-of-the-feminist-witch/</a:t>
            </a:r>
            <a:endParaRPr lang="en-US" dirty="0">
              <a:solidFill>
                <a:prstClr val="black">
                  <a:lumMod val="95000"/>
                  <a:lumOff val="5000"/>
                </a:prstClr>
              </a:solidFill>
              <a:cs typeface="Arial" panose="020B0604020202020204" pitchFamily="34" charset="0"/>
            </a:endParaRPr>
          </a:p>
          <a:p>
            <a:pPr marL="731520" indent="-1463040">
              <a:lnSpc>
                <a:spcPct val="100000"/>
              </a:lnSpc>
            </a:pPr>
            <a:r>
              <a:rPr lang="en-US" dirty="0">
                <a:solidFill>
                  <a:schemeClr val="bg1">
                    <a:lumMod val="95000"/>
                    <a:lumOff val="5000"/>
                  </a:schemeClr>
                </a:solidFill>
                <a:cs typeface="Arial" panose="020B0604020202020204" pitchFamily="34" charset="0"/>
              </a:rPr>
              <a:t>[1059] Michael Snyder, “The Fastest Growing Religion In America Is Witchcraft”, The Truth (thetruthwins.com), October 30, 2013, </a:t>
            </a:r>
            <a:r>
              <a:rPr lang="en-US" sz="1700" dirty="0">
                <a:solidFill>
                  <a:schemeClr val="bg1">
                    <a:lumMod val="95000"/>
                    <a:lumOff val="5000"/>
                  </a:schemeClr>
                </a:solidFill>
                <a:cs typeface="Arial" panose="020B0604020202020204" pitchFamily="34" charset="0"/>
                <a:hlinkClick r:id="rId8"/>
              </a:rPr>
              <a:t>thetruthwins.com/archives/the-fastest-growing-religion-in-america-is-witchcraft</a:t>
            </a:r>
            <a:endParaRPr lang="en-US" sz="1700" dirty="0">
              <a:solidFill>
                <a:schemeClr val="bg1">
                  <a:lumMod val="95000"/>
                  <a:lumOff val="5000"/>
                </a:schemeClr>
              </a:solidFill>
              <a:cs typeface="Arial" panose="020B0604020202020204" pitchFamily="34" charset="0"/>
            </a:endParaRPr>
          </a:p>
        </p:txBody>
      </p:sp>
      <p:sp>
        <p:nvSpPr>
          <p:cNvPr id="5" name="Date Placeholder 2">
            <a:extLst>
              <a:ext uri="{FF2B5EF4-FFF2-40B4-BE49-F238E27FC236}">
                <a16:creationId xmlns:a16="http://schemas.microsoft.com/office/drawing/2014/main" id="{9CB27138-2FC2-449F-AB40-0F287A7CA56A}"/>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25206216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66700" y="2024505"/>
            <a:ext cx="8610600" cy="4318105"/>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91440" tIns="182880" rIns="90000" bIns="182880" anchor="ctr" anchorCtr="1">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274320" lvl="0" indent="-274320">
              <a:lnSpc>
                <a:spcPct val="90000"/>
              </a:lnSpc>
              <a:spcAft>
                <a:spcPts val="600"/>
              </a:spcAft>
              <a:buSzPct val="80000"/>
              <a:buFont typeface="Wingdings" panose="05000000000000000000" pitchFamily="2" charset="2"/>
              <a:buChar char="Ø"/>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Shortly after his rejection of God, Darwin's health deteriorated rapidly</a:t>
            </a:r>
            <a:r>
              <a:rPr kumimoji="0" lang="en-US" sz="3200" b="0" i="0" u="none" strike="noStrike" kern="1200" cap="none" spc="0" normalizeH="0" baseline="0" noProof="0" dirty="0">
                <a:ln>
                  <a:noFill/>
                </a:ln>
                <a:solidFill>
                  <a:schemeClr val="tx1"/>
                </a:solidFill>
                <a:effectLst/>
                <a:uLnTx/>
                <a:uFillTx/>
                <a:latin typeface="Calibri" panose="020F0502020204030204" pitchFamily="34" charset="0"/>
                <a:ea typeface="SimSun" panose="02010600030101010101" pitchFamily="2" charset="-122"/>
                <a:cs typeface="Mangal" panose="02040503050203030202" pitchFamily="18" charset="0"/>
              </a:rPr>
              <a: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[24]</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hlinkClick r:id="rId5">
                  <a:extLst>
                    <a:ext uri="{A12FA001-AC4F-418D-AE19-62706E023703}">
                      <ahyp:hlinkClr xmlns:ahyp="http://schemas.microsoft.com/office/drawing/2018/hyperlinkcolor" val="tx"/>
                    </a:ext>
                  </a:extLst>
                </a:hlinkClick>
              </a:rPr>
              <a:t>[632]</a:t>
            </a:r>
            <a:endParaRPr kumimoji="0" lang="en-US" altLang="en-US" sz="2600" b="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Arial Unicode MS" panose="020B0604020202020204" pitchFamily="34" charset="-128"/>
            </a:endParaRPr>
          </a:p>
          <a:p>
            <a:pPr marL="274320" marR="0" lvl="0" indent="-274320" algn="l" defTabSz="457200" rtl="0" eaLnBrk="1" fontAlgn="base" latinLnBrk="0" hangingPunct="0">
              <a:lnSpc>
                <a:spcPct val="90000"/>
              </a:lnSpc>
              <a:spcBef>
                <a:spcPct val="0"/>
              </a:spcBef>
              <a:spcAft>
                <a:spcPts val="600"/>
              </a:spcAft>
              <a:buClr>
                <a:srgbClr val="000000"/>
              </a:buClr>
              <a:buSzPct val="8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pitchFamily="34" charset="0"/>
                <a:cs typeface="Arial Unicode MS" panose="020B0604020202020204" pitchFamily="34" charset="-128"/>
              </a:rPr>
              <a:t>Darwin's heavy drinking plus addictive opiate codeine medication plus arsenic &amp; strychnine, (poisons that kill humans), led to a diagnosed </a:t>
            </a:r>
            <a:r>
              <a:rPr kumimoji="0" lang="en-US" sz="32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uLnTx/>
                <a:uFillTx/>
                <a:ea typeface="SimSun" panose="02010600030101010101" pitchFamily="2" charset="-122"/>
                <a:cs typeface="Arial" panose="020B0604020202020204" pitchFamily="34" charset="0"/>
              </a:rPr>
              <a:t>severe mental illness with hysterical crying and panic attacks most of his life, plus extreme chronic physical illnesses</a:t>
            </a:r>
            <a:r>
              <a:rPr kumimoji="0" lang="en-US" sz="32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uLnTx/>
                <a:uFillTx/>
                <a:ea typeface="SimSun" panose="02010600030101010101" pitchFamily="2" charset="-122"/>
                <a:cs typeface="Arial" panose="020B0604020202020204" pitchFamily="34" charset="0"/>
              </a:rPr>
              <a:t>. </a:t>
            </a:r>
          </a:p>
          <a:p>
            <a:pPr marL="274320" marR="0" lvl="0" indent="0" algn="l" defTabSz="457200" rtl="0" eaLnBrk="1" fontAlgn="base" latinLnBrk="0" hangingPunct="0">
              <a:lnSpc>
                <a:spcPct val="90000"/>
              </a:lnSpc>
              <a:spcBef>
                <a:spcPct val="0"/>
              </a:spcBef>
              <a:spcAft>
                <a:spcPts val="600"/>
              </a:spcAft>
              <a:buClr>
                <a:srgbClr val="000000"/>
              </a:buClr>
              <a:buSzPct val="8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alt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hlinkClick r:id="rId4">
                  <a:extLst>
                    <a:ext uri="{A12FA001-AC4F-418D-AE19-62706E023703}">
                      <ahyp:hlinkClr xmlns:ahyp="http://schemas.microsoft.com/office/drawing/2018/hyperlinkcolor" val="tx"/>
                    </a:ext>
                  </a:extLst>
                </a:hlinkClick>
              </a:rPr>
              <a:t>[24]</a:t>
            </a:r>
            <a:r>
              <a:rPr kumimoji="0" lang="en-US" alt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rPr>
              <a:t> </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a:t>
            </a:r>
            <a:r>
              <a:rPr kumimoji="0" 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hlinkClick r:id="rId6">
                  <a:extLst>
                    <a:ext uri="{A12FA001-AC4F-418D-AE19-62706E023703}">
                      <ahyp:hlinkClr xmlns:ahyp="http://schemas.microsoft.com/office/drawing/2018/hyperlinkcolor" val="tx"/>
                    </a:ext>
                  </a:extLst>
                </a:hlinkClick>
              </a:rPr>
              <a:t>187]</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rPr>
              <a:t> </a:t>
            </a:r>
            <a:r>
              <a:rPr kumimoji="0" 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rPr>
              <a:t>[517]</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rPr>
              <a:t> </a:t>
            </a:r>
            <a:r>
              <a:rPr kumimoji="0" lang="en-US" alt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hlinkClick r:id="rId7">
                  <a:extLst>
                    <a:ext uri="{A12FA001-AC4F-418D-AE19-62706E023703}">
                      <ahyp:hlinkClr xmlns:ahyp="http://schemas.microsoft.com/office/drawing/2018/hyperlinkcolor" val="tx"/>
                    </a:ext>
                  </a:extLst>
                </a:hlinkClick>
              </a:rPr>
              <a:t>[583]</a:t>
            </a:r>
            <a:r>
              <a:rPr kumimoji="0" lang="en-US" alt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rPr>
              <a:t> </a:t>
            </a:r>
            <a:r>
              <a:rPr kumimoji="0" lang="en-US" alt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hlinkClick r:id="rId8">
                  <a:extLst>
                    <a:ext uri="{A12FA001-AC4F-418D-AE19-62706E023703}">
                      <ahyp:hlinkClr xmlns:ahyp="http://schemas.microsoft.com/office/drawing/2018/hyperlinkcolor" val="tx"/>
                    </a:ext>
                  </a:extLst>
                </a:hlinkClick>
              </a:rPr>
              <a:t>[630]</a:t>
            </a:r>
            <a:r>
              <a:rPr kumimoji="0" lang="en-US" alt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rPr>
              <a:t> </a:t>
            </a:r>
            <a:r>
              <a:rPr kumimoji="0" lang="en-US" altLang="en-US" sz="1800" b="0" i="0" u="sng"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hlinkClick r:id="rId5">
                  <a:extLst>
                    <a:ext uri="{A12FA001-AC4F-418D-AE19-62706E023703}">
                      <ahyp:hlinkClr xmlns:ahyp="http://schemas.microsoft.com/office/drawing/2018/hyperlinkcolor" val="tx"/>
                    </a:ext>
                  </a:extLst>
                </a:hlinkClick>
              </a:rPr>
              <a:t>[632]</a:t>
            </a:r>
            <a:r>
              <a:rPr kumimoji="0" lang="en-US" alt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Unicode MS" panose="020B0604020202020204" pitchFamily="34" charset="-128"/>
              </a:rPr>
              <a:t> </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hlinkClick r:id="rId9">
                  <a:extLst>
                    <a:ext uri="{A12FA001-AC4F-418D-AE19-62706E023703}">
                      <ahyp:hlinkClr xmlns:ahyp="http://schemas.microsoft.com/office/drawing/2018/hyperlinkcolor" val="tx"/>
                    </a:ext>
                  </a:extLst>
                </a:hlinkClick>
              </a:rPr>
              <a:t>[749]</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mn-cs"/>
              </a:rPr>
              <a:t> </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panose="020B0604020202020204" pitchFamily="34" charset="0"/>
                <a:hlinkClick r:id="rId10">
                  <a:extLst>
                    <a:ext uri="{A12FA001-AC4F-418D-AE19-62706E023703}">
                      <ahyp:hlinkClr xmlns:ahyp="http://schemas.microsoft.com/office/drawing/2018/hyperlinkcolor" val="tx"/>
                    </a:ext>
                  </a:extLst>
                </a:hlinkClick>
              </a:rPr>
              <a:t>[1127]</a:t>
            </a:r>
            <a:r>
              <a:rPr kumimoji="0" lang="en-US" sz="1800" b="0" i="0" u="none" strike="noStrike" kern="1200" cap="none" spc="0" normalizeH="0" baseline="0" noProof="0" dirty="0">
                <a:ln>
                  <a:noFill/>
                </a:ln>
                <a:solidFill>
                  <a:schemeClr val="tx1"/>
                </a:solidFill>
                <a:effectLst/>
                <a:uLnTx/>
                <a:uFillTx/>
                <a:latin typeface="Calibri"/>
                <a:ea typeface="Microsoft YaHei" panose="020B0503020204020204" pitchFamily="34" charset="-122"/>
                <a:cs typeface="Arial" panose="020B0604020202020204" pitchFamily="34" charset="0"/>
              </a:rPr>
              <a:t> </a:t>
            </a:r>
            <a:r>
              <a:rPr kumimoji="0" lang="en-US" sz="1800" b="0" i="0" u="none" strike="noStrike" kern="150" cap="none" spc="0" normalizeH="0" baseline="0" noProof="0" dirty="0">
                <a:ln>
                  <a:noFill/>
                </a:ln>
                <a:solidFill>
                  <a:schemeClr val="tx1"/>
                </a:solidFill>
                <a:effectLst/>
                <a:uLnTx/>
                <a:uFillTx/>
                <a:latin typeface="Calibri"/>
                <a:ea typeface="SimSun" panose="02010600030101010101" pitchFamily="2" charset="-122"/>
                <a:cs typeface="Mangal" panose="02040503050203030202" pitchFamily="18" charset="0"/>
                <a:hlinkClick r:id="rId11" action="ppaction://hlinkfile">
                  <a:extLst>
                    <a:ext uri="{A12FA001-AC4F-418D-AE19-62706E023703}">
                      <ahyp:hlinkClr xmlns:ahyp="http://schemas.microsoft.com/office/drawing/2018/hyperlinkcolor" val="tx"/>
                    </a:ext>
                  </a:extLst>
                </a:hlinkClick>
              </a:rPr>
              <a:t>[1137]</a:t>
            </a:r>
            <a:endParaRPr kumimoji="0" lang="en-US" altLang="en-US" sz="1600" b="0" i="0" u="sng" strike="noStrike" kern="1200" cap="none" spc="0" normalizeH="0" baseline="0" noProof="0" dirty="0">
              <a:ln>
                <a:noFill/>
              </a:ln>
              <a:solidFill>
                <a:schemeClr val="tx1"/>
              </a:solidFill>
              <a:effectLst/>
              <a:uLnTx/>
              <a:uFillTx/>
              <a:latin typeface="Calibri"/>
              <a:cs typeface="Arial Unicode MS" panose="020B0604020202020204" pitchFamily="34" charset="-128"/>
              <a:hlinkClick r:id="rId5">
                <a:extLst>
                  <a:ext uri="{A12FA001-AC4F-418D-AE19-62706E023703}">
                    <ahyp:hlinkClr xmlns:ahyp="http://schemas.microsoft.com/office/drawing/2018/hyperlinkcolor" val="tx"/>
                  </a:ext>
                </a:extLst>
              </a:hlinkClick>
            </a:endParaRPr>
          </a:p>
        </p:txBody>
      </p:sp>
      <p:sp>
        <p:nvSpPr>
          <p:cNvPr id="4" name="Date Placeholder 2">
            <a:extLst>
              <a:ext uri="{FF2B5EF4-FFF2-40B4-BE49-F238E27FC236}">
                <a16:creationId xmlns:a16="http://schemas.microsoft.com/office/drawing/2014/main" id="{B7029836-F800-41A6-979D-9742A4952BDF}"/>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6" name="Text Box 2">
            <a:extLst>
              <a:ext uri="{FF2B5EF4-FFF2-40B4-BE49-F238E27FC236}">
                <a16:creationId xmlns:a16="http://schemas.microsoft.com/office/drawing/2014/main" id="{C8DDA9F8-1A59-4888-9252-5AC6CDD26298}"/>
              </a:ext>
            </a:extLst>
          </p:cNvPr>
          <p:cNvSpPr txBox="1">
            <a:spLocks noChangeArrowheads="1"/>
          </p:cNvSpPr>
          <p:nvPr/>
        </p:nvSpPr>
        <p:spPr bwMode="auto">
          <a:xfrm>
            <a:off x="184370" y="649130"/>
            <a:ext cx="8801100" cy="1097280"/>
          </a:xfrm>
          <a:prstGeom prst="rect">
            <a:avLst/>
          </a:prstGeom>
          <a:blipFill dpi="0" rotWithShape="0">
            <a:blip r:embed="rId12"/>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ts val="0"/>
              </a:spcBef>
              <a:spcAft>
                <a:spcPts val="12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a:t>
            </a:r>
            <a:r>
              <a:rPr kumimoji="0" lang="en-US" sz="3400" b="1" i="0" u="none" strike="noStrike" kern="150" cap="none" spc="0" normalizeH="0" baseline="0" noProof="0" dirty="0">
                <a:ln>
                  <a:noFill/>
                </a:ln>
                <a:solidFill>
                  <a:srgbClr val="FFFFFF"/>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3400" b="1" i="0" u="none" strike="noStrike" kern="150" cap="none" spc="0" normalizeH="0" baseline="0" noProof="0" dirty="0">
                <a:ln>
                  <a:noFill/>
                </a:ln>
                <a:solidFill>
                  <a:srgbClr val="000000">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Use Leads to: Homosexuality, Angry Liberalism, Mental Illness, Cancer &amp; Murder</a:t>
            </a:r>
          </a:p>
        </p:txBody>
      </p:sp>
    </p:spTree>
    <p:extLst>
      <p:ext uri="{BB962C8B-B14F-4D97-AF65-F5344CB8AC3E}">
        <p14:creationId xmlns:p14="http://schemas.microsoft.com/office/powerpoint/2010/main" val="262514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0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5486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2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129381" y="957262"/>
            <a:ext cx="8991600"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spcAft>
                <a:spcPts val="600"/>
              </a:spcAft>
              <a:tabLst/>
            </a:pPr>
            <a:r>
              <a:rPr lang="en-US" dirty="0">
                <a:solidFill>
                  <a:prstClr val="black">
                    <a:lumMod val="95000"/>
                    <a:lumOff val="5000"/>
                  </a:prstClr>
                </a:solidFill>
                <a:cs typeface="Arial" panose="020B0604020202020204" pitchFamily="34" charset="0"/>
              </a:rPr>
              <a:t>[1060] </a:t>
            </a:r>
          </a:p>
          <a:p>
            <a:pPr marL="731520" indent="-1463040">
              <a:tabLst/>
            </a:pPr>
            <a:r>
              <a:rPr lang="en-US" dirty="0">
                <a:solidFill>
                  <a:prstClr val="black">
                    <a:lumMod val="95000"/>
                    <a:lumOff val="5000"/>
                  </a:prstClr>
                </a:solidFill>
                <a:cs typeface="Arial" panose="020B0604020202020204" pitchFamily="34" charset="0"/>
              </a:rPr>
              <a:t>“Woodward</a:t>
            </a:r>
          </a:p>
          <a:p>
            <a:pPr marL="731520" indent="-1463040">
              <a:tabLst/>
            </a:pPr>
            <a:r>
              <a:rPr lang="en-US" dirty="0">
                <a:solidFill>
                  <a:prstClr val="black">
                    <a:lumMod val="95000"/>
                    <a:lumOff val="5000"/>
                  </a:prstClr>
                </a:solidFill>
                <a:cs typeface="Arial" panose="020B0604020202020204" pitchFamily="34" charset="0"/>
              </a:rPr>
              <a:t>Family Tree,</a:t>
            </a:r>
          </a:p>
          <a:p>
            <a:pPr marL="731520" indent="-1463040">
              <a:tabLst/>
            </a:pPr>
            <a:r>
              <a:rPr lang="en-US" dirty="0">
                <a:solidFill>
                  <a:prstClr val="black">
                    <a:lumMod val="95000"/>
                    <a:lumOff val="5000"/>
                  </a:prstClr>
                </a:solidFill>
                <a:cs typeface="Arial" panose="020B0604020202020204" pitchFamily="34" charset="0"/>
              </a:rPr>
              <a:t>Derivative </a:t>
            </a:r>
          </a:p>
          <a:p>
            <a:pPr marL="731520" indent="-1463040">
              <a:tabLst/>
            </a:pPr>
            <a:r>
              <a:rPr lang="en-US" dirty="0">
                <a:solidFill>
                  <a:prstClr val="black">
                    <a:lumMod val="95000"/>
                    <a:lumOff val="5000"/>
                  </a:prstClr>
                </a:solidFill>
                <a:cs typeface="Arial" panose="020B0604020202020204" pitchFamily="34" charset="0"/>
              </a:rPr>
              <a:t>of Name”, </a:t>
            </a:r>
          </a:p>
          <a:p>
            <a:pPr marL="731520" indent="-1463040">
              <a:spcAft>
                <a:spcPts val="600"/>
              </a:spcAft>
              <a:tabLst/>
            </a:pPr>
            <a:r>
              <a:rPr lang="en-US" dirty="0">
                <a:solidFill>
                  <a:prstClr val="black">
                    <a:lumMod val="95000"/>
                    <a:lumOff val="5000"/>
                  </a:prstClr>
                </a:solidFill>
                <a:cs typeface="Arial" panose="020B0604020202020204" pitchFamily="34" charset="0"/>
              </a:rPr>
              <a:t>pg. 1</a:t>
            </a:r>
          </a:p>
        </p:txBody>
      </p:sp>
      <p:pic>
        <p:nvPicPr>
          <p:cNvPr id="7" name="Picture 6">
            <a:extLst>
              <a:ext uri="{FF2B5EF4-FFF2-40B4-BE49-F238E27FC236}">
                <a16:creationId xmlns:a16="http://schemas.microsoft.com/office/drawing/2014/main" id="{96D0372B-B307-4236-9A95-6139BBEB9F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86313" y="6583680"/>
            <a:ext cx="182880" cy="182880"/>
          </a:xfrm>
          <a:prstGeom prst="rect">
            <a:avLst/>
          </a:prstGeom>
        </p:spPr>
      </p:pic>
      <p:pic>
        <p:nvPicPr>
          <p:cNvPr id="5" name="Picture 4">
            <a:extLst>
              <a:ext uri="{FF2B5EF4-FFF2-40B4-BE49-F238E27FC236}">
                <a16:creationId xmlns:a16="http://schemas.microsoft.com/office/drawing/2014/main" id="{97843C47-4608-494C-BFC8-56C86B32564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73176" y="685800"/>
            <a:ext cx="4997648" cy="6126480"/>
          </a:xfrm>
          <a:prstGeom prst="rect">
            <a:avLst/>
          </a:prstGeom>
        </p:spPr>
      </p:pic>
      <p:sp>
        <p:nvSpPr>
          <p:cNvPr id="8" name="Date Placeholder 2">
            <a:extLst>
              <a:ext uri="{FF2B5EF4-FFF2-40B4-BE49-F238E27FC236}">
                <a16:creationId xmlns:a16="http://schemas.microsoft.com/office/drawing/2014/main" id="{8E56137C-0214-4F23-98DB-24A82B2042AA}"/>
              </a:ext>
            </a:extLst>
          </p:cNvPr>
          <p:cNvSpPr txBox="1">
            <a:spLocks/>
          </p:cNvSpPr>
          <p:nvPr/>
        </p:nvSpPr>
        <p:spPr>
          <a:xfrm>
            <a:off x="7132320" y="6400800"/>
            <a:ext cx="2073176" cy="36576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31299950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5486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4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152400" y="1138168"/>
            <a:ext cx="8633653"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spcAft>
                <a:spcPts val="600"/>
              </a:spcAft>
              <a:tabLst/>
            </a:pPr>
            <a:r>
              <a:rPr lang="en-US" dirty="0">
                <a:solidFill>
                  <a:prstClr val="black">
                    <a:lumMod val="95000"/>
                    <a:lumOff val="5000"/>
                  </a:prstClr>
                </a:solidFill>
                <a:cs typeface="Arial" panose="020B0604020202020204" pitchFamily="34" charset="0"/>
              </a:rPr>
              <a:t>[1060] </a:t>
            </a:r>
          </a:p>
          <a:p>
            <a:pPr marL="731520" indent="-1463040">
              <a:tabLst/>
            </a:pPr>
            <a:r>
              <a:rPr lang="en-US" dirty="0">
                <a:solidFill>
                  <a:prstClr val="black">
                    <a:lumMod val="95000"/>
                    <a:lumOff val="5000"/>
                  </a:prstClr>
                </a:solidFill>
                <a:cs typeface="Arial" panose="020B0604020202020204" pitchFamily="34" charset="0"/>
              </a:rPr>
              <a:t>“Woodward</a:t>
            </a:r>
          </a:p>
          <a:p>
            <a:pPr marL="731520" indent="-1463040">
              <a:tabLst/>
            </a:pPr>
            <a:r>
              <a:rPr lang="en-US" dirty="0">
                <a:solidFill>
                  <a:prstClr val="black">
                    <a:lumMod val="95000"/>
                    <a:lumOff val="5000"/>
                  </a:prstClr>
                </a:solidFill>
                <a:cs typeface="Arial" panose="020B0604020202020204" pitchFamily="34" charset="0"/>
              </a:rPr>
              <a:t>Family Tree</a:t>
            </a:r>
          </a:p>
          <a:p>
            <a:pPr marL="731520" indent="-1463040">
              <a:tabLst/>
            </a:pPr>
            <a:r>
              <a:rPr lang="en-US" dirty="0">
                <a:solidFill>
                  <a:prstClr val="black">
                    <a:lumMod val="95000"/>
                    <a:lumOff val="5000"/>
                  </a:prstClr>
                </a:solidFill>
                <a:cs typeface="Arial" panose="020B0604020202020204" pitchFamily="34" charset="0"/>
              </a:rPr>
              <a:t>- Derivative </a:t>
            </a:r>
          </a:p>
          <a:p>
            <a:pPr marL="731520" indent="-1463040">
              <a:tabLst/>
            </a:pPr>
            <a:r>
              <a:rPr lang="en-US" dirty="0">
                <a:solidFill>
                  <a:prstClr val="black">
                    <a:lumMod val="95000"/>
                    <a:lumOff val="5000"/>
                  </a:prstClr>
                </a:solidFill>
                <a:cs typeface="Arial" panose="020B0604020202020204" pitchFamily="34" charset="0"/>
              </a:rPr>
              <a:t>of Name”, </a:t>
            </a:r>
          </a:p>
          <a:p>
            <a:pPr marL="731520" indent="-1463040">
              <a:tabLst/>
            </a:pPr>
            <a:r>
              <a:rPr lang="en-US" dirty="0">
                <a:solidFill>
                  <a:prstClr val="black">
                    <a:lumMod val="95000"/>
                    <a:lumOff val="5000"/>
                  </a:prstClr>
                </a:solidFill>
                <a:cs typeface="Arial" panose="020B0604020202020204" pitchFamily="34" charset="0"/>
              </a:rPr>
              <a:t>pg. 2</a:t>
            </a:r>
          </a:p>
          <a:p>
            <a:pPr marL="731520" indent="-1463040">
              <a:tabLst/>
            </a:pPr>
            <a:endParaRPr lang="en-US" sz="1700" dirty="0">
              <a:solidFill>
                <a:schemeClr val="bg1">
                  <a:lumMod val="95000"/>
                  <a:lumOff val="5000"/>
                </a:schemeClr>
              </a:solidFill>
              <a:cs typeface="Arial" panose="020B0604020202020204" pitchFamily="34" charset="0"/>
            </a:endParaRPr>
          </a:p>
        </p:txBody>
      </p:sp>
      <p:pic>
        <p:nvPicPr>
          <p:cNvPr id="2" name="Picture 1">
            <a:extLst>
              <a:ext uri="{FF2B5EF4-FFF2-40B4-BE49-F238E27FC236}">
                <a16:creationId xmlns:a16="http://schemas.microsoft.com/office/drawing/2014/main" id="{2915BA11-3741-43D4-AC97-697E1E49BFFA}"/>
              </a:ext>
            </a:extLst>
          </p:cNvPr>
          <p:cNvPicPr>
            <a:picLocks noChangeAspect="1"/>
          </p:cNvPicPr>
          <p:nvPr/>
        </p:nvPicPr>
        <p:blipFill>
          <a:blip r:embed="rId4"/>
          <a:stretch>
            <a:fillRect/>
          </a:stretch>
        </p:blipFill>
        <p:spPr>
          <a:xfrm>
            <a:off x="2011680" y="708329"/>
            <a:ext cx="6396492" cy="6126480"/>
          </a:xfrm>
          <a:prstGeom prst="rect">
            <a:avLst/>
          </a:prstGeom>
        </p:spPr>
      </p:pic>
      <p:pic>
        <p:nvPicPr>
          <p:cNvPr id="7" name="Picture 6">
            <a:extLst>
              <a:ext uri="{FF2B5EF4-FFF2-40B4-BE49-F238E27FC236}">
                <a16:creationId xmlns:a16="http://schemas.microsoft.com/office/drawing/2014/main" id="{8DFD2D45-ADA5-4B2D-AD99-6E39AB4B66D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10600" y="6423898"/>
            <a:ext cx="182880" cy="182880"/>
          </a:xfrm>
          <a:prstGeom prst="rect">
            <a:avLst/>
          </a:prstGeom>
        </p:spPr>
      </p:pic>
      <p:sp>
        <p:nvSpPr>
          <p:cNvPr id="9" name="Date Placeholder 2">
            <a:extLst>
              <a:ext uri="{FF2B5EF4-FFF2-40B4-BE49-F238E27FC236}">
                <a16:creationId xmlns:a16="http://schemas.microsoft.com/office/drawing/2014/main" id="{81402A72-A703-4B7F-97AB-DCB385EC2946}"/>
              </a:ext>
            </a:extLst>
          </p:cNvPr>
          <p:cNvSpPr txBox="1">
            <a:spLocks/>
          </p:cNvSpPr>
          <p:nvPr/>
        </p:nvSpPr>
        <p:spPr>
          <a:xfrm>
            <a:off x="91440" y="6318415"/>
            <a:ext cx="2073176" cy="365760"/>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247173531"/>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152400" y="1138168"/>
            <a:ext cx="8633653" cy="5363127"/>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spcAft>
                <a:spcPts val="600"/>
              </a:spcAft>
              <a:tabLst/>
            </a:pPr>
            <a:r>
              <a:rPr lang="en-US" dirty="0">
                <a:solidFill>
                  <a:prstClr val="black">
                    <a:lumMod val="95000"/>
                    <a:lumOff val="5000"/>
                  </a:prstClr>
                </a:solidFill>
                <a:cs typeface="Arial" panose="020B0604020202020204" pitchFamily="34" charset="0"/>
              </a:rPr>
              <a:t>[1060] </a:t>
            </a:r>
          </a:p>
          <a:p>
            <a:pPr marL="731520" indent="-1463040">
              <a:tabLst/>
            </a:pPr>
            <a:r>
              <a:rPr lang="en-US" dirty="0">
                <a:solidFill>
                  <a:prstClr val="black">
                    <a:lumMod val="95000"/>
                    <a:lumOff val="5000"/>
                  </a:prstClr>
                </a:solidFill>
                <a:cs typeface="Arial" panose="020B0604020202020204" pitchFamily="34" charset="0"/>
              </a:rPr>
              <a:t>“Woodward</a:t>
            </a:r>
          </a:p>
          <a:p>
            <a:pPr marL="731520" indent="-1463040">
              <a:tabLst/>
            </a:pPr>
            <a:r>
              <a:rPr lang="en-US" dirty="0">
                <a:solidFill>
                  <a:prstClr val="black">
                    <a:lumMod val="95000"/>
                    <a:lumOff val="5000"/>
                  </a:prstClr>
                </a:solidFill>
                <a:cs typeface="Arial" panose="020B0604020202020204" pitchFamily="34" charset="0"/>
              </a:rPr>
              <a:t>Family Tree</a:t>
            </a:r>
          </a:p>
          <a:p>
            <a:pPr marL="731520" indent="-1463040">
              <a:tabLst/>
            </a:pPr>
            <a:r>
              <a:rPr lang="en-US" dirty="0">
                <a:solidFill>
                  <a:prstClr val="black">
                    <a:lumMod val="95000"/>
                    <a:lumOff val="5000"/>
                  </a:prstClr>
                </a:solidFill>
                <a:cs typeface="Arial" panose="020B0604020202020204" pitchFamily="34" charset="0"/>
              </a:rPr>
              <a:t>- Derivative </a:t>
            </a:r>
          </a:p>
          <a:p>
            <a:pPr marL="731520" indent="-1463040">
              <a:tabLst/>
            </a:pPr>
            <a:r>
              <a:rPr lang="en-US" dirty="0">
                <a:solidFill>
                  <a:prstClr val="black">
                    <a:lumMod val="95000"/>
                    <a:lumOff val="5000"/>
                  </a:prstClr>
                </a:solidFill>
                <a:cs typeface="Arial" panose="020B0604020202020204" pitchFamily="34" charset="0"/>
              </a:rPr>
              <a:t>of Name”, </a:t>
            </a:r>
          </a:p>
          <a:p>
            <a:pPr marL="731520" indent="-1463040">
              <a:tabLst/>
            </a:pPr>
            <a:r>
              <a:rPr lang="en-US" dirty="0">
                <a:solidFill>
                  <a:prstClr val="black">
                    <a:lumMod val="95000"/>
                    <a:lumOff val="5000"/>
                  </a:prstClr>
                </a:solidFill>
                <a:cs typeface="Arial" panose="020B0604020202020204" pitchFamily="34" charset="0"/>
              </a:rPr>
              <a:t>pg. 4</a:t>
            </a:r>
          </a:p>
          <a:p>
            <a:pPr marL="731520" indent="-1463040">
              <a:tabLst/>
            </a:pPr>
            <a:endParaRPr lang="en-US" sz="1700" dirty="0">
              <a:solidFill>
                <a:schemeClr val="bg1">
                  <a:lumMod val="95000"/>
                  <a:lumOff val="5000"/>
                </a:schemeClr>
              </a:solidFill>
              <a:cs typeface="Arial" panose="020B0604020202020204" pitchFamily="34" charset="0"/>
            </a:endParaRPr>
          </a:p>
        </p:txBody>
      </p:sp>
      <p:pic>
        <p:nvPicPr>
          <p:cNvPr id="3" name="Picture 2">
            <a:extLst>
              <a:ext uri="{FF2B5EF4-FFF2-40B4-BE49-F238E27FC236}">
                <a16:creationId xmlns:a16="http://schemas.microsoft.com/office/drawing/2014/main" id="{B8F66806-F3C5-42BE-A022-2D8C095AB740}"/>
              </a:ext>
            </a:extLst>
          </p:cNvPr>
          <p:cNvPicPr>
            <a:picLocks noChangeAspect="1"/>
          </p:cNvPicPr>
          <p:nvPr/>
        </p:nvPicPr>
        <p:blipFill rotWithShape="1">
          <a:blip r:embed="rId4"/>
          <a:srcRect l="1130" r="411" b="1110"/>
          <a:stretch/>
        </p:blipFill>
        <p:spPr>
          <a:xfrm>
            <a:off x="1645920" y="814593"/>
            <a:ext cx="7315200" cy="5943600"/>
          </a:xfrm>
          <a:prstGeom prst="rect">
            <a:avLst/>
          </a:prstGeom>
        </p:spPr>
      </p:pic>
      <p:pic>
        <p:nvPicPr>
          <p:cNvPr id="7" name="Picture 6">
            <a:extLst>
              <a:ext uri="{FF2B5EF4-FFF2-40B4-BE49-F238E27FC236}">
                <a16:creationId xmlns:a16="http://schemas.microsoft.com/office/drawing/2014/main" id="{8656DF91-396F-406D-B8DF-0F279D1287A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10600" y="6423898"/>
            <a:ext cx="182880" cy="182880"/>
          </a:xfrm>
          <a:prstGeom prst="rect">
            <a:avLst/>
          </a:prstGeom>
        </p:spPr>
      </p:pic>
      <p:sp>
        <p:nvSpPr>
          <p:cNvPr id="8" name="Date Placeholder 2">
            <a:extLst>
              <a:ext uri="{FF2B5EF4-FFF2-40B4-BE49-F238E27FC236}">
                <a16:creationId xmlns:a16="http://schemas.microsoft.com/office/drawing/2014/main" id="{A9774D6B-98AB-48AF-99B4-EAD3FF4D9CA2}"/>
              </a:ext>
            </a:extLst>
          </p:cNvPr>
          <p:cNvSpPr txBox="1">
            <a:spLocks/>
          </p:cNvSpPr>
          <p:nvPr/>
        </p:nvSpPr>
        <p:spPr>
          <a:xfrm>
            <a:off x="0" y="6081103"/>
            <a:ext cx="1645920" cy="653623"/>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40382615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129381" y="1142999"/>
            <a:ext cx="8991600" cy="5574981"/>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spcAft>
                <a:spcPts val="600"/>
              </a:spcAft>
              <a:tabLst/>
            </a:pPr>
            <a:r>
              <a:rPr lang="en-US" dirty="0">
                <a:solidFill>
                  <a:prstClr val="black">
                    <a:lumMod val="95000"/>
                    <a:lumOff val="5000"/>
                  </a:prstClr>
                </a:solidFill>
                <a:cs typeface="Arial" panose="020B0604020202020204" pitchFamily="34" charset="0"/>
              </a:rPr>
              <a:t>[1060] </a:t>
            </a:r>
          </a:p>
          <a:p>
            <a:pPr marL="731520" indent="-1463040">
              <a:tabLst/>
            </a:pPr>
            <a:r>
              <a:rPr lang="en-US" dirty="0">
                <a:solidFill>
                  <a:prstClr val="black">
                    <a:lumMod val="95000"/>
                    <a:lumOff val="5000"/>
                  </a:prstClr>
                </a:solidFill>
                <a:cs typeface="Arial" panose="020B0604020202020204" pitchFamily="34" charset="0"/>
              </a:rPr>
              <a:t>“Woodward</a:t>
            </a:r>
          </a:p>
          <a:p>
            <a:pPr marL="731520" indent="-1463040">
              <a:tabLst/>
            </a:pPr>
            <a:r>
              <a:rPr lang="en-US" dirty="0">
                <a:solidFill>
                  <a:prstClr val="black">
                    <a:lumMod val="95000"/>
                    <a:lumOff val="5000"/>
                  </a:prstClr>
                </a:solidFill>
                <a:cs typeface="Arial" panose="020B0604020202020204" pitchFamily="34" charset="0"/>
              </a:rPr>
              <a:t>Family Tree,</a:t>
            </a:r>
          </a:p>
          <a:p>
            <a:pPr marL="731520" indent="-1463040">
              <a:tabLst/>
            </a:pPr>
            <a:r>
              <a:rPr lang="en-US" dirty="0">
                <a:solidFill>
                  <a:prstClr val="black">
                    <a:lumMod val="95000"/>
                    <a:lumOff val="5000"/>
                  </a:prstClr>
                </a:solidFill>
                <a:cs typeface="Arial" panose="020B0604020202020204" pitchFamily="34" charset="0"/>
              </a:rPr>
              <a:t>Derivative </a:t>
            </a:r>
          </a:p>
          <a:p>
            <a:pPr marL="731520" indent="-1463040">
              <a:tabLst/>
            </a:pPr>
            <a:r>
              <a:rPr lang="en-US" dirty="0">
                <a:solidFill>
                  <a:prstClr val="black">
                    <a:lumMod val="95000"/>
                    <a:lumOff val="5000"/>
                  </a:prstClr>
                </a:solidFill>
                <a:cs typeface="Arial" panose="020B0604020202020204" pitchFamily="34" charset="0"/>
              </a:rPr>
              <a:t>of Name”, </a:t>
            </a:r>
          </a:p>
          <a:p>
            <a:pPr marL="731520" indent="-1463040">
              <a:spcAft>
                <a:spcPts val="1800"/>
              </a:spcAft>
              <a:tabLst/>
            </a:pPr>
            <a:r>
              <a:rPr lang="en-US" dirty="0">
                <a:solidFill>
                  <a:prstClr val="black">
                    <a:lumMod val="95000"/>
                    <a:lumOff val="5000"/>
                  </a:prstClr>
                </a:solidFill>
                <a:cs typeface="Arial" panose="020B0604020202020204" pitchFamily="34" charset="0"/>
              </a:rPr>
              <a:t>pg. 5</a:t>
            </a:r>
          </a:p>
          <a:p>
            <a:pPr marL="731520" lvl="0" indent="-1463040">
              <a:lnSpc>
                <a:spcPct val="100000"/>
              </a:lnSpc>
              <a:tabLst/>
            </a:pPr>
            <a:r>
              <a:rPr lang="en-US" dirty="0">
                <a:solidFill>
                  <a:prstClr val="black">
                    <a:lumMod val="95000"/>
                    <a:lumOff val="5000"/>
                  </a:prstClr>
                </a:solidFill>
                <a:cs typeface="Arial" panose="020B0604020202020204" pitchFamily="34" charset="0"/>
              </a:rPr>
              <a:t>[1062] Dinesh D'Souza, Gerald R. Molen, Bruce Schooley, “Hillary's America: The Secret History Of The Democratic Party “, Lionsgate, 2016, </a:t>
            </a:r>
          </a:p>
          <a:p>
            <a:pPr marL="731520" lvl="0" indent="0">
              <a:lnSpc>
                <a:spcPct val="100000"/>
              </a:lnSpc>
              <a:tabLst/>
            </a:pPr>
            <a:r>
              <a:rPr lang="en-US" dirty="0">
                <a:solidFill>
                  <a:prstClr val="black">
                    <a:lumMod val="95000"/>
                    <a:lumOff val="5000"/>
                  </a:prstClr>
                </a:solidFill>
                <a:cs typeface="Arial" panose="020B0604020202020204" pitchFamily="34" charset="0"/>
                <a:hlinkClick r:id="rId4"/>
              </a:rPr>
              <a:t>https://www.dineshdsouza.com/films/hillarys-america/</a:t>
            </a:r>
            <a:endParaRPr lang="en-US" dirty="0">
              <a:solidFill>
                <a:prstClr val="black">
                  <a:lumMod val="95000"/>
                  <a:lumOff val="5000"/>
                </a:prstClr>
              </a:solidFill>
              <a:cs typeface="Arial" panose="020B0604020202020204" pitchFamily="34" charset="0"/>
            </a:endParaRPr>
          </a:p>
          <a:p>
            <a:pPr marL="731520" lvl="0" indent="-1463040">
              <a:lnSpc>
                <a:spcPct val="100000"/>
              </a:lnSpc>
              <a:tabLst/>
            </a:pPr>
            <a:r>
              <a:rPr lang="en-US" dirty="0">
                <a:solidFill>
                  <a:prstClr val="black">
                    <a:lumMod val="95000"/>
                    <a:lumOff val="5000"/>
                  </a:prstClr>
                </a:solidFill>
                <a:cs typeface="Arial" panose="020B0604020202020204" pitchFamily="34" charset="0"/>
              </a:rPr>
              <a:t>[1063] “Susan B. Anthony”, Wikipedia, (web 6-21-2019),</a:t>
            </a:r>
          </a:p>
          <a:p>
            <a:pPr marL="731520" lvl="0" indent="0">
              <a:lnSpc>
                <a:spcPct val="100000"/>
              </a:lnSpc>
              <a:tabLst/>
            </a:pPr>
            <a:r>
              <a:rPr lang="en-US" dirty="0">
                <a:solidFill>
                  <a:prstClr val="black">
                    <a:lumMod val="95000"/>
                    <a:lumOff val="5000"/>
                  </a:prstClr>
                </a:solidFill>
                <a:cs typeface="Arial" panose="020B0604020202020204" pitchFamily="34" charset="0"/>
                <a:hlinkClick r:id="rId5"/>
              </a:rPr>
              <a:t>https://en.wikipedia.org/wiki/Susan_B._Anthony</a:t>
            </a:r>
            <a:endParaRPr lang="en-US" dirty="0">
              <a:solidFill>
                <a:prstClr val="black">
                  <a:lumMod val="95000"/>
                  <a:lumOff val="5000"/>
                </a:prstClr>
              </a:solidFill>
              <a:cs typeface="Arial" panose="020B0604020202020204" pitchFamily="34" charset="0"/>
            </a:endParaRPr>
          </a:p>
          <a:p>
            <a:pPr marL="731520" lvl="0" indent="-1463040">
              <a:lnSpc>
                <a:spcPct val="100000"/>
              </a:lnSpc>
              <a:tabLst/>
            </a:pPr>
            <a:r>
              <a:rPr lang="en-US" dirty="0">
                <a:solidFill>
                  <a:prstClr val="black">
                    <a:lumMod val="95000"/>
                    <a:lumOff val="5000"/>
                  </a:prstClr>
                </a:solidFill>
                <a:cs typeface="Arial" panose="020B0604020202020204" pitchFamily="34" charset="0"/>
              </a:rPr>
              <a:t>[1066] E.M. Pattison and M.L. Pattison, "'Ex-Gays': Religiously Mediated Change in Homosexuals," American Journal of Psychiatry, Vol. 137, pp. 1553-1562, 1981.</a:t>
            </a:r>
          </a:p>
          <a:p>
            <a:pPr marL="731520" lvl="0" indent="0">
              <a:lnSpc>
                <a:spcPct val="100000"/>
              </a:lnSpc>
              <a:tabLst/>
            </a:pPr>
            <a:r>
              <a:rPr lang="en-US" dirty="0">
                <a:solidFill>
                  <a:prstClr val="black">
                    <a:lumMod val="95000"/>
                    <a:lumOff val="5000"/>
                  </a:prstClr>
                </a:solidFill>
                <a:cs typeface="Arial" panose="020B0604020202020204" pitchFamily="34" charset="0"/>
                <a:hlinkClick r:id="rId6"/>
              </a:rPr>
              <a:t>https://www.researchgate.net/publication/15762814_Ex-Gays_Religiously_mediated_change_in_homosexuals</a:t>
            </a:r>
            <a:endParaRPr lang="en-US" dirty="0">
              <a:solidFill>
                <a:prstClr val="black">
                  <a:lumMod val="95000"/>
                  <a:lumOff val="5000"/>
                </a:prstClr>
              </a:solidFill>
              <a:cs typeface="Arial" panose="020B0604020202020204" pitchFamily="34" charset="0"/>
            </a:endParaRPr>
          </a:p>
        </p:txBody>
      </p:sp>
      <p:pic>
        <p:nvPicPr>
          <p:cNvPr id="2" name="Picture 1">
            <a:extLst>
              <a:ext uri="{FF2B5EF4-FFF2-40B4-BE49-F238E27FC236}">
                <a16:creationId xmlns:a16="http://schemas.microsoft.com/office/drawing/2014/main" id="{40B104DA-44E1-42EE-AA18-AEB073062468}"/>
              </a:ext>
            </a:extLst>
          </p:cNvPr>
          <p:cNvPicPr>
            <a:picLocks noChangeAspect="1"/>
          </p:cNvPicPr>
          <p:nvPr/>
        </p:nvPicPr>
        <p:blipFill rotWithShape="1">
          <a:blip r:embed="rId7"/>
          <a:srcRect b="11111"/>
          <a:stretch/>
        </p:blipFill>
        <p:spPr>
          <a:xfrm>
            <a:off x="1548786" y="1215432"/>
            <a:ext cx="7322665" cy="1463040"/>
          </a:xfrm>
          <a:prstGeom prst="rect">
            <a:avLst/>
          </a:prstGeom>
        </p:spPr>
      </p:pic>
      <p:pic>
        <p:nvPicPr>
          <p:cNvPr id="7" name="Picture 6">
            <a:extLst>
              <a:ext uri="{FF2B5EF4-FFF2-40B4-BE49-F238E27FC236}">
                <a16:creationId xmlns:a16="http://schemas.microsoft.com/office/drawing/2014/main" id="{96D0372B-B307-4236-9A95-6139BBEB9FA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88571" y="2750904"/>
            <a:ext cx="182880" cy="182880"/>
          </a:xfrm>
          <a:prstGeom prst="rect">
            <a:avLst/>
          </a:prstGeom>
        </p:spPr>
      </p:pic>
      <p:sp>
        <p:nvSpPr>
          <p:cNvPr id="8" name="Date Placeholder 2">
            <a:extLst>
              <a:ext uri="{FF2B5EF4-FFF2-40B4-BE49-F238E27FC236}">
                <a16:creationId xmlns:a16="http://schemas.microsoft.com/office/drawing/2014/main" id="{CA1F1173-45EB-4849-A237-CD0EB2E1227F}"/>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32733225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152401" y="960574"/>
            <a:ext cx="8730992" cy="5669280"/>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[1067] "Homosexuality Statistics“, conservapedia.com, (web 06-26-2019).</a:t>
            </a:r>
          </a:p>
          <a:p>
            <a:pPr marL="731520" lvl="0" indent="0">
              <a:tabLst/>
            </a:pPr>
            <a:r>
              <a:rPr lang="en-US" dirty="0">
                <a:solidFill>
                  <a:prstClr val="black">
                    <a:lumMod val="95000"/>
                    <a:lumOff val="5000"/>
                  </a:prstClr>
                </a:solidFill>
                <a:cs typeface="Arial" panose="020B0604020202020204" pitchFamily="34" charset="0"/>
                <a:hlinkClick r:id="rId4"/>
              </a:rPr>
              <a:t>https://www.conservapedia.com/Homosexuality_Statistics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[1068] James R. Aist, “Homosexuality: Religiously Mediated Change”, rethinkingtheology.com, May 3, 2016,</a:t>
            </a:r>
          </a:p>
          <a:p>
            <a:pPr marL="731520" lvl="0" indent="0">
              <a:tabLst/>
            </a:pPr>
            <a:r>
              <a:rPr lang="en-US" dirty="0">
                <a:solidFill>
                  <a:prstClr val="black">
                    <a:lumMod val="95000"/>
                    <a:lumOff val="5000"/>
                  </a:prstClr>
                </a:solidFill>
                <a:cs typeface="Arial" panose="020B0604020202020204" pitchFamily="34" charset="0"/>
                <a:hlinkClick r:id="rId5"/>
              </a:rPr>
              <a:t>rethinkingtheology.com/2016/05/03/homosexuality-religiously-mediated-change/</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[1069] Satinover, J., “Homosexuality and the Politics of Truth”, Hamewith Books / Baker Books, Grand Rapids MI. 1996.</a:t>
            </a:r>
          </a:p>
          <a:p>
            <a:pPr marL="731520" lvl="0" indent="-1463040">
              <a:tabLst/>
            </a:pPr>
            <a:r>
              <a:rPr lang="en-US" dirty="0">
                <a:solidFill>
                  <a:prstClr val="black">
                    <a:lumMod val="95000"/>
                    <a:lumOff val="5000"/>
                  </a:prstClr>
                </a:solidFill>
                <a:cs typeface="Arial" panose="020B0604020202020204" pitchFamily="34" charset="0"/>
              </a:rPr>
              <a:t>[1070] Phelan, J.E., N. Whitehead and P.M. Sutton. 2009, “What Research Shows: NARTH’S Response to the APA Claims on Homosexuality”, Journal of Human Sexuality, Volume 1, Pages 9-39.</a:t>
            </a:r>
          </a:p>
          <a:p>
            <a:pPr marL="731520" lvl="0" indent="0">
              <a:tabLst/>
            </a:pPr>
            <a:r>
              <a:rPr lang="en-US" dirty="0">
                <a:solidFill>
                  <a:prstClr val="black">
                    <a:lumMod val="95000"/>
                    <a:lumOff val="5000"/>
                  </a:prstClr>
                </a:solidFill>
                <a:cs typeface="Arial" panose="020B0604020202020204" pitchFamily="34" charset="0"/>
                <a:hlinkClick r:id="rId6"/>
              </a:rPr>
              <a:t>http://www.scribd.com/doc/115507777/Journal-of-Human-Sexuality-Vol-1</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[1071] NARTH, “Autobiographies of Religiously Mediated Change”, 2012.</a:t>
            </a:r>
          </a:p>
          <a:p>
            <a:pPr marL="731520" lvl="0" indent="0">
              <a:tabLst/>
            </a:pPr>
            <a:r>
              <a:rPr lang="en-US" dirty="0">
                <a:solidFill>
                  <a:prstClr val="black">
                    <a:lumMod val="95000"/>
                    <a:lumOff val="5000"/>
                  </a:prstClr>
                </a:solidFill>
                <a:cs typeface="Arial" panose="020B0604020202020204" pitchFamily="34" charset="0"/>
                <a:hlinkClick r:id="rId7"/>
              </a:rPr>
              <a:t>https://fathersforlife.org/dale/change4.html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[1072] Jones, S. L. &amp; M.A. Yarhouse, “A Longitudinal Study of Religiously Mediated Sexual Orientation Change”, Journal of Sex and Marital Therapy, 2011, Vol. 37, pgs. 404-427.</a:t>
            </a:r>
          </a:p>
          <a:p>
            <a:pPr marL="731520" lvl="0" indent="-1463040">
              <a:tabLst/>
            </a:pPr>
            <a:r>
              <a:rPr lang="en-US" dirty="0">
                <a:solidFill>
                  <a:prstClr val="black">
                    <a:lumMod val="95000"/>
                    <a:lumOff val="5000"/>
                  </a:prstClr>
                </a:solidFill>
                <a:cs typeface="Arial" panose="020B0604020202020204" pitchFamily="34" charset="0"/>
              </a:rPr>
              <a:t>[1073] Whitehead, N. &amp; B. Whitehead, “My Genes Made Me Do It! – Homosexuality and the Scientific Evidence”, Ch. 12 “Can sexual orientation change?”, 2016.</a:t>
            </a:r>
          </a:p>
          <a:p>
            <a:pPr marL="731520" indent="-1463040">
              <a:tabLst/>
            </a:pPr>
            <a:r>
              <a:rPr lang="en-US" dirty="0">
                <a:solidFill>
                  <a:prstClr val="black">
                    <a:lumMod val="95000"/>
                    <a:lumOff val="5000"/>
                  </a:prstClr>
                </a:solidFill>
                <a:cs typeface="Arial" panose="020B0604020202020204" pitchFamily="34" charset="0"/>
              </a:rPr>
              <a:t>[1074] Socarides, C.W., “Homosexuality: A Freedom Too Far.” Adam Margrave Books, Phoenix AZ, 1995.</a:t>
            </a:r>
          </a:p>
          <a:p>
            <a:pPr marL="731520" indent="-1463040">
              <a:tabLst/>
            </a:pPr>
            <a:endParaRPr lang="en-US" sz="1700" dirty="0">
              <a:solidFill>
                <a:schemeClr val="bg1">
                  <a:lumMod val="95000"/>
                  <a:lumOff val="5000"/>
                </a:schemeClr>
              </a:solidFill>
              <a:cs typeface="Arial" panose="020B0604020202020204" pitchFamily="34" charset="0"/>
            </a:endParaRPr>
          </a:p>
        </p:txBody>
      </p:sp>
      <p:sp>
        <p:nvSpPr>
          <p:cNvPr id="6" name="Date Placeholder 2">
            <a:extLst>
              <a:ext uri="{FF2B5EF4-FFF2-40B4-BE49-F238E27FC236}">
                <a16:creationId xmlns:a16="http://schemas.microsoft.com/office/drawing/2014/main" id="{BACF5E38-737F-4A8A-B358-5319173DB0A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18388116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59685" y="1075952"/>
            <a:ext cx="8730992" cy="5563054"/>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[1075] "35,000 Addicts Listed in U.S.“, New York Times, June 27, 1956, </a:t>
            </a:r>
          </a:p>
          <a:p>
            <a:pPr marL="731520" lvl="0" indent="0">
              <a:tabLst/>
            </a:pPr>
            <a:r>
              <a:rPr lang="en-US" dirty="0">
                <a:solidFill>
                  <a:prstClr val="black">
                    <a:lumMod val="95000"/>
                    <a:lumOff val="5000"/>
                  </a:prstClr>
                </a:solidFill>
                <a:cs typeface="Arial" panose="020B0604020202020204" pitchFamily="34" charset="0"/>
              </a:rPr>
              <a:t>(web 06-26-2019), </a:t>
            </a:r>
            <a:r>
              <a:rPr lang="en-US" dirty="0">
                <a:solidFill>
                  <a:prstClr val="black">
                    <a:lumMod val="95000"/>
                    <a:lumOff val="5000"/>
                  </a:prstClr>
                </a:solidFill>
                <a:cs typeface="Arial" panose="020B0604020202020204" pitchFamily="34" charset="0"/>
                <a:hlinkClick r:id="rId4"/>
              </a:rPr>
              <a:t>druglibrary.org/schaffer/History/e1950/35,000addicts.html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[1076] Bureau of Narcotics &amp; United States Customs Service, “NARCOTICS ARRESTS SHOW SHARP RISE”, The New York Times, March 5, 1950,</a:t>
            </a:r>
          </a:p>
          <a:p>
            <a:pPr marL="731520" lvl="0" indent="0">
              <a:tabLst/>
            </a:pPr>
            <a:r>
              <a:rPr lang="en-US" dirty="0">
                <a:solidFill>
                  <a:prstClr val="black">
                    <a:lumMod val="95000"/>
                    <a:lumOff val="5000"/>
                  </a:prstClr>
                </a:solidFill>
                <a:cs typeface="Arial" panose="020B0604020202020204" pitchFamily="34" charset="0"/>
                <a:hlinkClick r:id="rId5"/>
              </a:rPr>
              <a:t>http://www.druglibrary.org/schaffer/History/e1950/narcotics_arrests_show_sharp_ris.htm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[1077] NIH (National Institute of Drug Health), “Nationwide Trends”, 2013, </a:t>
            </a:r>
            <a:r>
              <a:rPr lang="en-US" dirty="0">
                <a:solidFill>
                  <a:prstClr val="black">
                    <a:lumMod val="95000"/>
                    <a:lumOff val="5000"/>
                  </a:prstClr>
                </a:solidFill>
                <a:cs typeface="Arial" panose="020B0604020202020204" pitchFamily="34" charset="0"/>
                <a:hlinkClick r:id="rId6"/>
              </a:rPr>
              <a:t>drugabuse.gov/publications/drugfacts/nationwide-trends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[1078] SAMHSA, “National Household Survey on Drug Abuse (NHSDA-1990)”, 1990, </a:t>
            </a:r>
            <a:r>
              <a:rPr lang="en-US" dirty="0">
                <a:solidFill>
                  <a:prstClr val="black">
                    <a:lumMod val="95000"/>
                    <a:lumOff val="5000"/>
                  </a:prstClr>
                </a:solidFill>
                <a:cs typeface="Arial" panose="020B0604020202020204" pitchFamily="34" charset="0"/>
                <a:hlinkClick r:id="rId7"/>
              </a:rPr>
              <a:t>https://datafiles.samhsa.gov/study/national-household-survey-drug-abuse-nhsda-1990-nid13628</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[1079] NIH (National Institute of Drug Health), “Drugs of Abuse”, 2018, </a:t>
            </a:r>
          </a:p>
          <a:p>
            <a:pPr marL="731520" lvl="0" indent="0">
              <a:tabLst/>
            </a:pPr>
            <a:r>
              <a:rPr lang="en-US" dirty="0">
                <a:solidFill>
                  <a:prstClr val="black">
                    <a:lumMod val="95000"/>
                    <a:lumOff val="5000"/>
                  </a:prstClr>
                </a:solidFill>
                <a:cs typeface="Arial" panose="020B0604020202020204" pitchFamily="34" charset="0"/>
                <a:hlinkClick r:id="rId8"/>
              </a:rPr>
              <a:t>https://www.drugabuse.gov/drugs-abuse</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[1080] NIH (National Institute of Drug Health), “Cannabis Dependence Is Associated With Changes in Neural Circuitry That May Contribute to Psychopathology</a:t>
            </a:r>
          </a:p>
          <a:p>
            <a:pPr marL="731520" lvl="0" indent="0">
              <a:tabLst/>
            </a:pPr>
            <a:r>
              <a:rPr lang="en-US" dirty="0">
                <a:solidFill>
                  <a:prstClr val="black">
                    <a:lumMod val="95000"/>
                    <a:lumOff val="5000"/>
                  </a:prstClr>
                </a:solidFill>
                <a:cs typeface="Arial" panose="020B0604020202020204" pitchFamily="34" charset="0"/>
              </a:rPr>
              <a:t>May 21, 2019”, </a:t>
            </a:r>
            <a:r>
              <a:rPr lang="en-US" dirty="0">
                <a:solidFill>
                  <a:prstClr val="black">
                    <a:lumMod val="95000"/>
                    <a:lumOff val="5000"/>
                  </a:prstClr>
                </a:solidFill>
                <a:cs typeface="Arial" panose="020B0604020202020204" pitchFamily="34" charset="0"/>
                <a:hlinkClick r:id="rId9"/>
              </a:rPr>
              <a:t>drugabuse.gov/news-events/nida-notes/2019/05/cannabis-dependence-associated-changes-in-neural-circuitry-may-contribute-to-psychopathology</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[1081] United States History, “U.S. Population, 1790-2000: Always Growing”, (web 6-26-2019), </a:t>
            </a:r>
            <a:r>
              <a:rPr lang="en-US" dirty="0">
                <a:solidFill>
                  <a:prstClr val="black">
                    <a:lumMod val="95000"/>
                    <a:lumOff val="5000"/>
                  </a:prstClr>
                </a:solidFill>
                <a:cs typeface="Arial" panose="020B0604020202020204" pitchFamily="34" charset="0"/>
                <a:hlinkClick r:id="rId10"/>
              </a:rPr>
              <a:t>https://www.u-s-history.com/pages/h980.html</a:t>
            </a:r>
            <a:endParaRPr lang="en-US" dirty="0">
              <a:solidFill>
                <a:prstClr val="black">
                  <a:lumMod val="95000"/>
                  <a:lumOff val="5000"/>
                </a:prstClr>
              </a:solidFill>
              <a:cs typeface="Arial" panose="020B0604020202020204" pitchFamily="34" charset="0"/>
            </a:endParaRPr>
          </a:p>
        </p:txBody>
      </p:sp>
      <p:sp>
        <p:nvSpPr>
          <p:cNvPr id="6" name="Date Placeholder 2">
            <a:extLst>
              <a:ext uri="{FF2B5EF4-FFF2-40B4-BE49-F238E27FC236}">
                <a16:creationId xmlns:a16="http://schemas.microsoft.com/office/drawing/2014/main" id="{92B85BA4-BC7E-4AF8-9B2A-FE11DD8BD28E}"/>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2309703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365760" y="1110697"/>
            <a:ext cx="8730992" cy="5563054"/>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[1082] Wm. Robert Johnston, "United States abortion rates, 1960-2013“, last modified 28 November 2014, (web 06-26-2019), </a:t>
            </a:r>
            <a:r>
              <a:rPr lang="en-US" dirty="0">
                <a:solidFill>
                  <a:prstClr val="black">
                    <a:lumMod val="95000"/>
                    <a:lumOff val="5000"/>
                  </a:prstClr>
                </a:solidFill>
                <a:cs typeface="Arial" panose="020B0604020202020204" pitchFamily="34" charset="0"/>
                <a:hlinkClick r:id="rId4"/>
              </a:rPr>
              <a:t>http://www.johnstonsarchive.net/policy/abortion/graphusabrate.html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[1083] “New Survey of Porn Use: Men and Women Watching in Startling Numbers”, churchmilitant.com, January 18, 2016,</a:t>
            </a:r>
          </a:p>
          <a:p>
            <a:pPr marL="731520" lvl="0" indent="0">
              <a:tabLst/>
            </a:pPr>
            <a:r>
              <a:rPr lang="en-US" dirty="0">
                <a:solidFill>
                  <a:prstClr val="black">
                    <a:lumMod val="95000"/>
                    <a:lumOff val="5000"/>
                  </a:prstClr>
                </a:solidFill>
                <a:cs typeface="Arial" panose="020B0604020202020204" pitchFamily="34" charset="0"/>
                <a:hlinkClick r:id="rId5"/>
              </a:rPr>
              <a:t>https://www.churchmilitant.com/news/article/new-survey-of-porn-use-shows-startling-stats-for-men-and-women</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[1084] "Mental Health By the Numbers“, NAMI (National Institute on Mental Health), (web 06-26-2019), </a:t>
            </a:r>
            <a:r>
              <a:rPr lang="en-US" dirty="0">
                <a:solidFill>
                  <a:prstClr val="black">
                    <a:lumMod val="95000"/>
                    <a:lumOff val="5000"/>
                  </a:prstClr>
                </a:solidFill>
                <a:cs typeface="Arial" panose="020B0604020202020204" pitchFamily="34" charset="0"/>
                <a:hlinkClick r:id="rId6"/>
              </a:rPr>
              <a:t>https://www.nami.org/Learn-More/Mental-Health-By-the-Numbers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[1085] Michael Brown, "Teen Vogue is Teen Jezebel“, WND.com, 06-28-2019, </a:t>
            </a:r>
            <a:r>
              <a:rPr lang="en-US" dirty="0">
                <a:solidFill>
                  <a:prstClr val="black">
                    <a:lumMod val="95000"/>
                    <a:lumOff val="5000"/>
                  </a:prstClr>
                </a:solidFill>
                <a:cs typeface="Arial" panose="020B0604020202020204" pitchFamily="34" charset="0"/>
                <a:hlinkClick r:id="rId7"/>
              </a:rPr>
              <a:t>https://www.wnd.com/2019/06/teen-vogue-is-teen-jezebel/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[1086] "Powerful chemicals given to kids to make them 'transition“, WND.com, 08-04-2019, </a:t>
            </a:r>
            <a:r>
              <a:rPr lang="en-US" dirty="0">
                <a:solidFill>
                  <a:prstClr val="black">
                    <a:lumMod val="95000"/>
                    <a:lumOff val="5000"/>
                  </a:prstClr>
                </a:solidFill>
                <a:cs typeface="Arial" panose="020B0604020202020204" pitchFamily="34" charset="0"/>
                <a:hlinkClick r:id="rId8"/>
              </a:rPr>
              <a:t>www.wnd.com/2019/08/powerful-chemicals-given-to-kids-to-make-them-transition/</a:t>
            </a:r>
            <a:endParaRPr lang="en-US" dirty="0">
              <a:solidFill>
                <a:prstClr val="black">
                  <a:lumMod val="95000"/>
                  <a:lumOff val="5000"/>
                </a:prstClr>
              </a:solidFill>
              <a:cs typeface="Arial" panose="020B0604020202020204" pitchFamily="34" charset="0"/>
            </a:endParaRPr>
          </a:p>
          <a:p>
            <a:pPr marL="0" lvl="0" indent="0">
              <a:lnSpc>
                <a:spcPct val="90000"/>
              </a:lnSpc>
              <a:spcBef>
                <a:spcPts val="0"/>
              </a:spcBef>
              <a:spcAft>
                <a:spcPts val="0"/>
              </a:spcAft>
              <a:buSzPct val="70000"/>
              <a:tabLst/>
              <a:defRPr/>
            </a:pPr>
            <a:r>
              <a:rPr lang="en-US" altLang="zh-CN" dirty="0">
                <a:solidFill>
                  <a:prstClr val="black"/>
                </a:solidFill>
                <a:ea typeface="Times New Roman" panose="02020603050405020304" pitchFamily="18" charset="0"/>
                <a:cs typeface="Arial" panose="020B0604020202020204" pitchFamily="34" charset="0"/>
              </a:rPr>
              <a:t>[1087] “Google insider delivers 'proof of bias’ to DOJ”, wnd.com, </a:t>
            </a:r>
          </a:p>
          <a:p>
            <a:pPr marL="731520" lvl="0" indent="0">
              <a:spcAft>
                <a:spcPts val="300"/>
              </a:spcAft>
              <a:tabLst/>
            </a:pPr>
            <a:r>
              <a:rPr lang="en-US" dirty="0">
                <a:solidFill>
                  <a:prstClr val="black">
                    <a:lumMod val="95000"/>
                    <a:lumOff val="5000"/>
                  </a:prstClr>
                </a:solidFill>
                <a:cs typeface="Arial" panose="020B0604020202020204" pitchFamily="34" charset="0"/>
                <a:hlinkClick r:id="rId9"/>
              </a:rPr>
              <a:t>wnd.com/2019/08/google-insider-delivers-proof-of-bias-to-doj/</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[1088] Art Moore, “Google fires engineer who exposed ‘outrage mobs’”, June 6, 2019, </a:t>
            </a:r>
            <a:r>
              <a:rPr lang="en-US" dirty="0">
                <a:solidFill>
                  <a:prstClr val="black">
                    <a:lumMod val="95000"/>
                    <a:lumOff val="5000"/>
                  </a:prstClr>
                </a:solidFill>
                <a:cs typeface="Arial" panose="020B0604020202020204" pitchFamily="34" charset="0"/>
                <a:hlinkClick r:id="rId10"/>
              </a:rPr>
              <a:t>wnd.com/2019/06/google-fires-engineer-who-exposed-outrage-mobs/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[1089] “Stonewall Riots’”, (web 8-16-2019), </a:t>
            </a:r>
            <a:r>
              <a:rPr lang="en-US" sz="1600" dirty="0">
                <a:solidFill>
                  <a:prstClr val="black">
                    <a:lumMod val="95000"/>
                    <a:lumOff val="5000"/>
                  </a:prstClr>
                </a:solidFill>
                <a:cs typeface="Arial" panose="020B0604020202020204" pitchFamily="34" charset="0"/>
                <a:hlinkClick r:id="rId11"/>
              </a:rPr>
              <a:t>https://en.wikipedia.org/wiki/Stonewall_riots</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6" name="Date Placeholder 2">
            <a:extLst>
              <a:ext uri="{FF2B5EF4-FFF2-40B4-BE49-F238E27FC236}">
                <a16:creationId xmlns:a16="http://schemas.microsoft.com/office/drawing/2014/main" id="{88E1FD98-3D97-46C6-9EEF-C9EC932E563F}"/>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75688898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957262"/>
            <a:ext cx="8730992" cy="57314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[1090] Larry Klayman, “No. 1 suspect in Epstein’s death: The Clintons”, WND, Aug. 16, 2019, </a:t>
            </a:r>
            <a:r>
              <a:rPr lang="en-US" dirty="0">
                <a:solidFill>
                  <a:prstClr val="black">
                    <a:lumMod val="95000"/>
                    <a:lumOff val="5000"/>
                  </a:prstClr>
                </a:solidFill>
                <a:cs typeface="Arial" panose="020B0604020202020204" pitchFamily="34" charset="0"/>
                <a:hlinkClick r:id="rId4"/>
              </a:rPr>
              <a:t>wnd.com/2019/08/no-1-suspect-in-epsteins-death-the-clintons/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[1091] Andrew Kerr, “Revealed: Antifa Leader Relied On Anonymity To Push Radical, Violent Communist Agenda”, Daily Caller, December 18, 2018, </a:t>
            </a:r>
            <a:r>
              <a:rPr lang="en-US" dirty="0">
                <a:solidFill>
                  <a:prstClr val="black">
                    <a:lumMod val="95000"/>
                    <a:lumOff val="5000"/>
                  </a:prstClr>
                </a:solidFill>
                <a:cs typeface="Arial" panose="020B0604020202020204" pitchFamily="34" charset="0"/>
                <a:hlinkClick r:id="rId5"/>
              </a:rPr>
              <a:t>dailycaller.com/2018/12/18/antifa-leader-violent-communist/</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[1092] Peter Hasson, “Public School Teachers Behind Violent Antifa Group”, Daily Caller, September 01, 2017, </a:t>
            </a:r>
            <a:r>
              <a:rPr lang="en-US" dirty="0">
                <a:solidFill>
                  <a:prstClr val="black">
                    <a:lumMod val="95000"/>
                    <a:lumOff val="5000"/>
                  </a:prstClr>
                </a:solidFill>
                <a:cs typeface="Arial" panose="020B0604020202020204" pitchFamily="34" charset="0"/>
                <a:hlinkClick r:id="rId6"/>
              </a:rPr>
              <a:t>dailycaller.com/2017/09/01/public-school-teachers-behind-violent-antifa-group/</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lumMod val="95000"/>
                    <a:lumOff val="5000"/>
                  </a:prstClr>
                </a:solidFill>
                <a:cs typeface="Arial" panose="020B0604020202020204" pitchFamily="34" charset="0"/>
              </a:rPr>
              <a:t>[1093] “Friedrich Nietzsche”, Wikipedia, September 02, 2019, </a:t>
            </a:r>
            <a:r>
              <a:rPr lang="en-US" dirty="0">
                <a:solidFill>
                  <a:prstClr val="black">
                    <a:lumMod val="95000"/>
                    <a:lumOff val="5000"/>
                  </a:prstClr>
                </a:solidFill>
                <a:cs typeface="Arial" panose="020B0604020202020204" pitchFamily="34" charset="0"/>
                <a:hlinkClick r:id="rId7"/>
              </a:rPr>
              <a:t>en.wikipedia.org/wiki/Friedrich_Nietzsche</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[1094] “The Pink Swastika (liberal critique)”, Wikipedia, September 03, 2019, </a:t>
            </a:r>
            <a:r>
              <a:rPr lang="en-US" dirty="0">
                <a:solidFill>
                  <a:prstClr val="black">
                    <a:lumMod val="95000"/>
                    <a:lumOff val="5000"/>
                  </a:prstClr>
                </a:solidFill>
                <a:cs typeface="Arial" panose="020B0604020202020204" pitchFamily="34" charset="0"/>
                <a:hlinkClick r:id="rId8"/>
              </a:rPr>
              <a:t>en.wikipedia.org/wiki/The_Pink_Swastika</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[1095] Louie Zamperini, “Unbroken, Legacy of Faith Edition, The Story Behind the Film (Coming Full Circle by TBN)”, Pure Flix, 2015, (time 2:00), also “Louie &amp; Laurie” (time 10:30) </a:t>
            </a:r>
            <a:r>
              <a:rPr lang="en-US" dirty="0">
                <a:solidFill>
                  <a:prstClr val="black">
                    <a:lumMod val="95000"/>
                    <a:lumOff val="5000"/>
                  </a:prstClr>
                </a:solidFill>
                <a:cs typeface="Arial" panose="020B0604020202020204" pitchFamily="34" charset="0"/>
                <a:hlinkClick r:id="rId9"/>
              </a:rPr>
              <a:t>https://www.youtube.com/watch?v=wRJrS8Vsn_Y</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[1096] Jessilyn Lancaster, “Breaking the Chains: From LGBT to Freedom in Christ”, Charisma, 2019, </a:t>
            </a:r>
            <a:r>
              <a:rPr lang="en-US" dirty="0">
                <a:solidFill>
                  <a:prstClr val="black">
                    <a:lumMod val="95000"/>
                    <a:lumOff val="5000"/>
                  </a:prstClr>
                </a:solidFill>
                <a:cs typeface="Arial" panose="020B0604020202020204" pitchFamily="34" charset="0"/>
                <a:hlinkClick r:id="rId10"/>
              </a:rPr>
              <a:t>https://www.charismamag.com/spirit/revival/42450-breaking-the-chains-from-lgbt-to-freedom-in-christ</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[1097] Corsi, Jerome, WND.Com, “Claim: Obama hid 'gay life' to become president,” </a:t>
            </a:r>
            <a:r>
              <a:rPr lang="en-US" dirty="0">
                <a:solidFill>
                  <a:prstClr val="black">
                    <a:lumMod val="95000"/>
                    <a:lumOff val="5000"/>
                  </a:prstClr>
                </a:solidFill>
                <a:cs typeface="Arial" panose="020B0604020202020204" pitchFamily="34" charset="0"/>
                <a:hlinkClick r:id="rId11"/>
              </a:rPr>
              <a:t>wnd.com/2012/09/claim-obama-hid-gay-life-to-become-president/</a:t>
            </a:r>
            <a:r>
              <a:rPr lang="en-US" dirty="0">
                <a:solidFill>
                  <a:prstClr val="black">
                    <a:lumMod val="95000"/>
                    <a:lumOff val="5000"/>
                  </a:prstClr>
                </a:solidFill>
                <a:cs typeface="Arial" panose="020B0604020202020204" pitchFamily="34" charset="0"/>
              </a:rPr>
              <a:t>, 9/11/2012. </a:t>
            </a:r>
          </a:p>
          <a:p>
            <a:pPr marL="731520" lvl="0" indent="-1463040">
              <a:tabLst/>
            </a:pPr>
            <a:r>
              <a:rPr lang="en-US" dirty="0">
                <a:solidFill>
                  <a:prstClr val="black">
                    <a:lumMod val="95000"/>
                    <a:lumOff val="5000"/>
                  </a:prstClr>
                </a:solidFill>
                <a:cs typeface="Arial" panose="020B0604020202020204" pitchFamily="34" charset="0"/>
              </a:rPr>
              <a:t>[1098] “World War II”, Wikipedia, (web 3-7-2019), </a:t>
            </a:r>
            <a:r>
              <a:rPr lang="en-US" dirty="0">
                <a:solidFill>
                  <a:prstClr val="black">
                    <a:lumMod val="95000"/>
                    <a:lumOff val="5000"/>
                  </a:prstClr>
                </a:solidFill>
                <a:cs typeface="Arial" panose="020B0604020202020204" pitchFamily="34" charset="0"/>
                <a:hlinkClick r:id="rId12"/>
              </a:rPr>
              <a:t>https://en.wikipedia.org/wiki/World_War_II</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6" name="Date Placeholder 2">
            <a:extLst>
              <a:ext uri="{FF2B5EF4-FFF2-40B4-BE49-F238E27FC236}">
                <a16:creationId xmlns:a16="http://schemas.microsoft.com/office/drawing/2014/main" id="{C4F85540-A3EC-4B18-94C5-EC3FD9FDE1B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439342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96255"/>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1143000"/>
            <a:ext cx="8730992" cy="53504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[1099] “Machtan, Lothar, “The Hidden Hitler”, Basic Books, 2001, </a:t>
            </a:r>
            <a:r>
              <a:rPr lang="en-US" dirty="0">
                <a:solidFill>
                  <a:prstClr val="black">
                    <a:lumMod val="95000"/>
                    <a:lumOff val="5000"/>
                  </a:prstClr>
                </a:solidFill>
                <a:cs typeface="Arial" panose="020B0604020202020204" pitchFamily="34" charset="0"/>
                <a:hlinkClick r:id="rId4"/>
              </a:rPr>
              <a:t>archive.org/stream/hiddenhitler00mach#page/78/mode/2up</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[1100] “August Kubizek”, Wikipedia, (Web 9-8-2019), </a:t>
            </a:r>
            <a:r>
              <a:rPr lang="en-US" dirty="0">
                <a:solidFill>
                  <a:prstClr val="black">
                    <a:lumMod val="95000"/>
                    <a:lumOff val="5000"/>
                  </a:prstClr>
                </a:solidFill>
                <a:cs typeface="Arial" panose="020B0604020202020204" pitchFamily="34" charset="0"/>
                <a:hlinkClick r:id="rId5"/>
              </a:rPr>
              <a:t>https://en.wikipedia.org/wiki/August_Kubizek</a:t>
            </a:r>
            <a:endParaRPr lang="en-US" dirty="0">
              <a:solidFill>
                <a:prstClr val="black">
                  <a:lumMod val="95000"/>
                  <a:lumOff val="5000"/>
                </a:prstClr>
              </a:solidFill>
              <a:cs typeface="Arial" panose="020B0604020202020204" pitchFamily="34" charset="0"/>
            </a:endParaRPr>
          </a:p>
          <a:p>
            <a:pPr marL="731520" lvl="0" indent="-1554480">
              <a:tabLst/>
            </a:pPr>
            <a:r>
              <a:rPr lang="en-US" dirty="0">
                <a:solidFill>
                  <a:prstClr val="black">
                    <a:lumMod val="95000"/>
                    <a:lumOff val="5000"/>
                  </a:prstClr>
                </a:solidFill>
                <a:cs typeface="Arial" panose="020B0604020202020204" pitchFamily="34" charset="0"/>
              </a:rPr>
              <a:t>[1101] August Kubizek, Intro by Ian Kershaw, “The Memoirs of Hitler’s Childhood Friend”, Pen and Sword Books &amp; Frontline Books (English) 2011, </a:t>
            </a:r>
            <a:r>
              <a:rPr lang="en-US" dirty="0">
                <a:solidFill>
                  <a:prstClr val="black">
                    <a:lumMod val="95000"/>
                    <a:lumOff val="5000"/>
                  </a:prstClr>
                </a:solidFill>
                <a:cs typeface="Arial" panose="020B0604020202020204" pitchFamily="34" charset="0"/>
                <a:hlinkClick r:id="rId6"/>
              </a:rPr>
              <a:t>https://libro.eb20.net/Reader/rdr.aspx?b=209612602</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[1102] “Henry Gerber”, Wikipedia, (Web 9-10-2019), </a:t>
            </a:r>
            <a:r>
              <a:rPr lang="en-US" dirty="0">
                <a:solidFill>
                  <a:prstClr val="black">
                    <a:lumMod val="95000"/>
                    <a:lumOff val="5000"/>
                  </a:prstClr>
                </a:solidFill>
                <a:cs typeface="Arial" panose="020B0604020202020204" pitchFamily="34" charset="0"/>
                <a:hlinkClick r:id="rId7"/>
              </a:rPr>
              <a:t>https://en.wikipedia.org/wiki/Henry_Gerber</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[1103] Stuart Timmons, “The trouble with Harry Hay founder of the modern gay movement”, Alyson, 1990, </a:t>
            </a:r>
            <a:r>
              <a:rPr lang="en-US" dirty="0">
                <a:solidFill>
                  <a:prstClr val="black">
                    <a:lumMod val="95000"/>
                    <a:lumOff val="5000"/>
                  </a:prstClr>
                </a:solidFill>
                <a:cs typeface="Arial" panose="020B0604020202020204" pitchFamily="34" charset="0"/>
                <a:hlinkClick r:id="rId8"/>
              </a:rPr>
              <a:t>openlibrary.org/books/OL1884514M/The_trouble_with_Harry_Hay</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[1104] “Police: Florida preacher charged with raping 2 young girls”, Fox29 (Miami), 9/15/2019, </a:t>
            </a:r>
            <a:r>
              <a:rPr lang="en-US" dirty="0">
                <a:solidFill>
                  <a:prstClr val="black">
                    <a:lumMod val="95000"/>
                    <a:lumOff val="5000"/>
                  </a:prstClr>
                </a:solidFill>
                <a:cs typeface="Arial" panose="020B0604020202020204" pitchFamily="34" charset="0"/>
                <a:hlinkClick r:id="rId9"/>
              </a:rPr>
              <a:t>www.fox29.com/news/police-florida-preacher-charged-with-raping-2-young-girls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[1105] “Doctor, church youth director among suspects arrested in trafficking, online child sex sting”,10 TV WBNS (Columbus Ohio), 9/13/2019, </a:t>
            </a:r>
            <a:r>
              <a:rPr lang="en-US" dirty="0">
                <a:solidFill>
                  <a:prstClr val="black">
                    <a:lumMod val="95000"/>
                    <a:lumOff val="5000"/>
                  </a:prstClr>
                </a:solidFill>
                <a:cs typeface="Arial" panose="020B0604020202020204" pitchFamily="34" charset="0"/>
                <a:hlinkClick r:id="rId10"/>
              </a:rPr>
              <a:t>10tv.com/article/doctor-church-youth-director-among-suspects-arrested-trafficking-online-child-sex-sting-2019</a:t>
            </a:r>
            <a:endParaRPr lang="en-US" dirty="0">
              <a:solidFill>
                <a:prstClr val="black">
                  <a:lumMod val="95000"/>
                  <a:lumOff val="5000"/>
                </a:prstClr>
              </a:solidFill>
              <a:cs typeface="Arial" panose="020B0604020202020204" pitchFamily="34" charset="0"/>
            </a:endParaRPr>
          </a:p>
        </p:txBody>
      </p:sp>
      <p:sp>
        <p:nvSpPr>
          <p:cNvPr id="6" name="Date Placeholder 2">
            <a:extLst>
              <a:ext uri="{FF2B5EF4-FFF2-40B4-BE49-F238E27FC236}">
                <a16:creationId xmlns:a16="http://schemas.microsoft.com/office/drawing/2014/main" id="{265152C2-4158-4676-B763-9E6A31287F20}"/>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47706164"/>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24646"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957262"/>
            <a:ext cx="8730992" cy="54266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[1106]  Leonardo Blair, “Pastor Jarrid Wilson took his life hours after officiating funeral of Christian woman who took her own”, The Christian Post, 9/11/2019, </a:t>
            </a:r>
            <a:r>
              <a:rPr lang="en-US" dirty="0">
                <a:solidFill>
                  <a:prstClr val="black">
                    <a:lumMod val="95000"/>
                    <a:lumOff val="5000"/>
                  </a:prstClr>
                </a:solidFill>
                <a:cs typeface="Arial" panose="020B0604020202020204" pitchFamily="34" charset="0"/>
                <a:hlinkClick r:id="rId4"/>
              </a:rPr>
              <a:t>https://www.christianpost.com/news/pastor-jarrid-wilson-took-his-life-hours-after-officiating-funeral-of-christian-woman-who-took-her-own.html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[1107] “Composting humans? Could be legal in 2019, Americans 'excited about prospect of becoming a tree’”, WND, January 1, 2019, </a:t>
            </a:r>
            <a:r>
              <a:rPr lang="en-US" dirty="0">
                <a:solidFill>
                  <a:prstClr val="black">
                    <a:lumMod val="95000"/>
                    <a:lumOff val="5000"/>
                  </a:prstClr>
                </a:solidFill>
                <a:cs typeface="Arial" panose="020B0604020202020204" pitchFamily="34" charset="0"/>
                <a:hlinkClick r:id="rId5"/>
              </a:rPr>
              <a:t>https://www.wnd.com/2019/01/composting-humans-could-be-legal-in-2019/</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[1108] “Richard Dawkins: Overcome taboo on cannibalism</a:t>
            </a:r>
          </a:p>
          <a:p>
            <a:pPr marL="731520" lvl="0" indent="0">
              <a:tabLst/>
            </a:pPr>
            <a:r>
              <a:rPr lang="en-US" dirty="0">
                <a:solidFill>
                  <a:prstClr val="black">
                    <a:lumMod val="95000"/>
                    <a:lumOff val="5000"/>
                  </a:prstClr>
                </a:solidFill>
                <a:cs typeface="Arial" panose="020B0604020202020204" pitchFamily="34" charset="0"/>
              </a:rPr>
              <a:t>Says lab-grown meat may be cultural gateway to overcoming aversion”, WND, March 7, 2018, </a:t>
            </a:r>
            <a:r>
              <a:rPr lang="en-US" dirty="0">
                <a:solidFill>
                  <a:prstClr val="black">
                    <a:lumMod val="95000"/>
                    <a:lumOff val="5000"/>
                  </a:prstClr>
                </a:solidFill>
                <a:cs typeface="Arial" panose="020B0604020202020204" pitchFamily="34" charset="0"/>
                <a:hlinkClick r:id="rId6"/>
              </a:rPr>
              <a:t>wnd.com/2018/03/richard-dawkins-overcome-taboo-on-cannibalism/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[1109] “Hollywood actress jokes about eating unborn babies”, WND, February 5, 2018, </a:t>
            </a:r>
            <a:r>
              <a:rPr lang="en-US" dirty="0">
                <a:solidFill>
                  <a:prstClr val="black">
                    <a:lumMod val="95000"/>
                    <a:lumOff val="5000"/>
                  </a:prstClr>
                </a:solidFill>
                <a:cs typeface="Arial" panose="020B0604020202020204" pitchFamily="34" charset="0"/>
                <a:hlinkClick r:id="rId7"/>
              </a:rPr>
              <a:t>wnd.com/2018/02/hollywood-actress-jokes-about-eating-unborn-babies/#aX8EtUZmKABJlu7w.99</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[1110] “Clinton Foundation witness found dead”, WND, July 15, 2017, </a:t>
            </a:r>
            <a:r>
              <a:rPr lang="en-US" dirty="0">
                <a:solidFill>
                  <a:prstClr val="black">
                    <a:lumMod val="95000"/>
                    <a:lumOff val="5000"/>
                  </a:prstClr>
                </a:solidFill>
                <a:cs typeface="Arial" panose="020B0604020202020204" pitchFamily="34" charset="0"/>
                <a:hlinkClick r:id="rId8"/>
              </a:rPr>
              <a:t>https://www.wnd.com/2017/07/clinton-foundation-witness-found-dead/</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[1111] Alicia Powe, “’2 potential witnesses' in DNC-rigging lawsuit 'both died'”, WND, June 25, 2017, </a:t>
            </a:r>
            <a:r>
              <a:rPr lang="en-US" dirty="0">
                <a:solidFill>
                  <a:prstClr val="black">
                    <a:lumMod val="95000"/>
                    <a:lumOff val="5000"/>
                  </a:prstClr>
                </a:solidFill>
                <a:cs typeface="Arial" panose="020B0604020202020204" pitchFamily="34" charset="0"/>
                <a:hlinkClick r:id="rId9"/>
              </a:rPr>
              <a:t>https://www.wnd.com/2017/06/2-potential-witnesses-in-dnc-rigging-lawsuit-both-died/</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[1112]  Julie K. Brown, “‘When you are in, you can’t get out.’ Women describe how Jeffrey Epstein controlled them”, Miami Herald, 9-20-2019, </a:t>
            </a:r>
            <a:r>
              <a:rPr lang="en-US" dirty="0">
                <a:solidFill>
                  <a:prstClr val="black">
                    <a:lumMod val="95000"/>
                    <a:lumOff val="5000"/>
                  </a:prstClr>
                </a:solidFill>
                <a:cs typeface="Arial" panose="020B0604020202020204" pitchFamily="34" charset="0"/>
                <a:hlinkClick r:id="rId10"/>
              </a:rPr>
              <a:t>https://www.miamiherald.com/news/state/florida/article235247637.html</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a:p>
            <a:pPr marL="731520" lvl="0" indent="-1554480">
              <a:tabLst/>
            </a:pP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80BB412D-9120-4E19-8190-AA8974C585F9}"/>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29180944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29539" y="1645920"/>
            <a:ext cx="8884920" cy="4906536"/>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96000"/>
              </a:lnSpc>
              <a:spcBef>
                <a:spcPts val="0"/>
              </a:spcBef>
              <a:spcAft>
                <a:spcPts val="900"/>
              </a:spcAft>
              <a:buClr>
                <a:schemeClr val="bg1"/>
              </a:buClr>
              <a:buSzPct val="49000"/>
            </a:pPr>
            <a:r>
              <a:rPr lang="en-US" sz="3200" b="1" dirty="0">
                <a:ln w="12700">
                  <a:solidFill>
                    <a:schemeClr val="tx2">
                      <a:lumMod val="75000"/>
                    </a:schemeClr>
                  </a:solidFill>
                  <a:prstDash val="solid"/>
                </a:ln>
                <a:pattFill prst="dkUpDiag">
                  <a:fgClr>
                    <a:schemeClr val="tx2"/>
                  </a:fgClr>
                  <a:bgClr>
                    <a:schemeClr val="tx2">
                      <a:lumMod val="20000"/>
                      <a:lumOff val="80000"/>
                    </a:schemeClr>
                  </a:bgClr>
                </a:pattFill>
                <a:effectLst>
                  <a:glow rad="76200">
                    <a:schemeClr val="tx1"/>
                  </a:glow>
                  <a:outerShdw dist="38100" dir="2640000" algn="bl" rotWithShape="0">
                    <a:schemeClr val="tx2">
                      <a:lumMod val="75000"/>
                    </a:schemeClr>
                  </a:outerShdw>
                </a:effectLst>
                <a:latin typeface="Calibri" panose="020F0502020204030204" pitchFamily="34" charset="0"/>
                <a:cs typeface="Calibri" panose="020F0502020204030204" pitchFamily="34" charset="0"/>
                <a:hlinkClick r:id="rId4" action="ppaction://hlinksldjump"/>
              </a:rPr>
              <a:t>Hillary Clinton was a</a:t>
            </a:r>
            <a:r>
              <a:rPr lang="en-US" sz="3200" b="1" dirty="0">
                <a:ln w="12700">
                  <a:solidFill>
                    <a:schemeClr val="tx2">
                      <a:lumMod val="75000"/>
                    </a:schemeClr>
                  </a:solidFill>
                  <a:prstDash val="solid"/>
                </a:ln>
                <a:pattFill prst="dkUpDiag">
                  <a:fgClr>
                    <a:schemeClr val="tx2"/>
                  </a:fgClr>
                  <a:bgClr>
                    <a:schemeClr val="tx2">
                      <a:lumMod val="20000"/>
                      <a:lumOff val="80000"/>
                    </a:schemeClr>
                  </a:bgClr>
                </a:pattFill>
                <a:effectLst>
                  <a:glow rad="76200">
                    <a:schemeClr val="tx1"/>
                  </a:glow>
                  <a:outerShdw dist="38100" dir="2640000" algn="bl" rotWithShape="0">
                    <a:schemeClr val="tx2">
                      <a:lumMod val="75000"/>
                    </a:schemeClr>
                  </a:outerShdw>
                </a:effectLst>
                <a:latin typeface="Calibri" panose="020F0502020204030204" pitchFamily="34" charset="0"/>
                <a:cs typeface="Calibri" panose="020F0502020204030204" pitchFamily="34" charset="0"/>
              </a:rPr>
              <a:t> </a:t>
            </a:r>
            <a:r>
              <a:rPr kumimoji="0" lang="en-US" sz="3200" b="1" i="0" u="none"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effectLst>
                  <a:glow rad="76200">
                    <a:schemeClr val="tx1"/>
                  </a:glow>
                  <a:outerShdw dist="38100" dir="2640000" algn="bl" rotWithShape="0">
                    <a:schemeClr val="tx2">
                      <a:lumMod val="75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college campus Republican leader, a Barry “Goldwater Girl</a:t>
            </a:r>
            <a:r>
              <a:rPr lang="en-US" sz="3200" b="1" dirty="0">
                <a:ln w="9525">
                  <a:solidFill>
                    <a:schemeClr val="tx1"/>
                  </a:solidFill>
                  <a:prstDash val="solid"/>
                </a:ln>
                <a:solidFill>
                  <a:schemeClr val="bg1"/>
                </a:solidFill>
                <a:effectLst>
                  <a:glow rad="127000">
                    <a:schemeClr val="tx1"/>
                  </a:glow>
                </a:effectLst>
                <a:latin typeface="Calibri" panose="020F0502020204030204" pitchFamily="34" charset="0"/>
                <a:cs typeface="Calibri" panose="020F0502020204030204" pitchFamily="34" charset="0"/>
              </a:rPr>
              <a:t>”</a:t>
            </a:r>
            <a:r>
              <a:rPr kumimoji="0" lang="en-US" sz="32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and local presidential campaigner, until her junior college year, when anarchist liberals took over US universities with anti-Vietnam war and Nixon</a:t>
            </a:r>
            <a:r>
              <a:rPr lang="en-US" sz="2800" dirty="0">
                <a:solidFill>
                  <a:schemeClr val="tx1"/>
                </a:solidFill>
                <a:latin typeface="Calibri" panose="020F0502020204030204" pitchFamily="34" charset="0"/>
                <a:cs typeface="Calibri" panose="020F0502020204030204" pitchFamily="34" charset="0"/>
              </a:rPr>
              <a:t> protests,</a:t>
            </a:r>
            <a:r>
              <a:rPr kumimoji="0" lang="en-US" sz="2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plus drugs, porn &amp; deviant sex</a:t>
            </a:r>
            <a:r>
              <a:rPr lang="en-US" sz="28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[1062]</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[1125]</a:t>
            </a:r>
            <a:endParaRPr lang="en-US" sz="1600" dirty="0">
              <a:ln w="12700">
                <a:solidFill>
                  <a:srgbClr val="000000">
                    <a:lumMod val="75000"/>
                  </a:srgbClr>
                </a:solidFill>
                <a:prstDash val="solid"/>
              </a:ln>
              <a:solidFill>
                <a:schemeClr val="tx1"/>
              </a:solidFill>
              <a:latin typeface="Calibri" panose="020F0502020204030204" pitchFamily="34" charset="0"/>
              <a:cs typeface="Calibri" panose="020F0502020204030204" pitchFamily="34" charset="0"/>
            </a:endParaRPr>
          </a:p>
          <a:p>
            <a:pPr marL="274320" lvl="1" indent="-274320">
              <a:lnSpc>
                <a:spcPct val="96000"/>
              </a:lnSpc>
              <a:spcBef>
                <a:spcPts val="0"/>
              </a:spcBef>
              <a:spcAft>
                <a:spcPts val="900"/>
              </a:spcAft>
              <a:buClr>
                <a:srgbClr val="000000">
                  <a:lumMod val="95000"/>
                  <a:lumOff val="5000"/>
                </a:srgbClr>
              </a:buClr>
              <a:buSzPct val="6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Hillary was soon corrupted by them and became a completely different evil liberal person. </a:t>
            </a:r>
            <a:r>
              <a:rPr lang="en-US" sz="1600" dirty="0">
                <a:solidFill>
                  <a:schemeClr val="tx1"/>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[1234]</a:t>
            </a:r>
            <a:endParaRPr lang="en-US" sz="1600" dirty="0">
              <a:solidFill>
                <a:schemeClr val="tx1"/>
              </a:solidFill>
              <a:latin typeface="Calibri" panose="020F0502020204030204" pitchFamily="34" charset="0"/>
              <a:cs typeface="Calibri" panose="020F0502020204030204" pitchFamily="34" charset="0"/>
            </a:endParaRPr>
          </a:p>
          <a:p>
            <a:pPr marL="274320" lvl="1" indent="-274320">
              <a:lnSpc>
                <a:spcPct val="100000"/>
              </a:lnSpc>
              <a:spcBef>
                <a:spcPts val="0"/>
              </a:spcBef>
              <a:spcAft>
                <a:spcPts val="1200"/>
              </a:spcAft>
              <a:buClr>
                <a:srgbClr val="000000">
                  <a:lumMod val="95000"/>
                  <a:lumOff val="5000"/>
                </a:srgbClr>
              </a:buClr>
              <a:buSzPct val="60000"/>
              <a:buFont typeface="Wingdings" panose="05000000000000000000" pitchFamily="2" charset="2"/>
              <a:buChar char="Ø"/>
              <a:defRPr/>
            </a:pPr>
            <a:r>
              <a:rPr lang="en-US" sz="2800" dirty="0">
                <a:solidFill>
                  <a:schemeClr val="tx1"/>
                </a:solidFill>
                <a:latin typeface="Calibri" panose="020F0502020204030204" pitchFamily="34" charset="0"/>
                <a:cs typeface="Calibri" panose="020F0502020204030204" pitchFamily="34" charset="0"/>
              </a:rPr>
              <a:t>Hillary then </a:t>
            </a:r>
            <a:r>
              <a:rPr lang="en-US" sz="3000" b="1" dirty="0">
                <a:ln w="12700">
                  <a:solidFill>
                    <a:schemeClr val="tx2">
                      <a:lumMod val="75000"/>
                    </a:schemeClr>
                  </a:solidFill>
                  <a:prstDash val="solid"/>
                </a:ln>
                <a:pattFill prst="dkUpDiag">
                  <a:fgClr>
                    <a:schemeClr val="tx2"/>
                  </a:fgClr>
                  <a:bgClr>
                    <a:schemeClr val="tx2">
                      <a:lumMod val="20000"/>
                      <a:lumOff val="80000"/>
                    </a:schemeClr>
                  </a:bgClr>
                </a:pattFill>
                <a:effectLst>
                  <a:glow rad="76200">
                    <a:schemeClr val="tx1"/>
                  </a:glow>
                  <a:outerShdw dist="38100" dir="2640000" algn="bl" rotWithShape="0">
                    <a:schemeClr val="tx2">
                      <a:lumMod val="75000"/>
                    </a:schemeClr>
                  </a:outerShdw>
                </a:effectLst>
                <a:latin typeface="Calibri" panose="020F0502020204030204" pitchFamily="34" charset="0"/>
                <a:cs typeface="Calibri" panose="020F0502020204030204" pitchFamily="34" charset="0"/>
                <a:hlinkClick r:id="rId9"/>
              </a:rPr>
              <a:t>associated with radical liberal protestors and her mentor democrat mafia leader &amp; admitted Satanist Saul Alinsky</a:t>
            </a:r>
            <a:r>
              <a:rPr lang="en-US" sz="24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[1062]</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[1125]</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0">
                  <a:extLst>
                    <a:ext uri="{A12FA001-AC4F-418D-AE19-62706E023703}">
                      <ahyp:hlinkClr xmlns:ahyp="http://schemas.microsoft.com/office/drawing/2018/hyperlinkcolor" val="tx"/>
                    </a:ext>
                  </a:extLst>
                </a:hlinkClick>
              </a:rPr>
              <a:t>[1139]</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1">
                  <a:extLst>
                    <a:ext uri="{A12FA001-AC4F-418D-AE19-62706E023703}">
                      <ahyp:hlinkClr xmlns:ahyp="http://schemas.microsoft.com/office/drawing/2018/hyperlinkcolor" val="tx"/>
                    </a:ext>
                  </a:extLst>
                </a:hlinkClick>
              </a:rPr>
              <a:t>[1140]</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[1141]</a:t>
            </a:r>
            <a:endParaRPr lang="en-US" sz="1600" dirty="0">
              <a:solidFill>
                <a:schemeClr val="tx1"/>
              </a:solidFill>
              <a:latin typeface="Calibri" panose="020F0502020204030204" pitchFamily="34" charset="0"/>
              <a:cs typeface="Calibri" panose="020F0502020204030204" pitchFamily="34" charset="0"/>
            </a:endParaRPr>
          </a:p>
        </p:txBody>
      </p:sp>
      <p:sp>
        <p:nvSpPr>
          <p:cNvPr id="5" name="Text Box 2"/>
          <p:cNvSpPr txBox="1">
            <a:spLocks noChangeArrowheads="1"/>
          </p:cNvSpPr>
          <p:nvPr/>
        </p:nvSpPr>
        <p:spPr bwMode="auto">
          <a:xfrm>
            <a:off x="129539" y="457200"/>
            <a:ext cx="8884920" cy="1005840"/>
          </a:xfrm>
          <a:prstGeom prst="rect">
            <a:avLst/>
          </a:prstGeom>
          <a:blipFill dpi="0" rotWithShape="0">
            <a:blip r:embed="rId13"/>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1200"/>
              </a:spcAft>
              <a:defRPr/>
            </a:pPr>
            <a:r>
              <a:rPr lang="en-US" sz="32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1B3335B-9C07-4ABA-B4D9-072B494248B7}"/>
              </a:ext>
            </a:extLst>
          </p:cNvPr>
          <p:cNvSpPr>
            <a:spLocks noGrp="1"/>
          </p:cNvSpPr>
          <p:nvPr>
            <p:ph type="dt" sz="half" idx="10"/>
          </p:nvPr>
        </p:nvSpPr>
        <p:spPr>
          <a:xfrm>
            <a:off x="5394960" y="6675120"/>
            <a:ext cx="3657600" cy="18288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286306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9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61193" y="227606"/>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1143000"/>
            <a:ext cx="8730992" cy="5443538"/>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[1113] “Penn State child sex abuse scandal, Criminal prosecutions”, Wikipedia, 9-25-2019, </a:t>
            </a:r>
            <a:r>
              <a:rPr lang="en-US" dirty="0">
                <a:solidFill>
                  <a:prstClr val="black">
                    <a:lumMod val="95000"/>
                    <a:lumOff val="5000"/>
                  </a:prstClr>
                </a:solidFill>
                <a:cs typeface="Arial" panose="020B0604020202020204" pitchFamily="34" charset="0"/>
                <a:hlinkClick r:id="rId4"/>
              </a:rPr>
              <a:t>https://en.wikipedia.org/wiki/Penn_State_child_sex_abuse_scandal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[1114] “Former Crack Dealer Becomes Christian Pastor”, Part 1 of 2, Focus On The Family, 8-13-2017, </a:t>
            </a:r>
            <a:r>
              <a:rPr lang="en-US" dirty="0">
                <a:solidFill>
                  <a:prstClr val="black">
                    <a:lumMod val="95000"/>
                    <a:lumOff val="5000"/>
                  </a:prstClr>
                </a:solidFill>
                <a:cs typeface="Arial" panose="020B0604020202020204" pitchFamily="34" charset="0"/>
                <a:hlinkClick r:id="rId5"/>
              </a:rPr>
              <a:t>focusonthefamily.com/episodes/broadcast/finding-god-on-the-streets-part-1-of-2/</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[1115] “Former Crack Dealer Becomes Christian Pastor”, Part 2 of 2, Focus On The Family, 8-13-2017, </a:t>
            </a:r>
            <a:r>
              <a:rPr lang="en-US" dirty="0">
                <a:solidFill>
                  <a:prstClr val="black">
                    <a:lumMod val="95000"/>
                    <a:lumOff val="5000"/>
                  </a:prstClr>
                </a:solidFill>
                <a:cs typeface="Arial" panose="020B0604020202020204" pitchFamily="34" charset="0"/>
                <a:hlinkClick r:id="rId6"/>
              </a:rPr>
              <a:t>focusonthefamily.com/episodes/broadcast/finding-god-on-the-streets-part-2-of-2/</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[1116] “Kim Clement on Donald Trump”, YouTube, 2010-2014, </a:t>
            </a:r>
            <a:r>
              <a:rPr lang="en-US" dirty="0">
                <a:solidFill>
                  <a:prstClr val="black">
                    <a:lumMod val="95000"/>
                    <a:lumOff val="5000"/>
                  </a:prstClr>
                </a:solidFill>
                <a:cs typeface="Arial" panose="020B0604020202020204" pitchFamily="34" charset="0"/>
                <a:hlinkClick r:id="rId7"/>
              </a:rPr>
              <a:t>https://www.youtube.com/watch?v=AE0T_QR_20Q</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[1117] “The Cross and the Switchblade (film)”, Wikipedia, (web 10-04-2019), </a:t>
            </a:r>
            <a:r>
              <a:rPr lang="en-US" dirty="0">
                <a:solidFill>
                  <a:prstClr val="black">
                    <a:lumMod val="95000"/>
                    <a:lumOff val="5000"/>
                  </a:prstClr>
                </a:solidFill>
                <a:cs typeface="Arial" panose="020B0604020202020204" pitchFamily="34" charset="0"/>
                <a:hlinkClick r:id="rId8"/>
              </a:rPr>
              <a:t>wikipedia.org/wiki/The_Cross_and_the_Switchblade_(film)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[1118]  Stephan Schultze, “The Trump Prophesy”, Movie, YouTube, ReelWorksStudios and Liberty University's Cinematic Arts program, 2018, (web 10-04-2019), </a:t>
            </a:r>
            <a:r>
              <a:rPr lang="en-US" dirty="0">
                <a:solidFill>
                  <a:prstClr val="black">
                    <a:lumMod val="95000"/>
                    <a:lumOff val="5000"/>
                  </a:prstClr>
                </a:solidFill>
                <a:cs typeface="Arial" panose="020B0604020202020204" pitchFamily="34" charset="0"/>
                <a:hlinkClick r:id="rId9"/>
              </a:rPr>
              <a:t>youtube.com/watch?v=NbqAcDDnb1Q</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[1119] “He Predicted Trump Would Be President 6 Years Ago; Here's Why This Prophet Says Trump Is in for Two”, YouTube, (web 10-04-2019), </a:t>
            </a:r>
            <a:r>
              <a:rPr lang="en-US" dirty="0">
                <a:solidFill>
                  <a:prstClr val="black">
                    <a:lumMod val="95000"/>
                    <a:lumOff val="5000"/>
                  </a:prstClr>
                </a:solidFill>
                <a:cs typeface="Arial" panose="020B0604020202020204" pitchFamily="34" charset="0"/>
                <a:hlinkClick r:id="rId10"/>
              </a:rPr>
              <a:t>https://www.youtube.com/watch?v=MZVPcKXxa-Q</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lumMod val="95000"/>
                    <a:lumOff val="5000"/>
                  </a:prstClr>
                </a:solidFill>
                <a:cs typeface="Arial" panose="020B0604020202020204" pitchFamily="34" charset="0"/>
              </a:rPr>
              <a:t>[1120] “The Cross and the Switchblade” (movie), YouTube, Pat Boone &amp; Rick Ross and Associates, 1970, (web 10-04-2019), </a:t>
            </a:r>
            <a:r>
              <a:rPr lang="en-US" dirty="0">
                <a:solidFill>
                  <a:prstClr val="black">
                    <a:lumMod val="95000"/>
                    <a:lumOff val="5000"/>
                  </a:prstClr>
                </a:solidFill>
                <a:cs typeface="Arial" panose="020B0604020202020204" pitchFamily="34" charset="0"/>
                <a:hlinkClick r:id="rId11"/>
              </a:rPr>
              <a:t>youtu.be/JDoxDi0YAf8</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5130A4A2-986E-4124-A4D1-D1719E80C6B2}"/>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97542015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61193" y="225742"/>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1048702"/>
            <a:ext cx="8730992" cy="5809298"/>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[1121] “NICKY CRUZ - SPECIAL MEETING at Whitewell Tabernacle - Revelation TV”, YouTube, 2016 in Belfast Ireland , (web 10-04-2019), </a:t>
            </a:r>
            <a:r>
              <a:rPr lang="en-US" dirty="0">
                <a:solidFill>
                  <a:prstClr val="black">
                    <a:lumMod val="95000"/>
                    <a:lumOff val="5000"/>
                  </a:prstClr>
                </a:solidFill>
                <a:cs typeface="Arial" panose="020B0604020202020204" pitchFamily="34" charset="0"/>
                <a:hlinkClick r:id="rId4"/>
              </a:rPr>
              <a:t>youtube.com/watch?v=MZVPcKXxa-Q</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lumMod val="95000"/>
                    <a:lumOff val="5000"/>
                  </a:prstClr>
                </a:solidFill>
                <a:cs typeface="Arial" panose="020B0604020202020204" pitchFamily="34" charset="0"/>
              </a:rPr>
              <a:t>[1122] “Satanist to Evangelist (Hell Testimony) - John Ramirez with Sid Roth (It's Supernatural!) - Inspirational Videos”, GodTube, (web 8-04-2019), </a:t>
            </a:r>
            <a:r>
              <a:rPr lang="en-US" dirty="0">
                <a:solidFill>
                  <a:prstClr val="black">
                    <a:lumMod val="95000"/>
                    <a:lumOff val="5000"/>
                  </a:prstClr>
                </a:solidFill>
                <a:cs typeface="Arial" panose="020B0604020202020204" pitchFamily="34" charset="0"/>
                <a:hlinkClick r:id="rId5"/>
              </a:rPr>
              <a:t>https://www.godtube.com/watch/?v=1BE29FNU</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[1123] “Nicky Cruz: Salvation in the Jungles of New York”, CBN, (web 10-04-2019), </a:t>
            </a:r>
            <a:r>
              <a:rPr lang="en-US" dirty="0">
                <a:solidFill>
                  <a:prstClr val="black">
                    <a:lumMod val="95000"/>
                    <a:lumOff val="5000"/>
                  </a:prstClr>
                </a:solidFill>
                <a:cs typeface="Arial" panose="020B0604020202020204" pitchFamily="34" charset="0"/>
                <a:hlinkClick r:id="rId6"/>
              </a:rPr>
              <a:t>www1.cbn.com/700club/nicky-cruz-salvation-jungles-new-York</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lumMod val="95000"/>
                    <a:lumOff val="5000"/>
                  </a:prstClr>
                </a:solidFill>
                <a:cs typeface="Arial" panose="020B0604020202020204" pitchFamily="34" charset="0"/>
              </a:rPr>
              <a:t>[1124]  “A Former Satanic High Priest and Warlock, Who Is Now a Christian Evangelist will be Ministering in a 4 Day Convention Labor Day Weekend - Evangelist John Ramirez (Spiritual Warfare)”,  Aug. 31 - Sept. 3, 2017, First Love Ministries Church, Overland Park, Kansas </a:t>
            </a:r>
          </a:p>
          <a:p>
            <a:pPr marL="731520" lvl="0" indent="-1463040">
              <a:tabLst/>
            </a:pPr>
            <a:r>
              <a:rPr lang="en-US" dirty="0">
                <a:solidFill>
                  <a:prstClr val="black">
                    <a:lumMod val="95000"/>
                    <a:lumOff val="5000"/>
                  </a:prstClr>
                </a:solidFill>
                <a:cs typeface="Arial" panose="020B0604020202020204" pitchFamily="34" charset="0"/>
              </a:rPr>
              <a:t>[1125] “Hillary Clinton – Early Life”, Wikipedia, (web 10-06-2019), </a:t>
            </a:r>
            <a:r>
              <a:rPr lang="en-US" dirty="0">
                <a:solidFill>
                  <a:prstClr val="black">
                    <a:lumMod val="95000"/>
                    <a:lumOff val="5000"/>
                  </a:prstClr>
                </a:solidFill>
                <a:cs typeface="Arial" panose="020B0604020202020204" pitchFamily="34" charset="0"/>
                <a:hlinkClick r:id="rId7"/>
              </a:rPr>
              <a:t>https://en.wikipedia.org/wiki/Hillary_Clinton#Early_life</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[1126] “Largest study of its kind finds alcohol use biggest risk factor for dementia”, Science Daily, Feb. 20, 2018, </a:t>
            </a:r>
            <a:r>
              <a:rPr lang="en-US" dirty="0">
                <a:solidFill>
                  <a:prstClr val="black">
                    <a:lumMod val="95000"/>
                    <a:lumOff val="5000"/>
                  </a:prstClr>
                </a:solidFill>
                <a:cs typeface="Arial" panose="020B0604020202020204" pitchFamily="34" charset="0"/>
                <a:hlinkClick r:id="rId8"/>
              </a:rPr>
              <a:t>sciencedaily.com/releases/2018/02/180220183954.htm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[1127] “NIAAA Spectrum: Brain Scans Reveal Heavy Drinking Damages White Matter”, National Institute on Alcohol Abuse &amp; Alcoholism (NIAAA), Feb. 27, 2015, </a:t>
            </a:r>
            <a:r>
              <a:rPr lang="en-US" dirty="0">
                <a:solidFill>
                  <a:prstClr val="black">
                    <a:lumMod val="95000"/>
                    <a:lumOff val="5000"/>
                  </a:prstClr>
                </a:solidFill>
                <a:cs typeface="Arial" panose="020B0604020202020204" pitchFamily="34" charset="0"/>
                <a:hlinkClick r:id="rId9"/>
              </a:rPr>
              <a:t>niaaa.nih.gov/research/niaaa-research-highlights/niaaa-spectrum-brain-scans-reveal-heavy-drinking-damages-white</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0ACBDF4A-93A6-472D-A56A-55EE0102931D}"/>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87771882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61193" y="30480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23137" y="1191825"/>
            <a:ext cx="8730992" cy="5361375"/>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prstClr val="black">
                    <a:lumMod val="95000"/>
                    <a:lumOff val="5000"/>
                  </a:prstClr>
                </a:solidFill>
                <a:cs typeface="Arial" panose="020B0604020202020204" pitchFamily="34" charset="0"/>
              </a:rPr>
              <a:t>[1128] “Adolescent Alcohol Dependence May Damage Brain Function - University of California at San Diego and VA Researchers Report First Findings”, National Institute on Alcohol Abuse &amp; Alcoholism (NIAAA), Feb. 14, 2000, </a:t>
            </a:r>
            <a:r>
              <a:rPr lang="en-US" dirty="0">
                <a:solidFill>
                  <a:prstClr val="black">
                    <a:lumMod val="95000"/>
                    <a:lumOff val="5000"/>
                  </a:prstClr>
                </a:solidFill>
                <a:cs typeface="Arial" panose="020B0604020202020204" pitchFamily="34" charset="0"/>
                <a:hlinkClick r:id="rId4"/>
              </a:rPr>
              <a:t>https://www.niaaa.nih.gov/news-events/news-releases/adolescent-alcohol-dependence-may-damage-brain-function-university</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[1129] “Overdose Death Rates”, National Institute on Drug Abuse (NIH), Jan. 2019, </a:t>
            </a:r>
            <a:r>
              <a:rPr lang="en-US" dirty="0">
                <a:solidFill>
                  <a:prstClr val="black">
                    <a:lumMod val="95000"/>
                    <a:lumOff val="5000"/>
                  </a:prstClr>
                </a:solidFill>
                <a:cs typeface="Arial" panose="020B0604020202020204" pitchFamily="34" charset="0"/>
                <a:hlinkClick r:id="rId5"/>
              </a:rPr>
              <a:t>drugabuse.gov/related-topics/trends-statistics/overdose-death-rates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[1130] “Drug Deaths in America Are Rising Faster Than Ever”, The New York Times, Jun. 5, 2017, </a:t>
            </a:r>
            <a:r>
              <a:rPr lang="en-US" dirty="0">
                <a:solidFill>
                  <a:prstClr val="black">
                    <a:lumMod val="95000"/>
                    <a:lumOff val="5000"/>
                  </a:prstClr>
                </a:solidFill>
                <a:cs typeface="Arial" panose="020B0604020202020204" pitchFamily="34" charset="0"/>
                <a:hlinkClick r:id="rId6"/>
              </a:rPr>
              <a:t>https://www.nytimes.com/interactive/2017/06/05/upshot/opioid-epidemic-drug-overdose-deaths-are-rising-faster-than-ever.html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[1131]  Jeremy Kryt, “In Mexico’s Cartel Country, a Murderer Who Kills Murderers Tells His Story - First he trained and worked as an assassin for Mexico’s most powerful crime group; now he uses that training to ‘clean up’ cartel infestations”, The Daily Beast, 09-15-2019, </a:t>
            </a:r>
            <a:r>
              <a:rPr lang="en-US" dirty="0">
                <a:solidFill>
                  <a:prstClr val="black">
                    <a:lumMod val="95000"/>
                    <a:lumOff val="5000"/>
                  </a:prstClr>
                </a:solidFill>
                <a:cs typeface="Arial" panose="020B0604020202020204" pitchFamily="34" charset="0"/>
                <a:hlinkClick r:id="rId7"/>
              </a:rPr>
              <a:t>https://www.thedailybeast.com/in-mexicos-drug-cartel-country-a-murderer-who-kills-murderers-tells-his-story</a:t>
            </a:r>
            <a:endParaRPr lang="en-US" dirty="0">
              <a:solidFill>
                <a:prstClr val="black">
                  <a:lumMod val="95000"/>
                  <a:lumOff val="5000"/>
                </a:prstClr>
              </a:solidFill>
              <a:cs typeface="Arial" panose="020B0604020202020204" pitchFamily="34" charset="0"/>
            </a:endParaRPr>
          </a:p>
          <a:p>
            <a:pPr marL="731520" lvl="0" indent="-1463040">
              <a:tabLst/>
            </a:pPr>
            <a:r>
              <a:rPr lang="en-US" dirty="0">
                <a:cs typeface="Arial" panose="020B0604020202020204" pitchFamily="34" charset="0"/>
              </a:rPr>
              <a:t>[1132]  </a:t>
            </a:r>
            <a:r>
              <a:rPr lang="en-US" dirty="0">
                <a:solidFill>
                  <a:prstClr val="black">
                    <a:lumMod val="95000"/>
                    <a:lumOff val="5000"/>
                  </a:prstClr>
                </a:solidFill>
                <a:cs typeface="Arial" panose="020B0604020202020204" pitchFamily="34" charset="0"/>
              </a:rPr>
              <a:t>Daniele Palumbo, “Cartel drug war made Mexico more deadly than Iraq or Afghanistan in 2016”, International Business Times, May 10, 2017, </a:t>
            </a:r>
            <a:r>
              <a:rPr lang="en-US" dirty="0">
                <a:solidFill>
                  <a:prstClr val="black">
                    <a:lumMod val="95000"/>
                    <a:lumOff val="5000"/>
                  </a:prstClr>
                </a:solidFill>
                <a:cs typeface="Arial" panose="020B0604020202020204" pitchFamily="34" charset="0"/>
                <a:hlinkClick r:id="rId8"/>
              </a:rPr>
              <a:t>ibtimes.co.uk/mexico-now-more-deadly-iraq-afghanistan-1620921</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[1133]  </a:t>
            </a:r>
            <a:r>
              <a:rPr lang="de-DE" dirty="0">
                <a:solidFill>
                  <a:prstClr val="black">
                    <a:lumMod val="95000"/>
                    <a:lumOff val="5000"/>
                  </a:prstClr>
                </a:solidFill>
                <a:cs typeface="Arial" panose="020B0604020202020204" pitchFamily="34" charset="0"/>
              </a:rPr>
              <a:t>Lizbeth Diaz, </a:t>
            </a:r>
            <a:r>
              <a:rPr lang="en-US" dirty="0">
                <a:solidFill>
                  <a:prstClr val="black">
                    <a:lumMod val="95000"/>
                    <a:lumOff val="5000"/>
                  </a:prstClr>
                </a:solidFill>
                <a:cs typeface="Arial" panose="020B0604020202020204" pitchFamily="34" charset="0"/>
              </a:rPr>
              <a:t>“'We are watching you': Political killings shake Mexico election”, Reuters, April 18, 2018, </a:t>
            </a:r>
            <a:r>
              <a:rPr lang="en-US" dirty="0">
                <a:solidFill>
                  <a:prstClr val="black">
                    <a:lumMod val="95000"/>
                    <a:lumOff val="5000"/>
                  </a:prstClr>
                </a:solidFill>
                <a:cs typeface="Arial" panose="020B0604020202020204" pitchFamily="34" charset="0"/>
                <a:hlinkClick r:id="rId9"/>
              </a:rPr>
              <a:t>reuters.com/article/us-mexico-election-violence-idUSKBN1HP0HV</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D85112D6-A98B-4C82-98AD-86C36B208359}"/>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8795495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59685"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pPr>
            <a:r>
              <a:rPr lang="en-US" dirty="0">
                <a:solidFill>
                  <a:srgbClr val="000000">
                    <a:lumMod val="95000"/>
                    <a:lumOff val="5000"/>
                  </a:srgbClr>
                </a:solidFill>
                <a:cs typeface="Arial" panose="020B0604020202020204" pitchFamily="34" charset="0"/>
              </a:rPr>
              <a:t>[1134]</a:t>
            </a:r>
            <a:r>
              <a:rPr lang="en-US" dirty="0">
                <a:solidFill>
                  <a:prstClr val="black">
                    <a:lumMod val="95000"/>
                    <a:lumOff val="5000"/>
                  </a:prstClr>
                </a:solidFill>
                <a:cs typeface="Arial" panose="020B0604020202020204" pitchFamily="34" charset="0"/>
              </a:rPr>
              <a:t> “Venezuela bans private gun ownership”, BBC, 1 June 2012, </a:t>
            </a:r>
            <a:r>
              <a:rPr lang="en-US" dirty="0">
                <a:solidFill>
                  <a:prstClr val="black">
                    <a:lumMod val="95000"/>
                    <a:lumOff val="5000"/>
                  </a:prstClr>
                </a:solidFill>
                <a:cs typeface="Arial" panose="020B0604020202020204" pitchFamily="34" charset="0"/>
                <a:hlinkClick r:id="rId4"/>
              </a:rPr>
              <a:t>https://www.bbc.com/news/world-latin-america-18288430</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[1135]</a:t>
            </a:r>
            <a:r>
              <a:rPr lang="en-US" dirty="0">
                <a:solidFill>
                  <a:prstClr val="black">
                    <a:lumMod val="95000"/>
                    <a:lumOff val="5000"/>
                  </a:prstClr>
                </a:solidFill>
                <a:cs typeface="Arial" panose="020B0604020202020204" pitchFamily="34" charset="0"/>
              </a:rPr>
              <a:t> Kenneth R. Conner and Courtney L. Bagge, “Suicidal Behavior: Links Between Alcohol Use Disorder and Acute Use of Alcohol”, The Journal of the National Institute on Alcohol Abuse and Alcoholism, Vol 40 No 1, 2019, (summary) </a:t>
            </a:r>
            <a:r>
              <a:rPr lang="en-US" dirty="0">
                <a:solidFill>
                  <a:prstClr val="black">
                    <a:lumMod val="95000"/>
                    <a:lumOff val="5000"/>
                  </a:prstClr>
                </a:solidFill>
                <a:cs typeface="Arial" panose="020B0604020202020204" pitchFamily="34" charset="0"/>
                <a:hlinkClick r:id="rId5"/>
              </a:rPr>
              <a:t>niaaa.nih.gov/news-events/news-noteworthy/links-between-alcohol-use-and-suicidal-behavior</a:t>
            </a:r>
            <a:endParaRPr lang="en-US" dirty="0">
              <a:solidFill>
                <a:prstClr val="black">
                  <a:lumMod val="95000"/>
                  <a:lumOff val="5000"/>
                </a:prstClr>
              </a:solidFill>
              <a:cs typeface="Arial" panose="020B0604020202020204" pitchFamily="34" charset="0"/>
              <a:hlinkClick r:id="rId6" action="ppaction://hlinkfile"/>
            </a:endParaRPr>
          </a:p>
          <a:p>
            <a:pPr marL="731520" lvl="0" indent="0">
              <a:tabLst/>
            </a:pPr>
            <a:r>
              <a:rPr lang="en-US" dirty="0">
                <a:solidFill>
                  <a:prstClr val="black">
                    <a:lumMod val="95000"/>
                    <a:lumOff val="5000"/>
                  </a:prstClr>
                </a:solidFill>
                <a:cs typeface="Arial" panose="020B0604020202020204" pitchFamily="34" charset="0"/>
              </a:rPr>
              <a:t>(full article) </a:t>
            </a:r>
            <a:r>
              <a:rPr lang="en-US" dirty="0">
                <a:solidFill>
                  <a:prstClr val="black">
                    <a:lumMod val="95000"/>
                    <a:lumOff val="5000"/>
                  </a:prstClr>
                </a:solidFill>
                <a:cs typeface="Arial" panose="020B0604020202020204" pitchFamily="34" charset="0"/>
                <a:hlinkClick r:id="rId5"/>
              </a:rPr>
              <a:t>arcr.niaaa.nih.gov/arcr401/article02.htm</a:t>
            </a:r>
            <a:endParaRPr lang="en-US" dirty="0">
              <a:solidFill>
                <a:srgbClr val="000000">
                  <a:lumMod val="95000"/>
                  <a:lumOff val="5000"/>
                </a:srgbClr>
              </a:solidFill>
              <a:cs typeface="Arial" panose="020B0604020202020204" pitchFamily="34" charset="0"/>
            </a:endParaRPr>
          </a:p>
          <a:p>
            <a:pPr marL="731520" indent="-1463040">
              <a:tabLst/>
            </a:pPr>
            <a:r>
              <a:rPr lang="en-US" dirty="0">
                <a:solidFill>
                  <a:srgbClr val="000000">
                    <a:lumMod val="95000"/>
                    <a:lumOff val="5000"/>
                  </a:srgbClr>
                </a:solidFill>
                <a:cs typeface="Arial" panose="020B0604020202020204" pitchFamily="34" charset="0"/>
              </a:rPr>
              <a:t>[1136]</a:t>
            </a:r>
            <a:r>
              <a:rPr lang="en-US" dirty="0">
                <a:solidFill>
                  <a:prstClr val="black">
                    <a:lumMod val="95000"/>
                    <a:lumOff val="5000"/>
                  </a:prstClr>
                </a:solidFill>
                <a:cs typeface="Arial" panose="020B0604020202020204" pitchFamily="34" charset="0"/>
              </a:rPr>
              <a:t>  Nasir H. Naqvi, M.D., Ph.D., and Jon Morgenstern, Ph.D., “Cognitive Neuroscience Approaches to Understanding Behavior Change in </a:t>
            </a:r>
          </a:p>
          <a:p>
            <a:pPr marL="731520" indent="0">
              <a:tabLst/>
            </a:pPr>
            <a:r>
              <a:rPr lang="en-US" dirty="0">
                <a:solidFill>
                  <a:prstClr val="black">
                    <a:lumMod val="95000"/>
                    <a:lumOff val="5000"/>
                  </a:prstClr>
                </a:solidFill>
                <a:cs typeface="Arial" panose="020B0604020202020204" pitchFamily="34" charset="0"/>
              </a:rPr>
              <a:t>Alcohol Use Disorder Treatments”, The Journal of the National Institute on Alcohol Abuse and Alcoholism, (web 10-22-2019), </a:t>
            </a:r>
            <a:r>
              <a:rPr lang="en-US" dirty="0">
                <a:solidFill>
                  <a:prstClr val="black">
                    <a:lumMod val="95000"/>
                    <a:lumOff val="5000"/>
                  </a:prstClr>
                </a:solidFill>
                <a:cs typeface="Arial" panose="020B0604020202020204" pitchFamily="34" charset="0"/>
                <a:hlinkClick r:id="rId7"/>
              </a:rPr>
              <a:t>https://www.arcr.niaaa.nih.gov/arcr371/article03.htm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[1137]</a:t>
            </a:r>
            <a:r>
              <a:rPr lang="en-US" dirty="0">
                <a:solidFill>
                  <a:prstClr val="black">
                    <a:lumMod val="95000"/>
                    <a:lumOff val="5000"/>
                  </a:prstClr>
                </a:solidFill>
                <a:cs typeface="Arial" panose="020B0604020202020204" pitchFamily="34" charset="0"/>
              </a:rPr>
              <a:t> “Don Lapre”, Wikipedia, (web 10-23-2019), </a:t>
            </a:r>
            <a:r>
              <a:rPr lang="en-US" dirty="0">
                <a:solidFill>
                  <a:prstClr val="black">
                    <a:lumMod val="95000"/>
                    <a:lumOff val="5000"/>
                  </a:prstClr>
                </a:solidFill>
                <a:cs typeface="Arial" panose="020B0604020202020204" pitchFamily="34" charset="0"/>
                <a:hlinkClick r:id="rId8"/>
              </a:rPr>
              <a:t>https://en.wikipedia.org/wiki/Don_Lapre</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lumMod val="95000"/>
                    <a:lumOff val="5000"/>
                  </a:prstClr>
                </a:solidFill>
                <a:cs typeface="Arial" panose="020B0604020202020204" pitchFamily="34" charset="0"/>
              </a:rPr>
              <a:t>[1138] Dinesh D’Souza, “Death of a Nation”, DVD, 2018, D’Souza Media,</a:t>
            </a:r>
            <a:endParaRPr lang="en-US" dirty="0">
              <a:solidFill>
                <a:prstClr val="black">
                  <a:lumMod val="95000"/>
                  <a:lumOff val="5000"/>
                </a:prstClr>
              </a:solidFill>
              <a:cs typeface="Arial" panose="020B0604020202020204" pitchFamily="34" charset="0"/>
              <a:hlinkClick r:id="rId9"/>
            </a:endParaRPr>
          </a:p>
          <a:p>
            <a:pPr marL="731520" lvl="0" indent="0">
              <a:tabLst/>
            </a:pPr>
            <a:r>
              <a:rPr lang="en-US" dirty="0">
                <a:solidFill>
                  <a:prstClr val="black">
                    <a:lumMod val="95000"/>
                    <a:lumOff val="5000"/>
                  </a:prstClr>
                </a:solidFill>
                <a:cs typeface="Arial" panose="020B0604020202020204" pitchFamily="34" charset="0"/>
                <a:hlinkClick r:id="rId9"/>
              </a:rPr>
              <a:t>deathofanationmovie.com</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[1139]</a:t>
            </a:r>
            <a:r>
              <a:rPr lang="en-US" dirty="0">
                <a:solidFill>
                  <a:prstClr val="black">
                    <a:lumMod val="95000"/>
                    <a:lumOff val="5000"/>
                  </a:prstClr>
                </a:solidFill>
                <a:cs typeface="Arial" panose="020B0604020202020204" pitchFamily="34" charset="0"/>
              </a:rPr>
              <a:t> “Saul Alinsky”, Wikipedia, (web 11-7-2019), </a:t>
            </a:r>
            <a:r>
              <a:rPr lang="en-US" dirty="0">
                <a:solidFill>
                  <a:prstClr val="black">
                    <a:lumMod val="95000"/>
                    <a:lumOff val="5000"/>
                  </a:prstClr>
                </a:solidFill>
                <a:cs typeface="Arial" panose="020B0604020202020204" pitchFamily="34" charset="0"/>
                <a:hlinkClick r:id="rId10"/>
              </a:rPr>
              <a:t>https://en.m.wikipedia.org/wiki/Saul_Alinsky</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srgbClr val="000000">
                    <a:lumMod val="95000"/>
                    <a:lumOff val="5000"/>
                  </a:srgbClr>
                </a:solidFill>
                <a:cs typeface="Arial" panose="020B0604020202020204" pitchFamily="34" charset="0"/>
              </a:rPr>
              <a:t>[1140]</a:t>
            </a:r>
            <a:r>
              <a:rPr lang="en-US" dirty="0">
                <a:solidFill>
                  <a:prstClr val="black">
                    <a:lumMod val="95000"/>
                    <a:lumOff val="5000"/>
                  </a:prstClr>
                </a:solidFill>
                <a:cs typeface="Arial" panose="020B0604020202020204" pitchFamily="34" charset="0"/>
              </a:rPr>
              <a:t> Wayne Laugesen, “The Godfather”, Washington Examiner, Jan. 04, 2019, </a:t>
            </a:r>
            <a:r>
              <a:rPr lang="en-US" dirty="0">
                <a:solidFill>
                  <a:prstClr val="black">
                    <a:lumMod val="95000"/>
                    <a:lumOff val="5000"/>
                  </a:prstClr>
                </a:solidFill>
                <a:cs typeface="Arial" panose="020B0604020202020204" pitchFamily="34" charset="0"/>
                <a:hlinkClick r:id="rId11"/>
              </a:rPr>
              <a:t>washingtonexaminer.com/politics/the-godfather</a:t>
            </a:r>
            <a:endParaRPr lang="en-US" dirty="0">
              <a:solidFill>
                <a:prstClr val="black">
                  <a:lumMod val="95000"/>
                  <a:lumOff val="5000"/>
                </a:prstClr>
              </a:solidFill>
              <a:cs typeface="Arial" panose="020B0604020202020204" pitchFamily="34" charset="0"/>
            </a:endParaRPr>
          </a:p>
          <a:p>
            <a:pPr marL="731520" indent="0">
              <a:tabLst/>
            </a:pPr>
            <a:endParaRPr lang="en-US" dirty="0">
              <a:solidFill>
                <a:prstClr val="black">
                  <a:lumMod val="95000"/>
                  <a:lumOff val="5000"/>
                </a:prstClr>
              </a:solidFill>
              <a:cs typeface="Arial" panose="020B0604020202020204" pitchFamily="34" charset="0"/>
            </a:endParaRPr>
          </a:p>
          <a:p>
            <a:pPr marL="731520" lvl="0" indent="0">
              <a:tabLst/>
            </a:pP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A77C3118-C137-4772-8906-C3B18F57F5F7}"/>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25466251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tabLst/>
            </a:pPr>
            <a:r>
              <a:rPr lang="en-US" dirty="0">
                <a:solidFill>
                  <a:srgbClr val="000000">
                    <a:lumMod val="95000"/>
                    <a:lumOff val="5000"/>
                  </a:srgbClr>
                </a:solidFill>
                <a:cs typeface="Arial" panose="020B0604020202020204" pitchFamily="34" charset="0"/>
              </a:rPr>
              <a:t>[1141]</a:t>
            </a:r>
            <a:r>
              <a:rPr lang="en-US" dirty="0">
                <a:solidFill>
                  <a:prstClr val="black">
                    <a:lumMod val="95000"/>
                    <a:lumOff val="5000"/>
                  </a:prstClr>
                </a:solidFill>
                <a:cs typeface="Arial" panose="020B0604020202020204" pitchFamily="34" charset="0"/>
              </a:rPr>
              <a:t> Jerry Newcombe, “Hillary Clinton, Saul Alinsky, Ben Carson and Lucifer”, WND, July 26, 2016, </a:t>
            </a:r>
            <a:r>
              <a:rPr lang="en-US" dirty="0">
                <a:solidFill>
                  <a:prstClr val="black">
                    <a:lumMod val="95000"/>
                    <a:lumOff val="5000"/>
                  </a:prstClr>
                </a:solidFill>
                <a:cs typeface="Arial" panose="020B0604020202020204" pitchFamily="34" charset="0"/>
                <a:hlinkClick r:id="rId4"/>
              </a:rPr>
              <a:t>wnd.com/2016/07/hillary-clinton-saul-alinsky-ben-carson-and-lucifer/</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[1142]</a:t>
            </a:r>
            <a:r>
              <a:rPr lang="en-US" dirty="0">
                <a:solidFill>
                  <a:prstClr val="black">
                    <a:lumMod val="95000"/>
                    <a:lumOff val="5000"/>
                  </a:prstClr>
                </a:solidFill>
                <a:cs typeface="Arial" panose="020B0604020202020204" pitchFamily="34" charset="0"/>
              </a:rPr>
              <a:t> “Extinction Rebellion's true target is not climate: It's idea that heterosexuality is 'normal'”, WND, Oct. 20, 2019, </a:t>
            </a:r>
            <a:r>
              <a:rPr lang="en-US" dirty="0">
                <a:solidFill>
                  <a:prstClr val="black">
                    <a:lumMod val="95000"/>
                    <a:lumOff val="5000"/>
                  </a:prstClr>
                </a:solidFill>
                <a:cs typeface="Arial" panose="020B0604020202020204" pitchFamily="34" charset="0"/>
                <a:hlinkClick r:id="rId5"/>
              </a:rPr>
              <a:t>https://www.wnd.com/2019/10/climate-rebellion-founder-really-ending-idea-heterosexuality-normal/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[1143] Art Moore,</a:t>
            </a:r>
            <a:r>
              <a:rPr lang="en-US" dirty="0">
                <a:solidFill>
                  <a:prstClr val="black">
                    <a:lumMod val="95000"/>
                    <a:lumOff val="5000"/>
                  </a:prstClr>
                </a:solidFill>
                <a:cs typeface="Arial" panose="020B0604020202020204" pitchFamily="34" charset="0"/>
              </a:rPr>
              <a:t> “AOC chief admits 'Green New Deal' about socialism, not climate’”, WND, July 12, 2019, </a:t>
            </a:r>
            <a:r>
              <a:rPr lang="en-US" dirty="0">
                <a:solidFill>
                  <a:prstClr val="black">
                    <a:lumMod val="95000"/>
                    <a:lumOff val="5000"/>
                  </a:prstClr>
                </a:solidFill>
                <a:cs typeface="Arial" panose="020B0604020202020204" pitchFamily="34" charset="0"/>
                <a:hlinkClick r:id="rId5"/>
              </a:rPr>
              <a:t>https://www.wnd.com/2019/10/climate-rebellion-founder-really-ending-idea-heterosexuality-normal/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[1144] Walter Langer, “The Mind of Adolf Hitler: The Secret Wartime Report”, Signet, 1972. </a:t>
            </a:r>
            <a:r>
              <a:rPr lang="en-US" dirty="0">
                <a:solidFill>
                  <a:prstClr val="black">
                    <a:lumMod val="95000"/>
                    <a:lumOff val="5000"/>
                  </a:prstClr>
                </a:solidFill>
                <a:cs typeface="Arial" panose="020B0604020202020204" pitchFamily="34" charset="0"/>
                <a:hlinkClick r:id="rId6"/>
              </a:rPr>
              <a:t>archive.org/stream/mindofadolfhitle00lang#page/n1/mode/2up</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[1145] Jared Harris, “Ex-transgender warns Caitlyn Jenner: It only takes 8 years”, Nov. 9, 2019, </a:t>
            </a:r>
            <a:r>
              <a:rPr lang="en-US" dirty="0">
                <a:solidFill>
                  <a:prstClr val="black">
                    <a:lumMod val="95000"/>
                    <a:lumOff val="5000"/>
                  </a:prstClr>
                </a:solidFill>
                <a:cs typeface="Arial" panose="020B0604020202020204" pitchFamily="34" charset="0"/>
                <a:hlinkClick r:id="rId7"/>
              </a:rPr>
              <a:t>wnd.com/2019/11/ex-transgender-warns-caitlyn-jenner-takes-8-years/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[1146]  Jack Davis, “Medical Examiner Says Epstein's Autopsy Looks More Like 'Homicidal Strangulation' Than Suicide”, October 30, 2019, </a:t>
            </a:r>
            <a:r>
              <a:rPr lang="en-US" sz="1600" dirty="0">
                <a:solidFill>
                  <a:prstClr val="black">
                    <a:lumMod val="95000"/>
                    <a:lumOff val="5000"/>
                  </a:prstClr>
                </a:solidFill>
                <a:cs typeface="Arial" panose="020B0604020202020204" pitchFamily="34" charset="0"/>
                <a:hlinkClick r:id="rId8"/>
              </a:rPr>
              <a:t>westernjournal.com/medical-examiner-says-epsteins-autopsy-looks-like-homicidal-strangulation-suicide/</a:t>
            </a:r>
            <a:endParaRPr lang="en-US" sz="1400" dirty="0">
              <a:solidFill>
                <a:prstClr val="black">
                  <a:lumMod val="95000"/>
                  <a:lumOff val="5000"/>
                </a:prstClr>
              </a:solidFill>
              <a:cs typeface="Arial" panose="020B0604020202020204" pitchFamily="34" charset="0"/>
            </a:endParaRPr>
          </a:p>
          <a:p>
            <a:pPr marL="731520" lvl="0" indent="-1463040">
              <a:tabLst/>
            </a:pPr>
            <a:r>
              <a:rPr lang="en-US" dirty="0">
                <a:solidFill>
                  <a:prstClr val="black">
                    <a:lumMod val="95000"/>
                    <a:lumOff val="5000"/>
                  </a:prstClr>
                </a:solidFill>
                <a:cs typeface="Arial" panose="020B0604020202020204" pitchFamily="34" charset="0"/>
              </a:rPr>
              <a:t>[1147]  Mary Bard, "The sex life of the unmarried adult: an inquiry into and an interpretation of current sex practices", Kimble &amp; Bradford, London, W., 1934, Great Britain, </a:t>
            </a:r>
            <a:r>
              <a:rPr lang="en-US" sz="1600" dirty="0">
                <a:solidFill>
                  <a:prstClr val="black">
                    <a:lumMod val="95000"/>
                    <a:lumOff val="5000"/>
                  </a:prstClr>
                </a:solidFill>
                <a:cs typeface="Arial" panose="020B0604020202020204" pitchFamily="34" charset="0"/>
                <a:hlinkClick r:id="rId9"/>
              </a:rPr>
              <a:t>archive.org/stream/b20442592/b20442592_djvu.txt</a:t>
            </a:r>
            <a:endParaRPr lang="en-US" sz="1400"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86007884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tabLst/>
            </a:pPr>
            <a:r>
              <a:rPr lang="en-US" dirty="0">
                <a:solidFill>
                  <a:srgbClr val="000000">
                    <a:lumMod val="95000"/>
                    <a:lumOff val="5000"/>
                  </a:srgbClr>
                </a:solidFill>
                <a:cs typeface="Arial" panose="020B0604020202020204" pitchFamily="34" charset="0"/>
              </a:rPr>
              <a:t>[1148]</a:t>
            </a:r>
            <a:r>
              <a:rPr lang="en-US" dirty="0">
                <a:solidFill>
                  <a:prstClr val="black">
                    <a:lumMod val="95000"/>
                    <a:lumOff val="5000"/>
                  </a:prstClr>
                </a:solidFill>
                <a:cs typeface="Arial" panose="020B0604020202020204" pitchFamily="34" charset="0"/>
              </a:rPr>
              <a:t> “World War II Casualties and war crimes”, Wikipedia, 11-11-2019, </a:t>
            </a:r>
            <a:r>
              <a:rPr lang="en-US" dirty="0">
                <a:solidFill>
                  <a:prstClr val="black">
                    <a:lumMod val="95000"/>
                    <a:lumOff val="5000"/>
                  </a:prstClr>
                </a:solidFill>
                <a:cs typeface="Arial" panose="020B0604020202020204" pitchFamily="34" charset="0"/>
                <a:hlinkClick r:id="rId4"/>
              </a:rPr>
              <a:t>https://en.wikipedia.org/wiki/World_War_II#Casualties_and_war_crimes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[1149]</a:t>
            </a:r>
            <a:r>
              <a:rPr lang="en-US" dirty="0">
                <a:solidFill>
                  <a:prstClr val="black">
                    <a:lumMod val="95000"/>
                    <a:lumOff val="5000"/>
                  </a:prstClr>
                </a:solidFill>
                <a:cs typeface="Arial" panose="020B0604020202020204" pitchFamily="34" charset="0"/>
              </a:rPr>
              <a:t> “Male Chinese 'relatives' placed in Uyghur homes co-sleep with female 'hosts'”, WND, 11-02-2019, </a:t>
            </a:r>
            <a:r>
              <a:rPr lang="en-US" dirty="0">
                <a:solidFill>
                  <a:prstClr val="black">
                    <a:lumMod val="95000"/>
                    <a:lumOff val="5000"/>
                  </a:prstClr>
                </a:solidFill>
                <a:cs typeface="Arial" panose="020B0604020202020204" pitchFamily="34" charset="0"/>
                <a:hlinkClick r:id="rId5"/>
              </a:rPr>
              <a:t>wnd.com/2019/11/male-chinese-relatives-placed-uyghur-homes-co-sleep-female-hosts/</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[1150]</a:t>
            </a:r>
            <a:r>
              <a:rPr lang="en-US" dirty="0">
                <a:solidFill>
                  <a:prstClr val="black">
                    <a:lumMod val="95000"/>
                    <a:lumOff val="5000"/>
                  </a:prstClr>
                </a:solidFill>
                <a:cs typeface="Arial" panose="020B0604020202020204" pitchFamily="34" charset="0"/>
              </a:rPr>
              <a:t> Patrick Goodenough, “Detained Russian Opposition Leader Suffers Mysterious Ailment”, CNSNews.com, July 29, 2019, </a:t>
            </a:r>
            <a:r>
              <a:rPr lang="en-US" dirty="0">
                <a:solidFill>
                  <a:prstClr val="black">
                    <a:lumMod val="95000"/>
                    <a:lumOff val="5000"/>
                  </a:prstClr>
                </a:solidFill>
                <a:cs typeface="Arial" panose="020B0604020202020204" pitchFamily="34" charset="0"/>
                <a:hlinkClick r:id="rId6"/>
              </a:rPr>
              <a:t>cnsnews.com/news/article/patrick-goodenough/detained-russian-opposition-leader-suffers-mysterious-ailment</a:t>
            </a:r>
            <a:endParaRPr lang="en-US" dirty="0">
              <a:solidFill>
                <a:prstClr val="black">
                  <a:lumMod val="95000"/>
                  <a:lumOff val="5000"/>
                </a:prstClr>
              </a:solidFill>
              <a:cs typeface="Arial" panose="020B0604020202020204" pitchFamily="34" charset="0"/>
            </a:endParaRPr>
          </a:p>
          <a:p>
            <a:pPr marL="731520" lvl="0" indent="-1463040">
              <a:spcAft>
                <a:spcPts val="300"/>
              </a:spcAft>
              <a:tabLst/>
            </a:pPr>
            <a:r>
              <a:rPr lang="en-US" dirty="0">
                <a:solidFill>
                  <a:srgbClr val="000000">
                    <a:lumMod val="95000"/>
                    <a:lumOff val="5000"/>
                  </a:srgbClr>
                </a:solidFill>
                <a:cs typeface="Arial" panose="020B0604020202020204" pitchFamily="34" charset="0"/>
              </a:rPr>
              <a:t>[1151] </a:t>
            </a:r>
            <a:r>
              <a:rPr lang="en-US" dirty="0">
                <a:solidFill>
                  <a:prstClr val="black">
                    <a:lumMod val="95000"/>
                    <a:lumOff val="5000"/>
                  </a:prstClr>
                </a:solidFill>
                <a:cs typeface="Arial" panose="020B0604020202020204" pitchFamily="34" charset="0"/>
              </a:rPr>
              <a:t> Liam Sigler, “Pence: Communist China Has Persecuted Christians, Buddhists, and Muslims for Decades”, CNSNews.com, July 22, 2019, </a:t>
            </a:r>
            <a:r>
              <a:rPr lang="en-US" dirty="0">
                <a:solidFill>
                  <a:prstClr val="black">
                    <a:lumMod val="95000"/>
                    <a:lumOff val="5000"/>
                  </a:prstClr>
                </a:solidFill>
                <a:cs typeface="Arial" panose="020B0604020202020204" pitchFamily="34" charset="0"/>
                <a:hlinkClick r:id="rId7"/>
              </a:rPr>
              <a:t>cnsnews.com/news/article/liam-sigler/pence-communist-china-has-persecuted-christians-buddhists-and-muslims</a:t>
            </a:r>
            <a:endParaRPr lang="en-US" dirty="0">
              <a:solidFill>
                <a:prstClr val="black">
                  <a:lumMod val="95000"/>
                  <a:lumOff val="5000"/>
                </a:prstClr>
              </a:solidFill>
              <a:cs typeface="Arial" panose="020B0604020202020204" pitchFamily="34" charset="0"/>
            </a:endParaRPr>
          </a:p>
          <a:p>
            <a:pPr marL="731520" lvl="0" indent="-1463040">
              <a:lnSpc>
                <a:spcPct val="90000"/>
              </a:lnSpc>
              <a:spcAft>
                <a:spcPts val="400"/>
              </a:spcAft>
              <a:buClr>
                <a:prstClr val="black"/>
              </a:buClr>
              <a:buSzPct val="70000"/>
              <a:tabLst/>
              <a:defRPr/>
            </a:pPr>
            <a:r>
              <a:rPr lang="en-US" dirty="0">
                <a:solidFill>
                  <a:schemeClr val="bg1">
                    <a:lumMod val="95000"/>
                    <a:lumOff val="5000"/>
                  </a:schemeClr>
                </a:solidFill>
                <a:cs typeface="Arial" panose="020B0604020202020204" pitchFamily="34" charset="0"/>
              </a:rPr>
              <a:t>[1152]  WND Staff, </a:t>
            </a:r>
            <a:r>
              <a:rPr lang="en-US" dirty="0">
                <a:solidFill>
                  <a:prstClr val="black">
                    <a:lumMod val="95000"/>
                    <a:lumOff val="5000"/>
                  </a:prstClr>
                </a:solidFill>
                <a:cs typeface="Arial" panose="020B0604020202020204" pitchFamily="34" charset="0"/>
              </a:rPr>
              <a:t>“Expert: China worse 30 years after Tiananmen 'Indoctrination permeates schools, billboards, and smart phones'”, WND, </a:t>
            </a:r>
            <a:r>
              <a:rPr lang="en-US" dirty="0"/>
              <a:t>June 9, 2019</a:t>
            </a:r>
            <a:r>
              <a:rPr lang="en-US" dirty="0">
                <a:solidFill>
                  <a:prstClr val="black">
                    <a:lumMod val="95000"/>
                    <a:lumOff val="5000"/>
                  </a:prstClr>
                </a:solidFill>
                <a:cs typeface="Arial" panose="020B0604020202020204" pitchFamily="34" charset="0"/>
              </a:rPr>
              <a:t>, </a:t>
            </a:r>
          </a:p>
          <a:p>
            <a:pPr marL="731520" lvl="0" indent="0">
              <a:lnSpc>
                <a:spcPct val="90000"/>
              </a:lnSpc>
              <a:spcAft>
                <a:spcPts val="400"/>
              </a:spcAft>
              <a:buClr>
                <a:prstClr val="black"/>
              </a:buClr>
              <a:buSzPct val="70000"/>
              <a:tabLst/>
              <a:defRPr/>
            </a:pPr>
            <a:r>
              <a:rPr lang="en-US" dirty="0">
                <a:solidFill>
                  <a:prstClr val="black">
                    <a:lumMod val="95000"/>
                    <a:lumOff val="5000"/>
                  </a:prstClr>
                </a:solidFill>
                <a:cs typeface="Arial" panose="020B0604020202020204" pitchFamily="34" charset="0"/>
                <a:hlinkClick r:id="rId8"/>
              </a:rPr>
              <a:t>wnd.com/2019/06/expert-china-worse-30-years-after-tiananmen/</a:t>
            </a:r>
            <a:endParaRPr lang="en-US" dirty="0">
              <a:solidFill>
                <a:prstClr val="black">
                  <a:lumMod val="95000"/>
                  <a:lumOff val="5000"/>
                </a:prstClr>
              </a:solidFill>
              <a:cs typeface="Arial" panose="020B0604020202020204" pitchFamily="34" charset="0"/>
            </a:endParaRPr>
          </a:p>
          <a:p>
            <a:pPr marL="731520" lvl="0" indent="-1463040">
              <a:lnSpc>
                <a:spcPct val="90000"/>
              </a:lnSpc>
              <a:spcAft>
                <a:spcPts val="400"/>
              </a:spcAft>
              <a:buClr>
                <a:prstClr val="black"/>
              </a:buClr>
              <a:buSzPct val="70000"/>
              <a:tabLst/>
              <a:defRPr/>
            </a:pPr>
            <a:r>
              <a:rPr lang="en-US" dirty="0">
                <a:solidFill>
                  <a:prstClr val="black">
                    <a:lumMod val="95000"/>
                    <a:lumOff val="5000"/>
                  </a:prstClr>
                </a:solidFill>
                <a:cs typeface="Arial" panose="020B0604020202020204" pitchFamily="34" charset="0"/>
              </a:rPr>
              <a:t>[1153]  Georgi Kantchev, Ann M. Simmons, “Russian journalist investigating corruption gets detained on drug charges'”, The Wall Street Journal, </a:t>
            </a:r>
            <a:r>
              <a:rPr lang="en-US" dirty="0">
                <a:solidFill>
                  <a:prstClr val="black"/>
                </a:solidFill>
              </a:rPr>
              <a:t>June 10, 2019</a:t>
            </a:r>
            <a:r>
              <a:rPr lang="en-U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9"/>
              </a:rPr>
              <a:t>foxnews.com/world/russian-journalist-investigating-corruption-gets-detained-on-drug-charges</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164508066"/>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tabLst/>
            </a:pPr>
            <a:r>
              <a:rPr lang="en-US" dirty="0">
                <a:solidFill>
                  <a:srgbClr val="000000">
                    <a:lumMod val="95000"/>
                    <a:lumOff val="5000"/>
                  </a:srgbClr>
                </a:solidFill>
                <a:cs typeface="Arial" panose="020B0604020202020204" pitchFamily="34" charset="0"/>
              </a:rPr>
              <a:t>[1154]</a:t>
            </a:r>
            <a:r>
              <a:rPr lang="en-US" dirty="0">
                <a:solidFill>
                  <a:prstClr val="black">
                    <a:lumMod val="95000"/>
                    <a:lumOff val="5000"/>
                  </a:prstClr>
                </a:solidFill>
                <a:cs typeface="Arial" panose="020B0604020202020204" pitchFamily="34" charset="0"/>
              </a:rPr>
              <a:t>  Bill Melugin, “Undercover video reveals brutal treatment of Falun Gong prisoners inside Chinese labor camps”, </a:t>
            </a:r>
            <a:r>
              <a:rPr lang="es-ES" dirty="0">
                <a:solidFill>
                  <a:prstClr val="black">
                    <a:lumMod val="95000"/>
                    <a:lumOff val="5000"/>
                  </a:prstClr>
                </a:solidFill>
                <a:cs typeface="Arial" panose="020B0604020202020204" pitchFamily="34" charset="0"/>
              </a:rPr>
              <a:t>May 24, FOX 11 Los Angeles, </a:t>
            </a:r>
            <a:r>
              <a:rPr lang="en-US" dirty="0">
                <a:solidFill>
                  <a:prstClr val="black">
                    <a:lumMod val="95000"/>
                    <a:lumOff val="5000"/>
                  </a:prstClr>
                </a:solidFill>
                <a:cs typeface="Arial" panose="020B0604020202020204" pitchFamily="34" charset="0"/>
                <a:hlinkClick r:id="rId4"/>
              </a:rPr>
              <a:t>foxla.com/news/undercover-video-reveals-brutal-treatment-of-falun-gong-prisoners-inside-chinese-labor-camps</a:t>
            </a:r>
            <a:endParaRPr lang="en-US" dirty="0">
              <a:solidFill>
                <a:prstClr val="black">
                  <a:lumMod val="95000"/>
                  <a:lumOff val="5000"/>
                </a:prstClr>
              </a:solidFill>
              <a:cs typeface="Arial" panose="020B0604020202020204" pitchFamily="34" charset="0"/>
            </a:endParaRPr>
          </a:p>
          <a:p>
            <a:pPr marL="731520" lvl="0" indent="-1463040">
              <a:spcAft>
                <a:spcPts val="300"/>
              </a:spcAft>
              <a:tabLst/>
            </a:pPr>
            <a:r>
              <a:rPr lang="en-US" dirty="0">
                <a:solidFill>
                  <a:prstClr val="black">
                    <a:lumMod val="95000"/>
                    <a:lumOff val="5000"/>
                  </a:prstClr>
                </a:solidFill>
                <a:cs typeface="Arial" panose="020B0604020202020204" pitchFamily="34" charset="0"/>
              </a:rPr>
              <a:t>[1155] “Activist Jailed for Five Years, Chinese authorities jail a land-rights advocate for running as an 'independent' candidate.”, Radio Free Asia, </a:t>
            </a:r>
            <a:r>
              <a:rPr lang="es-ES" dirty="0">
                <a:solidFill>
                  <a:prstClr val="black">
                    <a:lumMod val="95000"/>
                    <a:lumOff val="5000"/>
                  </a:prstClr>
                </a:solidFill>
                <a:cs typeface="Arial" panose="020B0604020202020204" pitchFamily="34" charset="0"/>
              </a:rPr>
              <a:t>2012-09-06, </a:t>
            </a:r>
            <a:r>
              <a:rPr lang="en-US" dirty="0">
                <a:solidFill>
                  <a:prstClr val="black">
                    <a:lumMod val="95000"/>
                    <a:lumOff val="5000"/>
                  </a:prstClr>
                </a:solidFill>
                <a:cs typeface="Arial" panose="020B0604020202020204" pitchFamily="34" charset="0"/>
                <a:hlinkClick r:id="rId5"/>
              </a:rPr>
              <a:t>rfa.org/english/news/china/jailed-09062012133032.html</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chemeClr val="bg1">
                    <a:lumMod val="95000"/>
                    <a:lumOff val="5000"/>
                  </a:schemeClr>
                </a:solidFill>
                <a:cs typeface="Arial" panose="020B0604020202020204" pitchFamily="34" charset="0"/>
              </a:rPr>
              <a:t>[1156]  Michael W. Chapman, </a:t>
            </a:r>
            <a:r>
              <a:rPr lang="en-US" dirty="0">
                <a:solidFill>
                  <a:prstClr val="black">
                    <a:lumMod val="95000"/>
                    <a:lumOff val="5000"/>
                  </a:prstClr>
                </a:solidFill>
                <a:cs typeface="Arial" panose="020B0604020202020204" pitchFamily="34" charset="0"/>
              </a:rPr>
              <a:t>“Communist China Edits Pastor's Sermon, Deletes 'God Made Heaven and Earth’”, CNSNews.com, May 17, 2019</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6"/>
              </a:rPr>
              <a:t>cnsnews.com/blog/michael-w-chapman/communist-china-edits-pastors-sermon-deletes-god-made-heaven-and-earth</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rgbClr val="000000">
                    <a:lumMod val="95000"/>
                    <a:lumOff val="5000"/>
                  </a:srgbClr>
                </a:solidFill>
                <a:cs typeface="Arial" panose="020B0604020202020204" pitchFamily="34" charset="0"/>
              </a:rPr>
              <a:t>[1157]</a:t>
            </a:r>
            <a:r>
              <a:rPr lang="en-US" dirty="0">
                <a:solidFill>
                  <a:prstClr val="black">
                    <a:lumMod val="95000"/>
                    <a:lumOff val="5000"/>
                  </a:prstClr>
                </a:solidFill>
                <a:cs typeface="Arial" panose="020B0604020202020204" pitchFamily="34" charset="0"/>
              </a:rPr>
              <a:t> Fr. Mark Hodges, “Kentucky clerk jailed for refusing to sign gay ‘marriage’ licenses runs for re-election ”, LifeSiteNews, </a:t>
            </a:r>
            <a:r>
              <a:rPr lang="es-ES" dirty="0">
                <a:solidFill>
                  <a:prstClr val="black">
                    <a:lumMod val="95000"/>
                    <a:lumOff val="5000"/>
                  </a:prstClr>
                </a:solidFill>
                <a:cs typeface="Arial" panose="020B0604020202020204" pitchFamily="34" charset="0"/>
              </a:rPr>
              <a:t>Jan. 11, 2018, </a:t>
            </a:r>
            <a:r>
              <a:rPr lang="en-US" dirty="0">
                <a:solidFill>
                  <a:prstClr val="black">
                    <a:lumMod val="95000"/>
                    <a:lumOff val="5000"/>
                  </a:prstClr>
                </a:solidFill>
                <a:cs typeface="Arial" panose="020B0604020202020204" pitchFamily="34" charset="0"/>
                <a:hlinkClick r:id="rId7"/>
              </a:rPr>
              <a:t>https://www.lifesitenews.com/news/kentucky-freedom-fighter-kim-davis-runs-for-reelection-this-time-as-republi</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schemeClr val="bg1"/>
                </a:solidFill>
                <a:ea typeface="Microsoft YaHei" pitchFamily="1"/>
                <a:cs typeface="Arial" panose="020B0604020202020204" pitchFamily="34" charset="0"/>
              </a:rPr>
              <a:t>[1158] </a:t>
            </a:r>
            <a:r>
              <a:rPr lang="en-US" dirty="0">
                <a:solidFill>
                  <a:prstClr val="black">
                    <a:lumMod val="95000"/>
                    <a:lumOff val="5000"/>
                  </a:prstClr>
                </a:solidFill>
                <a:cs typeface="Arial" panose="020B0604020202020204" pitchFamily="34" charset="0"/>
              </a:rPr>
              <a:t>“House approves sweeping bill to expand gay rights”, AP, </a:t>
            </a:r>
            <a:r>
              <a:rPr lang="es-ES" dirty="0">
                <a:solidFill>
                  <a:prstClr val="black">
                    <a:lumMod val="95000"/>
                    <a:lumOff val="5000"/>
                  </a:prstClr>
                </a:solidFill>
                <a:cs typeface="Arial" panose="020B0604020202020204" pitchFamily="34" charset="0"/>
              </a:rPr>
              <a:t>May 17, 2019, </a:t>
            </a:r>
            <a:r>
              <a:rPr lang="en-US" dirty="0">
                <a:solidFill>
                  <a:prstClr val="black">
                    <a:lumMod val="95000"/>
                    <a:lumOff val="5000"/>
                  </a:prstClr>
                </a:solidFill>
                <a:cs typeface="Arial" panose="020B0604020202020204" pitchFamily="34" charset="0"/>
                <a:hlinkClick r:id="rId8"/>
              </a:rPr>
              <a:t>foxnews.com/politics/house-approves-sweeping-bill-to-expand-gay-rights</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[1159] Ted Johnson, </a:t>
            </a:r>
            <a:r>
              <a:rPr lang="en-US" dirty="0">
                <a:solidFill>
                  <a:prstClr val="black">
                    <a:lumMod val="95000"/>
                    <a:lumOff val="5000"/>
                  </a:prstClr>
                </a:solidFill>
                <a:cs typeface="Arial" panose="020B0604020202020204" pitchFamily="34" charset="0"/>
              </a:rPr>
              <a:t>“Michael Egan, Bryan Singer’s Accuser, Sentenced to Two Years in Prison for Investment Fraud”, Variety, </a:t>
            </a:r>
            <a:r>
              <a:rPr lang="es-ES" dirty="0">
                <a:solidFill>
                  <a:prstClr val="black">
                    <a:lumMod val="95000"/>
                    <a:lumOff val="5000"/>
                  </a:prstClr>
                </a:solidFill>
                <a:cs typeface="Arial" panose="020B0604020202020204" pitchFamily="34" charset="0"/>
              </a:rPr>
              <a:t>12-8-2015, </a:t>
            </a:r>
            <a:r>
              <a:rPr lang="en-US" dirty="0">
                <a:solidFill>
                  <a:prstClr val="black">
                    <a:lumMod val="95000"/>
                    <a:lumOff val="5000"/>
                  </a:prstClr>
                </a:solidFill>
                <a:cs typeface="Arial" panose="020B0604020202020204" pitchFamily="34" charset="0"/>
                <a:hlinkClick r:id="rId9"/>
              </a:rPr>
              <a:t>variety.com/2015/biz/news/bryan-singer-michael-egan-sex-abuse-1201656874/</a:t>
            </a:r>
            <a:endParaRPr lang="en-US" dirty="0">
              <a:solidFill>
                <a:prstClr val="black">
                  <a:lumMod val="95000"/>
                  <a:lumOff val="5000"/>
                </a:prstClr>
              </a:solidFill>
              <a:cs typeface="Arial" panose="020B0604020202020204" pitchFamily="34" charset="0"/>
            </a:endParaRPr>
          </a:p>
          <a:p>
            <a:pPr marL="731520" lvl="0" indent="-1463040">
              <a:tabLst/>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779508784"/>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defRPr/>
            </a:pPr>
            <a:r>
              <a:rPr lang="en-US" dirty="0">
                <a:solidFill>
                  <a:prstClr val="black"/>
                </a:solidFill>
                <a:ea typeface="Microsoft YaHei" pitchFamily="1"/>
                <a:cs typeface="Arial" panose="020B0604020202020204" pitchFamily="34" charset="0"/>
              </a:rPr>
              <a:t>[1160] </a:t>
            </a:r>
            <a:r>
              <a:rPr lang="en-US" dirty="0">
                <a:solidFill>
                  <a:prstClr val="black">
                    <a:lumMod val="95000"/>
                    <a:lumOff val="5000"/>
                  </a:prstClr>
                </a:solidFill>
                <a:cs typeface="Arial" panose="020B0604020202020204" pitchFamily="34" charset="0"/>
              </a:rPr>
              <a:t>“100 scientific papers: CO2 has minuscule effect on climate - Increasing evidence destroys primary claim of alarmists”, WND, </a:t>
            </a:r>
            <a:r>
              <a:rPr lang="es-ES" dirty="0">
                <a:solidFill>
                  <a:prstClr val="black">
                    <a:lumMod val="95000"/>
                    <a:lumOff val="5000"/>
                  </a:prstClr>
                </a:solidFill>
                <a:cs typeface="Arial" panose="020B0604020202020204" pitchFamily="34" charset="0"/>
              </a:rPr>
              <a:t>12-12-2019, </a:t>
            </a:r>
            <a:r>
              <a:rPr lang="en-US" dirty="0">
                <a:solidFill>
                  <a:prstClr val="black">
                    <a:lumMod val="95000"/>
                    <a:lumOff val="5000"/>
                  </a:prstClr>
                </a:solidFill>
                <a:cs typeface="Arial" panose="020B0604020202020204" pitchFamily="34" charset="0"/>
                <a:hlinkClick r:id="rId4"/>
              </a:rPr>
              <a:t>wnd.com/2019/12/100-scientific-papers-co2-minuscule-effect-climate/</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[1161]  Amanda Prestigiacomo, </a:t>
            </a:r>
            <a:r>
              <a:rPr lang="en-US" dirty="0">
                <a:solidFill>
                  <a:prstClr val="black">
                    <a:lumMod val="95000"/>
                    <a:lumOff val="5000"/>
                  </a:prstClr>
                </a:solidFill>
                <a:cs typeface="Arial" panose="020B0604020202020204" pitchFamily="34" charset="0"/>
              </a:rPr>
              <a:t>“Three Arrests Made After Violent Antifa Protests In Portland”, DailyWire.com, </a:t>
            </a:r>
            <a:r>
              <a:rPr lang="es-ES" dirty="0">
                <a:solidFill>
                  <a:prstClr val="black">
                    <a:lumMod val="95000"/>
                    <a:lumOff val="5000"/>
                  </a:prstClr>
                </a:solidFill>
                <a:cs typeface="Arial" panose="020B0604020202020204" pitchFamily="34" charset="0"/>
              </a:rPr>
              <a:t>7-30-2019, </a:t>
            </a:r>
            <a:r>
              <a:rPr lang="en-US" dirty="0">
                <a:solidFill>
                  <a:prstClr val="black">
                    <a:lumMod val="95000"/>
                    <a:lumOff val="5000"/>
                  </a:prstClr>
                </a:solidFill>
                <a:cs typeface="Arial" panose="020B0604020202020204" pitchFamily="34" charset="0"/>
                <a:hlinkClick r:id="rId5"/>
              </a:rPr>
              <a:t>dailywire.com/news/three-arrests-made-after-violent-antifa-riots-amanda-prestigiacomo</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[1162] </a:t>
            </a:r>
            <a:r>
              <a:rPr lang="en-US" dirty="0">
                <a:solidFill>
                  <a:prstClr val="black">
                    <a:lumMod val="95000"/>
                    <a:lumOff val="5000"/>
                  </a:prstClr>
                </a:solidFill>
                <a:cs typeface="Arial" panose="020B0604020202020204" pitchFamily="34" charset="0"/>
              </a:rPr>
              <a:t>“Antifa group behind violent riots discovered to have ties to pedophile group”, The Blaze, </a:t>
            </a:r>
            <a:r>
              <a:rPr lang="es-ES" dirty="0">
                <a:solidFill>
                  <a:prstClr val="black">
                    <a:lumMod val="95000"/>
                    <a:lumOff val="5000"/>
                  </a:prstClr>
                </a:solidFill>
                <a:cs typeface="Arial" panose="020B0604020202020204" pitchFamily="34" charset="0"/>
              </a:rPr>
              <a:t>5-01-2017, </a:t>
            </a:r>
            <a:r>
              <a:rPr lang="en-US" dirty="0">
                <a:solidFill>
                  <a:prstClr val="black">
                    <a:lumMod val="95000"/>
                    <a:lumOff val="5000"/>
                  </a:prstClr>
                </a:solidFill>
                <a:cs typeface="Arial" panose="020B0604020202020204" pitchFamily="34" charset="0"/>
                <a:hlinkClick r:id="rId6"/>
              </a:rPr>
              <a:t>theblaze.com/news/2017/05/01/antifa-group-behind-violent-riots-discovered-to-have-ties-to-pedophile-group</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[1163] Greg Corombos, </a:t>
            </a:r>
            <a:r>
              <a:rPr lang="en-US" dirty="0">
                <a:solidFill>
                  <a:prstClr val="black">
                    <a:lumMod val="95000"/>
                    <a:lumOff val="5000"/>
                  </a:prstClr>
                </a:solidFill>
                <a:cs typeface="Arial" panose="020B0604020202020204" pitchFamily="34" charset="0"/>
              </a:rPr>
              <a:t>“Bombshell: Hillary may have helped Russia hack U.S.  'Clinton Cash' author follows money trail of 17 Clinton Foundation donors to Moscow”, WND, </a:t>
            </a:r>
            <a:r>
              <a:rPr lang="es-ES" dirty="0">
                <a:solidFill>
                  <a:prstClr val="black">
                    <a:lumMod val="95000"/>
                    <a:lumOff val="5000"/>
                  </a:prstClr>
                </a:solidFill>
                <a:cs typeface="Arial" panose="020B0604020202020204" pitchFamily="34" charset="0"/>
              </a:rPr>
              <a:t>8-01-2016, </a:t>
            </a:r>
            <a:r>
              <a:rPr lang="en-US" dirty="0">
                <a:solidFill>
                  <a:prstClr val="black">
                    <a:lumMod val="95000"/>
                    <a:lumOff val="5000"/>
                  </a:prstClr>
                </a:solidFill>
                <a:cs typeface="Arial" panose="020B0604020202020204" pitchFamily="34" charset="0"/>
                <a:hlinkClick r:id="rId7"/>
              </a:rPr>
              <a:t>wnd.com/2016/08/bombshell-hillary-may-have-helped-russia-hack-u-s/</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solidFill>
                <a:ea typeface="Microsoft YaHei" pitchFamily="1"/>
                <a:cs typeface="Arial" panose="020B0604020202020204" pitchFamily="34" charset="0"/>
              </a:rPr>
              <a:t>[1164]  Peter Schweizer, </a:t>
            </a:r>
            <a:r>
              <a:rPr lang="en-US" dirty="0">
                <a:solidFill>
                  <a:prstClr val="black">
                    <a:lumMod val="95000"/>
                    <a:lumOff val="5000"/>
                  </a:prstClr>
                </a:solidFill>
                <a:cs typeface="Arial" panose="020B0604020202020204" pitchFamily="34" charset="0"/>
              </a:rPr>
              <a:t>“Clinton Cash, The Untold Story of How Foreign Governments &amp; Businesses Made Bill and Hillary Rich”, WND Books, </a:t>
            </a:r>
            <a:r>
              <a:rPr lang="es-ES" dirty="0">
                <a:solidFill>
                  <a:prstClr val="black">
                    <a:lumMod val="95000"/>
                    <a:lumOff val="5000"/>
                  </a:prstClr>
                </a:solidFill>
                <a:cs typeface="Arial" panose="020B0604020202020204" pitchFamily="34" charset="0"/>
              </a:rPr>
              <a:t>7-26-2016, </a:t>
            </a:r>
            <a:r>
              <a:rPr lang="en-US" dirty="0">
                <a:solidFill>
                  <a:prstClr val="black">
                    <a:lumMod val="95000"/>
                    <a:lumOff val="5000"/>
                  </a:prstClr>
                </a:solidFill>
                <a:cs typeface="Arial" panose="020B0604020202020204" pitchFamily="34" charset="0"/>
                <a:hlinkClick r:id="rId8"/>
              </a:rPr>
              <a:t>http://www.clintoncashbook.com/</a:t>
            </a:r>
            <a:endParaRPr lang="en-US" dirty="0">
              <a:solidFill>
                <a:prstClr val="black">
                  <a:lumMod val="95000"/>
                  <a:lumOff val="5000"/>
                </a:prstClr>
              </a:solidFill>
              <a:cs typeface="Arial" panose="020B0604020202020204" pitchFamily="34" charset="0"/>
            </a:endParaRPr>
          </a:p>
          <a:p>
            <a:pPr marL="731520" indent="-1463040">
              <a:tabLst/>
            </a:pPr>
            <a:r>
              <a:rPr lang="en-US" dirty="0">
                <a:solidFill>
                  <a:prstClr val="black"/>
                </a:solidFill>
                <a:ea typeface="Microsoft YaHei" pitchFamily="1"/>
                <a:cs typeface="Arial" panose="020B0604020202020204" pitchFamily="34" charset="0"/>
              </a:rPr>
              <a:t>[1165]  Jerome Corsi, </a:t>
            </a:r>
            <a:r>
              <a:rPr lang="en-US" dirty="0">
                <a:solidFill>
                  <a:prstClr val="black">
                    <a:lumMod val="95000"/>
                    <a:lumOff val="5000"/>
                  </a:prstClr>
                </a:solidFill>
                <a:cs typeface="Arial" panose="020B0604020202020204" pitchFamily="34" charset="0"/>
              </a:rPr>
              <a:t>“Partners in Crime: The Clintons' Scheme to Monetize the White House for Personal Profit”, </a:t>
            </a:r>
            <a:r>
              <a:rPr lang="es-ES" dirty="0">
                <a:solidFill>
                  <a:prstClr val="black">
                    <a:lumMod val="95000"/>
                    <a:lumOff val="5000"/>
                  </a:prstClr>
                </a:solidFill>
                <a:cs typeface="Arial" panose="020B0604020202020204" pitchFamily="34" charset="0"/>
              </a:rPr>
              <a:t>8-02-2016, </a:t>
            </a:r>
            <a:r>
              <a:rPr lang="en-US" dirty="0">
                <a:solidFill>
                  <a:prstClr val="black">
                    <a:lumMod val="95000"/>
                    <a:lumOff val="5000"/>
                  </a:prstClr>
                </a:solidFill>
                <a:cs typeface="Arial" panose="020B0604020202020204" pitchFamily="34" charset="0"/>
                <a:hlinkClick r:id="rId9"/>
              </a:rPr>
              <a:t>amazon.com/Partners-Crime-Clintons-Monetize-Personal/dp/1944229337</a:t>
            </a:r>
            <a:endParaRPr lang="en-US" dirty="0">
              <a:solidFill>
                <a:prstClr val="black">
                  <a:lumMod val="95000"/>
                  <a:lumOff val="5000"/>
                </a:prstClr>
              </a:solidFill>
              <a:cs typeface="Arial" panose="020B0604020202020204" pitchFamily="34" charset="0"/>
            </a:endParaRPr>
          </a:p>
          <a:p>
            <a:pPr marL="731520" lvl="0" indent="-1463040">
              <a:tabLst/>
            </a:pPr>
            <a:r>
              <a:rPr lang="en-US" dirty="0">
                <a:solidFill>
                  <a:prstClr val="black"/>
                </a:solidFill>
                <a:ea typeface="Microsoft YaHei" pitchFamily="1"/>
                <a:cs typeface="Arial" panose="020B0604020202020204" pitchFamily="34" charset="0"/>
              </a:rPr>
              <a:t>[1166] Peter Schweizer, </a:t>
            </a:r>
            <a:r>
              <a:rPr lang="en-US" dirty="0">
                <a:solidFill>
                  <a:prstClr val="black">
                    <a:lumMod val="95000"/>
                    <a:lumOff val="5000"/>
                  </a:prstClr>
                </a:solidFill>
                <a:cs typeface="Arial" panose="020B0604020202020204" pitchFamily="34" charset="0"/>
              </a:rPr>
              <a:t>“Secret Empires”, Harper, </a:t>
            </a:r>
            <a:r>
              <a:rPr lang="es-ES" dirty="0">
                <a:solidFill>
                  <a:prstClr val="black">
                    <a:lumMod val="95000"/>
                    <a:lumOff val="5000"/>
                  </a:prstClr>
                </a:solidFill>
                <a:cs typeface="Arial" panose="020B0604020202020204" pitchFamily="34" charset="0"/>
              </a:rPr>
              <a:t>8-02-2016, </a:t>
            </a:r>
            <a:r>
              <a:rPr lang="es-ES" sz="1600" dirty="0">
                <a:solidFill>
                  <a:prstClr val="black">
                    <a:lumMod val="95000"/>
                    <a:lumOff val="5000"/>
                  </a:prstClr>
                </a:solidFill>
                <a:cs typeface="Arial" panose="020B0604020202020204" pitchFamily="34" charset="0"/>
                <a:hlinkClick r:id="rId10"/>
              </a:rPr>
              <a:t>peterschweizer.com/books/secret-empires/</a:t>
            </a:r>
            <a:r>
              <a:rPr lang="es-ES" sz="1600"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11"/>
              </a:rPr>
              <a:t>youtube.com/watch?v=mo3LpGOFIAY</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9426456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tabLst/>
              <a:defRPr/>
            </a:pPr>
            <a:r>
              <a:rPr lang="en-US" dirty="0">
                <a:solidFill>
                  <a:prstClr val="black"/>
                </a:solidFill>
                <a:ea typeface="Microsoft YaHei" pitchFamily="1"/>
                <a:cs typeface="Arial" panose="020B0604020202020204" pitchFamily="34" charset="0"/>
              </a:rPr>
              <a:t>[1167] Gregg Jarrett, </a:t>
            </a:r>
            <a:r>
              <a:rPr lang="en-US" dirty="0">
                <a:solidFill>
                  <a:prstClr val="black">
                    <a:lumMod val="95000"/>
                    <a:lumOff val="5000"/>
                  </a:prstClr>
                </a:solidFill>
                <a:cs typeface="Arial" panose="020B0604020202020204" pitchFamily="34" charset="0"/>
              </a:rPr>
              <a:t>“The Russia Hoax: The Illicit Scheme to Clear Hillary Clinton and Frame Donald Trump”, Broadside Books, February 12, 2019</a:t>
            </a:r>
            <a:r>
              <a:rPr lang="es-ES"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4"/>
              </a:rPr>
              <a:t>amazon.com/Russia-Hoax-Illicit-Hillary-Clinton/dp/0062872737?SubscriptionId=AKIAILSHYYTFIVPWUY6Q&amp;tag=duckduckgo-ffab-20&amp;linkCode=xm2&amp;camp=2025&amp;creative=165953&amp;creativeASIN=0062872737</a:t>
            </a:r>
            <a:endParaRPr lang="en-US" sz="1600"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[1168] George Neumayr, </a:t>
            </a:r>
            <a:r>
              <a:rPr lang="en-US" dirty="0">
                <a:solidFill>
                  <a:prstClr val="black">
                    <a:lumMod val="95000"/>
                    <a:lumOff val="5000"/>
                  </a:prstClr>
                </a:solidFill>
                <a:cs typeface="Arial" panose="020B0604020202020204" pitchFamily="34" charset="0"/>
              </a:rPr>
              <a:t>“John Brennan Misses Communist Russia”, The American Spectator, July 17, 2018</a:t>
            </a:r>
            <a:r>
              <a:rPr lang="es-ES"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5"/>
              </a:rPr>
              <a:t>spectator.org/john-brennan-misses-communist-russia/</a:t>
            </a:r>
            <a:endParaRPr lang="en-US" sz="1600"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[1169] George Neumayr, </a:t>
            </a:r>
            <a:r>
              <a:rPr lang="en-US" dirty="0">
                <a:solidFill>
                  <a:prstClr val="black">
                    <a:lumMod val="95000"/>
                    <a:lumOff val="5000"/>
                  </a:prstClr>
                </a:solidFill>
                <a:cs typeface="Arial" panose="020B0604020202020204" pitchFamily="34" charset="0"/>
              </a:rPr>
              <a:t>“Confirmed: John Brennan Colluded With Foreign Spies to Defeat Trump”, The American Spectator, April 19, 2017</a:t>
            </a:r>
            <a:r>
              <a:rPr lang="es-ES"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6"/>
              </a:rPr>
              <a:t>spectator.org/confirmed-john-brennan-colluded-with-foreign-spies-to-defeat-trump/</a:t>
            </a:r>
            <a:endParaRPr lang="en-US" sz="1600"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solidFill>
                <a:ea typeface="Microsoft YaHei" pitchFamily="1"/>
                <a:cs typeface="Arial" panose="020B0604020202020204" pitchFamily="34" charset="0"/>
              </a:rPr>
              <a:t>[1170] Douglas Ernst, </a:t>
            </a:r>
            <a:r>
              <a:rPr lang="en-US" dirty="0">
                <a:solidFill>
                  <a:prstClr val="black">
                    <a:lumMod val="95000"/>
                    <a:lumOff val="5000"/>
                  </a:prstClr>
                </a:solidFill>
                <a:cs typeface="Arial" panose="020B0604020202020204" pitchFamily="34" charset="0"/>
              </a:rPr>
              <a:t>“Hacker who exposed Clinton emails extradited to U.S.”, The American Spectator, April 8, 2016,</a:t>
            </a:r>
            <a:r>
              <a:rPr lang="es-ES"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7"/>
              </a:rPr>
              <a:t>wnd.com/2016/04/famous-hacker-extradited-amid-hillary-probe/</a:t>
            </a:r>
            <a:endParaRPr lang="en-US" sz="1600"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solidFill>
                <a:ea typeface="Microsoft YaHei" pitchFamily="1"/>
                <a:cs typeface="Arial" panose="020B0604020202020204" pitchFamily="34" charset="0"/>
              </a:rPr>
              <a:t>[1171]  AP, </a:t>
            </a:r>
            <a:r>
              <a:rPr lang="en-US" dirty="0">
                <a:solidFill>
                  <a:prstClr val="black">
                    <a:lumMod val="95000"/>
                    <a:lumOff val="5000"/>
                  </a:prstClr>
                </a:solidFill>
                <a:cs typeface="Arial" panose="020B0604020202020204" pitchFamily="34" charset="0"/>
              </a:rPr>
              <a:t>“Elton John and Vladimir Putin to talk gay rights in Russia”, Fox News, September 15, 2015</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8"/>
              </a:rPr>
              <a:t>foxnews.com/entertainment/elton-john-and-vladimir-putin-to-talk-gay-rights-in-russia</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solidFill>
                <a:ea typeface="Microsoft YaHei" pitchFamily="1"/>
                <a:cs typeface="Arial" panose="020B0604020202020204" pitchFamily="34" charset="0"/>
              </a:rPr>
              <a:t>[1172] </a:t>
            </a:r>
            <a:r>
              <a:rPr lang="en-US" dirty="0">
                <a:solidFill>
                  <a:prstClr val="black">
                    <a:lumMod val="95000"/>
                    <a:lumOff val="5000"/>
                  </a:prstClr>
                </a:solidFill>
                <a:cs typeface="Arial" panose="020B0604020202020204" pitchFamily="34" charset="0"/>
              </a:rPr>
              <a:t>“FBI agreed to ignore Hillary evidence, docs reveal”, WND, August 15, 2019</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9"/>
              </a:rPr>
              <a:t>wnd.com/2019/08/fbi-agreed-to-ignore-hillary-evidence-docs-reveal/</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solidFill>
                <a:ea typeface="Microsoft YaHei" pitchFamily="1"/>
                <a:cs typeface="Arial" panose="020B0604020202020204" pitchFamily="34" charset="0"/>
              </a:rPr>
              <a:t>[1173]  Bob Unrush, </a:t>
            </a:r>
            <a:r>
              <a:rPr lang="en-US" dirty="0">
                <a:solidFill>
                  <a:prstClr val="black">
                    <a:lumMod val="95000"/>
                    <a:lumOff val="5000"/>
                  </a:prstClr>
                </a:solidFill>
                <a:cs typeface="Arial" panose="020B0604020202020204" pitchFamily="34" charset="0"/>
              </a:rPr>
              <a:t>“Homosexuals lash out at prayer as ultimate 'conversion therapy'”, WND, January 30, 2018</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10"/>
              </a:rPr>
              <a:t>wnd.com/2018/01/homosexuals-lash-out-at-prayer-as-ultimate-conversion-therapy</a:t>
            </a:r>
            <a:r>
              <a:rPr lang="en-US" sz="1600" dirty="0">
                <a:solidFill>
                  <a:prstClr val="black">
                    <a:lumMod val="95000"/>
                    <a:lumOff val="5000"/>
                  </a:prstClr>
                </a:solidFill>
                <a:cs typeface="Arial" panose="020B0604020202020204" pitchFamily="34" charset="0"/>
                <a:hlinkClick r:id="rId10"/>
              </a:rPr>
              <a:t>/</a:t>
            </a:r>
            <a:endParaRPr lang="en-US" sz="1400"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89896368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9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tabLst/>
              <a:defRPr/>
            </a:pPr>
            <a:r>
              <a:rPr lang="en-US" dirty="0">
                <a:solidFill>
                  <a:prstClr val="black"/>
                </a:solidFill>
                <a:ea typeface="Microsoft YaHei" pitchFamily="1"/>
                <a:cs typeface="Arial" panose="020B0604020202020204" pitchFamily="34" charset="0"/>
              </a:rPr>
              <a:t>[1174]  Dinesh D'Souza, </a:t>
            </a:r>
            <a:r>
              <a:rPr lang="en-US" dirty="0">
                <a:solidFill>
                  <a:prstClr val="black">
                    <a:lumMod val="95000"/>
                    <a:lumOff val="5000"/>
                  </a:prstClr>
                </a:solidFill>
                <a:cs typeface="Arial" panose="020B0604020202020204" pitchFamily="34" charset="0"/>
              </a:rPr>
              <a:t>“The sex pervert as anti-fascist, Exclusive: Dinesh D'Souza explains how Nazis were anything but 'conservative’”, WND, August 28, 2017</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4"/>
              </a:rPr>
              <a:t>wnd.com/2018/01/homosexuals-lash-out-at-prayer-as-ultimate-conversion-therapy</a:t>
            </a:r>
            <a:r>
              <a:rPr lang="en-US" sz="1600" dirty="0">
                <a:solidFill>
                  <a:prstClr val="black">
                    <a:lumMod val="95000"/>
                    <a:lumOff val="5000"/>
                  </a:prstClr>
                </a:solidFill>
                <a:cs typeface="Arial" panose="020B0604020202020204" pitchFamily="34" charset="0"/>
                <a:hlinkClick r:id="rId4"/>
              </a:rPr>
              <a:t>/</a:t>
            </a:r>
            <a:endParaRPr lang="en-US" sz="1600" dirty="0">
              <a:solidFill>
                <a:prstClr val="black">
                  <a:lumMod val="95000"/>
                  <a:lumOff val="5000"/>
                </a:prstClr>
              </a:solidFill>
              <a:cs typeface="Arial" panose="020B0604020202020204" pitchFamily="34" charset="0"/>
            </a:endParaRPr>
          </a:p>
          <a:p>
            <a:pPr marL="731520" lvl="0" indent="-1463040">
              <a:tabLst/>
              <a:defRPr/>
            </a:pPr>
            <a:r>
              <a:rPr lang="en-US" dirty="0">
                <a:solidFill>
                  <a:schemeClr val="bg1">
                    <a:lumMod val="95000"/>
                    <a:lumOff val="5000"/>
                  </a:schemeClr>
                </a:solidFill>
                <a:cs typeface="Arial" panose="020B0604020202020204" pitchFamily="34" charset="0"/>
              </a:rPr>
              <a:t>[1175]  Greg Corombos</a:t>
            </a:r>
            <a:r>
              <a:rPr lang="en-US" dirty="0">
                <a:solidFill>
                  <a:schemeClr val="bg1">
                    <a:lumMod val="95000"/>
                    <a:lumOff val="5000"/>
                  </a:schemeClr>
                </a:solidFill>
                <a:ea typeface="Microsoft YaHei" pitchFamily="1"/>
                <a:cs typeface="Arial" panose="020B0604020202020204" pitchFamily="34" charset="0"/>
              </a:rPr>
              <a:t>, </a:t>
            </a:r>
            <a:r>
              <a:rPr lang="en-US" dirty="0">
                <a:solidFill>
                  <a:prstClr val="black">
                    <a:lumMod val="95000"/>
                    <a:lumOff val="5000"/>
                  </a:prstClr>
                </a:solidFill>
                <a:cs typeface="Arial" panose="020B0604020202020204" pitchFamily="34" charset="0"/>
              </a:rPr>
              <a:t>“D'Souza: Antifa the 'real' brownshirts, 'They dress like fascists, act like fascists, have same intolerance'”, WND, August 14, 2018, </a:t>
            </a:r>
            <a:r>
              <a:rPr lang="en-US" dirty="0">
                <a:solidFill>
                  <a:prstClr val="black">
                    <a:lumMod val="95000"/>
                    <a:lumOff val="5000"/>
                  </a:prstClr>
                </a:solidFill>
                <a:cs typeface="Arial" panose="020B0604020202020204" pitchFamily="34" charset="0"/>
                <a:hlinkClick r:id="rId4"/>
              </a:rPr>
              <a:t>wnd.com/2018/08/dsouza-antifa-the-real-brownshirts/</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lumMod val="95000"/>
                    <a:lumOff val="5000"/>
                  </a:prstClr>
                </a:solidFill>
                <a:cs typeface="Arial" panose="020B0604020202020204" pitchFamily="34" charset="0"/>
              </a:rPr>
              <a:t>[1176] Patrice Lewis</a:t>
            </a:r>
            <a:r>
              <a:rPr lang="en-US" dirty="0">
                <a:solidFill>
                  <a:prstClr val="black">
                    <a:lumMod val="95000"/>
                    <a:lumOff val="5000"/>
                  </a:prstClr>
                </a:solidFill>
                <a:ea typeface="Microsoft YaHei" pitchFamily="1"/>
                <a:cs typeface="Arial" panose="020B0604020202020204" pitchFamily="34" charset="0"/>
              </a:rPr>
              <a:t>, </a:t>
            </a:r>
            <a:r>
              <a:rPr lang="en-US" dirty="0">
                <a:solidFill>
                  <a:prstClr val="black">
                    <a:lumMod val="95000"/>
                    <a:lumOff val="5000"/>
                  </a:prstClr>
                </a:solidFill>
                <a:cs typeface="Arial" panose="020B0604020202020204" pitchFamily="34" charset="0"/>
              </a:rPr>
              <a:t>“8% of America is pushing us to civil war’”, WND, May 17, 2019, </a:t>
            </a:r>
            <a:r>
              <a:rPr lang="en-US" dirty="0">
                <a:solidFill>
                  <a:prstClr val="black">
                    <a:lumMod val="95000"/>
                    <a:lumOff val="5000"/>
                  </a:prstClr>
                </a:solidFill>
                <a:cs typeface="Arial" panose="020B0604020202020204" pitchFamily="34" charset="0"/>
                <a:hlinkClick r:id="rId5"/>
              </a:rPr>
              <a:t>wnd.com/2019/05/8-of-america-is-pushing-us-to-civil-war/</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lumMod val="95000"/>
                    <a:lumOff val="5000"/>
                  </a:prstClr>
                </a:solidFill>
                <a:cs typeface="Arial" panose="020B0604020202020204" pitchFamily="34" charset="0"/>
              </a:rPr>
              <a:t>[1177]</a:t>
            </a:r>
            <a:r>
              <a:rPr lang="en-US" dirty="0">
                <a:solidFill>
                  <a:prstClr val="black">
                    <a:lumMod val="95000"/>
                    <a:lumOff val="5000"/>
                  </a:prstClr>
                </a:solidFill>
                <a:ea typeface="Microsoft YaHei" pitchFamily="1"/>
                <a:cs typeface="Arial" panose="020B0604020202020204" pitchFamily="34" charset="0"/>
              </a:rPr>
              <a:t>  Brooke Singman, </a:t>
            </a:r>
            <a:r>
              <a:rPr lang="en-US" dirty="0">
                <a:solidFill>
                  <a:prstClr val="black">
                    <a:lumMod val="95000"/>
                    <a:lumOff val="5000"/>
                  </a:prstClr>
                </a:solidFill>
                <a:cs typeface="Arial" panose="020B0604020202020204" pitchFamily="34" charset="0"/>
              </a:rPr>
              <a:t>“Pete Buttigieg calls for elimination of incarceration for drug possession offenses”, Fox News, Oct. 26, 2019, </a:t>
            </a:r>
            <a:r>
              <a:rPr lang="en-US" dirty="0">
                <a:solidFill>
                  <a:prstClr val="black">
                    <a:lumMod val="95000"/>
                    <a:lumOff val="5000"/>
                  </a:prstClr>
                </a:solidFill>
                <a:cs typeface="Arial" panose="020B0604020202020204" pitchFamily="34" charset="0"/>
                <a:hlinkClick r:id="rId6"/>
              </a:rPr>
              <a:t>foxnews.com/politics/pete-buttigieg-incarceration-drug-possession</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lumMod val="95000"/>
                    <a:lumOff val="5000"/>
                  </a:prstClr>
                </a:solidFill>
                <a:cs typeface="Arial" panose="020B0604020202020204" pitchFamily="34" charset="0"/>
              </a:rPr>
              <a:t>[1178] Susan Jones</a:t>
            </a:r>
            <a:r>
              <a:rPr lang="nb-NO"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rPr>
              <a:t>“Harris Would 'End Mass Incarceration,' End War on Drugs, and 'Reform the Policing System’’, CNSNews.com, September 9, 2019,  </a:t>
            </a:r>
            <a:r>
              <a:rPr lang="en-US" dirty="0">
                <a:solidFill>
                  <a:prstClr val="black">
                    <a:lumMod val="95000"/>
                    <a:lumOff val="5000"/>
                  </a:prstClr>
                </a:solidFill>
                <a:cs typeface="Arial" panose="020B0604020202020204" pitchFamily="34" charset="0"/>
                <a:hlinkClick r:id="rId7"/>
              </a:rPr>
              <a:t>cnsnews.com/news/article/susan-jones/harris-would-end-mass-incarceration-end-war-drugs-and-reform-policing</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lumMod val="95000"/>
                    <a:lumOff val="5000"/>
                  </a:prstClr>
                </a:solidFill>
                <a:cs typeface="Arial" panose="020B0604020202020204" pitchFamily="34" charset="0"/>
              </a:rPr>
              <a:t>[1179]  Chris Johnson</a:t>
            </a:r>
            <a:r>
              <a:rPr lang="nb-NO"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rPr>
              <a:t>“Kamala Harris emerges as LGBT favorite for 2020 — there’s just one thing’’, The Blade, October 25, 2017, </a:t>
            </a:r>
            <a:r>
              <a:rPr lang="en-US" dirty="0">
                <a:solidFill>
                  <a:prstClr val="black">
                    <a:lumMod val="95000"/>
                    <a:lumOff val="5000"/>
                  </a:prstClr>
                </a:solidFill>
                <a:cs typeface="Arial" panose="020B0604020202020204" pitchFamily="34" charset="0"/>
                <a:hlinkClick r:id="rId8"/>
              </a:rPr>
              <a:t>washingtonblade.com/2017/10/25/kamala-harris-rises-as-lgbt-favorite-for-2020-theres-just-one-thing/</a:t>
            </a:r>
            <a:endParaRPr lang="en-US" dirty="0">
              <a:solidFill>
                <a:prstClr val="black">
                  <a:lumMod val="95000"/>
                  <a:lumOff val="5000"/>
                </a:prstClr>
              </a:solidFill>
              <a:cs typeface="Arial" panose="020B0604020202020204" pitchFamily="34" charset="0"/>
            </a:endParaRPr>
          </a:p>
          <a:p>
            <a:pPr marL="731520" lvl="0" indent="-1463040">
              <a:tabLst/>
              <a:defRPr/>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0535603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sp>
        <p:nvSpPr>
          <p:cNvPr id="18" name="Text Box 2"/>
          <p:cNvSpPr txBox="1">
            <a:spLocks noChangeArrowheads="1"/>
          </p:cNvSpPr>
          <p:nvPr/>
        </p:nvSpPr>
        <p:spPr bwMode="auto">
          <a:xfrm>
            <a:off x="685800" y="228600"/>
            <a:ext cx="7772400"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16" name="Date Placeholder 2">
            <a:extLst>
              <a:ext uri="{FF2B5EF4-FFF2-40B4-BE49-F238E27FC236}">
                <a16:creationId xmlns:a16="http://schemas.microsoft.com/office/drawing/2014/main" id="{BE3D9633-3C76-4DDD-94D0-288C2FD5A931}"/>
              </a:ext>
            </a:extLst>
          </p:cNvPr>
          <p:cNvSpPr>
            <a:spLocks noGrp="1"/>
          </p:cNvSpPr>
          <p:nvPr>
            <p:ph type="dt" sz="half" idx="10"/>
          </p:nvPr>
        </p:nvSpPr>
        <p:spPr>
          <a:xfrm>
            <a:off x="5410200" y="6675120"/>
            <a:ext cx="3642360" cy="182880"/>
          </a:xfrm>
        </p:spPr>
        <p:txBody>
          <a:bodyPr tIns="0" bIns="0"/>
          <a:lstStyle/>
          <a:p>
            <a:pPr lvl="0" algn="ctr">
              <a:defRPr/>
            </a:pPr>
            <a:r>
              <a:rPr lang="en-US" altLang="en-US" sz="1200" dirty="0">
                <a:solidFill>
                  <a:schemeClr val="bg1"/>
                </a:solidFill>
                <a:latin typeface="Calibri" panose="020F0502020204030204" pitchFamily="34" charset="0"/>
                <a:cs typeface="Calibri" panose="020F0502020204030204" pitchFamily="34" charset="0"/>
              </a:rPr>
              <a:t>Jesus Heals Gays &amp; Transgenders</a:t>
            </a:r>
            <a:endParaRPr kumimoji="0" lang="en-US" altLang="en-US" sz="1200" b="0"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sp>
        <p:nvSpPr>
          <p:cNvPr id="7" name="Text Box 1">
            <a:hlinkClick r:id="rId4" action="ppaction://hlinksldjump"/>
            <a:extLst>
              <a:ext uri="{FF2B5EF4-FFF2-40B4-BE49-F238E27FC236}">
                <a16:creationId xmlns:a16="http://schemas.microsoft.com/office/drawing/2014/main" id="{DFB87F71-B732-494E-A37D-807592918764}"/>
              </a:ext>
            </a:extLst>
          </p:cNvPr>
          <p:cNvSpPr txBox="1">
            <a:spLocks noChangeArrowheads="1"/>
          </p:cNvSpPr>
          <p:nvPr/>
        </p:nvSpPr>
        <p:spPr bwMode="auto">
          <a:xfrm>
            <a:off x="2103915" y="4251960"/>
            <a:ext cx="6858000" cy="914400"/>
          </a:xfrm>
          <a:prstGeom prst="rect">
            <a:avLst/>
          </a:prstGeom>
          <a:solidFill>
            <a:schemeClr val="tx1"/>
          </a:solid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0000" tIns="91440" rIns="9000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2800" b="1" dirty="0">
                <a:solidFill>
                  <a:schemeClr val="tx2">
                    <a:lumMod val="25000"/>
                  </a:schemeClr>
                </a:solidFill>
                <a:latin typeface="Times New Roman" panose="02020603050405020304" pitchFamily="18" charset="0"/>
              </a:rPr>
              <a:t>References</a:t>
            </a:r>
          </a:p>
        </p:txBody>
      </p:sp>
      <p:sp>
        <p:nvSpPr>
          <p:cNvPr id="9" name="Text Box 1">
            <a:hlinkClick r:id="rId5" action="ppaction://hlinksldjump"/>
            <a:extLst>
              <a:ext uri="{FF2B5EF4-FFF2-40B4-BE49-F238E27FC236}">
                <a16:creationId xmlns:a16="http://schemas.microsoft.com/office/drawing/2014/main" id="{F2EECF49-A854-4ED0-9644-01BE5678AD42}"/>
              </a:ext>
            </a:extLst>
          </p:cNvPr>
          <p:cNvSpPr txBox="1">
            <a:spLocks noChangeArrowheads="1"/>
          </p:cNvSpPr>
          <p:nvPr/>
        </p:nvSpPr>
        <p:spPr bwMode="auto">
          <a:xfrm>
            <a:off x="2103915" y="1325880"/>
            <a:ext cx="6858000" cy="1188720"/>
          </a:xfrm>
          <a:prstGeom prst="rect">
            <a:avLst/>
          </a:prstGeom>
          <a:solidFill>
            <a:schemeClr val="tx1"/>
          </a:solidFill>
          <a:ln w="25400">
            <a:solidFill>
              <a:srgbClr val="000000"/>
            </a:solidFill>
          </a:ln>
          <a:effectLst>
            <a:outerShdw dist="25965" dir="2700000" algn="ctr" rotWithShape="0">
              <a:srgbClr val="808080"/>
            </a:outerShdw>
          </a:effectLst>
          <a:scene3d>
            <a:camera prst="orthographicFront"/>
            <a:lightRig rig="threePt" dir="t"/>
          </a:scene3d>
          <a:sp3d>
            <a:bevelT w="114300" h="114300"/>
          </a:sp3d>
        </p:spPr>
        <p:txBody>
          <a:bodyPr lIns="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7000"/>
              </a:lnSpc>
            </a:pPr>
            <a:r>
              <a:rPr lang="en-US" sz="2500" b="1" dirty="0">
                <a:solidFill>
                  <a:schemeClr val="tx2">
                    <a:lumMod val="25000"/>
                  </a:schemeClr>
                </a:solidFill>
                <a:latin typeface="Times New Roman" panose="02020603050405020304" pitchFamily="18" charset="0"/>
                <a:cs typeface="Times New Roman" panose="02020603050405020304" pitchFamily="18" charset="0"/>
              </a:rPr>
              <a:t>Marxist Gay Occult Members are the Leading Promoters of Murderous Abortion That Causes Raging Anger &amp; PTSD in Women for  Decades</a:t>
            </a:r>
          </a:p>
        </p:txBody>
      </p:sp>
      <p:sp>
        <p:nvSpPr>
          <p:cNvPr id="8" name="Text Box 1">
            <a:hlinkClick r:id="rId6" action="ppaction://hlinksldjump"/>
            <a:extLst>
              <a:ext uri="{FF2B5EF4-FFF2-40B4-BE49-F238E27FC236}">
                <a16:creationId xmlns:a16="http://schemas.microsoft.com/office/drawing/2014/main" id="{FE344573-EE69-4641-952D-8C900B8C9A11}"/>
              </a:ext>
            </a:extLst>
          </p:cNvPr>
          <p:cNvSpPr txBox="1">
            <a:spLocks noChangeArrowheads="1"/>
          </p:cNvSpPr>
          <p:nvPr/>
        </p:nvSpPr>
        <p:spPr bwMode="auto">
          <a:xfrm>
            <a:off x="2103915" y="2737341"/>
            <a:ext cx="6858000" cy="1188720"/>
          </a:xfrm>
          <a:prstGeom prst="rect">
            <a:avLst/>
          </a:prstGeom>
          <a:solidFill>
            <a:schemeClr val="tx1"/>
          </a:solid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p:spPr>
        <p:txBody>
          <a:bodyPr lIns="90000" tIns="91440" rIns="9000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83000"/>
              </a:lnSpc>
              <a:buClrTx/>
              <a:buFontTx/>
              <a:buNone/>
            </a:pPr>
            <a:r>
              <a:rPr lang="en-US" altLang="en-US" sz="2500" b="1" dirty="0">
                <a:solidFill>
                  <a:schemeClr val="tx2">
                    <a:lumMod val="25000"/>
                  </a:schemeClr>
                </a:solidFill>
                <a:latin typeface="Times New Roman" panose="02020603050405020304" pitchFamily="18" charset="0"/>
              </a:rPr>
              <a:t>Appendix A: God Created Our Physical Body, Plus a Linked Eternal Spiritual Body or Soul, with the Same Gender We Receive at Birth</a:t>
            </a:r>
          </a:p>
        </p:txBody>
      </p:sp>
      <p:pic>
        <p:nvPicPr>
          <p:cNvPr id="4" name="Picture 3">
            <a:extLst>
              <a:ext uri="{FF2B5EF4-FFF2-40B4-BE49-F238E27FC236}">
                <a16:creationId xmlns:a16="http://schemas.microsoft.com/office/drawing/2014/main" id="{24C6F484-9AA8-4EDD-842F-AF560BCCACB2}"/>
              </a:ext>
            </a:extLst>
          </p:cNvPr>
          <p:cNvPicPr>
            <a:picLocks noChangeAspect="1"/>
          </p:cNvPicPr>
          <p:nvPr/>
        </p:nvPicPr>
        <p:blipFill>
          <a:blip r:embed="rId7"/>
          <a:stretch>
            <a:fillRect/>
          </a:stretch>
        </p:blipFill>
        <p:spPr>
          <a:xfrm>
            <a:off x="182085" y="1180770"/>
            <a:ext cx="1783133" cy="4212652"/>
          </a:xfrm>
          <a:prstGeom prst="rect">
            <a:avLst/>
          </a:prstGeom>
        </p:spPr>
      </p:pic>
    </p:spTree>
    <p:extLst>
      <p:ext uri="{BB962C8B-B14F-4D97-AF65-F5344CB8AC3E}">
        <p14:creationId xmlns:p14="http://schemas.microsoft.com/office/powerpoint/2010/main" val="1686120373"/>
      </p:ext>
    </p:extLst>
  </p:cSld>
  <p:clrMapOvr>
    <a:masterClrMapping/>
  </p:clrMapOvr>
  <mc:AlternateContent xmlns:mc="http://schemas.openxmlformats.org/markup-compatibility/2006" xmlns:p14="http://schemas.microsoft.com/office/powerpoint/2010/main">
    <mc:Choice Requires="p14">
      <p:transition spd="slow" p14:dur="1250" advTm="22000">
        <p:fad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64485" y="1554480"/>
            <a:ext cx="8849971" cy="5093702"/>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22860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1" indent="0">
              <a:lnSpc>
                <a:spcPct val="100000"/>
              </a:lnSpc>
              <a:spcBef>
                <a:spcPts val="0"/>
              </a:spcBef>
              <a:spcAft>
                <a:spcPts val="1200"/>
              </a:spcAft>
              <a:buClr>
                <a:srgbClr val="000000">
                  <a:lumMod val="95000"/>
                  <a:lumOff val="5000"/>
                </a:srgbClr>
              </a:buClr>
              <a:buSzPct val="60000"/>
              <a:tabLst/>
            </a:pPr>
            <a:r>
              <a:rPr lang="en-US" sz="30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alpha val="70000"/>
                    </a:schemeClr>
                  </a:glow>
                  <a:outerShdw blurRad="127000" dist="50800" dir="5400000" algn="ctr" rotWithShape="0">
                    <a:srgbClr val="000000"/>
                  </a:outerShdw>
                </a:effectLst>
                <a:ea typeface="SimSun" panose="02010600030101010101" pitchFamily="2" charset="-122"/>
                <a:cs typeface="Arial" panose="020B0604020202020204" pitchFamily="34" charset="0"/>
              </a:rPr>
              <a:t>Their drastic rapid personality changes are now physically observable by fMRI &amp; tensor imaging of the changes in the brain network connections &amp; physical shape changes of specific brain regions, that prevent critical portions of the brain from operating properly.</a:t>
            </a:r>
            <a:endParaRPr lang="en-US" sz="3000" dirty="0">
              <a:effectLst>
                <a:glow rad="76200">
                  <a:schemeClr val="tx1">
                    <a:alpha val="70000"/>
                  </a:schemeClr>
                </a:glow>
              </a:effectLst>
              <a:latin typeface="Calibri" panose="020F0502020204030204" pitchFamily="34" charset="0"/>
              <a:cs typeface="Calibri" panose="020F0502020204030204" pitchFamily="34" charset="0"/>
            </a:endParaRPr>
          </a:p>
          <a:p>
            <a:pPr marL="0" lvl="1" indent="0">
              <a:lnSpc>
                <a:spcPct val="100000"/>
              </a:lnSpc>
              <a:spcBef>
                <a:spcPts val="0"/>
              </a:spcBef>
              <a:spcAft>
                <a:spcPts val="1200"/>
              </a:spcAft>
              <a:buClr>
                <a:srgbClr val="000000">
                  <a:lumMod val="95000"/>
                  <a:lumOff val="5000"/>
                </a:srgbClr>
              </a:buClr>
              <a:buSzPct val="60000"/>
            </a:pPr>
            <a:r>
              <a:rPr lang="en-US" sz="3000" dirty="0">
                <a:latin typeface="Calibri" panose="020F0502020204030204" pitchFamily="34" charset="0"/>
                <a:cs typeface="Calibri" panose="020F0502020204030204" pitchFamily="34" charset="0"/>
              </a:rPr>
              <a:t>After repeated exposure to evil, tens of millions</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 rapidly changed into radical liberals, often became gay, experienced great loss of morals, plus developed raging anger, paranoia, schizophrenia or bipolar disorders. </a:t>
            </a:r>
          </a:p>
        </p:txBody>
      </p:sp>
      <p:sp>
        <p:nvSpPr>
          <p:cNvPr id="5" name="Text Box 2"/>
          <p:cNvSpPr txBox="1">
            <a:spLocks noChangeArrowheads="1"/>
          </p:cNvSpPr>
          <p:nvPr/>
        </p:nvSpPr>
        <p:spPr bwMode="auto">
          <a:xfrm>
            <a:off x="147011" y="320040"/>
            <a:ext cx="8884920" cy="109728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Bef>
                <a:spcPts val="0"/>
              </a:spcBef>
              <a:spcAft>
                <a:spcPts val="1200"/>
              </a:spcAft>
              <a:defRPr/>
            </a:pPr>
            <a:r>
              <a:rPr lang="en-US" sz="3400" b="1"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8378618B-097D-47F8-98F4-A74167430464}"/>
              </a:ext>
            </a:extLst>
          </p:cNvPr>
          <p:cNvSpPr>
            <a:spLocks noGrp="1"/>
          </p:cNvSpPr>
          <p:nvPr>
            <p:ph type="dt" sz="half" idx="10"/>
          </p:nvPr>
        </p:nvSpPr>
        <p:spPr>
          <a:xfrm>
            <a:off x="4876800" y="6675120"/>
            <a:ext cx="4023359" cy="238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173679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80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indent="-1463040">
              <a:tabLst/>
              <a:defRPr/>
            </a:pPr>
            <a:r>
              <a:rPr lang="en-US" dirty="0">
                <a:solidFill>
                  <a:prstClr val="black"/>
                </a:solidFill>
                <a:ea typeface="Microsoft YaHei" pitchFamily="1"/>
                <a:cs typeface="Arial" panose="020B0604020202020204" pitchFamily="34" charset="0"/>
              </a:rPr>
              <a:t>[1180]  </a:t>
            </a:r>
            <a:r>
              <a:rPr lang="en-US" dirty="0">
                <a:solidFill>
                  <a:prstClr val="black">
                    <a:lumMod val="95000"/>
                    <a:lumOff val="5000"/>
                  </a:prstClr>
                </a:solidFill>
                <a:cs typeface="Arial" panose="020B0604020202020204" pitchFamily="34" charset="0"/>
              </a:rPr>
              <a:t>Bushrod Washington</a:t>
            </a:r>
            <a:r>
              <a:rPr lang="en-US" dirty="0">
                <a:solidFill>
                  <a:prstClr val="black"/>
                </a:solidFill>
                <a:ea typeface="Microsoft YaHei" pitchFamily="1"/>
                <a:cs typeface="Arial" panose="020B0604020202020204" pitchFamily="34" charset="0"/>
              </a:rPr>
              <a:t>, </a:t>
            </a:r>
            <a:r>
              <a:rPr lang="en-US" dirty="0">
                <a:solidFill>
                  <a:prstClr val="black">
                    <a:lumMod val="95000"/>
                    <a:lumOff val="5000"/>
                  </a:prstClr>
                </a:solidFill>
                <a:cs typeface="Arial" panose="020B0604020202020204" pitchFamily="34" charset="0"/>
              </a:rPr>
              <a:t>“WATCH Brutal Fist Fights Break Out Between Transgenders And Feminists [Video], The Federalist Papers, Sept. 17, 2017”</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4"/>
              </a:rPr>
              <a:t>thefederalistpapers.org/us/fight-between-transgenders-and-feminists</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solidFill>
                <a:ea typeface="Microsoft YaHei" pitchFamily="1"/>
                <a:cs typeface="Arial" panose="020B0604020202020204" pitchFamily="34" charset="0"/>
              </a:rPr>
              <a:t>[1181]  Natasha Chart (Women's Liberation Front), </a:t>
            </a:r>
            <a:r>
              <a:rPr lang="en-US" dirty="0">
                <a:solidFill>
                  <a:prstClr val="black">
                    <a:lumMod val="95000"/>
                    <a:lumOff val="5000"/>
                  </a:prstClr>
                </a:solidFill>
                <a:cs typeface="Arial" panose="020B0604020202020204" pitchFamily="34" charset="0"/>
              </a:rPr>
              <a:t>“The Radical Feminists Who Are Fighting the Transgender Movement”, The Daily Signal, Oct. 10, 2019</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5"/>
              </a:rPr>
              <a:t>https://www.youtube.com/watch?v=yWvLmb9jyM0</a:t>
            </a:r>
            <a:endParaRPr lang="en-US" dirty="0">
              <a:solidFill>
                <a:prstClr val="black">
                  <a:lumMod val="95000"/>
                  <a:lumOff val="5000"/>
                </a:prstClr>
              </a:solidFill>
              <a:cs typeface="Arial" panose="020B0604020202020204" pitchFamily="34" charset="0"/>
            </a:endParaRPr>
          </a:p>
          <a:p>
            <a:pPr marL="731520" indent="-1463040">
              <a:tabLst/>
              <a:defRPr/>
            </a:pPr>
            <a:r>
              <a:rPr lang="en-US" dirty="0">
                <a:solidFill>
                  <a:prstClr val="black">
                    <a:lumMod val="95000"/>
                    <a:lumOff val="5000"/>
                  </a:prstClr>
                </a:solidFill>
                <a:cs typeface="Arial" panose="020B0604020202020204" pitchFamily="34" charset="0"/>
              </a:rPr>
              <a:t>[1182]  Jack Davis, “Cory Booker twists Bible verse to further LGBT agenda”, The Western Journal, October 12, 2019 </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6"/>
              </a:rPr>
              <a:t>wnd.com/2019/10/cory-booker-twists-old-testament-bible-verse-lgbt-agenda/</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lumMod val="95000"/>
                    <a:lumOff val="5000"/>
                  </a:prstClr>
                </a:solidFill>
                <a:cs typeface="Arial" panose="020B0604020202020204" pitchFamily="34" charset="0"/>
              </a:rPr>
              <a:t>[1183]  Andrew Kreighbaum, “Transgender Protections Withdrawn”, Inside Higher Ed, February 23, 2017</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7"/>
              </a:rPr>
              <a:t>insidehighered.com/news/2017/02/23/trump-administration-reverses-title-ix-guidance-transgender-protections</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prstClr val="black">
                    <a:lumMod val="95000"/>
                    <a:lumOff val="5000"/>
                  </a:prstClr>
                </a:solidFill>
                <a:cs typeface="Arial" panose="020B0604020202020204" pitchFamily="34" charset="0"/>
              </a:rPr>
              <a:t>[1184]  Patrick Goodenough, “Up to Two Million Uighurs Incarcerated in Chinese Camps; Islamic Bloc Silent ”, CNSNews.com, December 6, 2018</a:t>
            </a:r>
            <a:r>
              <a:rPr lang="es-ES" dirty="0">
                <a:solidFill>
                  <a:prstClr val="black">
                    <a:lumMod val="95000"/>
                    <a:lumOff val="5000"/>
                  </a:prstClr>
                </a:solidFill>
                <a:cs typeface="Arial" panose="020B0604020202020204" pitchFamily="34" charset="0"/>
              </a:rPr>
              <a:t>, </a:t>
            </a:r>
            <a:r>
              <a:rPr lang="en-US" dirty="0">
                <a:solidFill>
                  <a:prstClr val="black">
                    <a:lumMod val="95000"/>
                    <a:lumOff val="5000"/>
                  </a:prstClr>
                </a:solidFill>
                <a:cs typeface="Arial" panose="020B0604020202020204" pitchFamily="34" charset="0"/>
                <a:hlinkClick r:id="rId8"/>
              </a:rPr>
              <a:t>cnsnews.com/news/article/patrick-goodenough/two-million-uighurs-incarcerated-chinese-camps-islamic-bloc-silent</a:t>
            </a:r>
            <a:endParaRPr lang="en-US" dirty="0">
              <a:solidFill>
                <a:prstClr val="black">
                  <a:lumMod val="95000"/>
                  <a:lumOff val="5000"/>
                </a:prstClr>
              </a:solidFill>
              <a:cs typeface="Arial" panose="020B0604020202020204" pitchFamily="34" charset="0"/>
            </a:endParaRPr>
          </a:p>
          <a:p>
            <a:pPr marL="731520" lvl="0" indent="-1463040">
              <a:tabLst/>
              <a:defRPr/>
            </a:pPr>
            <a:r>
              <a:rPr lang="en-US" dirty="0">
                <a:solidFill>
                  <a:schemeClr val="bg1">
                    <a:lumMod val="95000"/>
                    <a:lumOff val="5000"/>
                  </a:schemeClr>
                </a:solidFill>
                <a:cs typeface="Arial" panose="020B0604020202020204" pitchFamily="34" charset="0"/>
              </a:rPr>
              <a:t>[1185]  Art Moore, “Couple out to disprove 'evil' killed by ISIS, Millennials on global bike tour to show 'humans are kind'’’, WND / New York Times, Aug. 16, 2018,</a:t>
            </a:r>
          </a:p>
          <a:p>
            <a:pPr marL="731520" indent="0">
              <a:tabLst/>
              <a:defRPr/>
            </a:pPr>
            <a:r>
              <a:rPr lang="en-US" dirty="0">
                <a:solidFill>
                  <a:prstClr val="black">
                    <a:lumMod val="95000"/>
                    <a:lumOff val="5000"/>
                  </a:prstClr>
                </a:solidFill>
                <a:cs typeface="Arial" panose="020B0604020202020204" pitchFamily="34" charset="0"/>
                <a:hlinkClick r:id="rId9"/>
              </a:rPr>
              <a:t>wnd.com/2018/08/couple-out-to-disprove-evil-killed-by-isis/</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17837383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430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spcAft>
                <a:spcPts val="300"/>
              </a:spcAft>
              <a:tabLst/>
              <a:defRPr/>
            </a:pPr>
            <a:r>
              <a:rPr lang="en-US" dirty="0">
                <a:solidFill>
                  <a:prstClr val="black">
                    <a:lumMod val="95000"/>
                    <a:lumOff val="5000"/>
                  </a:prstClr>
                </a:solidFill>
                <a:cs typeface="Arial" panose="020B0604020202020204" pitchFamily="34" charset="0"/>
              </a:rPr>
              <a:t>[1186]  Alice Yin, “Most violent weekend in Chicago this year: At least 52 shot, 8 fatally’’, Chicago Tribune, June 4, 2019,</a:t>
            </a:r>
            <a:r>
              <a:rPr lang="en-US" sz="1600" dirty="0">
                <a:solidFill>
                  <a:prstClr val="black">
                    <a:lumMod val="95000"/>
                    <a:lumOff val="5000"/>
                  </a:prstClr>
                </a:solidFill>
                <a:cs typeface="Arial" panose="020B0604020202020204" pitchFamily="34" charset="0"/>
              </a:rPr>
              <a:t> </a:t>
            </a:r>
            <a:r>
              <a:rPr lang="en-US" sz="1600" dirty="0">
                <a:solidFill>
                  <a:prstClr val="black">
                    <a:lumMod val="95000"/>
                    <a:lumOff val="5000"/>
                  </a:prstClr>
                </a:solidFill>
                <a:cs typeface="Arial" panose="020B0604020202020204" pitchFamily="34" charset="0"/>
                <a:hlinkClick r:id="rId4"/>
              </a:rPr>
              <a:t>chicagotribune.com/news/breaking/ct-met-50-shot-10-fatally-weekend-gun-violence-20190603-story.html</a:t>
            </a:r>
            <a:endParaRPr lang="en-US" sz="1600"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schemeClr val="bg1">
                    <a:lumMod val="95000"/>
                    <a:lumOff val="5000"/>
                  </a:schemeClr>
                </a:solidFill>
                <a:cs typeface="Arial" panose="020B0604020202020204" pitchFamily="34" charset="0"/>
              </a:rPr>
              <a:t>[1187]  S</a:t>
            </a:r>
            <a:r>
              <a:rPr lang="fr-FR" dirty="0">
                <a:solidFill>
                  <a:schemeClr val="bg1">
                    <a:lumMod val="95000"/>
                    <a:lumOff val="5000"/>
                  </a:schemeClr>
                </a:solidFill>
                <a:cs typeface="Arial" panose="020B0604020202020204" pitchFamily="34" charset="0"/>
              </a:rPr>
              <a:t>am Levin, </a:t>
            </a:r>
            <a:r>
              <a:rPr lang="en-US" dirty="0">
                <a:solidFill>
                  <a:prstClr val="black">
                    <a:lumMod val="95000"/>
                    <a:lumOff val="5000"/>
                  </a:prstClr>
                </a:solidFill>
                <a:cs typeface="Arial" panose="020B0604020202020204" pitchFamily="34" charset="0"/>
              </a:rPr>
              <a:t>“'This is historic': How Nipsey Hussle's death inspired peace talks among rival LA gangs’’, The Guardian, Apr. 30, 2019, </a:t>
            </a:r>
            <a:r>
              <a:rPr lang="en-US" dirty="0">
                <a:solidFill>
                  <a:prstClr val="black">
                    <a:lumMod val="95000"/>
                    <a:lumOff val="5000"/>
                  </a:prstClr>
                </a:solidFill>
                <a:cs typeface="Arial" panose="020B0604020202020204" pitchFamily="34" charset="0"/>
                <a:hlinkClick r:id="rId5"/>
              </a:rPr>
              <a:t>theguardian.com/music/2019/apr/30/nipsey-hussle-los-angeles-gangs</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[1188]  Beverly White, “After Nipsey Hussle’s Slaying, Rival South LA Gangs Talk Peace, ‘Don't take nobody else's life over no foolishness’“, KNBC Channel 4, April 15, 2019	</a:t>
            </a:r>
            <a:r>
              <a:rPr lang="en-US" dirty="0">
                <a:solidFill>
                  <a:prstClr val="black">
                    <a:lumMod val="95000"/>
                    <a:lumOff val="5000"/>
                  </a:prstClr>
                </a:solidFill>
                <a:cs typeface="Arial" panose="020B0604020202020204" pitchFamily="34" charset="0"/>
                <a:hlinkClick r:id="rId6"/>
              </a:rPr>
              <a:t>nbclosangeles.com/news/national-international/after-nipsey-hussles-slaying-rival-south-la-gangs-talk-peace/136978/</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[1189]  </a:t>
            </a:r>
            <a:r>
              <a:rPr lang="en-US" dirty="0">
                <a:solidFill>
                  <a:prstClr val="black">
                    <a:lumMod val="95000"/>
                    <a:lumOff val="5000"/>
                  </a:prstClr>
                </a:solidFill>
                <a:cs typeface="Arial" panose="020B0604020202020204" pitchFamily="34" charset="0"/>
              </a:rPr>
              <a:t>“Race and crime in the United States’’, Wikipedia, (web 2018),</a:t>
            </a:r>
            <a:endParaRPr lang="en-US" dirty="0">
              <a:solidFill>
                <a:prstClr val="black"/>
              </a:solidFill>
              <a:cs typeface="Arial" panose="020B0604020202020204" pitchFamily="34" charset="0"/>
            </a:endParaRPr>
          </a:p>
          <a:p>
            <a:pPr marL="731520" lvl="0" indent="0">
              <a:spcAft>
                <a:spcPts val="300"/>
              </a:spcAft>
              <a:tabLst/>
              <a:defRPr/>
            </a:pPr>
            <a:r>
              <a:rPr lang="en-US" dirty="0">
                <a:solidFill>
                  <a:prstClr val="black">
                    <a:lumMod val="95000"/>
                    <a:lumOff val="5000"/>
                  </a:prstClr>
                </a:solidFill>
                <a:cs typeface="Arial" panose="020B0604020202020204" pitchFamily="34" charset="0"/>
                <a:hlinkClick r:id="rId7"/>
              </a:rPr>
              <a:t>en.wikipedia.org/wiki/Race_and_crime_in_the_United_States</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schemeClr val="bg1">
                    <a:lumMod val="95000"/>
                    <a:lumOff val="5000"/>
                  </a:schemeClr>
                </a:solidFill>
                <a:cs typeface="Arial" panose="020B0604020202020204" pitchFamily="34" charset="0"/>
              </a:rPr>
              <a:t>[1190]  Randy DeSoto, </a:t>
            </a:r>
            <a:r>
              <a:rPr lang="en-US" dirty="0">
                <a:solidFill>
                  <a:prstClr val="black">
                    <a:lumMod val="95000"/>
                    <a:lumOff val="5000"/>
                  </a:prstClr>
                </a:solidFill>
                <a:cs typeface="Arial" panose="020B0604020202020204" pitchFamily="34" charset="0"/>
              </a:rPr>
              <a:t>“Biden, Warren, Sanders issue deplorable responses to Soleimani strike’’, The Western Journal, January 4, 2020, </a:t>
            </a:r>
            <a:r>
              <a:rPr lang="en-US" dirty="0">
                <a:solidFill>
                  <a:prstClr val="black">
                    <a:lumMod val="95000"/>
                    <a:lumOff val="5000"/>
                  </a:prstClr>
                </a:solidFill>
                <a:cs typeface="Arial" panose="020B0604020202020204" pitchFamily="34" charset="0"/>
                <a:hlinkClick r:id="rId8"/>
              </a:rPr>
              <a:t>wnd.com/2020/01/biden-warren-sanders-issue-deplorable-responses-soleimani-strike/</a:t>
            </a:r>
            <a:r>
              <a:rPr lang="en-US" dirty="0">
                <a:solidFill>
                  <a:prstClr val="black">
                    <a:lumMod val="95000"/>
                    <a:lumOff val="5000"/>
                  </a:prstClr>
                </a:solidFill>
                <a:cs typeface="Arial" panose="020B0604020202020204" pitchFamily="34" charset="0"/>
              </a:rPr>
              <a:t> </a:t>
            </a:r>
          </a:p>
          <a:p>
            <a:pPr marL="731520" lvl="0" indent="-1463040">
              <a:spcAft>
                <a:spcPts val="300"/>
              </a:spcAft>
              <a:tabLst/>
              <a:defRPr/>
            </a:pPr>
            <a:r>
              <a:rPr lang="en-US" dirty="0">
                <a:solidFill>
                  <a:prstClr val="black">
                    <a:lumMod val="95000"/>
                    <a:lumOff val="5000"/>
                  </a:prstClr>
                </a:solidFill>
                <a:cs typeface="Arial" panose="020B0604020202020204" pitchFamily="34" charset="0"/>
              </a:rPr>
              <a:t>[1191]  WND staff, “Biden sided with Soleimani in handing Iraq to Iran, Played decisive role as VP in enabling terror leader’’, WND.com, January 3, 2020, </a:t>
            </a:r>
            <a:r>
              <a:rPr lang="en-US" dirty="0">
                <a:solidFill>
                  <a:prstClr val="black">
                    <a:lumMod val="95000"/>
                    <a:lumOff val="5000"/>
                  </a:prstClr>
                </a:solidFill>
                <a:cs typeface="Arial" panose="020B0604020202020204" pitchFamily="34" charset="0"/>
                <a:hlinkClick r:id="rId9"/>
              </a:rPr>
              <a:t>wnd.com/2020/01/biden-sided-soleimani-handing-iraq-iran/</a:t>
            </a:r>
            <a:r>
              <a:rPr lang="en-US" dirty="0">
                <a:solidFill>
                  <a:prstClr val="black">
                    <a:lumMod val="95000"/>
                    <a:lumOff val="5000"/>
                  </a:prstClr>
                </a:solidFill>
                <a:cs typeface="Arial" panose="020B0604020202020204" pitchFamily="34" charset="0"/>
              </a:rPr>
              <a:t> </a:t>
            </a: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726936896"/>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155256"/>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spcAft>
                <a:spcPts val="300"/>
              </a:spcAft>
              <a:tabLst/>
              <a:defRPr/>
            </a:pPr>
            <a:r>
              <a:rPr lang="en-US" dirty="0">
                <a:solidFill>
                  <a:prstClr val="black">
                    <a:lumMod val="95000"/>
                    <a:lumOff val="5000"/>
                  </a:prstClr>
                </a:solidFill>
                <a:cs typeface="Arial" panose="020B0604020202020204" pitchFamily="34" charset="0"/>
              </a:rPr>
              <a:t>[1192] “Google co-founders Larry Page and Sergey Brin step down from Google parent company Alphabet”, ABC, Dec. 3, 2019, </a:t>
            </a:r>
            <a:r>
              <a:rPr lang="en-US" dirty="0">
                <a:solidFill>
                  <a:prstClr val="black">
                    <a:lumMod val="95000"/>
                    <a:lumOff val="5000"/>
                  </a:prstClr>
                </a:solidFill>
                <a:cs typeface="Arial" panose="020B0604020202020204" pitchFamily="34" charset="0"/>
                <a:hlinkClick r:id="rId4"/>
              </a:rPr>
              <a:t>www.abc.net.au/news/2019-12-04/google-larry-page-sergey-brin-step-down-from-alphabet/11766300</a:t>
            </a:r>
            <a:r>
              <a:rPr lang="en-US" dirty="0">
                <a:solidFill>
                  <a:prstClr val="black">
                    <a:lumMod val="95000"/>
                    <a:lumOff val="5000"/>
                  </a:prstClr>
                </a:solidFill>
                <a:cs typeface="Arial" panose="020B0604020202020204" pitchFamily="34" charset="0"/>
              </a:rPr>
              <a:t> </a:t>
            </a:r>
          </a:p>
          <a:p>
            <a:pPr marL="731520" lvl="0" indent="-1463040">
              <a:spcAft>
                <a:spcPts val="300"/>
              </a:spcAft>
              <a:tabLst/>
              <a:defRPr/>
            </a:pPr>
            <a:r>
              <a:rPr lang="en-US" dirty="0">
                <a:solidFill>
                  <a:prstClr val="black">
                    <a:lumMod val="95000"/>
                    <a:lumOff val="5000"/>
                  </a:prstClr>
                </a:solidFill>
                <a:cs typeface="Arial" panose="020B0604020202020204" pitchFamily="34" charset="0"/>
              </a:rPr>
              <a:t>[1193] Tyler Sonnemaker, “Google's regulatory headaches just got worse as the probe by 48 states expands to include Android and search”, Nov 14, 2019, </a:t>
            </a:r>
            <a:r>
              <a:rPr lang="en-US" dirty="0">
                <a:solidFill>
                  <a:prstClr val="black">
                    <a:lumMod val="95000"/>
                    <a:lumOff val="5000"/>
                  </a:prstClr>
                </a:solidFill>
                <a:cs typeface="Arial" panose="020B0604020202020204" pitchFamily="34" charset="0"/>
                <a:hlinkClick r:id="rId5"/>
              </a:rPr>
              <a:t>businessinsider.com/state-ag-expand-google-antitrust-probe-to-search-and-android-2019-11?op=1</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prstClr val="black">
                    <a:lumMod val="95000"/>
                    <a:lumOff val="5000"/>
                  </a:prstClr>
                </a:solidFill>
                <a:cs typeface="Arial" panose="020B0604020202020204" pitchFamily="34" charset="0"/>
              </a:rPr>
              <a:t>[1194] WND Staff, “Google veterans: Company now 'unrecognizable,' opposite of what founders said they hoped for, 'The brain drain right now is astonishing’”, December 31, 2019, </a:t>
            </a:r>
            <a:r>
              <a:rPr lang="en-US" dirty="0">
                <a:solidFill>
                  <a:prstClr val="black">
                    <a:lumMod val="95000"/>
                    <a:lumOff val="5000"/>
                  </a:prstClr>
                </a:solidFill>
                <a:cs typeface="Arial" panose="020B0604020202020204" pitchFamily="34" charset="0"/>
                <a:hlinkClick r:id="rId6"/>
              </a:rPr>
              <a:t>wnd.com/2019/12/google-veterans-company-now-unrecognizable-opposite-founders-said-hoped/</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[1195] </a:t>
            </a:r>
            <a:r>
              <a:rPr lang="en-US" dirty="0">
                <a:solidFill>
                  <a:prstClr val="black">
                    <a:lumMod val="95000"/>
                    <a:lumOff val="5000"/>
                  </a:prstClr>
                </a:solidFill>
                <a:cs typeface="Arial" panose="020B0604020202020204" pitchFamily="34" charset="0"/>
              </a:rPr>
              <a:t>“Emergency personnel at Santa Fe High School in Santa Fe, Texas, respond to a school shooting”, KTRK-TV Houston, May 18, 2018, </a:t>
            </a:r>
            <a:r>
              <a:rPr lang="en-US" dirty="0">
                <a:solidFill>
                  <a:prstClr val="black"/>
                </a:solidFill>
                <a:cs typeface="Arial" panose="020B0604020202020204" pitchFamily="34" charset="0"/>
                <a:hlinkClick r:id="rId7"/>
              </a:rPr>
              <a:t>wnd.com/2018/05/8-reported-dead-in-texas-school-shooting</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[1196]</a:t>
            </a:r>
            <a:r>
              <a:rPr lang="en-US" dirty="0">
                <a:solidFill>
                  <a:prstClr val="black">
                    <a:lumMod val="95000"/>
                    <a:lumOff val="5000"/>
                  </a:prstClr>
                </a:solidFill>
                <a:cs typeface="Arial" panose="020B0604020202020204" pitchFamily="34" charset="0"/>
              </a:rPr>
              <a:t> “Mosque killer: ‘I'm a socialist 'eco-fascist’, States he's not a conservative, sees China as best model”, WND.com, March 2019, </a:t>
            </a:r>
            <a:r>
              <a:rPr lang="en-US" dirty="0">
                <a:solidFill>
                  <a:prstClr val="black">
                    <a:lumMod val="95000"/>
                    <a:lumOff val="5000"/>
                  </a:prstClr>
                </a:solidFill>
                <a:cs typeface="Arial" panose="020B0604020202020204" pitchFamily="34" charset="0"/>
                <a:hlinkClick r:id="rId8"/>
              </a:rPr>
              <a:t>wnd.com/2019/03/mosque-killer-im-a-socialist-depending-on-the-definition</a:t>
            </a:r>
            <a:endParaRPr lang="en-US" dirty="0">
              <a:solidFill>
                <a:prstClr val="black"/>
              </a:solidFill>
              <a:cs typeface="Arial" panose="020B0604020202020204" pitchFamily="34" charset="0"/>
            </a:endParaRPr>
          </a:p>
          <a:p>
            <a:pPr marL="731520" lvl="0" indent="-1463040">
              <a:spcAft>
                <a:spcPts val="300"/>
              </a:spcAft>
              <a:tabLst/>
              <a:defRPr/>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59247437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4" y="121920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spcAft>
                <a:spcPts val="300"/>
              </a:spcAft>
              <a:tabLst/>
              <a:defRPr/>
            </a:pPr>
            <a:r>
              <a:rPr lang="en-US" dirty="0">
                <a:solidFill>
                  <a:prstClr val="black"/>
                </a:solidFill>
                <a:cs typeface="Arial" panose="020B0604020202020204" pitchFamily="34" charset="0"/>
              </a:rPr>
              <a:t>[1197] </a:t>
            </a:r>
            <a:r>
              <a:rPr lang="en-US" dirty="0">
                <a:solidFill>
                  <a:prstClr val="black">
                    <a:lumMod val="95000"/>
                    <a:lumOff val="5000"/>
                  </a:prstClr>
                </a:solidFill>
                <a:cs typeface="Arial" panose="020B0604020202020204" pitchFamily="34" charset="0"/>
              </a:rPr>
              <a:t>“El Chapo 'raped girls as young as 13' - and called them his 'vitamins’ Joaquin Guzman, 61, was extradited to the US last year after escaping from a Mexican prison twice”, Sky News, Feb. 23, 2019, </a:t>
            </a:r>
            <a:r>
              <a:rPr lang="en-US" dirty="0">
                <a:solidFill>
                  <a:prstClr val="black"/>
                </a:solidFill>
                <a:cs typeface="Arial" panose="020B0604020202020204" pitchFamily="34" charset="0"/>
                <a:hlinkClick r:id="rId4"/>
              </a:rPr>
              <a:t>news.sky.com/story/el-chapo-raped-girls-as-young-as-13-and-called-them-vitamins-11626636?utm_source=wnd&amp;utm_medium=wnd&amp;utm_campaign=syndicated</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[1198]</a:t>
            </a:r>
            <a:r>
              <a:rPr lang="en-US" dirty="0">
                <a:solidFill>
                  <a:prstClr val="black">
                    <a:lumMod val="95000"/>
                    <a:lumOff val="5000"/>
                  </a:prstClr>
                </a:solidFill>
                <a:cs typeface="Arial" panose="020B0604020202020204" pitchFamily="34" charset="0"/>
              </a:rPr>
              <a:t> Jose Orozco, “Mexico’s Record-Setting Homicides, Sluggish Economy Test AMLO”, Bloomberg, Sept. 21, 2019, </a:t>
            </a:r>
            <a:r>
              <a:rPr lang="en-US" dirty="0">
                <a:solidFill>
                  <a:prstClr val="black">
                    <a:lumMod val="95000"/>
                    <a:lumOff val="5000"/>
                  </a:prstClr>
                </a:solidFill>
                <a:cs typeface="Arial" panose="020B0604020202020204" pitchFamily="34" charset="0"/>
                <a:hlinkClick r:id="rId5"/>
              </a:rPr>
              <a:t>bloomberg.com/news/articles/2019-09-21/mexico-s-record-setting-homicides-slugglish-economy-test-amlo</a:t>
            </a:r>
            <a:endParaRPr lang="en-US" dirty="0">
              <a:solidFill>
                <a:prstClr val="black">
                  <a:lumMod val="95000"/>
                  <a:lumOff val="5000"/>
                </a:prstClr>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[1199]</a:t>
            </a:r>
            <a:r>
              <a:rPr lang="en-US" dirty="0">
                <a:solidFill>
                  <a:prstClr val="black">
                    <a:lumMod val="95000"/>
                    <a:lumOff val="5000"/>
                  </a:prstClr>
                </a:solidFill>
                <a:cs typeface="Arial" panose="020B0604020202020204" pitchFamily="34" charset="0"/>
              </a:rPr>
              <a:t>  David Luhnow, José de Cordoba and Santiago Pérez, “Mexican Cartel Rules City After Gunbattle - Operation to free Ovidio Guzmán was unprecedented in scope and sophistication”, WSJ, Oct. 18, 2019, </a:t>
            </a:r>
            <a:r>
              <a:rPr lang="en-US" dirty="0">
                <a:solidFill>
                  <a:prstClr val="black"/>
                </a:solidFill>
                <a:cs typeface="Arial" panose="020B0604020202020204" pitchFamily="34" charset="0"/>
                <a:hlinkClick r:id="rId6"/>
              </a:rPr>
              <a:t>wsj.com/articles/mexican-president-backs-decision-to-free-drug-lords-son-11571404233</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[1200]</a:t>
            </a:r>
            <a:r>
              <a:rPr lang="en-US" dirty="0">
                <a:solidFill>
                  <a:prstClr val="black">
                    <a:lumMod val="95000"/>
                    <a:lumOff val="5000"/>
                  </a:prstClr>
                </a:solidFill>
                <a:cs typeface="Arial" panose="020B0604020202020204" pitchFamily="34" charset="0"/>
              </a:rPr>
              <a:t> Charles Onians, “Hundreds held in huge police raid on Italy's 'Ndrangheta mafia”, AFP, December 19, 2019, </a:t>
            </a:r>
            <a:r>
              <a:rPr lang="en-US" dirty="0">
                <a:solidFill>
                  <a:prstClr val="black"/>
                </a:solidFill>
                <a:cs typeface="Arial" panose="020B0604020202020204" pitchFamily="34" charset="0"/>
                <a:hlinkClick r:id="rId7"/>
              </a:rPr>
              <a:t>news.yahoo.com/hundreds-held-huge-police-raid-italys-ndrangheta-mafia-154200212.html?guccounter=1</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schemeClr val="bg1"/>
                </a:solidFill>
                <a:cs typeface="Arial" panose="020B0604020202020204" pitchFamily="34" charset="0"/>
              </a:rPr>
              <a:t>[1201] Simeon Tegel (GlobalPost), </a:t>
            </a:r>
            <a:r>
              <a:rPr lang="en-US" dirty="0">
                <a:solidFill>
                  <a:prstClr val="black">
                    <a:lumMod val="95000"/>
                    <a:lumOff val="5000"/>
                  </a:prstClr>
                </a:solidFill>
                <a:cs typeface="Arial" panose="020B0604020202020204" pitchFamily="34" charset="0"/>
              </a:rPr>
              <a:t>“Venezuela's capital is world's most murderous city”, USA Today, Jan. 29, 2016, </a:t>
            </a:r>
            <a:r>
              <a:rPr lang="en-US" dirty="0">
                <a:solidFill>
                  <a:prstClr val="black"/>
                </a:solidFill>
                <a:cs typeface="Arial" panose="020B0604020202020204" pitchFamily="34" charset="0"/>
                <a:hlinkClick r:id="rId8"/>
              </a:rPr>
              <a:t>usatoday.com/story/news/world/2016/01/29/venezuelas-capital-worlds-most-murderous-city/79508586/</a:t>
            </a:r>
            <a:endParaRPr lang="en-US" dirty="0">
              <a:solidFill>
                <a:prstClr val="black"/>
              </a:solidFill>
              <a:cs typeface="Arial" panose="020B0604020202020204" pitchFamily="34" charset="0"/>
            </a:endParaRPr>
          </a:p>
          <a:p>
            <a:pPr marL="731520" lvl="0" indent="-1463040">
              <a:spcAft>
                <a:spcPts val="300"/>
              </a:spcAft>
              <a:tabLst/>
              <a:defRPr/>
            </a:pPr>
            <a:endParaRPr lang="en-US" dirty="0">
              <a:solidFill>
                <a:prstClr val="black"/>
              </a:solidFill>
              <a:cs typeface="Arial" panose="020B0604020202020204" pitchFamily="34" charset="0"/>
            </a:endParaRPr>
          </a:p>
          <a:p>
            <a:pPr marL="731520" lvl="0" indent="-1463040">
              <a:spcAft>
                <a:spcPts val="300"/>
              </a:spcAft>
              <a:tabLst/>
              <a:defRPr/>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39103669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97321"/>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spcAft>
                <a:spcPts val="300"/>
              </a:spcAft>
              <a:tabLst/>
              <a:defRPr/>
            </a:pPr>
            <a:r>
              <a:rPr lang="en-US" dirty="0">
                <a:solidFill>
                  <a:prstClr val="black"/>
                </a:solidFill>
                <a:cs typeface="Arial" panose="020B0604020202020204" pitchFamily="34" charset="0"/>
              </a:rPr>
              <a:t>[1202] </a:t>
            </a:r>
            <a:r>
              <a:rPr lang="en-US" dirty="0">
                <a:solidFill>
                  <a:prstClr val="black">
                    <a:lumMod val="95000"/>
                    <a:lumOff val="5000"/>
                  </a:prstClr>
                </a:solidFill>
                <a:cs typeface="Arial" panose="020B0604020202020204" pitchFamily="34" charset="0"/>
              </a:rPr>
              <a:t>“Rashida Tlaib”, Wikipedia, web (Jan. 1-7-2020), </a:t>
            </a:r>
            <a:r>
              <a:rPr lang="en-US" dirty="0">
                <a:solidFill>
                  <a:prstClr val="black"/>
                </a:solidFill>
                <a:cs typeface="Arial" panose="020B0604020202020204" pitchFamily="34" charset="0"/>
                <a:hlinkClick r:id="rId4"/>
              </a:rPr>
              <a:t>en.wikipedia.org/wiki/Rashida_Tlaib</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[1203] Patrick Goodenough, “AOC: ‘We’re All Sitting Here, the Democratic Caucus, 60% Queer, Women, People of Color, Immigrant’”, May 21, 2019, </a:t>
            </a:r>
            <a:r>
              <a:rPr lang="en-US" sz="1600" dirty="0">
                <a:solidFill>
                  <a:prstClr val="black"/>
                </a:solidFill>
                <a:cs typeface="Arial" panose="020B0604020202020204" pitchFamily="34" charset="0"/>
                <a:hlinkClick r:id="rId5"/>
              </a:rPr>
              <a:t>https://www.cnsnews.com/news/article/patrick-goodenough/ocasio-cortez-celebrates-democratic-caucus-60-percent-queer-women</a:t>
            </a:r>
            <a:endParaRPr lang="en-US" sz="1600"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[1204]</a:t>
            </a:r>
            <a:r>
              <a:rPr lang="en-US" dirty="0">
                <a:solidFill>
                  <a:prstClr val="black">
                    <a:lumMod val="95000"/>
                    <a:lumOff val="5000"/>
                  </a:prstClr>
                </a:solidFill>
                <a:cs typeface="Arial" panose="020B0604020202020204" pitchFamily="34" charset="0"/>
              </a:rPr>
              <a:t> “</a:t>
            </a:r>
            <a:r>
              <a:rPr lang="en-US" dirty="0" err="1">
                <a:solidFill>
                  <a:prstClr val="black">
                    <a:lumMod val="95000"/>
                    <a:lumOff val="5000"/>
                  </a:prstClr>
                </a:solidFill>
                <a:cs typeface="Arial" panose="020B0604020202020204" pitchFamily="34" charset="0"/>
              </a:rPr>
              <a:t>Ilhan</a:t>
            </a:r>
            <a:r>
              <a:rPr lang="en-US" dirty="0">
                <a:solidFill>
                  <a:prstClr val="black">
                    <a:lumMod val="95000"/>
                    <a:lumOff val="5000"/>
                  </a:prstClr>
                </a:solidFill>
                <a:cs typeface="Arial" panose="020B0604020202020204" pitchFamily="34" charset="0"/>
              </a:rPr>
              <a:t> Omar”, Wikipedia, web (Jan. 1-7-2020),  </a:t>
            </a:r>
            <a:r>
              <a:rPr lang="en-US" dirty="0">
                <a:solidFill>
                  <a:prstClr val="black"/>
                </a:solidFill>
                <a:cs typeface="Arial" panose="020B0604020202020204" pitchFamily="34" charset="0"/>
                <a:hlinkClick r:id="rId6"/>
              </a:rPr>
              <a:t>en.wikipedia.org/wiki/Ilhan_Omar#Capitalism_and_socialism</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[1205] Craig Bannister, “Rep. Rashida Tlaib: ‘We Need a Political Revolution’ to ‘Completely Transform’ America”, September 9, 2019, </a:t>
            </a:r>
            <a:r>
              <a:rPr lang="en-US" sz="1600" dirty="0">
                <a:solidFill>
                  <a:prstClr val="black"/>
                </a:solidFill>
                <a:cs typeface="Arial" panose="020B0604020202020204" pitchFamily="34" charset="0"/>
                <a:hlinkClick r:id="rId7"/>
              </a:rPr>
              <a:t>cnsnews.com/blog/craig-bannister/rep-rashida-tlaib-we-need-political-revolution-completely-transform-America</a:t>
            </a:r>
            <a:endParaRPr lang="en-US" sz="1600"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[1206] Randy Rudder (700 Club producer), “Discovering Real Life After the Gang Life”, web (Jan. 8, 2020), </a:t>
            </a:r>
            <a:r>
              <a:rPr lang="en-US" dirty="0">
                <a:solidFill>
                  <a:prstClr val="black"/>
                </a:solidFill>
                <a:cs typeface="Arial" panose="020B0604020202020204" pitchFamily="34" charset="0"/>
                <a:hlinkClick r:id="rId8"/>
              </a:rPr>
              <a:t>www1.cbn.com/discovering-real-life-after-gang-life</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[1207] Walter Williams, “The new racism: Hatred of old white guys”, WND, Jan. 7, 2020, </a:t>
            </a:r>
            <a:r>
              <a:rPr lang="en-US" dirty="0">
                <a:solidFill>
                  <a:prstClr val="black"/>
                </a:solidFill>
                <a:cs typeface="Arial" panose="020B0604020202020204" pitchFamily="34" charset="0"/>
                <a:hlinkClick r:id="rId9"/>
              </a:rPr>
              <a:t>wnd.com/2020/01/new-racism-hatred-old-white-guys/</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[1208] Justine Murray (Campus Correspondent), “Michael Moore's ‘Kill Whitey’ book chapter is required reading for Syracuse course ”, Campus Reform, Sep 23, 2019, </a:t>
            </a:r>
            <a:r>
              <a:rPr lang="en-US" sz="1600" dirty="0">
                <a:solidFill>
                  <a:prstClr val="black"/>
                </a:solidFill>
                <a:cs typeface="Arial" panose="020B0604020202020204" pitchFamily="34" charset="0"/>
                <a:hlinkClick r:id="rId10"/>
              </a:rPr>
              <a:t>wnd.com/2019/09/michael-moores-kill-whitey-book-chapter-required-reading/ </a:t>
            </a:r>
            <a:r>
              <a:rPr lang="en-US" sz="1600" dirty="0">
                <a:solidFill>
                  <a:prstClr val="black"/>
                </a:solidFill>
                <a:cs typeface="Arial" panose="020B0604020202020204" pitchFamily="34" charset="0"/>
              </a:rPr>
              <a:t> </a:t>
            </a:r>
            <a:endParaRPr lang="en-US" dirty="0">
              <a:solidFill>
                <a:prstClr val="black"/>
              </a:solidFill>
              <a:cs typeface="Arial" panose="020B0604020202020204" pitchFamily="34" charset="0"/>
            </a:endParaRPr>
          </a:p>
          <a:p>
            <a:pPr marL="731520" lvl="0" indent="-1463040">
              <a:spcAft>
                <a:spcPts val="300"/>
              </a:spcAft>
              <a:tabLst/>
              <a:defRPr/>
            </a:pPr>
            <a:r>
              <a:rPr lang="en-US" dirty="0">
                <a:solidFill>
                  <a:prstClr val="black"/>
                </a:solidFill>
                <a:cs typeface="Arial" panose="020B0604020202020204" pitchFamily="34" charset="0"/>
              </a:rPr>
              <a:t>[1209] Brian Barkley &amp; Tom Kane, “A Nation Adrift”, New Liberty Videos, 2004, </a:t>
            </a:r>
            <a:r>
              <a:rPr lang="en-US" dirty="0">
                <a:solidFill>
                  <a:prstClr val="black"/>
                </a:solidFill>
                <a:cs typeface="Arial" panose="020B0604020202020204" pitchFamily="34" charset="0"/>
                <a:hlinkClick r:id="rId11"/>
              </a:rPr>
              <a:t>https://www.youtube.com/watch?v=ZiRLR25tiks</a:t>
            </a:r>
            <a:endParaRPr lang="en-US" dirty="0">
              <a:solidFill>
                <a:prstClr val="black"/>
              </a:solidFill>
              <a:cs typeface="Arial" panose="020B0604020202020204" pitchFamily="34" charset="0"/>
            </a:endParaRPr>
          </a:p>
          <a:p>
            <a:pPr marL="731520" lvl="0" indent="-1463040">
              <a:spcAft>
                <a:spcPts val="300"/>
              </a:spcAft>
              <a:tabLst/>
              <a:defRPr/>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55156956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0584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spcAft>
                <a:spcPts val="300"/>
              </a:spcAft>
              <a:tabLst/>
              <a:defRPr/>
            </a:pPr>
            <a:r>
              <a:rPr lang="en-US" dirty="0">
                <a:solidFill>
                  <a:prstClr val="black"/>
                </a:solidFill>
                <a:cs typeface="Arial" panose="020B0604020202020204" pitchFamily="34" charset="0"/>
              </a:rPr>
              <a:t>[1210] “Radical Rulers The White House Elites Who are Pushing Us Towards Socialism”, Coral Ridge Ministries, 2008.</a:t>
            </a:r>
          </a:p>
          <a:p>
            <a:pPr marL="731520" lvl="0" indent="-1463040">
              <a:spcAft>
                <a:spcPts val="300"/>
              </a:spcAft>
              <a:tabLst/>
              <a:defRPr/>
            </a:pPr>
            <a:r>
              <a:rPr lang="en-US" dirty="0">
                <a:solidFill>
                  <a:prstClr val="black"/>
                </a:solidFill>
                <a:cs typeface="Arial" panose="020B0604020202020204" pitchFamily="34" charset="0"/>
              </a:rPr>
              <a:t>[1211]  Dinesh D'Souza, “2016 Obama’s America, Love Him Hate Him, You Don’t Know Him”, Lions Gate, 2012, </a:t>
            </a:r>
            <a:r>
              <a:rPr lang="en-US" dirty="0">
                <a:solidFill>
                  <a:prstClr val="black"/>
                </a:solidFill>
                <a:cs typeface="Arial" panose="020B0604020202020204" pitchFamily="34" charset="0"/>
                <a:hlinkClick r:id="rId4"/>
              </a:rPr>
              <a:t>youtube.com/watch?v=vtv6XUT-hno</a:t>
            </a:r>
            <a:endParaRPr lang="en-US"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schemeClr val="bg1"/>
                </a:solidFill>
                <a:ea typeface="SimSun" panose="02010600030101010101" pitchFamily="2" charset="-122"/>
                <a:cs typeface="Arial" panose="020B0604020202020204" pitchFamily="34" charset="0"/>
              </a:rPr>
              <a:t>[1212]  Norimitsu Onishi, “Obama Visits a Nation That Knew Him as Barry”, New York Times, Nov. 8, 2010,</a:t>
            </a:r>
            <a:r>
              <a:rPr lang="en-US" dirty="0">
                <a:solidFill>
                  <a:prstClr val="black"/>
                </a:solidFill>
                <a:cs typeface="Arial" panose="020B0604020202020204" pitchFamily="34" charset="0"/>
              </a:rPr>
              <a:t> </a:t>
            </a:r>
            <a:r>
              <a:rPr lang="en-US" kern="150" dirty="0">
                <a:solidFill>
                  <a:srgbClr val="FFC000"/>
                </a:solidFill>
                <a:ea typeface="SimSun" panose="02010600030101010101" pitchFamily="2" charset="-122"/>
                <a:cs typeface="Arial" panose="020B0604020202020204" pitchFamily="34" charset="0"/>
                <a:hlinkClick r:id="rId5"/>
              </a:rPr>
              <a:t>nytimes.com/2010/11/09/world/asia/09indo.html</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[1213]  Jerome R. Corsi, “Occidental (college) activist: I thought Obama was 'gay’, John Drew recalls meeting future prez, Pakistani roommate”, WND.com, Aug. 15, 2012,</a:t>
            </a:r>
            <a:r>
              <a:rPr lang="en-US" dirty="0">
                <a:solidFill>
                  <a:prstClr val="black"/>
                </a:solidFill>
                <a:cs typeface="Arial" panose="020B0604020202020204" pitchFamily="34" charset="0"/>
              </a:rPr>
              <a:t> </a:t>
            </a:r>
            <a:r>
              <a:rPr lang="en-US" sz="1600" kern="150" dirty="0">
                <a:solidFill>
                  <a:srgbClr val="FFC000"/>
                </a:solidFill>
                <a:ea typeface="SimSun" panose="02010600030101010101" pitchFamily="2" charset="-122"/>
                <a:cs typeface="Arial" panose="020B0604020202020204" pitchFamily="34" charset="0"/>
                <a:hlinkClick r:id="rId6"/>
              </a:rPr>
              <a:t>wnd.com/2012/08/occidental-activist-i-thought-obama-was-gay/</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[1214]  Alex Pfeiffer (White House Correspondent), “New biography: Young Obama 'considered gayness’ 'Friendship beyond the classroom' with 'terrific' homosexual assistant prof”, Daily Caller, </a:t>
            </a:r>
            <a:r>
              <a:rPr lang="en-US" sz="1600" kern="150" dirty="0">
                <a:solidFill>
                  <a:srgbClr val="FFC000"/>
                </a:solidFill>
                <a:ea typeface="SimSun" panose="02010600030101010101" pitchFamily="2" charset="-122"/>
                <a:cs typeface="Arial" panose="020B0604020202020204" pitchFamily="34" charset="0"/>
                <a:hlinkClick r:id="rId7"/>
              </a:rPr>
              <a:t>https://dailycaller.com/2017/04/26/new-biography-young-obama-considered-gayness-amazon1/#ixzz4fOk4UgOW?utm_source=wnd&amp;utm_medium=wnd&amp;utm_campaign=syndicated</a:t>
            </a:r>
            <a:endParaRPr lang="en-US" sz="1600"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lumMod val="95000"/>
                    <a:lumOff val="5000"/>
                  </a:prstClr>
                </a:solidFill>
                <a:cs typeface="Arial" panose="020B0604020202020204" pitchFamily="34" charset="0"/>
              </a:rPr>
              <a:t>[1215]</a:t>
            </a:r>
            <a:r>
              <a:rPr lang="en-US" kern="150" dirty="0">
                <a:solidFill>
                  <a:prstClr val="black"/>
                </a:solidFill>
                <a:ea typeface="SimSun" panose="02010600030101010101" pitchFamily="2" charset="-122"/>
                <a:cs typeface="Arial" panose="020B0604020202020204" pitchFamily="34" charset="0"/>
              </a:rPr>
              <a:t>  Fred Barbash &amp; Harry Siegel, “Van Jones resigns amid controversy”, Updated 09/07/2009,</a:t>
            </a:r>
            <a:r>
              <a:rPr lang="en-US" dirty="0">
                <a:solidFill>
                  <a:prstClr val="black"/>
                </a:solidFill>
                <a:cs typeface="Arial" panose="020B0604020202020204" pitchFamily="34" charset="0"/>
              </a:rPr>
              <a:t> </a:t>
            </a:r>
            <a:r>
              <a:rPr lang="en-US" kern="150" dirty="0">
                <a:solidFill>
                  <a:srgbClr val="FFC000"/>
                </a:solidFill>
                <a:ea typeface="SimSun" panose="02010600030101010101" pitchFamily="2" charset="-122"/>
                <a:cs typeface="Arial" panose="020B0604020202020204" pitchFamily="34" charset="0"/>
                <a:hlinkClick r:id="rId6"/>
              </a:rPr>
              <a:t>wnd.com/2012/08/occidental-activist-i-thought-obama-was-gay/</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lumMod val="95000"/>
                    <a:lumOff val="5000"/>
                  </a:prstClr>
                </a:solidFill>
                <a:cs typeface="Arial" panose="020B0604020202020204" pitchFamily="34" charset="0"/>
              </a:rPr>
              <a:t>[1216]  Brandon Morse</a:t>
            </a:r>
            <a:r>
              <a:rPr lang="en-US" kern="150" dirty="0">
                <a:solidFill>
                  <a:prstClr val="black"/>
                </a:solidFill>
                <a:ea typeface="SimSun" panose="02010600030101010101" pitchFamily="2" charset="-122"/>
                <a:cs typeface="Arial" panose="020B0604020202020204" pitchFamily="34" charset="0"/>
              </a:rPr>
              <a:t>, “Obama's new biography reveals that he 'considered gayness' during college”, The Blaze, 04-28-2017, </a:t>
            </a:r>
            <a:r>
              <a:rPr lang="en-US" kern="150" dirty="0">
                <a:solidFill>
                  <a:srgbClr val="FFC000"/>
                </a:solidFill>
                <a:ea typeface="SimSun" panose="02010600030101010101" pitchFamily="2" charset="-122"/>
                <a:cs typeface="Arial" panose="020B0604020202020204" pitchFamily="34" charset="0"/>
                <a:hlinkClick r:id="rId8"/>
              </a:rPr>
              <a:t>theblaze.com/news/2017/04/28/obamas-new-biography-reveals-that-he-considered-gayness-during-college</a:t>
            </a: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208524581"/>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97321"/>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88000"/>
              </a:lnSpc>
              <a:spcBef>
                <a:spcPts val="0"/>
              </a:spcBef>
              <a:spcAft>
                <a:spcPts val="400"/>
              </a:spcAft>
              <a:buClr>
                <a:srgbClr val="FFC000"/>
              </a:buClr>
              <a:buSzPct val="70000"/>
              <a:tabLst/>
            </a:pPr>
            <a:r>
              <a:rPr lang="en-US" dirty="0">
                <a:solidFill>
                  <a:prstClr val="black">
                    <a:lumMod val="95000"/>
                    <a:lumOff val="5000"/>
                  </a:prstClr>
                </a:solidFill>
                <a:cs typeface="Arial" panose="020B0604020202020204" pitchFamily="34" charset="0"/>
              </a:rPr>
              <a:t>[1217]</a:t>
            </a:r>
            <a:r>
              <a:rPr lang="en-US" kern="150" dirty="0">
                <a:solidFill>
                  <a:prstClr val="black"/>
                </a:solidFill>
                <a:ea typeface="SimSun" panose="02010600030101010101" pitchFamily="2" charset="-122"/>
                <a:cs typeface="Arial" panose="020B0604020202020204" pitchFamily="34" charset="0"/>
              </a:rPr>
              <a:t> David Smith, “Obama biography stirs controversy with tales of politics, sex and a rising star ”, The Guardian, May 7, 2017,</a:t>
            </a:r>
            <a:r>
              <a:rPr lang="en-US" dirty="0">
                <a:solidFill>
                  <a:prstClr val="black"/>
                </a:solidFill>
                <a:cs typeface="Arial" panose="020B0604020202020204" pitchFamily="34" charset="0"/>
              </a:rPr>
              <a:t> </a:t>
            </a:r>
            <a:r>
              <a:rPr lang="en-US" kern="150" dirty="0">
                <a:solidFill>
                  <a:srgbClr val="FFC000"/>
                </a:solidFill>
                <a:ea typeface="SimSun" panose="02010600030101010101" pitchFamily="2" charset="-122"/>
                <a:cs typeface="Arial" panose="020B0604020202020204" pitchFamily="34" charset="0"/>
                <a:hlinkClick r:id="rId4"/>
              </a:rPr>
              <a:t>theguardian.com/us-news/2017/may/07/obama-biography-stirs-controversy-with-tales-of-politics-sex-and-a-rising-star</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[1218]  David Garrow (a Bernie Sanders socialist), “Rising Star: The Making of Barack Obama”,  </a:t>
            </a:r>
            <a:r>
              <a:rPr lang="en-US" kern="150" dirty="0">
                <a:solidFill>
                  <a:srgbClr val="FFC000"/>
                </a:solidFill>
                <a:ea typeface="SimSun" panose="02010600030101010101" pitchFamily="2" charset="-122"/>
                <a:cs typeface="Arial" panose="020B0604020202020204" pitchFamily="34" charset="0"/>
                <a:hlinkClick r:id="rId5"/>
              </a:rPr>
              <a:t>amazon.com/Rising-Star-Making-Barack-Obama-ebook/dp/B01KFBO82E#reader_B01KFBO82E</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[1219] “South Sudan lets fighters rape women in place of wages: UN”, i24 News, 3-11-2016, </a:t>
            </a:r>
            <a:r>
              <a:rPr lang="en-US" kern="150" dirty="0">
                <a:solidFill>
                  <a:srgbClr val="FFC000"/>
                </a:solidFill>
                <a:ea typeface="SimSun" panose="02010600030101010101" pitchFamily="2" charset="-122"/>
                <a:cs typeface="Arial" panose="020B0604020202020204" pitchFamily="34" charset="0"/>
                <a:hlinkClick r:id="rId6"/>
              </a:rPr>
              <a:t>i24news.tv/en/news/international/africa/105785-160311-south-sudan-lets-fighters-rape-women-in-place-of-wages-un?utm_source=wnd&amp;utm_medium=wnd&amp;utm_campaign=syndicated</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schemeClr val="bg1"/>
                </a:solidFill>
                <a:ea typeface="SimSun" panose="02010600030101010101" pitchFamily="2" charset="-122"/>
                <a:cs typeface="Arial" panose="020B0604020202020204" pitchFamily="34" charset="0"/>
              </a:rPr>
              <a:t>[1220] </a:t>
            </a:r>
            <a:r>
              <a:rPr lang="en-US" kern="150" dirty="0">
                <a:solidFill>
                  <a:prstClr val="black"/>
                </a:solidFill>
                <a:ea typeface="SimSun" panose="02010600030101010101" pitchFamily="2" charset="-122"/>
                <a:cs typeface="Arial" panose="020B0604020202020204" pitchFamily="34" charset="0"/>
              </a:rPr>
              <a:t>Jerome R. Corsi, “Trinity Church members reveal Obama shocker!, 'Matchmaker' Rev. Jeremiah Wright 'provided cover for gays’”, October 2, 2012, </a:t>
            </a:r>
            <a:r>
              <a:rPr lang="en-US" kern="150" dirty="0">
                <a:solidFill>
                  <a:srgbClr val="FFC000"/>
                </a:solidFill>
                <a:ea typeface="SimSun" panose="02010600030101010101" pitchFamily="2" charset="-122"/>
                <a:cs typeface="Arial" panose="020B0604020202020204" pitchFamily="34" charset="0"/>
                <a:hlinkClick r:id="rId7"/>
              </a:rPr>
              <a:t>wnd.com/2012/10/trinity-church-members-reveal-obama-shocker/</a:t>
            </a:r>
            <a:r>
              <a:rPr lang="en-US" kern="150" dirty="0">
                <a:solidFill>
                  <a:srgbClr val="FFC000"/>
                </a:solidFill>
                <a:ea typeface="SimSun" panose="02010600030101010101" pitchFamily="2" charset="-122"/>
                <a:cs typeface="Arial" panose="020B0604020202020204" pitchFamily="34" charset="0"/>
                <a:hlinkClick r:id="rId8"/>
              </a:rPr>
              <a:t>/</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[1221] “Tech Insider Blows Whistle on How Pinterest Listed Top Pro-Life Site as Porn, ‘Bible Verses’ Censored”, Project Veritas, June 11, 2019, </a:t>
            </a:r>
            <a:r>
              <a:rPr lang="en-US" kern="150" dirty="0">
                <a:solidFill>
                  <a:srgbClr val="FFC000"/>
                </a:solidFill>
                <a:ea typeface="SimSun" panose="02010600030101010101" pitchFamily="2" charset="-122"/>
                <a:cs typeface="Arial" panose="020B0604020202020204" pitchFamily="34" charset="0"/>
                <a:hlinkClick r:id="rId9"/>
              </a:rPr>
              <a:t>projectveritas.com/2019/06/11/tech-insider-blows-whistle-on-how-pinterest-listed-top-pro-life-site-as-porn-bible-verses-censored/</a:t>
            </a:r>
            <a:endParaRPr lang="en-US" kern="150" dirty="0">
              <a:solidFill>
                <a:schemeClr val="bg1"/>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[1222] “Report: Amazon Ring Gave Employees Unrestricted Access to Footage of Customers’ Homes”, Breitbart, Jan. 14, 2019, </a:t>
            </a:r>
            <a:r>
              <a:rPr lang="en-US" kern="150" dirty="0">
                <a:solidFill>
                  <a:srgbClr val="FFC000"/>
                </a:solidFill>
                <a:ea typeface="SimSun" panose="02010600030101010101" pitchFamily="2" charset="-122"/>
                <a:cs typeface="Arial" panose="020B0604020202020204" pitchFamily="34" charset="0"/>
                <a:hlinkClick r:id="rId10"/>
              </a:rPr>
              <a:t>breitbart.com/tech/2019/01/14/report-amazon-ring-gave-employees-unrestricted-access-to-footage-of-customers-homes/</a:t>
            </a:r>
            <a:endParaRPr lang="en-US" kern="150" dirty="0">
              <a:solidFill>
                <a:prstClr val="black"/>
              </a:solidFill>
              <a:ea typeface="SimSun" panose="02010600030101010101" pitchFamily="2" charset="-122"/>
              <a:cs typeface="Arial" panose="020B0604020202020204" pitchFamily="34" charset="0"/>
            </a:endParaRPr>
          </a:p>
          <a:p>
            <a:pPr marL="731520" lvl="0" indent="-1463040">
              <a:spcAft>
                <a:spcPts val="300"/>
              </a:spcAft>
              <a:tabLst/>
              <a:defRPr/>
            </a:pPr>
            <a:endParaRPr lang="en-US" dirty="0">
              <a:solidFill>
                <a:prstClr val="black">
                  <a:lumMod val="95000"/>
                  <a:lumOff val="5000"/>
                </a:prstClr>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92637930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231458"/>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97321"/>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[1223] Jeremy B. Merrill and Ariana Tobin, “Facebook Moves to Block Ad Transparency Tools — Including Ours”, Breitbart, Jan. 28, 2019, </a:t>
            </a:r>
            <a:r>
              <a:rPr lang="en-US" kern="150" dirty="0">
                <a:solidFill>
                  <a:srgbClr val="FFC000"/>
                </a:solidFill>
                <a:ea typeface="SimSun" panose="02010600030101010101" pitchFamily="2" charset="-122"/>
                <a:cs typeface="Arial" panose="020B0604020202020204" pitchFamily="34" charset="0"/>
                <a:hlinkClick r:id="rId4"/>
              </a:rPr>
              <a:t>propublica.org/article/facebook-blocks-ad-transparency-tools</a:t>
            </a:r>
            <a:endParaRPr lang="en-US"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[1224]  Alex Webb, “Google Enhances Privacy and Perhaps Itself at the Same Time, Restrictions on internet tracking help safeguard users but could also cement the search giant’s control of data.”, Bloomberg, January 14, 2020, </a:t>
            </a:r>
            <a:r>
              <a:rPr lang="en-US" kern="150" dirty="0">
                <a:solidFill>
                  <a:srgbClr val="FFC000"/>
                </a:solidFill>
                <a:ea typeface="SimSun" panose="02010600030101010101" pitchFamily="2" charset="-122"/>
                <a:cs typeface="Arial" panose="020B0604020202020204" pitchFamily="34" charset="0"/>
                <a:hlinkClick r:id="rId5"/>
              </a:rPr>
              <a:t>bloomberg.com/opinion/articles/2020-01-14/google-enhances-privacy-and-perhaps-itself-at-the-same-time</a:t>
            </a:r>
            <a:endParaRPr lang="en-US" kern="150" dirty="0">
              <a:solidFill>
                <a:prstClr val="black"/>
              </a:solidFill>
              <a:ea typeface="SimSun" panose="02010600030101010101" pitchFamily="2" charset="-122"/>
              <a:cs typeface="Arial" panose="020B0604020202020204" pitchFamily="34" charset="0"/>
            </a:endParaRPr>
          </a:p>
          <a:p>
            <a:pPr marL="731520" lvl="0" indent="-1463040">
              <a:spcAft>
                <a:spcPts val="300"/>
              </a:spcAft>
              <a:tabLst/>
              <a:defRPr/>
            </a:pPr>
            <a:r>
              <a:rPr lang="en-US" kern="150" dirty="0">
                <a:solidFill>
                  <a:prstClr val="black"/>
                </a:solidFill>
                <a:ea typeface="SimSun" panose="02010600030101010101" pitchFamily="2" charset="-122"/>
                <a:cs typeface="Arial" panose="020B0604020202020204" pitchFamily="34" charset="0"/>
              </a:rPr>
              <a:t>[1225] John Hagee, (weekly church sermon archives), John Hagee Ministries.</a:t>
            </a: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[1226] “Health United States 2018, Health Status and Determinants, Drug Overdose Deaths ”, Centers for Disease Control and Prevention (CDC), National Center for Health Statistics, 2019, </a:t>
            </a:r>
            <a:r>
              <a:rPr lang="en-US" sz="1600" kern="150" dirty="0">
                <a:solidFill>
                  <a:srgbClr val="FFC000"/>
                </a:solidFill>
                <a:ea typeface="SimSun" panose="02010600030101010101" pitchFamily="2" charset="-122"/>
                <a:cs typeface="Arial" panose="020B0604020202020204" pitchFamily="34" charset="0"/>
                <a:hlinkClick r:id="rId6"/>
              </a:rPr>
              <a:t>cdc.gov/nchs/data/hus/hus18.pdf#Highlights</a:t>
            </a:r>
            <a:endParaRPr lang="en-US"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[1227] “Timeline of cannabis laws in the United States”, Wikipedia, web (Jan. 21, 2020), </a:t>
            </a:r>
            <a:r>
              <a:rPr lang="en-US" sz="1600" kern="150" dirty="0">
                <a:solidFill>
                  <a:srgbClr val="FFC000"/>
                </a:solidFill>
                <a:ea typeface="SimSun" panose="02010600030101010101" pitchFamily="2" charset="-122"/>
                <a:cs typeface="Arial" panose="020B0604020202020204" pitchFamily="34" charset="0"/>
                <a:hlinkClick r:id="rId7"/>
              </a:rPr>
              <a:t>en.wikipedia.org/wiki/Timeline_of_cannabis_laws_in_the_United_States</a:t>
            </a:r>
            <a:endParaRPr lang="en-US" sz="1600"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[1228] “United States military casualties of war”, Wikipedia, web (Jan. 21, 2020), </a:t>
            </a:r>
            <a:r>
              <a:rPr lang="en-US" sz="1600" kern="150" dirty="0">
                <a:solidFill>
                  <a:srgbClr val="FFC000"/>
                </a:solidFill>
                <a:ea typeface="SimSun" panose="02010600030101010101" pitchFamily="2" charset="-122"/>
                <a:cs typeface="Arial" panose="020B0604020202020204" pitchFamily="34" charset="0"/>
                <a:hlinkClick r:id="rId8"/>
              </a:rPr>
              <a:t>en.wikipedia.org/wiki/United_States_military_casualties_of_war</a:t>
            </a:r>
            <a:endParaRPr lang="en-US" sz="1600"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[1229] Reuters, “Bolsonaro Brazil Has Been ‘Liberated from Socialism, Political Correctness’”, NBC News, Jan. 2, 2019, </a:t>
            </a:r>
            <a:r>
              <a:rPr lang="en-US" sz="1600" kern="150" dirty="0">
                <a:solidFill>
                  <a:srgbClr val="FFC000"/>
                </a:solidFill>
                <a:ea typeface="SimSun" panose="02010600030101010101" pitchFamily="2" charset="-122"/>
                <a:cs typeface="Arial" panose="020B0604020202020204" pitchFamily="34" charset="0"/>
                <a:hlinkClick r:id="rId9"/>
              </a:rPr>
              <a:t>nbcnews.com/news/latino/bolsonaro-brazil-has-been-liberated-socialism-political-correctness-n953736</a:t>
            </a:r>
            <a:endParaRPr lang="en-US" sz="1600"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[1230] “Joaquín ‘El Chapo’ Guzmán”, Wikipedia, web (Jan. 22, 2020), </a:t>
            </a:r>
            <a:r>
              <a:rPr lang="en-US" sz="1600" kern="150" dirty="0">
                <a:solidFill>
                  <a:srgbClr val="FFC000"/>
                </a:solidFill>
                <a:ea typeface="SimSun" panose="02010600030101010101" pitchFamily="2" charset="-122"/>
                <a:cs typeface="Arial" panose="020B0604020202020204" pitchFamily="34" charset="0"/>
                <a:hlinkClick r:id="rId10"/>
              </a:rPr>
              <a:t>https://en.wikipedia.org/wiki/Joaqu%C3%ADn_%22El_Chapo%22_Guzm%C3%A1n</a:t>
            </a:r>
            <a:endParaRPr lang="en-US" sz="1600" kern="150" dirty="0">
              <a:solidFill>
                <a:prstClr val="black"/>
              </a:solidFill>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989128020"/>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1" y="189425"/>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05840"/>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[1231] “2018 Statistics from the National Human Trafficking Hotline”, Polaris, web (Jan. 23, 2020), </a:t>
            </a:r>
            <a:r>
              <a:rPr lang="en-US" kern="150" dirty="0">
                <a:solidFill>
                  <a:srgbClr val="FFC000"/>
                </a:solidFill>
                <a:ea typeface="SimSun" panose="02010600030101010101" pitchFamily="2" charset="-122"/>
                <a:cs typeface="Arial" panose="020B0604020202020204" pitchFamily="34" charset="0"/>
                <a:hlinkClick r:id="rId4"/>
              </a:rPr>
              <a:t>humantraffickinghotline.org/sites/default/files/Polaris_National_Hotline_2018_Statistics_Fact_Sheet.pdf</a:t>
            </a:r>
            <a:endParaRPr lang="en-US"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[1232] “Sex trafficking in the United States”, Wikipedia, web (Jan. 23, 2020), </a:t>
            </a:r>
            <a:r>
              <a:rPr lang="en-US" kern="150" dirty="0">
                <a:solidFill>
                  <a:srgbClr val="FFC000"/>
                </a:solidFill>
                <a:ea typeface="SimSun" panose="02010600030101010101" pitchFamily="2" charset="-122"/>
                <a:cs typeface="Arial" panose="020B0604020202020204" pitchFamily="34" charset="0"/>
                <a:hlinkClick r:id="rId5"/>
              </a:rPr>
              <a:t>en.wikipedia.org/wiki/Sex_trafficking_in_the_United_States</a:t>
            </a:r>
            <a:endParaRPr lang="en-US" sz="1600"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kern="150" dirty="0">
                <a:solidFill>
                  <a:prstClr val="black"/>
                </a:solidFill>
                <a:ea typeface="SimSun" panose="02010600030101010101" pitchFamily="2" charset="-122"/>
                <a:cs typeface="Arial" panose="020B0604020202020204" pitchFamily="34" charset="0"/>
              </a:rPr>
              <a:t>[1233] “Human trafficking in the United States, Sex trafficking”, Wikipedia, web (Jan. 23, 2020), </a:t>
            </a:r>
            <a:r>
              <a:rPr lang="en-US" sz="1700" kern="150" dirty="0">
                <a:solidFill>
                  <a:srgbClr val="FFC000"/>
                </a:solidFill>
                <a:ea typeface="SimSun" panose="02010600030101010101" pitchFamily="2" charset="-122"/>
                <a:cs typeface="Arial" panose="020B0604020202020204" pitchFamily="34" charset="0"/>
                <a:hlinkClick r:id="rId6"/>
              </a:rPr>
              <a:t>en.wikipedia.org/wiki/Human_trafficking_in_the_United_States#Sex_trafficking</a:t>
            </a:r>
            <a:endParaRPr lang="en-US" sz="1700" kern="150" dirty="0">
              <a:solidFill>
                <a:srgbClr val="FFC000"/>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cs typeface="Arial" panose="020B0604020202020204" pitchFamily="34" charset="0"/>
              </a:rPr>
              <a:t>[1234] </a:t>
            </a:r>
            <a:r>
              <a:rPr lang="en-US" dirty="0">
                <a:solidFill>
                  <a:prstClr val="black"/>
                </a:solidFill>
                <a:cs typeface="Arial" panose="020B0604020202020204" pitchFamily="34" charset="0"/>
              </a:rPr>
              <a:t>WND Staff, </a:t>
            </a:r>
            <a:r>
              <a:rPr lang="en-US" dirty="0">
                <a:cs typeface="Arial" panose="020B0604020202020204" pitchFamily="34" charset="0"/>
              </a:rPr>
              <a:t>“Source: FBI has evidence Hillary visited 'Orgy Island’”, WND, Nov. 4, 2016, </a:t>
            </a:r>
            <a:r>
              <a:rPr lang="en-US" dirty="0">
                <a:cs typeface="Arial" panose="020B0604020202020204" pitchFamily="34" charset="0"/>
                <a:hlinkClick r:id="rId7"/>
              </a:rPr>
              <a:t>www.wnd.com/2016/11/source-fbi-has-evidence-hillary-visited-orgy-island/</a:t>
            </a:r>
            <a:endParaRPr lang="en-US" dirty="0">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cs typeface="Arial" panose="020B0604020202020204" pitchFamily="34" charset="0"/>
              </a:rPr>
              <a:t>[1235] Edward Helmore, “Harvey Weinstein lawsuit: attorney general says 'we have never seen anything as despicable’”,  The Guardian, </a:t>
            </a:r>
            <a:r>
              <a:rPr lang="en-US" dirty="0">
                <a:solidFill>
                  <a:prstClr val="black"/>
                </a:solidFill>
                <a:cs typeface="Arial" panose="020B0604020202020204" pitchFamily="34" charset="0"/>
              </a:rPr>
              <a:t>Feb. 12, 2018, modified May 25, 2018, </a:t>
            </a:r>
            <a:r>
              <a:rPr lang="en-US" dirty="0">
                <a:cs typeface="Arial" panose="020B0604020202020204" pitchFamily="34" charset="0"/>
                <a:hlinkClick r:id="rId8"/>
              </a:rPr>
              <a:t>theguardian.com/film/2018/feb/12/weinstein-lawsuit-attorney-general-says-we-have-never-seen-anything-as-despicable</a:t>
            </a:r>
            <a:endParaRPr lang="en-US" dirty="0">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cs typeface="Arial" panose="020B0604020202020204" pitchFamily="34" charset="0"/>
              </a:rPr>
              <a:t>[1236] John Koblin, “Ronan Farrow’s Ex-Producer Says NBC Impeded Weinstein Reporting”, The New York Times, Aug. 30, 2018, </a:t>
            </a:r>
            <a:r>
              <a:rPr lang="en-US" sz="1600" dirty="0">
                <a:cs typeface="Arial" panose="020B0604020202020204" pitchFamily="34" charset="0"/>
                <a:hlinkClick r:id="rId9"/>
              </a:rPr>
              <a:t>nytimes.com/2018/08/30/business/media/ronan-farrow-weinstein-producer.html</a:t>
            </a:r>
            <a:endParaRPr lang="en-US" dirty="0">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[1237] Jodi Kantor &amp; Megan Twohey, “Harvey Weinstein Paid Off Sexual Harassment Accusers for Decades”, The New York Times, Oct. 5, 2017, </a:t>
            </a:r>
            <a:r>
              <a:rPr lang="en-US" sz="1600" dirty="0">
                <a:solidFill>
                  <a:prstClr val="black"/>
                </a:solidFill>
                <a:cs typeface="Arial" panose="020B0604020202020204" pitchFamily="34" charset="0"/>
                <a:hlinkClick r:id="rId10"/>
              </a:rPr>
              <a:t>https://www.nytimes.com/2017/10/05/us/harvey-weinstein-harassment-allegations.html</a:t>
            </a:r>
            <a:endParaRPr lang="en-US"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endParaRPr lang="en-US" kern="150" dirty="0">
              <a:solidFill>
                <a:prstClr val="black"/>
              </a:solidFill>
              <a:ea typeface="SimSun" panose="02010600030101010101" pitchFamily="2" charset="-122"/>
              <a:cs typeface="Arial" panose="020B0604020202020204" pitchFamily="34" charset="0"/>
            </a:endParaRPr>
          </a:p>
          <a:p>
            <a:pPr marL="731520" lvl="0" indent="-1463040">
              <a:lnSpc>
                <a:spcPct val="88000"/>
              </a:lnSpc>
              <a:spcBef>
                <a:spcPts val="0"/>
              </a:spcBef>
              <a:spcAft>
                <a:spcPts val="400"/>
              </a:spcAft>
              <a:buClr>
                <a:srgbClr val="FFC000"/>
              </a:buClr>
              <a:buSzPct val="70000"/>
              <a:tabLst/>
            </a:pPr>
            <a:endParaRPr lang="en-US" sz="1600" kern="150" dirty="0">
              <a:solidFill>
                <a:prstClr val="black"/>
              </a:solidFill>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72924146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70174"/>
            <a:ext cx="8730992" cy="54073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[1238]  WND Staff, “'Orgy Island' creep, Clinton pal Epstein, settles before 'sex slaves' testify, Former president took 26 trips on 'Lolita Express’”, WND, </a:t>
            </a:r>
          </a:p>
          <a:p>
            <a:pPr marL="731520" lvl="0" indent="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Dec. 4, 2018, </a:t>
            </a:r>
            <a:r>
              <a:rPr lang="en-US" dirty="0">
                <a:solidFill>
                  <a:prstClr val="black"/>
                </a:solidFill>
                <a:cs typeface="Arial" panose="020B0604020202020204" pitchFamily="34" charset="0"/>
                <a:hlinkClick r:id="rId4"/>
              </a:rPr>
              <a:t>wnd.com/2018/12/orgy-island-creep-clinton-pal-epstein-settles-before-sex-slaves-testify/</a:t>
            </a:r>
            <a:endParaRPr lang="en-US"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[1239] Pamela Geller, “How the American media covers [up] Islamic practice of female genital mutilation (FGM)”, Geller Report, April 23, 2017, </a:t>
            </a:r>
            <a:r>
              <a:rPr lang="en-US" dirty="0">
                <a:solidFill>
                  <a:prstClr val="black"/>
                </a:solidFill>
                <a:cs typeface="Arial" panose="020B0604020202020204" pitchFamily="34" charset="0"/>
                <a:hlinkClick r:id="rId5"/>
              </a:rPr>
              <a:t>gellerreport.com/2017/04/american-media-covers-islamic-practice-female-genital-mutilation-fgm.html/</a:t>
            </a:r>
            <a:endParaRPr lang="en-US"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[1240] Tresa Baldas, “Genital mutilation victims: 'This is demonic’”, Detroit Free Press, April 22, 2017, </a:t>
            </a:r>
            <a:r>
              <a:rPr lang="en-US" sz="1600" dirty="0">
                <a:solidFill>
                  <a:prstClr val="black"/>
                </a:solidFill>
                <a:cs typeface="Arial" panose="020B0604020202020204" pitchFamily="34" charset="0"/>
                <a:hlinkClick r:id="rId6"/>
              </a:rPr>
              <a:t>freep.com/story/news/local/michigan/2017/04/22/female-genital-mutilation-victims-michigan/100690792/</a:t>
            </a:r>
            <a:endParaRPr lang="en-US" sz="1600"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[1241] Tresa Baldas, “Genital cutting victims get backlash over activism”, Detroit Free Press, June 24, 2017, Updated June 25, 2017, </a:t>
            </a:r>
            <a:r>
              <a:rPr lang="en-US" dirty="0">
                <a:solidFill>
                  <a:prstClr val="black"/>
                </a:solidFill>
                <a:cs typeface="Arial" panose="020B0604020202020204" pitchFamily="34" charset="0"/>
                <a:hlinkClick r:id="rId6"/>
              </a:rPr>
              <a:t>freep.com/story/news/local/michigan/2017/04/22/female-genital-mutilation-victims-michigan/100690792/</a:t>
            </a:r>
            <a:endParaRPr lang="en-US" dirty="0">
              <a:solidFill>
                <a:prstClr val="black"/>
              </a:solidFill>
              <a:cs typeface="Arial" panose="020B0604020202020204" pitchFamily="34" charset="0"/>
            </a:endParaRPr>
          </a:p>
          <a:p>
            <a:pPr marL="731520" lvl="0" indent="-146304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rPr>
              <a:t>[1242] Tré Goins-Phillips, “Franklin Graham Event Canceled Because He Views Gay Marriage a 'Sin'”, Faithwire, 01-27-2020,</a:t>
            </a:r>
          </a:p>
          <a:p>
            <a:pPr marL="731520" lvl="0" indent="0">
              <a:lnSpc>
                <a:spcPct val="88000"/>
              </a:lnSpc>
              <a:spcBef>
                <a:spcPts val="0"/>
              </a:spcBef>
              <a:spcAft>
                <a:spcPts val="400"/>
              </a:spcAft>
              <a:buClr>
                <a:srgbClr val="FFC000"/>
              </a:buClr>
              <a:buSzPct val="70000"/>
              <a:tabLst/>
            </a:pPr>
            <a:r>
              <a:rPr lang="en-US" dirty="0">
                <a:solidFill>
                  <a:prstClr val="black"/>
                </a:solidFill>
                <a:cs typeface="Arial" panose="020B0604020202020204" pitchFamily="34" charset="0"/>
                <a:hlinkClick r:id="rId7"/>
              </a:rPr>
              <a:t>https://www1.cbn.com/cbnnews/cwn/2020/january/franklin-graham-event-canceled-because-he-views-gay-marriage-a-sin?utm_source=wnd&amp;utm_medium=wnd&amp;utm_campaign=syndicated</a:t>
            </a: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73621110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40100" y="1600200"/>
            <a:ext cx="8863800" cy="4508478"/>
          </a:xfrm>
          <a:prstGeom prst="rect">
            <a:avLst/>
          </a:prstGeom>
          <a:gradFill flip="none" rotWithShape="1">
            <a:gsLst>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27432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spcBef>
                <a:spcPts val="0"/>
              </a:spcBef>
              <a:spcAft>
                <a:spcPts val="1200"/>
              </a:spcAft>
              <a:buClr>
                <a:schemeClr val="bg1"/>
              </a:buClr>
              <a:buSzPct val="70000"/>
              <a:tabLst/>
            </a:pPr>
            <a:r>
              <a:rPr lang="en-US" sz="3000" kern="150" dirty="0">
                <a:solidFill>
                  <a:schemeClr val="tx1"/>
                </a:solidFill>
                <a:ea typeface="SimSun" panose="02010600030101010101" pitchFamily="2" charset="-122"/>
                <a:cs typeface="Arial" panose="020B0604020202020204" pitchFamily="34" charset="0"/>
              </a:rPr>
              <a:t>“Researchers… at Harvard Medical School found that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chronic alcohol misuse damaged white matter in areas of the brain that are important for self-control...” </a:t>
            </a:r>
            <a:r>
              <a:rPr lang="en-US" dirty="0">
                <a:solidFill>
                  <a:schemeClr val="tx1"/>
                </a:solidFill>
                <a:cs typeface="Arial" panose="020B0604020202020204" pitchFamily="34" charset="0"/>
                <a:hlinkClick r:id="rId4">
                  <a:extLst>
                    <a:ext uri="{A12FA001-AC4F-418D-AE19-62706E023703}">
                      <ahyp:hlinkClr xmlns:ahyp="http://schemas.microsoft.com/office/drawing/2018/hyperlinkcolor" val="tx"/>
                    </a:ext>
                  </a:extLst>
                </a:hlinkClick>
              </a:rPr>
              <a:t>[1127]</a:t>
            </a:r>
            <a:endParaRPr lang="en-US" sz="3200" b="1" kern="150" dirty="0">
              <a:ln w="12700" cmpd="sng">
                <a:solidFill>
                  <a:srgbClr val="000000"/>
                </a:solidFill>
                <a:prstDash val="solid"/>
              </a:ln>
              <a:solidFill>
                <a:schemeClr val="tx1"/>
              </a:solidFill>
              <a:effectLst>
                <a:outerShdw blurRad="127000" dist="50800" dir="5400000" algn="ctr" rotWithShape="0">
                  <a:srgbClr val="000000"/>
                </a:outerShdw>
              </a:effectLst>
              <a:ea typeface="SimSun" panose="02010600030101010101" pitchFamily="2" charset="-122"/>
              <a:cs typeface="Arial" panose="020B0604020202020204" pitchFamily="34" charset="0"/>
            </a:endParaRPr>
          </a:p>
          <a:p>
            <a:pPr marL="274320" indent="-274320">
              <a:spcBef>
                <a:spcPts val="0"/>
              </a:spcBef>
              <a:spcAft>
                <a:spcPts val="1000"/>
              </a:spcAft>
              <a:buClr>
                <a:schemeClr val="tx1"/>
              </a:buClr>
              <a:buSzPct val="60000"/>
              <a:buFont typeface="Wingdings" panose="05000000000000000000" pitchFamily="2" charset="2"/>
              <a:buChar char="Ø"/>
              <a:tabLst/>
            </a:pPr>
            <a:r>
              <a:rPr lang="en-US" sz="2800" kern="150" dirty="0">
                <a:solidFill>
                  <a:schemeClr val="tx1"/>
                </a:solidFill>
                <a:ea typeface="SimSun" panose="02010600030101010101" pitchFamily="2" charset="-122"/>
                <a:cs typeface="Arial" panose="020B0604020202020204" pitchFamily="34" charset="0"/>
              </a:rPr>
              <a:t>“Compared with the light drinkers, the (five year) abstinent (former 25 year) alcoholics showed pronounced reductions in the structural integrity of frontal and superior white matter tracts (their brain network connections are severely damaged).”</a:t>
            </a:r>
            <a:r>
              <a:rPr lang="en-US" sz="2800" b="1" kern="150" dirty="0">
                <a:ln w="12700" cmpd="sng">
                  <a:solidFill>
                    <a:srgbClr val="000000"/>
                  </a:solidFill>
                  <a:prstDash val="solid"/>
                </a:ln>
                <a:solidFill>
                  <a:schemeClr val="tx1"/>
                </a:soli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dirty="0">
                <a:solidFill>
                  <a:schemeClr val="tx1"/>
                </a:solidFill>
                <a:cs typeface="Arial" panose="020B0604020202020204" pitchFamily="34" charset="0"/>
                <a:hlinkClick r:id="rId4">
                  <a:extLst>
                    <a:ext uri="{A12FA001-AC4F-418D-AE19-62706E023703}">
                      <ahyp:hlinkClr xmlns:ahyp="http://schemas.microsoft.com/office/drawing/2018/hyperlinkcolor" val="tx"/>
                    </a:ext>
                  </a:extLst>
                </a:hlinkClick>
              </a:rPr>
              <a:t>[1127]</a:t>
            </a:r>
            <a:endParaRPr lang="en-US" sz="2800" dirty="0">
              <a:solidFill>
                <a:schemeClr val="tx1"/>
              </a:solidFill>
              <a:latin typeface="Calibri" panose="020F0502020204030204" pitchFamily="34" charset="0"/>
              <a:ea typeface="SimSun" panose="02010600030101010101" pitchFamily="2" charset="-122"/>
              <a:cs typeface="Mangal" panose="02040503050203030202" pitchFamily="18" charset="0"/>
            </a:endParaRPr>
          </a:p>
        </p:txBody>
      </p:sp>
      <p:sp>
        <p:nvSpPr>
          <p:cNvPr id="5" name="Text Box 2"/>
          <p:cNvSpPr txBox="1">
            <a:spLocks noChangeArrowheads="1"/>
          </p:cNvSpPr>
          <p:nvPr/>
        </p:nvSpPr>
        <p:spPr bwMode="auto">
          <a:xfrm>
            <a:off x="171450" y="319061"/>
            <a:ext cx="8801100" cy="109728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5C166FA-44EF-4B39-9300-F62133DE43B8}"/>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5342260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000" tmFilter="0, 0; .2, .5; .8, .5; 1, 0"/>
                                        <p:tgtEl>
                                          <p:spTgt spid="6">
                                            <p:txEl>
                                              <p:pRg st="0" end="0"/>
                                            </p:txEl>
                                          </p:spTgt>
                                        </p:tgtEl>
                                      </p:cBhvr>
                                    </p:animEffect>
                                    <p:animScale>
                                      <p:cBhvr>
                                        <p:cTn id="7" dur="500" autoRev="1" fill="hold"/>
                                        <p:tgtEl>
                                          <p:spTgt spid="6">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2549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88000"/>
              </a:lnSpc>
              <a:spcBef>
                <a:spcPts val="0"/>
              </a:spcBef>
              <a:spcAft>
                <a:spcPts val="300"/>
              </a:spcAft>
              <a:buClr>
                <a:srgbClr val="FFC000"/>
              </a:buClr>
              <a:buSzPct val="70000"/>
              <a:tabLst/>
            </a:pPr>
            <a:r>
              <a:rPr lang="en-US" dirty="0">
                <a:solidFill>
                  <a:prstClr val="black"/>
                </a:solidFill>
                <a:cs typeface="Arial" panose="020B0604020202020204" pitchFamily="34" charset="0"/>
              </a:rPr>
              <a:t>[1243] Pamela Geller, “200 Million Girls Have Undergone FGM’”, Geller Report,</a:t>
            </a:r>
          </a:p>
          <a:p>
            <a:pPr marL="731520" lvl="0" indent="0">
              <a:lnSpc>
                <a:spcPct val="88000"/>
              </a:lnSpc>
              <a:spcBef>
                <a:spcPts val="0"/>
              </a:spcBef>
              <a:spcAft>
                <a:spcPts val="300"/>
              </a:spcAft>
              <a:buClr>
                <a:srgbClr val="FFC000"/>
              </a:buClr>
              <a:buSzPct val="70000"/>
              <a:tabLst/>
            </a:pPr>
            <a:r>
              <a:rPr lang="en-US" dirty="0">
                <a:solidFill>
                  <a:prstClr val="black"/>
                </a:solidFill>
                <a:cs typeface="Arial" panose="020B0604020202020204" pitchFamily="34" charset="0"/>
              </a:rPr>
              <a:t>Feb. 5, 2016, </a:t>
            </a:r>
            <a:r>
              <a:rPr lang="en-US" dirty="0">
                <a:solidFill>
                  <a:prstClr val="black"/>
                </a:solidFill>
                <a:cs typeface="Arial" panose="020B0604020202020204" pitchFamily="34" charset="0"/>
                <a:hlinkClick r:id="rId4"/>
              </a:rPr>
              <a:t>gellerreport.com/2016/02/almost-70-million-more-women-than-previously-thought-are-estimated-to-have-undergone-fgm.html/</a:t>
            </a:r>
            <a:endParaRPr lang="en-US" dirty="0">
              <a:solidFill>
                <a:prstClr val="black"/>
              </a:solidFill>
              <a:cs typeface="Arial" panose="020B0604020202020204" pitchFamily="34" charset="0"/>
            </a:endParaRPr>
          </a:p>
          <a:p>
            <a:pPr marL="731520" lvl="0" indent="-1463040">
              <a:lnSpc>
                <a:spcPct val="88000"/>
              </a:lnSpc>
              <a:spcBef>
                <a:spcPts val="0"/>
              </a:spcBef>
              <a:spcAft>
                <a:spcPts val="300"/>
              </a:spcAft>
              <a:buClr>
                <a:srgbClr val="FFC000"/>
              </a:buClr>
              <a:buSzPct val="70000"/>
              <a:tabLst/>
            </a:pPr>
            <a:r>
              <a:rPr lang="en-US" dirty="0">
                <a:solidFill>
                  <a:prstClr val="black"/>
                </a:solidFill>
                <a:cs typeface="Arial" panose="020B0604020202020204" pitchFamily="34" charset="0"/>
              </a:rPr>
              <a:t>[1244] Dawson White, “Accused cannibal eats part of Grindr date hanging from his ceiling, Michigan cops say’”, Kansas City Star, January 06, 2020, </a:t>
            </a:r>
            <a:r>
              <a:rPr lang="en-US" dirty="0">
                <a:solidFill>
                  <a:prstClr val="black"/>
                </a:solidFill>
                <a:cs typeface="Arial" panose="020B0604020202020204" pitchFamily="34" charset="0"/>
                <a:hlinkClick r:id="rId5"/>
              </a:rPr>
              <a:t>kansascity.com/news/nation-world/national/article238998043.html</a:t>
            </a:r>
            <a:endParaRPr lang="en-US" dirty="0">
              <a:solidFill>
                <a:prstClr val="black"/>
              </a:solidFill>
              <a:cs typeface="Arial" panose="020B0604020202020204" pitchFamily="34" charset="0"/>
            </a:endParaRPr>
          </a:p>
          <a:p>
            <a:pPr marL="731520" lvl="0" indent="-1463040">
              <a:lnSpc>
                <a:spcPct val="88000"/>
              </a:lnSpc>
              <a:spcBef>
                <a:spcPts val="0"/>
              </a:spcBef>
              <a:spcAft>
                <a:spcPts val="300"/>
              </a:spcAft>
              <a:buClr>
                <a:srgbClr val="FFC000"/>
              </a:buClr>
              <a:buSzPct val="70000"/>
              <a:tabLst/>
            </a:pPr>
            <a:r>
              <a:rPr lang="en-US" dirty="0">
                <a:solidFill>
                  <a:prstClr val="black"/>
                </a:solidFill>
                <a:cs typeface="Arial" panose="020B0604020202020204" pitchFamily="34" charset="0"/>
              </a:rPr>
              <a:t>[1245] “Amygdala, Sex distinction”, Wikipedia, web (1/27/2020), </a:t>
            </a:r>
          </a:p>
          <a:p>
            <a:pPr marL="731520" lvl="0" indent="0">
              <a:lnSpc>
                <a:spcPct val="88000"/>
              </a:lnSpc>
              <a:spcBef>
                <a:spcPts val="0"/>
              </a:spcBef>
              <a:spcAft>
                <a:spcPts val="300"/>
              </a:spcAft>
              <a:buClr>
                <a:srgbClr val="FFC000"/>
              </a:buClr>
              <a:buSzPct val="70000"/>
              <a:tabLst/>
            </a:pPr>
            <a:r>
              <a:rPr lang="en-US" dirty="0">
                <a:solidFill>
                  <a:prstClr val="black"/>
                </a:solidFill>
                <a:cs typeface="Arial" panose="020B0604020202020204" pitchFamily="34" charset="0"/>
                <a:hlinkClick r:id="rId6"/>
              </a:rPr>
              <a:t>en.wikipedia.org/wiki/Amygdala#Sex_distinction</a:t>
            </a:r>
            <a:endParaRPr lang="en-US" dirty="0">
              <a:solidFill>
                <a:prstClr val="black"/>
              </a:solidFill>
              <a:cs typeface="Arial" panose="020B0604020202020204" pitchFamily="34" charset="0"/>
            </a:endParaRPr>
          </a:p>
          <a:p>
            <a:pPr marL="731520" lvl="0" indent="-1463040">
              <a:lnSpc>
                <a:spcPct val="90000"/>
              </a:lnSpc>
              <a:spcBef>
                <a:spcPts val="0"/>
              </a:spcBef>
              <a:spcAft>
                <a:spcPts val="300"/>
              </a:spcAft>
              <a:tabLst/>
            </a:pPr>
            <a:r>
              <a:rPr lang="en-US" dirty="0">
                <a:solidFill>
                  <a:schemeClr val="bg1"/>
                </a:solidFill>
                <a:cs typeface="Arial" panose="020B0604020202020204" pitchFamily="34" charset="0"/>
              </a:rPr>
              <a:t>[1246]  WND Staff, “University relents – debate on transgenderism will now include BOTH sides, Original plan required everyone to support 'gender-diverse identities’”, WND, January 25, 2020, </a:t>
            </a:r>
            <a:r>
              <a:rPr lang="en-US" dirty="0">
                <a:solidFill>
                  <a:schemeClr val="bg1"/>
                </a:solidFill>
                <a:cs typeface="Arial" panose="020B0604020202020204" pitchFamily="34" charset="0"/>
                <a:hlinkClick r:id="rId7"/>
              </a:rPr>
              <a:t>wnd.com/2020/01/university-relents-debate-transgenderism-will-now-include-sides/</a:t>
            </a:r>
            <a:r>
              <a:rPr lang="en-US" dirty="0">
                <a:solidFill>
                  <a:schemeClr val="bg1"/>
                </a:solidFill>
                <a:cs typeface="Arial" panose="020B0604020202020204" pitchFamily="34" charset="0"/>
              </a:rPr>
              <a:t> </a:t>
            </a:r>
          </a:p>
          <a:p>
            <a:pPr marL="731520" lvl="0" indent="-1463040">
              <a:lnSpc>
                <a:spcPct val="90000"/>
              </a:lnSpc>
              <a:spcBef>
                <a:spcPts val="0"/>
              </a:spcBef>
              <a:spcAft>
                <a:spcPts val="300"/>
              </a:spcAft>
              <a:tabLst/>
            </a:pPr>
            <a:r>
              <a:rPr lang="en-US" dirty="0">
                <a:solidFill>
                  <a:schemeClr val="bg1"/>
                </a:solidFill>
                <a:cs typeface="Arial" panose="020B0604020202020204" pitchFamily="34" charset="0"/>
              </a:rPr>
              <a:t>[1247] WND Staff, “Meet the group injured most by ban on counseling against gayness 'What is needed is a climate where it is acceptable for victims to say same-sex attractions unwanted’”, WND, January 25, 2020, </a:t>
            </a:r>
            <a:r>
              <a:rPr lang="en-US" dirty="0">
                <a:solidFill>
                  <a:schemeClr val="bg1"/>
                </a:solidFill>
                <a:cs typeface="Arial" panose="020B0604020202020204" pitchFamily="34" charset="0"/>
                <a:hlinkClick r:id="rId8"/>
              </a:rPr>
              <a:t>wnd.com/2020/01/meet-group-injured-ban-counseling-gayness/</a:t>
            </a:r>
            <a:endParaRPr lang="en-US" dirty="0">
              <a:solidFill>
                <a:schemeClr val="bg1"/>
              </a:solidFill>
              <a:cs typeface="Arial" panose="020B0604020202020204" pitchFamily="34" charset="0"/>
            </a:endParaRPr>
          </a:p>
          <a:p>
            <a:pPr marL="731520" lvl="0" indent="-1463040">
              <a:lnSpc>
                <a:spcPct val="90000"/>
              </a:lnSpc>
              <a:spcBef>
                <a:spcPts val="0"/>
              </a:spcBef>
              <a:spcAft>
                <a:spcPts val="300"/>
              </a:spcAft>
              <a:tabLst/>
            </a:pPr>
            <a:r>
              <a:rPr lang="en-US" dirty="0">
                <a:solidFill>
                  <a:schemeClr val="bg1"/>
                </a:solidFill>
                <a:cs typeface="Arial" panose="020B0604020202020204" pitchFamily="34" charset="0"/>
              </a:rPr>
              <a:t>[1248] Bob Unruh, “State forbids pastors calling homosexuality 'sinful’ Sets religious test for volunteer counselors for juvenile offenders”, WND, July 24, 2015, </a:t>
            </a:r>
            <a:r>
              <a:rPr lang="en-US" dirty="0">
                <a:solidFill>
                  <a:schemeClr val="bg1"/>
                </a:solidFill>
                <a:cs typeface="Arial" panose="020B0604020202020204" pitchFamily="34" charset="0"/>
                <a:hlinkClick r:id="rId9"/>
              </a:rPr>
              <a:t>wnd.com/2015/07/state-forbids-pastors-calling-homosexuality-sinful/</a:t>
            </a:r>
            <a:endParaRPr lang="en-US" dirty="0">
              <a:solidFill>
                <a:prstClr val="black"/>
              </a:solidFill>
              <a:cs typeface="Arial" panose="020B0604020202020204" pitchFamily="34" charset="0"/>
            </a:endParaRPr>
          </a:p>
          <a:p>
            <a:pPr marL="731520" lvl="0" indent="0">
              <a:lnSpc>
                <a:spcPct val="88000"/>
              </a:lnSpc>
              <a:spcBef>
                <a:spcPts val="0"/>
              </a:spcBef>
              <a:spcAft>
                <a:spcPts val="400"/>
              </a:spcAft>
              <a:buClr>
                <a:srgbClr val="FFC000"/>
              </a:buClr>
              <a:buSzPct val="70000"/>
              <a:tabLst/>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246484831"/>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219200"/>
            <a:ext cx="8730992" cy="52549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schemeClr val="bg1"/>
                </a:solidFill>
                <a:cs typeface="Arial" panose="020B0604020202020204" pitchFamily="34" charset="0"/>
              </a:rPr>
              <a:t>[1249] “Transgender plaintiff files $1.1 million lawsuit against former employer Nike for exposure to incorrect gender pronouns”, The Blaze, December 20, 2019, </a:t>
            </a:r>
            <a:r>
              <a:rPr lang="en-US" dirty="0">
                <a:solidFill>
                  <a:schemeClr val="bg1"/>
                </a:solidFill>
                <a:cs typeface="Arial" panose="020B0604020202020204" pitchFamily="34" charset="0"/>
                <a:hlinkClick r:id="rId4"/>
              </a:rPr>
              <a:t>theblaze.com/news/transgender-plaintiff-sues-former-employer-nike-for-exposure-to-incorrect-gender-pronouns?utm_source=sendpulse&amp;utm_medium=push&amp;utm_campaign=12118511?utm_source=wnd&amp;utm_medium=wnd&amp;utm_campaign=syndicated</a:t>
            </a:r>
            <a:endParaRPr lang="en-US" dirty="0">
              <a:solidFill>
                <a:schemeClr val="bg1"/>
              </a:solidFill>
              <a:cs typeface="Arial" panose="020B0604020202020204" pitchFamily="34" charset="0"/>
            </a:endParaRPr>
          </a:p>
          <a:p>
            <a:pPr marL="731520" lvl="0" indent="-1463040">
              <a:lnSpc>
                <a:spcPct val="90000"/>
              </a:lnSpc>
              <a:spcAft>
                <a:spcPts val="0"/>
              </a:spcAft>
              <a:tabLst/>
            </a:pPr>
            <a:r>
              <a:rPr lang="en-US" dirty="0">
                <a:solidFill>
                  <a:schemeClr val="bg1"/>
                </a:solidFill>
                <a:cs typeface="Arial" panose="020B0604020202020204" pitchFamily="34" charset="0"/>
              </a:rPr>
              <a:t>[1250] Jim Hoft, “INSANE! LGBT Activist Keaton Hill Caught on Film Assaulting and Threatening to Kill Black Conservative at Sacramento State (VIDEO)”, The Gateway Pundit, December 7, 2019, </a:t>
            </a:r>
            <a:r>
              <a:rPr lang="en-US" dirty="0">
                <a:solidFill>
                  <a:schemeClr val="bg1"/>
                </a:solidFill>
                <a:cs typeface="Arial" panose="020B0604020202020204" pitchFamily="34" charset="0"/>
                <a:hlinkClick r:id="rId5"/>
              </a:rPr>
              <a:t>thegatewaypundit.com/2019/12/insane-lgbt-activist-keaton-hill-caught-on-film-assaulting-and-threatening-to-kill-black-conservative-at-sacramento-state-video/</a:t>
            </a:r>
            <a:endParaRPr lang="en-US" dirty="0">
              <a:solidFill>
                <a:schemeClr val="bg1"/>
              </a:solidFill>
              <a:cs typeface="Arial" panose="020B0604020202020204" pitchFamily="34" charset="0"/>
            </a:endParaRPr>
          </a:p>
          <a:p>
            <a:pPr marL="731520" lvl="0" indent="-1463040">
              <a:lnSpc>
                <a:spcPct val="90000"/>
              </a:lnSpc>
              <a:spcAft>
                <a:spcPts val="0"/>
              </a:spcAft>
              <a:tabLst/>
            </a:pPr>
            <a:r>
              <a:rPr lang="en-US" dirty="0">
                <a:solidFill>
                  <a:schemeClr val="bg1"/>
                </a:solidFill>
                <a:cs typeface="Arial" panose="020B0604020202020204" pitchFamily="34" charset="0"/>
              </a:rPr>
              <a:t>[1251] WND, “LGBTQ activists send funeral directors to pastor's home Death threats followed his warning their agenda harms children”, WND, December 7, 2019,</a:t>
            </a:r>
          </a:p>
          <a:p>
            <a:pPr marL="731520" lvl="0" indent="0">
              <a:lnSpc>
                <a:spcPct val="90000"/>
              </a:lnSpc>
              <a:spcAft>
                <a:spcPts val="0"/>
              </a:spcAft>
              <a:tabLst/>
            </a:pPr>
            <a:r>
              <a:rPr lang="en-US" dirty="0">
                <a:solidFill>
                  <a:schemeClr val="bg1"/>
                </a:solidFill>
                <a:cs typeface="Arial" panose="020B0604020202020204" pitchFamily="34" charset="0"/>
              </a:rPr>
              <a:t> </a:t>
            </a:r>
            <a:r>
              <a:rPr lang="en-US" dirty="0">
                <a:solidFill>
                  <a:schemeClr val="bg1"/>
                </a:solidFill>
                <a:cs typeface="Arial" panose="020B0604020202020204" pitchFamily="34" charset="0"/>
                <a:hlinkClick r:id="rId6"/>
              </a:rPr>
              <a:t>www.wnd.com/2019/12/lgbtq-activists-send-funeral-directors-pastors-home/</a:t>
            </a:r>
            <a:endParaRPr lang="en-US" dirty="0">
              <a:solidFill>
                <a:schemeClr val="bg1"/>
              </a:solidFill>
              <a:cs typeface="Arial" panose="020B0604020202020204" pitchFamily="34" charset="0"/>
            </a:endParaRPr>
          </a:p>
          <a:p>
            <a:pPr marL="731520" lvl="0" indent="-1463040">
              <a:lnSpc>
                <a:spcPct val="90000"/>
              </a:lnSpc>
              <a:spcAft>
                <a:spcPts val="0"/>
              </a:spcAft>
              <a:tabLst/>
            </a:pPr>
            <a:r>
              <a:rPr lang="en-US" dirty="0">
                <a:solidFill>
                  <a:schemeClr val="bg1"/>
                </a:solidFill>
                <a:cs typeface="Arial" panose="020B0604020202020204" pitchFamily="34" charset="0"/>
              </a:rPr>
              <a:t>[1252] Geller Report Staff, “Muslim Brotherhood Congressmen Hakim Muhammad (Keith Ellison) Running to Become Attorney General with Inactive Law License in Minnesota”, The Geller Report, July 19, 2018,</a:t>
            </a:r>
          </a:p>
          <a:p>
            <a:pPr marL="731520" lvl="0" indent="0">
              <a:lnSpc>
                <a:spcPct val="90000"/>
              </a:lnSpc>
              <a:spcAft>
                <a:spcPts val="0"/>
              </a:spcAft>
              <a:tabLst/>
            </a:pPr>
            <a:r>
              <a:rPr lang="en-US" dirty="0">
                <a:solidFill>
                  <a:schemeClr val="bg1"/>
                </a:solidFill>
                <a:cs typeface="Arial" panose="020B0604020202020204" pitchFamily="34" charset="0"/>
                <a:hlinkClick r:id="rId7"/>
              </a:rPr>
              <a:t>gellerreport.com/2018/07/keith-ellison-attorney-general-minnesota.html</a:t>
            </a:r>
            <a:endParaRPr lang="en-US" dirty="0">
              <a:solidFill>
                <a:prstClr val="black"/>
              </a:solidFill>
              <a:cs typeface="Arial" panose="020B0604020202020204" pitchFamily="34" charset="0"/>
            </a:endParaRPr>
          </a:p>
          <a:p>
            <a:pPr marL="731520" lvl="0" indent="0">
              <a:lnSpc>
                <a:spcPct val="88000"/>
              </a:lnSpc>
              <a:spcBef>
                <a:spcPts val="0"/>
              </a:spcBef>
              <a:spcAft>
                <a:spcPts val="400"/>
              </a:spcAft>
              <a:buClr>
                <a:srgbClr val="FFC000"/>
              </a:buClr>
              <a:buSzPct val="70000"/>
              <a:tabLst/>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29290699"/>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08698"/>
            <a:ext cx="8730992" cy="52549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schemeClr val="bg1"/>
                </a:solidFill>
                <a:cs typeface="Arial" panose="020B0604020202020204" pitchFamily="34" charset="0"/>
              </a:rPr>
              <a:t>[1253] Todd Shepherd, “Independent Committee Supporting Ellison Is Half Funded by Alexander Soros”, The Washington Free Beacon, October 22, 2018, </a:t>
            </a:r>
            <a:r>
              <a:rPr lang="en-US" dirty="0">
                <a:solidFill>
                  <a:schemeClr val="bg1"/>
                </a:solidFill>
                <a:cs typeface="Arial" panose="020B0604020202020204" pitchFamily="34" charset="0"/>
                <a:hlinkClick r:id="rId4"/>
              </a:rPr>
              <a:t>freebeacon.com/politics/independent-committee-supporting-ellison-half-funded-alexander-soros/</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[1254] Donald J. Trump, ”The United States of America will be designating ANTIFA as a Terrorist Organization”, Twitter, May 31, 2020, </a:t>
            </a:r>
            <a:r>
              <a:rPr lang="en-US" dirty="0">
                <a:solidFill>
                  <a:schemeClr val="bg1"/>
                </a:solidFill>
                <a:cs typeface="Arial" panose="020B0604020202020204" pitchFamily="34" charset="0"/>
                <a:hlinkClick r:id="rId5"/>
              </a:rPr>
              <a:t>twitter.com/realdonaldtrump/status/1267129644228247552</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[1255] “Jeremiah Ellison”, Wikipedia, </a:t>
            </a:r>
            <a:r>
              <a:rPr lang="en-US" dirty="0">
                <a:solidFill>
                  <a:schemeClr val="bg1"/>
                </a:solidFill>
                <a:cs typeface="Arial" panose="020B0604020202020204" pitchFamily="34" charset="0"/>
                <a:hlinkClick r:id="rId6"/>
              </a:rPr>
              <a:t>en.wikipedia.org/wiki/Jeremiah_Ellison</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[1256] Jeremiah Ellison, “I hereby declare, officially, my support for ANTIFA”, Twitter, May 31, 2020, </a:t>
            </a:r>
            <a:r>
              <a:rPr lang="en-US" sz="1600" dirty="0">
                <a:solidFill>
                  <a:schemeClr val="bg1"/>
                </a:solidFill>
                <a:cs typeface="Arial" panose="020B0604020202020204" pitchFamily="34" charset="0"/>
                <a:hlinkClick r:id="rId7"/>
              </a:rPr>
              <a:t>twitter.com/jeremiah4north/status/1267152043313172482?ref_src=twsrc%5Etfw</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[1257] “Minneapolis City Council”, Wikipedia,</a:t>
            </a:r>
          </a:p>
          <a:p>
            <a:pPr marL="731520" lvl="0" indent="0">
              <a:lnSpc>
                <a:spcPct val="90000"/>
              </a:lnSpc>
              <a:spcAft>
                <a:spcPts val="300"/>
              </a:spcAft>
              <a:tabLst/>
            </a:pPr>
            <a:r>
              <a:rPr lang="en-US" sz="1600" dirty="0">
                <a:solidFill>
                  <a:schemeClr val="bg1"/>
                </a:solidFill>
                <a:cs typeface="Arial" panose="020B0604020202020204" pitchFamily="34" charset="0"/>
                <a:hlinkClick r:id="rId8"/>
              </a:rPr>
              <a:t>en.wikipedia.org/wiki/Minneapolis_City_Council#Members,_2018%E2%80%9321</a:t>
            </a:r>
            <a:endParaRPr lang="en-US" sz="1600"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[1258] “Jacob Frey”, Wikipedia, </a:t>
            </a:r>
            <a:r>
              <a:rPr lang="en-US" dirty="0">
                <a:solidFill>
                  <a:prstClr val="black"/>
                </a:solidFill>
                <a:cs typeface="Arial" panose="020B0604020202020204" pitchFamily="34" charset="0"/>
                <a:hlinkClick r:id="rId9"/>
              </a:rPr>
              <a:t>en.wikipedia.org/wiki/Jacob_Frey</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[1259] “Medaria Arradondo”, Wikipedia, </a:t>
            </a:r>
            <a:r>
              <a:rPr lang="en-US" dirty="0">
                <a:solidFill>
                  <a:prstClr val="black"/>
                </a:solidFill>
                <a:cs typeface="Arial" panose="020B0604020202020204" pitchFamily="34" charset="0"/>
                <a:hlinkClick r:id="rId10"/>
              </a:rPr>
              <a:t>en.wikipedia.org/wiki/Medaria_Arradondo</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[1260]  Angelica Sanchez, “Protesters swarm MPD District 5, several nearby businesses vandalized”, Fox 6 News, May 30, 2020, </a:t>
            </a:r>
            <a:r>
              <a:rPr lang="en-US" dirty="0">
                <a:solidFill>
                  <a:schemeClr val="bg1"/>
                </a:solidFill>
                <a:cs typeface="Arial" panose="020B0604020202020204" pitchFamily="34" charset="0"/>
                <a:hlinkClick r:id="rId11"/>
              </a:rPr>
              <a:t>fox6now.com/2020/05/30/violence-looting-erupts-in-milwaukee-in-wake-of-protests-to-remember-george-floyd/</a:t>
            </a:r>
            <a:endParaRPr lang="en-US" dirty="0">
              <a:solidFill>
                <a:schemeClr val="bg1"/>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69858932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08698"/>
            <a:ext cx="8730992" cy="5254942"/>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schemeClr val="bg1"/>
                </a:solidFill>
                <a:cs typeface="Arial" panose="020B0604020202020204" pitchFamily="34" charset="0"/>
              </a:rPr>
              <a:t>[1261] Scott W. Johnson, “Louis Farrakhan’s First Congressman”, Weekly Standard, October 09, 2006, </a:t>
            </a:r>
            <a:r>
              <a:rPr lang="en-US" dirty="0">
                <a:solidFill>
                  <a:schemeClr val="bg1"/>
                </a:solidFill>
                <a:cs typeface="Arial" panose="020B0604020202020204" pitchFamily="34" charset="0"/>
                <a:hlinkClick r:id="rId4"/>
              </a:rPr>
              <a:t>weeklystandard.com/louis-farrakhans-brfirst-congressman/article/13892</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[1262] Scott W. Johnson, “The Ellison Elision”, Weekly Standard, Feb. 03, 2014, </a:t>
            </a:r>
            <a:r>
              <a:rPr lang="en-US" dirty="0">
                <a:solidFill>
                  <a:schemeClr val="bg1"/>
                </a:solidFill>
                <a:cs typeface="Arial" panose="020B0604020202020204" pitchFamily="34" charset="0"/>
                <a:hlinkClick r:id="rId5"/>
              </a:rPr>
              <a:t>weeklystandard.com/the-ellison-elision/article/775328</a:t>
            </a:r>
            <a:endParaRPr lang="en-US" dirty="0">
              <a:solidFill>
                <a:schemeClr val="bg1"/>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[1263] “George Floyd protests”, Wikipedia, </a:t>
            </a:r>
            <a:r>
              <a:rPr lang="en-US" dirty="0">
                <a:solidFill>
                  <a:prstClr val="black"/>
                </a:solidFill>
                <a:cs typeface="Arial" panose="020B0604020202020204" pitchFamily="34" charset="0"/>
                <a:hlinkClick r:id="rId6"/>
              </a:rPr>
              <a:t>en.wikipedia.org/wiki/George_Floyd_protests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[1264] “Killing of George Floyd, People Involved”, Wikipedia, </a:t>
            </a:r>
            <a:r>
              <a:rPr lang="en-US" dirty="0">
                <a:solidFill>
                  <a:prstClr val="black"/>
                </a:solidFill>
                <a:cs typeface="Arial" panose="020B0604020202020204" pitchFamily="34" charset="0"/>
                <a:hlinkClick r:id="rId7"/>
              </a:rPr>
              <a:t>https://en.wikipedia.org/wiki/Killing_of_George_Floyd#People_involved</a:t>
            </a:r>
            <a:endParaRPr lang="en-US" dirty="0">
              <a:solidFill>
                <a:prstClr val="black"/>
              </a:solidFill>
              <a:cs typeface="Arial" panose="020B0604020202020204" pitchFamily="34" charset="0"/>
            </a:endParaRPr>
          </a:p>
          <a:p>
            <a:pPr marL="731520" lvl="0" indent="-1463040">
              <a:lnSpc>
                <a:spcPct val="90000"/>
              </a:lnSpc>
              <a:spcAft>
                <a:spcPts val="300"/>
              </a:spcAft>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[1265] David A. Graham, “Jeremiah Wright Is Still Angry at Barack Obama ”, The </a:t>
            </a:r>
            <a:r>
              <a:rPr lang="en-US" dirty="0">
                <a:solidFill>
                  <a:prstClr val="black"/>
                </a:solidFill>
                <a:cs typeface="Arial" panose="020B0604020202020204" pitchFamily="34" charset="0"/>
              </a:rPr>
              <a:t>Atlantic, September 26, 2015,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8"/>
              </a:rPr>
              <a:t>www.theatlantic.com/politics/archive/2015/09/what-ever-happened-to-jeremiah-wright/406522/</a:t>
            </a:r>
            <a:endParaRPr lang="en-US" dirty="0">
              <a:solidFill>
                <a:prstClr val="black"/>
              </a:solidFill>
              <a:cs typeface="Arial" panose="020B0604020202020204" pitchFamily="34" charset="0"/>
            </a:endParaRPr>
          </a:p>
          <a:p>
            <a:pPr marL="731520" marR="0" lvl="0" indent="-1463040" algn="l" defTabSz="457200" rtl="0" eaLnBrk="1" fontAlgn="base" latinLnBrk="0" hangingPunct="0">
              <a:lnSpc>
                <a:spcPct val="90000"/>
              </a:lnSpc>
              <a:spcBef>
                <a:spcPct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[1266] “Jeremiah Wright”, Wikipedia,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9"/>
              </a:rPr>
              <a:t>en.wikipedia.org/wiki/Jeremiah_Wright</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marR="0" lvl="0" indent="-1463040" algn="l" defTabSz="457200" rtl="0" eaLnBrk="1" fontAlgn="base" latinLnBrk="0" hangingPunct="0">
              <a:lnSpc>
                <a:spcPct val="90000"/>
              </a:lnSpc>
              <a:spcBef>
                <a:spcPct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[1267] M. Alex Johnson, “Controversial Minister Leaves Obama Campaign, msnbc.com, 3/14/2008,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10"/>
              </a:rPr>
              <a:t>nbcnews.com/id/23634881/ns/politics-decision_08/t/controversial-minister-leaves-obama-campaign/</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lvl="0" indent="-1463040">
              <a:lnSpc>
                <a:spcPct val="90000"/>
              </a:lnSpc>
              <a:spcAft>
                <a:spcPts val="300"/>
              </a:spcAft>
              <a:tabLst/>
              <a:defRPr/>
            </a:pPr>
            <a:r>
              <a:rPr lang="en-US" dirty="0">
                <a:solidFill>
                  <a:prstClr val="black"/>
                </a:solidFill>
                <a:cs typeface="Arial" panose="020B0604020202020204" pitchFamily="34" charset="0"/>
              </a:rPr>
              <a:t>[1268] Ben Johnson, “Barack Obama had a transgendered nanny in Indonesia”, Lifesite News, Jakarta, Indonesia, March 7, 2012,</a:t>
            </a:r>
          </a:p>
          <a:p>
            <a:pPr marL="731520" lvl="1" indent="0">
              <a:lnSpc>
                <a:spcPct val="90000"/>
              </a:lnSpc>
              <a:spcAft>
                <a:spcPts val="300"/>
              </a:spcAft>
              <a:tabLst/>
              <a:defRPr/>
            </a:pPr>
            <a:r>
              <a:rPr kumimoji="0" lang="en-US"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11"/>
              </a:rPr>
              <a:t>lifesitenews.com/news/barack-obama-had-a-transgendered-nanny-in-Indonesia</a:t>
            </a:r>
            <a:endParaRPr kumimoji="0" lang="en-US"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4823762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957261"/>
            <a:ext cx="8730992" cy="5681745"/>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defRPr/>
            </a:pPr>
            <a:r>
              <a:rPr lang="en-US" dirty="0">
                <a:solidFill>
                  <a:prstClr val="black"/>
                </a:solidFill>
                <a:cs typeface="Arial" panose="020B0604020202020204" pitchFamily="34" charset="0"/>
              </a:rPr>
              <a:t>[1269] Joe Hoft, “Lee Smith: Obamagate Began with Obama’s Iran Deal and His Domestic Spying Campaign on General Flynn Who Promised to Publicize Obama’s Secret Deals with Iran”, The Gateway Pundit, May 21, 2020, </a:t>
            </a:r>
            <a:r>
              <a:rPr kumimoji="0" lang="en-US" sz="15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thegatewaypundit.com/2020/05/lee-smith-obamagate-began-obamas-iran-deal-domestic-spying-campaign-general-flynn-promised-publicize-obamas-secret-deals-iran/</a:t>
            </a:r>
            <a:endParaRPr kumimoji="0" lang="en-US" sz="15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marR="0" lvl="0" indent="-1463040" algn="l" defTabSz="457200" rtl="0" eaLnBrk="1" fontAlgn="base" latinLnBrk="0" hangingPunct="0">
              <a:lnSpc>
                <a:spcPct val="90000"/>
              </a:lnSpc>
              <a:spcBef>
                <a:spcPct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[1270] Jim Hoft</a:t>
            </a:r>
            <a:r>
              <a:rPr lang="en-US" dirty="0">
                <a:solidFill>
                  <a:prstClr val="black"/>
                </a:solidFill>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“GoFundMe Launched for TGP Writer Cassandra Fairbanks After Antifa Threatens Her at Home”, The Gateway Pundit, June 2, 2020,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thegatewaypundit.com/2020/06/gofundme-launched-tgp-writer-cassandra-fairbanks-antifa-threats-home/</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indent="-1463040">
              <a:lnSpc>
                <a:spcPct val="90000"/>
              </a:lnSpc>
              <a:spcAft>
                <a:spcPts val="300"/>
              </a:spcAft>
              <a:tabLst/>
              <a:defRPr/>
            </a:pPr>
            <a:r>
              <a:rPr kumimoji="0" lang="en-US"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[1271] Dylan Stableford, “Read Hillary Clinton's 1971 letter to Saul Alinsky”, Yahoo News, September 22, 2014,</a:t>
            </a:r>
          </a:p>
          <a:p>
            <a:pPr marL="731520" lvl="1" indent="0">
              <a:lnSpc>
                <a:spcPct val="90000"/>
              </a:lnSpc>
              <a:spcAft>
                <a:spcPts val="300"/>
              </a:spcAft>
              <a:tabLst/>
              <a:defRPr/>
            </a:pPr>
            <a:r>
              <a:rPr lang="en-US" sz="1600" dirty="0">
                <a:solidFill>
                  <a:prstClr val="black"/>
                </a:solidFill>
                <a:cs typeface="Arial" panose="020B0604020202020204" pitchFamily="34" charset="0"/>
                <a:hlinkClick r:id="rId6"/>
              </a:rPr>
              <a:t>news.yahoo.com/hillary-clinton-saul-alinsky-letters-155526953.html</a:t>
            </a:r>
            <a:endParaRPr lang="en-US" sz="1600" dirty="0">
              <a:solidFill>
                <a:prstClr val="black"/>
              </a:solidFill>
              <a:cs typeface="Arial" panose="020B0604020202020204" pitchFamily="34" charset="0"/>
            </a:endParaRPr>
          </a:p>
          <a:p>
            <a:pPr marL="731520" lvl="1" indent="-1463040">
              <a:lnSpc>
                <a:spcPct val="90000"/>
              </a:lnSpc>
              <a:spcAft>
                <a:spcPts val="300"/>
              </a:spcAft>
              <a:tabLst/>
              <a:defRPr/>
            </a:pPr>
            <a:r>
              <a:rPr lang="en-US" dirty="0">
                <a:solidFill>
                  <a:prstClr val="black"/>
                </a:solidFill>
                <a:cs typeface="Arial" panose="020B0604020202020204" pitchFamily="34" charset="0"/>
              </a:rPr>
              <a:t>[1272] Curtis Bowers, “Agenda 2 Masters of Deceit”, Black Hat Films &amp;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Copybook Heading Productions LLC, </a:t>
            </a:r>
            <a:r>
              <a:rPr lang="en-US" dirty="0">
                <a:solidFill>
                  <a:schemeClr val="tx1"/>
                </a:solidFill>
                <a:cs typeface="Arial" panose="020B0604020202020204" pitchFamily="34" charset="0"/>
                <a:hlinkClick r:id="rId7"/>
              </a:rPr>
              <a:t>agendadocumentary.com</a:t>
            </a:r>
            <a:endParaRPr lang="en-US" dirty="0">
              <a:solidFill>
                <a:schemeClr val="tx1"/>
              </a:solidFill>
              <a:cs typeface="Arial" panose="020B0604020202020204" pitchFamily="34" charset="0"/>
            </a:endParaRPr>
          </a:p>
          <a:p>
            <a:pPr marL="731520" lvl="1" indent="0">
              <a:lnSpc>
                <a:spcPct val="90000"/>
              </a:lnSpc>
              <a:spcAft>
                <a:spcPts val="300"/>
              </a:spcAft>
              <a:tabLst/>
              <a:defRPr/>
            </a:pPr>
            <a:r>
              <a:rPr lang="en-US" sz="1600" dirty="0">
                <a:solidFill>
                  <a:prstClr val="black"/>
                </a:solidFill>
                <a:cs typeface="Arial" panose="020B0604020202020204" pitchFamily="34" charset="0"/>
                <a:hlinkClick r:id="rId8"/>
              </a:rPr>
              <a:t>duckduckgo.com/?t=ffab&amp;q=Agenda+2+Masters+of+Deceit&amp;atb=v1-1&amp;iax=videos&amp;ia=videos&amp;iai=https%3A%2F%2Fwww.youtube.com%2Fwatch%3Fv%3DaAGYu_Jp5mc</a:t>
            </a:r>
            <a:endParaRPr lang="en-US" sz="1600" dirty="0">
              <a:solidFill>
                <a:prstClr val="black"/>
              </a:solidFill>
              <a:cs typeface="Arial" panose="020B0604020202020204" pitchFamily="34" charset="0"/>
            </a:endParaRPr>
          </a:p>
          <a:p>
            <a:pPr marL="731520" lvl="1" indent="-1463040">
              <a:lnSpc>
                <a:spcPct val="90000"/>
              </a:lnSpc>
              <a:spcAft>
                <a:spcPts val="0"/>
              </a:spcAft>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[1273] Curtis Bowers, “Agenda Grinding America Down”, Black Hat Films &amp; Copybook Heading Productions LLC</a:t>
            </a:r>
            <a:r>
              <a:rPr lang="en-US" dirty="0">
                <a:solidFill>
                  <a:prstClr val="black"/>
                </a:solidFill>
                <a:cs typeface="Arial" panose="020B0604020202020204" pitchFamily="34" charset="0"/>
              </a:rPr>
              <a:t>, agendadocumentary.com</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marR="0" lvl="1" indent="0" algn="l" defTabSz="457200" rtl="0" eaLnBrk="1" fontAlgn="base" latinLnBrk="0" hangingPunct="0">
              <a:lnSpc>
                <a:spcPct val="90000"/>
              </a:lnSpc>
              <a:spcBef>
                <a:spcPct val="0"/>
              </a:spcBef>
              <a:spcAft>
                <a:spcPts val="0"/>
              </a:spcAft>
              <a:buClr>
                <a:srgbClr val="000000"/>
              </a:buClr>
              <a:buSzPct val="100000"/>
              <a:buFont typeface="Times New Roman" panose="02020603050405020304" pitchFamily="18" charset="0"/>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9"/>
              </a:rPr>
              <a:t>https://www.bing.com/videos/search%3Fq=Curtis+Bowers+Agenda+Grinding+America+Down&amp;&amp;view=detail&amp;mid=D9126464A00524972D90D9126464A00524972D90&amp;&amp;FORM=VRDGAR&amp;ru=/videos/search%3Fq=Curtis+Bowers+Agenda+Grinding+America+Down&amp;FORM=HDRSC3?toWww=1&amp;redig=32FA06970048478F93DBF669AC91EF7D</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731520" lvl="1" indent="0">
              <a:lnSpc>
                <a:spcPct val="90000"/>
              </a:lnSpc>
              <a:spcAft>
                <a:spcPts val="300"/>
              </a:spcAft>
              <a:tabLst/>
              <a:defRPr/>
            </a:pPr>
            <a:endParaRPr lang="en-US" dirty="0">
              <a:solidFill>
                <a:prstClr val="black"/>
              </a:solidFill>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23524937"/>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957261"/>
            <a:ext cx="8730992" cy="5681745"/>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0"/>
              </a:spcAft>
              <a:tabLst/>
              <a:defRPr/>
            </a:pPr>
            <a:r>
              <a:rPr lang="en-US" dirty="0">
                <a:solidFill>
                  <a:prstClr val="black"/>
                </a:solidFill>
                <a:cs typeface="Arial" panose="020B0604020202020204" pitchFamily="34" charset="0"/>
              </a:rPr>
              <a:t>[1274] Ben Shapiro, “What Riots Are Good For: Pay Up, or Else”, National Review, August 17, 2016, </a:t>
            </a:r>
            <a:r>
              <a:rPr kumimoji="0" lang="en-US" b="0" i="0" u="none" strike="noStrike" kern="1200" cap="none" spc="0" normalizeH="0" baseline="0" noProof="0" dirty="0">
                <a:ln>
                  <a:noFill/>
                </a:ln>
                <a:solidFill>
                  <a:prstClr val="black"/>
                </a:solidFill>
                <a:effectLst/>
                <a:uLnTx/>
                <a:uFillTx/>
                <a:cs typeface="Arial" panose="020B0604020202020204" pitchFamily="34" charset="0"/>
                <a:hlinkClick r:id="rId4"/>
              </a:rPr>
              <a:t>https://www.nationalreview.com/2016/08/milwaukee-riots-extortion-bad-public-policy/</a:t>
            </a: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indent="-1645920">
              <a:spcAft>
                <a:spcPts val="0"/>
              </a:spcAft>
            </a:pPr>
            <a:r>
              <a:rPr lang="en-US" dirty="0">
                <a:cs typeface="Arial" panose="020B0604020202020204" pitchFamily="34" charset="0"/>
              </a:rPr>
              <a:t>[1275]  Livingstone Online, “Last Journals of David Livingstone 1874 Vol. 2 pg. 14 ", </a:t>
            </a:r>
            <a:r>
              <a:rPr lang="en-US" dirty="0">
                <a:cs typeface="Arial" panose="020B0604020202020204" pitchFamily="34" charset="0"/>
                <a:hlinkClick r:id="rId5"/>
              </a:rPr>
              <a:t>https://livingstoneonline.org/about-this-site/livingstone-online-site-guide#losg4.1</a:t>
            </a:r>
            <a:endParaRPr lang="en-US" dirty="0">
              <a:cs typeface="Arial" panose="020B0604020202020204" pitchFamily="34" charset="0"/>
            </a:endParaRPr>
          </a:p>
          <a:p>
            <a:pPr marL="731520" indent="-1645920">
              <a:spcAft>
                <a:spcPts val="0"/>
              </a:spcAft>
            </a:pPr>
            <a:r>
              <a:rPr lang="en-US" dirty="0">
                <a:cs typeface="Arial" panose="020B0604020202020204" pitchFamily="34" charset="0"/>
              </a:rPr>
              <a:t>[1276] Gordon Severance, "Church History Timeline 1801-1900, David Livingstone", Christianity.com, (web 2-24-13), </a:t>
            </a:r>
            <a:r>
              <a:rPr lang="en-US" dirty="0">
                <a:cs typeface="Arial" panose="020B0604020202020204" pitchFamily="34" charset="0"/>
                <a:hlinkClick r:id="rId6"/>
              </a:rPr>
              <a:t>www.christianity.com/church/church-history/timeline/1801-1900/david-livingstone-11630461.html</a:t>
            </a:r>
            <a:endParaRPr lang="en-US" dirty="0">
              <a:cs typeface="Arial" panose="020B0604020202020204" pitchFamily="34" charset="0"/>
            </a:endParaRPr>
          </a:p>
          <a:p>
            <a:pPr marL="731520" indent="-1645920">
              <a:spcAft>
                <a:spcPts val="0"/>
              </a:spcAft>
            </a:pPr>
            <a:r>
              <a:rPr lang="en-US" dirty="0">
                <a:cs typeface="Arial" panose="020B0604020202020204" pitchFamily="34" charset="0"/>
              </a:rPr>
              <a:t>[1277] David Livingstone, "Missionary Travels and Research in South Africa", Travel Books Online, pgs. 340, 341, London 1857, (web 2-24-13), </a:t>
            </a:r>
            <a:r>
              <a:rPr lang="en-US" dirty="0">
                <a:cs typeface="Arial" panose="020B0604020202020204" pitchFamily="34" charset="0"/>
                <a:hlinkClick r:id="rId7"/>
              </a:rPr>
              <a:t>www.travelbooksonline.com/africa/0008africapage340_250.html</a:t>
            </a:r>
            <a:endParaRPr lang="en-US" dirty="0">
              <a:cs typeface="Arial" panose="020B0604020202020204" pitchFamily="34" charset="0"/>
            </a:endParaRPr>
          </a:p>
          <a:p>
            <a:pPr marL="731520" lvl="0" indent="-1463040" defTabSz="914400" eaLnBrk="0">
              <a:lnSpc>
                <a:spcPct val="95000"/>
              </a:lnSpc>
              <a:spcAft>
                <a:spcPts val="0"/>
              </a:spcAft>
              <a:buClrTx/>
              <a:buSzPct val="65000"/>
              <a:tabLst/>
              <a:defRPr/>
            </a:pPr>
            <a:r>
              <a:rPr lang="en-US" dirty="0">
                <a:solidFill>
                  <a:schemeClr val="bg1"/>
                </a:solidFill>
                <a:ea typeface="Times New Roman" panose="02020603050405020304" pitchFamily="18" charset="0"/>
                <a:cs typeface="Arial" panose="020B0604020202020204" pitchFamily="34" charset="0"/>
              </a:rPr>
              <a:t>[1278] Mary Yule</a:t>
            </a:r>
            <a:r>
              <a:rPr lang="en-US" dirty="0">
                <a:solidFill>
                  <a:prstClr val="black"/>
                </a:solidFill>
                <a:cs typeface="Arial" panose="020B0604020202020204" pitchFamily="34" charset="0"/>
              </a:rPr>
              <a:t>, “Mackay of Uganda, The Missionary Engineer", George H. Doran Company, Hodder and Stoughton, London 1923, (web 8-23-20), </a:t>
            </a:r>
            <a:r>
              <a:rPr lang="en-US" dirty="0">
                <a:solidFill>
                  <a:prstClr val="black"/>
                </a:solidFill>
                <a:cs typeface="Arial" panose="020B0604020202020204" pitchFamily="34" charset="0"/>
                <a:hlinkClick r:id="rId8"/>
              </a:rPr>
              <a:t>archive.org/details/mackayofugandami00yule</a:t>
            </a:r>
            <a:endParaRPr lang="en-US" dirty="0">
              <a:solidFill>
                <a:prstClr val="black"/>
              </a:solidFill>
              <a:cs typeface="Arial" panose="020B0604020202020204" pitchFamily="34" charset="0"/>
            </a:endParaRPr>
          </a:p>
          <a:p>
            <a:pPr marL="731520" lvl="0" indent="-1463040">
              <a:lnSpc>
                <a:spcPct val="90000"/>
              </a:lnSpc>
              <a:spcAft>
                <a:spcPts val="0"/>
              </a:spcAft>
              <a:tabLst/>
            </a:pPr>
            <a:r>
              <a:rPr lang="en-US" dirty="0">
                <a:solidFill>
                  <a:prstClr val="black"/>
                </a:solidFill>
                <a:cs typeface="Arial" panose="020B0604020202020204" pitchFamily="34" charset="0"/>
              </a:rPr>
              <a:t>[1279] “List of United States cities by crime rate”, Wikipedia, [web 8-29-2020] </a:t>
            </a:r>
            <a:r>
              <a:rPr lang="en-US" dirty="0">
                <a:solidFill>
                  <a:prstClr val="black"/>
                </a:solidFill>
                <a:cs typeface="Arial" panose="020B0604020202020204" pitchFamily="34" charset="0"/>
                <a:hlinkClick r:id="rId9"/>
              </a:rPr>
              <a:t>en.wikipedia.org/wiki/List_of_United_States_cities_by_crime_rate</a:t>
            </a:r>
            <a:endParaRPr lang="en-US" dirty="0">
              <a:solidFill>
                <a:prstClr val="black"/>
              </a:solidFill>
              <a:cs typeface="Arial" panose="020B0604020202020204" pitchFamily="34" charset="0"/>
            </a:endParaRPr>
          </a:p>
          <a:p>
            <a:pPr marL="731520" lvl="0" indent="-1463040" defTabSz="914400" eaLnBrk="0">
              <a:lnSpc>
                <a:spcPct val="95000"/>
              </a:lnSpc>
              <a:spcAft>
                <a:spcPts val="0"/>
              </a:spcAft>
              <a:buClrTx/>
              <a:buSzPct val="65000"/>
              <a:tabLst/>
              <a:defRPr/>
            </a:pPr>
            <a:r>
              <a:rPr lang="en-US" dirty="0">
                <a:solidFill>
                  <a:prstClr val="black"/>
                </a:solidFill>
                <a:ea typeface="Times New Roman" panose="02020603050405020304" pitchFamily="18" charset="0"/>
                <a:cs typeface="Arial" panose="020B0604020202020204" pitchFamily="34" charset="0"/>
              </a:rPr>
              <a:t>[1280] </a:t>
            </a:r>
            <a:r>
              <a:rPr lang="en-US" dirty="0">
                <a:solidFill>
                  <a:prstClr val="black"/>
                </a:solidFill>
                <a:cs typeface="Arial" panose="020B0604020202020204" pitchFamily="34" charset="0"/>
              </a:rPr>
              <a:t>“Republican National Convention", (web 8-23-20), </a:t>
            </a:r>
            <a:r>
              <a:rPr lang="en-US" dirty="0">
                <a:solidFill>
                  <a:prstClr val="black"/>
                </a:solidFill>
                <a:cs typeface="Arial" panose="020B0604020202020204" pitchFamily="34" charset="0"/>
                <a:hlinkClick r:id="rId10"/>
              </a:rPr>
              <a:t>youtube.com/watch?v=Gx76TtLYRwI</a:t>
            </a:r>
            <a:endParaRPr lang="en-US" dirty="0">
              <a:solidFill>
                <a:prstClr val="black"/>
              </a:solidFill>
              <a:cs typeface="Arial" panose="020B0604020202020204" pitchFamily="34" charset="0"/>
            </a:endParaRPr>
          </a:p>
          <a:p>
            <a:pPr marL="731520" lvl="0" indent="-1463040">
              <a:lnSpc>
                <a:spcPct val="94000"/>
              </a:lnSpc>
              <a:spcBef>
                <a:spcPts val="0"/>
              </a:spcBef>
              <a:spcAft>
                <a:spcPts val="0"/>
              </a:spcAft>
              <a:buSzPct val="60000"/>
              <a:tabLst/>
              <a:defRPr/>
            </a:pPr>
            <a:r>
              <a:rPr lang="en-US" dirty="0">
                <a:solidFill>
                  <a:prstClr val="black"/>
                </a:solidFill>
                <a:cs typeface="Arial" panose="020B0604020202020204" pitchFamily="34" charset="0"/>
              </a:rPr>
              <a:t>[1281] David Livingstone, “Missionary Travels and Researches in South Africa. (The Project Gutenberg eBook)”, Alan. R. Light and David Widger, </a:t>
            </a:r>
          </a:p>
          <a:p>
            <a:pPr marL="731520" lvl="0" indent="0">
              <a:lnSpc>
                <a:spcPct val="94000"/>
              </a:lnSpc>
              <a:spcBef>
                <a:spcPts val="0"/>
              </a:spcBef>
              <a:spcAft>
                <a:spcPts val="0"/>
              </a:spcAft>
              <a:buSzPct val="60000"/>
              <a:tabLst/>
              <a:defRPr/>
            </a:pPr>
            <a:r>
              <a:rPr lang="en-US" dirty="0">
                <a:solidFill>
                  <a:prstClr val="black"/>
                </a:solidFill>
                <a:cs typeface="Arial" panose="020B0604020202020204" pitchFamily="34" charset="0"/>
                <a:hlinkClick r:id="rId11"/>
              </a:rPr>
              <a:t>www.gutenberg.org/files/1039/1039-h/1039-h.htm#link2HCH0012</a:t>
            </a: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defTabSz="914400" eaLnBrk="0">
              <a:lnSpc>
                <a:spcPct val="95000"/>
              </a:lnSpc>
              <a:spcAft>
                <a:spcPts val="900"/>
              </a:spcAft>
              <a:buClrTx/>
              <a:buSzPct val="65000"/>
              <a:tabLst/>
              <a:defRPr/>
            </a:pPr>
            <a:endParaRPr lang="en-US" altLang="en-US" dirty="0">
              <a:solidFill>
                <a:prstClr val="white"/>
              </a:solidFill>
              <a:ea typeface="Times New Roman" panose="02020603050405020304" pitchFamily="18" charset="0"/>
              <a:cs typeface="Arial" panose="020B0604020202020204" pitchFamily="34" charset="0"/>
            </a:endParaRPr>
          </a:p>
          <a:p>
            <a:pPr marL="731520" indent="-1645920"/>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4068842508"/>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[1282] “Barbary Wars”, Wikipedia, [web 8-30-2020] </a:t>
            </a:r>
            <a:r>
              <a:rPr lang="en-US" dirty="0">
                <a:solidFill>
                  <a:prstClr val="black"/>
                </a:solidFill>
                <a:cs typeface="Arial" panose="020B0604020202020204" pitchFamily="34" charset="0"/>
                <a:hlinkClick r:id="rId4"/>
              </a:rPr>
              <a:t>en.wikipedia.org/wiki/Barbary_Wars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[1283] “Race”, Fairview Church, [web 7-19-2020, 08-02-2020, 08-09-2020] </a:t>
            </a:r>
            <a:r>
              <a:rPr lang="en-US" dirty="0">
                <a:solidFill>
                  <a:prstClr val="black"/>
                </a:solidFill>
                <a:cs typeface="Arial" panose="020B0604020202020204" pitchFamily="34" charset="0"/>
                <a:hlinkClick r:id="rId5"/>
              </a:rPr>
              <a:t>https://www.fairviewbaptistedmond.org/archive/</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[1284] “Arab Slave Trade”, Wikipedia, [web 8-30-2020] </a:t>
            </a:r>
            <a:r>
              <a:rPr lang="en-US" dirty="0">
                <a:solidFill>
                  <a:prstClr val="black"/>
                </a:solidFill>
                <a:cs typeface="Arial" panose="020B0604020202020204" pitchFamily="34" charset="0"/>
                <a:hlinkClick r:id="rId6"/>
              </a:rPr>
              <a:t>https://en.wikipedia.org/wiki/Arab_slave_trade</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[1285] “Joseph Stalin”, Wikipedia, [web 8-30-2020] </a:t>
            </a:r>
          </a:p>
          <a:p>
            <a:pPr marL="731520" lvl="0" indent="0">
              <a:lnSpc>
                <a:spcPct val="90000"/>
              </a:lnSpc>
              <a:spcAft>
                <a:spcPts val="300"/>
              </a:spcAft>
              <a:tabLst/>
            </a:pPr>
            <a:r>
              <a:rPr lang="en-US" dirty="0">
                <a:solidFill>
                  <a:prstClr val="black"/>
                </a:solidFill>
                <a:cs typeface="Arial" panose="020B0604020202020204" pitchFamily="34" charset="0"/>
                <a:hlinkClick r:id="rId7"/>
              </a:rPr>
              <a:t>wikipedia.org/wiki/Joseph_Stalin</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[1286] W. Cleon Skousen, “The Naked Communist”, Buccaneer Books; Reprint Edition (June 1, 1994), </a:t>
            </a:r>
          </a:p>
          <a:p>
            <a:pPr marL="731520" lvl="0" indent="0">
              <a:lnSpc>
                <a:spcPct val="90000"/>
              </a:lnSpc>
              <a:spcAft>
                <a:spcPts val="300"/>
              </a:spcAft>
              <a:tabLst/>
            </a:pPr>
            <a:r>
              <a:rPr lang="en-US" dirty="0">
                <a:solidFill>
                  <a:prstClr val="black"/>
                </a:solidFill>
                <a:cs typeface="Arial" panose="020B0604020202020204" pitchFamily="34" charset="0"/>
                <a:hlinkClick r:id="rId8"/>
              </a:rPr>
              <a:t>amazon.com/Naked-Communist-W-Cleon-Skousen/dp/1568493673</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[1287] Jason Lange, Trevor Hunnicutt, “Biden staff donate to group that pays bail in riot-torn Minneapolis”, Reuters, May 30, 2020,</a:t>
            </a:r>
          </a:p>
          <a:p>
            <a:pPr marL="731520" lvl="0" indent="0">
              <a:lnSpc>
                <a:spcPct val="90000"/>
              </a:lnSpc>
              <a:spcAft>
                <a:spcPts val="300"/>
              </a:spcAft>
              <a:tabLst/>
            </a:pPr>
            <a:r>
              <a:rPr lang="en-US" dirty="0">
                <a:solidFill>
                  <a:prstClr val="black"/>
                </a:solidFill>
                <a:cs typeface="Arial" panose="020B0604020202020204" pitchFamily="34" charset="0"/>
                <a:hlinkClick r:id="rId9"/>
              </a:rPr>
              <a:t>www.reuters.com/article/us-minneapolis-police-biden-bail-idUSKBN2360SZ</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[1288]  Assistant Editor, “Black Lives Matter Leader Toronto Believes White People are Subhuman, Calls Them ‘Genetic Defects’ – Begs ‘Allah’ to Help Her ‘Not Kill White Folks’”, WND.com, July 6, 2020,</a:t>
            </a:r>
          </a:p>
          <a:p>
            <a:pPr marL="731520" lvl="0" indent="0">
              <a:lnSpc>
                <a:spcPct val="90000"/>
              </a:lnSpc>
              <a:spcAft>
                <a:spcPts val="300"/>
              </a:spcAft>
              <a:tabLst/>
            </a:pPr>
            <a:r>
              <a:rPr lang="en-US" sz="1600" dirty="0">
                <a:solidFill>
                  <a:prstClr val="black"/>
                </a:solidFill>
                <a:cs typeface="Arial" panose="020B0604020202020204" pitchFamily="34" charset="0"/>
                <a:hlinkClick r:id="rId10"/>
              </a:rPr>
              <a:t>thegatewaypundit.com/2020/07/black-lives-matter-leader-toronto-believes-white-people-subhuman-calls-genetic-defects-begs-allah-help-not-kill-white-folks/</a:t>
            </a:r>
            <a:endParaRPr lang="en-US" sz="1600"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81559882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[1289] Jim Hoft, “Black Lives Matter Founder Admits to Not Just Marxist Beliefs but Occultist Practices”, Gateway Pundit, September 15, 2020 , </a:t>
            </a:r>
            <a:r>
              <a:rPr lang="en-US" dirty="0">
                <a:solidFill>
                  <a:prstClr val="black"/>
                </a:solidFill>
                <a:cs typeface="Arial" panose="020B0604020202020204" pitchFamily="34" charset="0"/>
                <a:hlinkClick r:id="rId4"/>
              </a:rPr>
              <a:t>thegatewaypundit.com/2020/09/black-lives-matter-founder-admits-not-just-marxist-beliefs-occultist-practices/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[1290] Jim Hoft, “Evidence Mounts That BLM Works With Demons”, Gateway Pundit, September 15, 2020, </a:t>
            </a:r>
            <a:r>
              <a:rPr lang="en-US" dirty="0">
                <a:solidFill>
                  <a:prstClr val="black"/>
                </a:solidFill>
                <a:cs typeface="Arial" panose="020B0604020202020204" pitchFamily="34" charset="0"/>
                <a:hlinkClick r:id="rId5"/>
              </a:rPr>
              <a:t>thegatewaypundit.com/2020/09/evidence-mounts-blm-works-demons/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[1291] Kristinn Taylor, “Trained Marxist Black Lives Matter Co-Founder Patrisse Cullors: ‘Our Goal Is to Get Trump Out’”, Gateway Pundit, June 20, 2020, </a:t>
            </a:r>
            <a:r>
              <a:rPr lang="en-US" dirty="0">
                <a:solidFill>
                  <a:prstClr val="black"/>
                </a:solidFill>
                <a:cs typeface="Arial" panose="020B0604020202020204" pitchFamily="34" charset="0"/>
                <a:hlinkClick r:id="rId6"/>
              </a:rPr>
              <a:t>thegatewaypundit.com/2020/06/trained-marxist-black-lives-matter-co-founder-patrisse-cullors-goal-get-trump/</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[1292] Jim Hoft, “Democrat Governor Urges Trump NOT to Visit Kenosha After Violent Leftists Destroyed the City”, Gateway Pundit, August 31, 2020, </a:t>
            </a:r>
            <a:r>
              <a:rPr lang="en-US" dirty="0">
                <a:solidFill>
                  <a:prstClr val="black"/>
                </a:solidFill>
                <a:cs typeface="Arial" panose="020B0604020202020204" pitchFamily="34" charset="0"/>
                <a:hlinkClick r:id="rId7"/>
              </a:rPr>
              <a:t>thegatewaypundit.com/2020/08/democrat-governor-mayor-urge-trump-not-visit-kenosha-violent-leftists-destroyed-city/</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[1293] Trevor Loudon, “White House Reds – Communists, Socialists &amp; Security Risks Running For US President, 2020”, 2020, </a:t>
            </a:r>
            <a:r>
              <a:rPr lang="en-US" dirty="0">
                <a:solidFill>
                  <a:prstClr val="black"/>
                </a:solidFill>
                <a:cs typeface="Arial" panose="020B0604020202020204" pitchFamily="34" charset="0"/>
                <a:hlinkClick r:id="rId8"/>
              </a:rPr>
              <a:t>trevorloudon.com/books/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[1294] Peter Schweizer, “Riding the Dragon, The Bidens’ Chinese Secrets”, (forthcoming documentary), Michelle Taylor &amp; The Blaze, 2020,</a:t>
            </a:r>
          </a:p>
          <a:p>
            <a:pPr marL="731520" lvl="0" indent="0">
              <a:lnSpc>
                <a:spcPct val="90000"/>
              </a:lnSpc>
              <a:spcAft>
                <a:spcPts val="300"/>
              </a:spcAft>
              <a:tabLst/>
            </a:pPr>
            <a:r>
              <a:rPr lang="en-US" dirty="0">
                <a:solidFill>
                  <a:prstClr val="black"/>
                </a:solidFill>
                <a:cs typeface="Arial" panose="020B0604020202020204" pitchFamily="34" charset="0"/>
                <a:hlinkClick r:id="rId9"/>
              </a:rPr>
              <a:t>https://www.youtube.com/watch?v=JRmlcEBAiIs</a:t>
            </a: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497512395"/>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986999"/>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[1295] Paul Kengor Ph.D., “The Devil and Karl Marx”, Tan Books, 2020,</a:t>
            </a:r>
          </a:p>
          <a:p>
            <a:pPr marL="731520" lvl="0" indent="0">
              <a:lnSpc>
                <a:spcPct val="90000"/>
              </a:lnSpc>
              <a:spcAft>
                <a:spcPts val="300"/>
              </a:spcAft>
              <a:tabLst/>
            </a:pPr>
            <a:r>
              <a:rPr lang="en-US" sz="1600" dirty="0">
                <a:solidFill>
                  <a:prstClr val="black"/>
                </a:solidFill>
                <a:cs typeface="Arial" panose="020B0604020202020204" pitchFamily="34" charset="0"/>
                <a:hlinkClick r:id="rId4"/>
              </a:rPr>
              <a:t>www1.cbn.com/video/700club/2020/09/28/the-700-club-september-28-2020?show=700club</a:t>
            </a:r>
            <a:endParaRPr lang="en-US" sz="1600" dirty="0">
              <a:solidFill>
                <a:prstClr val="black"/>
              </a:solidFill>
              <a:cs typeface="Arial" panose="020B0604020202020204" pitchFamily="34" charset="0"/>
            </a:endParaRPr>
          </a:p>
          <a:p>
            <a:pPr marL="731520" lvl="0" indent="0">
              <a:lnSpc>
                <a:spcPct val="90000"/>
              </a:lnSpc>
              <a:spcAft>
                <a:spcPts val="300"/>
              </a:spcAft>
              <a:tabLst/>
            </a:pPr>
            <a:r>
              <a:rPr lang="en-US" sz="1600" dirty="0">
                <a:solidFill>
                  <a:prstClr val="black"/>
                </a:solidFill>
                <a:cs typeface="Arial" panose="020B0604020202020204" pitchFamily="34" charset="0"/>
                <a:hlinkClick r:id="rId5"/>
              </a:rPr>
              <a:t>amazon.com/Devil-Karl-Marx-Communisms-Infiltration/dp/1505114446</a:t>
            </a:r>
            <a:endParaRPr lang="en-US" sz="1600"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[1296]  Dr. Alveda King &amp; Ginger Howard, “Were Not Color Blind, Healing the Racial Divide”, Sid Roth Interview, 2020, </a:t>
            </a:r>
            <a:r>
              <a:rPr lang="en-US" sz="1600" dirty="0">
                <a:solidFill>
                  <a:prstClr val="black"/>
                </a:solidFill>
                <a:cs typeface="Arial" panose="020B0604020202020204" pitchFamily="34" charset="0"/>
                <a:hlinkClick r:id="rId6"/>
              </a:rPr>
              <a:t>youtube.com/watch?v=z-mTSsH3y_Y&amp;feature=youtu.be</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[1297]  Jack Davis, “Keven Spacey accuser dies 1 day after Spacey suggests ‘killing with kindness’ in creepy video”, The Western Journal, Dec. 26, 2019, </a:t>
            </a:r>
            <a:r>
              <a:rPr lang="en-US" dirty="0">
                <a:solidFill>
                  <a:prstClr val="black"/>
                </a:solidFill>
                <a:cs typeface="Arial" panose="020B0604020202020204" pitchFamily="34" charset="0"/>
                <a:hlinkClick r:id="rId7"/>
              </a:rPr>
              <a:t>westernjournal.com/kevin-spacey-accuser-dies-one-day-spacey-suggests-killing-kindness-creepy-video/</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[1298]  Christina Laila, “Bill Clinton Pictured Getting Neck Massage From Epstein Victim, “Would You Mind Giving it a Crack?”, The Gateway Pundit, Aug. 18, 2020, </a:t>
            </a:r>
            <a:r>
              <a:rPr lang="en-US" dirty="0">
                <a:solidFill>
                  <a:schemeClr val="tx1"/>
                </a:solidFill>
                <a:cs typeface="Arial" panose="020B0604020202020204" pitchFamily="34" charset="0"/>
                <a:hlinkClick r:id="rId7">
                  <a:extLst>
                    <a:ext uri="{A12FA001-AC4F-418D-AE19-62706E023703}">
                      <ahyp:hlinkClr xmlns:ahyp="http://schemas.microsoft.com/office/drawing/2018/hyperlinkcolor" val="tx"/>
                    </a:ext>
                  </a:extLst>
                </a:hlinkClick>
              </a:rPr>
              <a:t>westernjournal.com/kevin-spacey-accuser-dies-one-day-spacey-suggests-killing-kindness-creepy-video/</a:t>
            </a:r>
            <a:endParaRPr lang="en-US" dirty="0">
              <a:solidFill>
                <a:schemeClr val="tx1"/>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[1299]  Christina Laila, “’Jane Doe’ Says She is Willing to Testify Against Epstein Pimp Ghislaine Maxwell”, The Gateway Pundit, July 3, 2020, </a:t>
            </a:r>
            <a:r>
              <a:rPr lang="en-US" dirty="0">
                <a:solidFill>
                  <a:prstClr val="white"/>
                </a:solidFill>
                <a:cs typeface="Arial" panose="020B0604020202020204" pitchFamily="34" charset="0"/>
                <a:hlinkClick r:id="rId8"/>
              </a:rPr>
              <a:t>thegatewaypundit.com/2020/07/jane-doe-says-willing-testify-epstein-pimp-ghislaine-maxwell-video/</a:t>
            </a:r>
            <a:endParaRPr lang="en-US" dirty="0">
              <a:solidFill>
                <a:prstClr val="white"/>
              </a:solidFill>
              <a:cs typeface="Arial" panose="020B0604020202020204" pitchFamily="34" charset="0"/>
            </a:endParaRPr>
          </a:p>
          <a:p>
            <a:pPr marL="731520" lvl="0" indent="-1463040">
              <a:lnSpc>
                <a:spcPct val="90000"/>
              </a:lnSpc>
              <a:spcAft>
                <a:spcPts val="300"/>
              </a:spcAft>
              <a:tabLst/>
            </a:pPr>
            <a:r>
              <a:rPr lang="en-US" dirty="0">
                <a:solidFill>
                  <a:schemeClr val="bg1"/>
                </a:solidFill>
                <a:cs typeface="Arial" panose="020B0604020202020204" pitchFamily="34" charset="0"/>
              </a:rPr>
              <a:t>[1300]  Trevor Loudon, “Dr. Corsi Deep Dive Interview 06-16-20 Trevor Loudon Maoist Communist Roots of Movements vs Trump/USA”, Vimeo, 2020, </a:t>
            </a:r>
            <a:r>
              <a:rPr lang="en-US" dirty="0">
                <a:solidFill>
                  <a:schemeClr val="bg1"/>
                </a:solidFill>
                <a:cs typeface="Arial" panose="020B0604020202020204" pitchFamily="34" charset="0"/>
                <a:hlinkClick r:id="rId9"/>
              </a:rPr>
              <a:t>vimeo.com/429726161</a:t>
            </a:r>
            <a:r>
              <a:rPr lang="en-US" dirty="0">
                <a:solidFill>
                  <a:schemeClr val="bg1"/>
                </a:solidFill>
                <a:cs typeface="Arial" panose="020B0604020202020204" pitchFamily="34" charset="0"/>
              </a:rPr>
              <a:t> </a:t>
            </a:r>
          </a:p>
          <a:p>
            <a:pPr marL="731520" lvl="0" indent="-1463040">
              <a:lnSpc>
                <a:spcPct val="90000"/>
              </a:lnSpc>
              <a:spcAft>
                <a:spcPts val="300"/>
              </a:spcAft>
              <a:tabLst/>
            </a:pPr>
            <a:endParaRPr lang="en-US" dirty="0">
              <a:solidFill>
                <a:schemeClr val="tx1"/>
              </a:solidFill>
              <a:cs typeface="Arial" panose="020B0604020202020204" pitchFamily="34" charset="0"/>
            </a:endParaRPr>
          </a:p>
          <a:p>
            <a:pPr marL="731520" lvl="0" indent="-1463040">
              <a:lnSpc>
                <a:spcPct val="90000"/>
              </a:lnSpc>
              <a:spcAft>
                <a:spcPts val="300"/>
              </a:spcAft>
              <a:tabLst/>
            </a:pPr>
            <a:endParaRPr lang="en-US" dirty="0">
              <a:solidFill>
                <a:schemeClr val="tx1"/>
              </a:solidFill>
              <a:cs typeface="Arial" panose="020B0604020202020204" pitchFamily="34" charset="0"/>
            </a:endParaRPr>
          </a:p>
          <a:p>
            <a:pPr marL="731520" lvl="0" indent="-1463040">
              <a:lnSpc>
                <a:spcPct val="90000"/>
              </a:lnSpc>
              <a:spcAft>
                <a:spcPts val="300"/>
              </a:spcAft>
              <a:tabLst/>
            </a:pPr>
            <a:endParaRPr lang="en-US" dirty="0">
              <a:solidFill>
                <a:schemeClr val="tx1"/>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79636053"/>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[1301] “Kamala Harris”, Wikipedia, (web Oct.17, 2020),</a:t>
            </a:r>
          </a:p>
          <a:p>
            <a:pPr marL="731520" lvl="0" indent="0">
              <a:lnSpc>
                <a:spcPct val="90000"/>
              </a:lnSpc>
              <a:spcAft>
                <a:spcPts val="300"/>
              </a:spcAft>
              <a:tabLst/>
            </a:pPr>
            <a:r>
              <a:rPr lang="fi-FI" dirty="0">
                <a:solidFill>
                  <a:prstClr val="black"/>
                </a:solidFill>
                <a:cs typeface="Arial" panose="020B0604020202020204" pitchFamily="34" charset="0"/>
                <a:hlinkClick r:id="rId4"/>
              </a:rPr>
              <a:t>en.wikipedia.org/wiki/Kamala_Harris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[1302]  Louis Casiano, “Extramarital affair with Kamala Harris? Former San Francisco mayor, 84, admits it happened”, Fox News, Jan. 27,  2019, </a:t>
            </a:r>
            <a:r>
              <a:rPr lang="en-US" dirty="0">
                <a:solidFill>
                  <a:prstClr val="black"/>
                </a:solidFill>
                <a:cs typeface="Arial" panose="020B0604020202020204" pitchFamily="34" charset="0"/>
                <a:hlinkClick r:id="rId5"/>
              </a:rPr>
              <a:t>foxnews.com/politics/former-san-francisco-mayor-addresses-past-relationship-with-sen-kamala-harris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[1303] Dr. Michael Brown, Stephen Black, Laura Stanlake, Denise Shick, Dr. Michelle Cretella, Kendra White, Movie “In His Image”, First Stone Ministries with American Family Studio, </a:t>
            </a:r>
            <a:r>
              <a:rPr lang="en-US" dirty="0">
                <a:solidFill>
                  <a:prstClr val="black"/>
                </a:solidFill>
                <a:cs typeface="Arial" panose="020B0604020202020204" pitchFamily="34" charset="0"/>
                <a:hlinkClick r:id="rId6"/>
              </a:rPr>
              <a:t>firststone.org/</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[1304] Dr. Michael Brown, Stephen Black, Laura Stanlake, Denise Shick &amp; Kendra White, “In His Image” movie screening and Q&amp;A, First Southern Baptist Church OKC, Oct. 13</a:t>
            </a:r>
            <a:r>
              <a:rPr lang="en-US" baseline="30000" dirty="0">
                <a:solidFill>
                  <a:prstClr val="black"/>
                </a:solidFill>
                <a:cs typeface="Arial" panose="020B0604020202020204" pitchFamily="34" charset="0"/>
              </a:rPr>
              <a:t>th</a:t>
            </a:r>
            <a:r>
              <a:rPr lang="en-US" dirty="0">
                <a:solidFill>
                  <a:prstClr val="black"/>
                </a:solidFill>
                <a:cs typeface="Arial" panose="020B0604020202020204" pitchFamily="34" charset="0"/>
              </a:rPr>
              <a:t>, 2020. </a:t>
            </a:r>
            <a:r>
              <a:rPr lang="en-US" dirty="0">
                <a:solidFill>
                  <a:prstClr val="black"/>
                </a:solidFill>
                <a:cs typeface="Arial" panose="020B0604020202020204" pitchFamily="34" charset="0"/>
                <a:hlinkClick r:id="rId7"/>
              </a:rPr>
              <a:t>inhisimage.movie/</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[1305] Charles Darwin, “The Descent of Man (Darwin) / Chapter VI”, pg. 156, D. Appleton and Company, (1874), (Wikisource, web 10/19/2020), </a:t>
            </a:r>
          </a:p>
          <a:p>
            <a:pPr marL="731520" lvl="0" indent="0">
              <a:lnSpc>
                <a:spcPct val="90000"/>
              </a:lnSpc>
              <a:spcAft>
                <a:spcPts val="300"/>
              </a:spcAft>
              <a:tabLst/>
            </a:pPr>
            <a:r>
              <a:rPr lang="en-US" dirty="0">
                <a:solidFill>
                  <a:schemeClr val="tx1"/>
                </a:solidFill>
                <a:cs typeface="Arial" panose="020B0604020202020204" pitchFamily="34" charset="0"/>
                <a:hlinkClick r:id="rId8"/>
              </a:rPr>
              <a:t>en.wikisource.org/wiki/The_Descent_of_Man_(Darwin)/Chapter_VI</a:t>
            </a:r>
            <a:endParaRPr lang="en-US" dirty="0">
              <a:solidFill>
                <a:schemeClr val="tx1"/>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[1306]  Anne Hendershott, “Abortion Stops a Beating Heart — Unless It Is Being Harvested for Research, Revelations from the organ harvesting trial in San Francisco”, The American Spectator, September 23, 2019,</a:t>
            </a:r>
          </a:p>
          <a:p>
            <a:pPr marL="731520" lvl="0" indent="0">
              <a:lnSpc>
                <a:spcPct val="90000"/>
              </a:lnSpc>
              <a:spcAft>
                <a:spcPts val="300"/>
              </a:spcAft>
              <a:tabLst/>
            </a:pPr>
            <a:r>
              <a:rPr lang="en-US" dirty="0">
                <a:solidFill>
                  <a:schemeClr val="tx1"/>
                </a:solidFill>
                <a:cs typeface="Arial" panose="020B0604020202020204" pitchFamily="34" charset="0"/>
                <a:hlinkClick r:id="rId9"/>
              </a:rPr>
              <a:t>spectator.org/abortion-stops-a-beating-heart-unless-it-is-being-harvested-for-research/</a:t>
            </a:r>
            <a:endParaRPr lang="en-US" dirty="0">
              <a:solidFill>
                <a:schemeClr val="tx1"/>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720111894"/>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28600" y="182880"/>
            <a:ext cx="8671559"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ts val="0"/>
              </a:spcBef>
              <a:spcAft>
                <a:spcPts val="600"/>
              </a:spcAft>
              <a:buClr>
                <a:srgbClr val="000000"/>
              </a:buClr>
              <a:buSzPct val="100000"/>
              <a:buFont typeface="Times New Roman" panose="02020603050405020304" pitchFamily="18" charset="0"/>
              <a:buNone/>
              <a:tabLst/>
              <a:defRPr/>
            </a:pPr>
            <a:r>
              <a:rPr kumimoji="0" lang="en-US" sz="3400" b="1" i="0" u="none" strike="noStrike" kern="15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7" name="TextBox 6">
            <a:extLst>
              <a:ext uri="{FF2B5EF4-FFF2-40B4-BE49-F238E27FC236}">
                <a16:creationId xmlns:a16="http://schemas.microsoft.com/office/drawing/2014/main" id="{F29BE324-C931-488E-B79D-6D1A50256482}"/>
              </a:ext>
            </a:extLst>
          </p:cNvPr>
          <p:cNvSpPr txBox="1"/>
          <p:nvPr/>
        </p:nvSpPr>
        <p:spPr>
          <a:xfrm>
            <a:off x="228600" y="1557141"/>
            <a:ext cx="8671559" cy="571888"/>
          </a:xfrm>
          <a:prstGeom prst="rect">
            <a:avLst/>
          </a:prstGeom>
          <a:solidFill>
            <a:schemeClr val="bg1"/>
          </a:solidFill>
          <a:ln>
            <a:solidFill>
              <a:schemeClr val="tx1">
                <a:lumMod val="95000"/>
                <a:lumOff val="5000"/>
              </a:schemeClr>
            </a:solidFill>
          </a:ln>
        </p:spPr>
        <p:txBody>
          <a:bodyPr wrap="square" tIns="91440" rtlCol="0">
            <a:spAutoFit/>
          </a:bodyPr>
          <a:lstStyle/>
          <a:p>
            <a:pPr marL="0" marR="0" lvl="0" indent="0" algn="ctr" defTabSz="457200" rtl="0" eaLnBrk="1" fontAlgn="base" latinLnBrk="0" hangingPunct="0">
              <a:lnSpc>
                <a:spcPct val="88000"/>
              </a:lnSpc>
              <a:spcBef>
                <a:spcPct val="0"/>
              </a:spcBef>
              <a:spcAft>
                <a:spcPct val="0"/>
              </a:spcAft>
              <a:buClr>
                <a:srgbClr val="000000"/>
              </a:buClr>
              <a:buSzPct val="100000"/>
              <a:buFont typeface="Times New Roman" panose="02020603050405020304" pitchFamily="18" charset="0"/>
              <a:buNone/>
              <a:tabLst/>
              <a:defRPr/>
            </a:pPr>
            <a:endParaRPr kumimoji="0" lang="en-US" sz="3200" b="1"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endParaRPr>
          </a:p>
        </p:txBody>
      </p:sp>
      <p:sp>
        <p:nvSpPr>
          <p:cNvPr id="9" name="Rectangle 1">
            <a:extLst>
              <a:ext uri="{FF2B5EF4-FFF2-40B4-BE49-F238E27FC236}">
                <a16:creationId xmlns:a16="http://schemas.microsoft.com/office/drawing/2014/main" id="{B48293B4-E920-4622-8EA3-789D31DDCD76}"/>
              </a:ext>
            </a:extLst>
          </p:cNvPr>
          <p:cNvSpPr>
            <a:spLocks noChangeArrowheads="1"/>
          </p:cNvSpPr>
          <p:nvPr/>
        </p:nvSpPr>
        <p:spPr bwMode="auto">
          <a:xfrm>
            <a:off x="140099" y="1394274"/>
            <a:ext cx="8863800" cy="2486899"/>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9000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ct val="0"/>
              </a:spcBef>
              <a:spcAft>
                <a:spcPct val="0"/>
              </a:spcAft>
              <a:buClr>
                <a:srgbClr val="000000"/>
              </a:buClr>
              <a:buSzPct val="100000"/>
              <a:buFont typeface="Times New Roman" panose="02020603050405020304" pitchFamily="18" charset="0"/>
              <a:buNone/>
              <a:tabLst/>
              <a:defRPr/>
            </a:pP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lumMod val="95000"/>
                      <a:lumOff val="5000"/>
                      <a:alpha val="55000"/>
                    </a:srgbClr>
                  </a:glow>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Brain white matter connectivity damage after 25 years of alcoholism (shown in blue) using high-resolution diffusion magnetic resonance brain scans. This damage can be healed by Jesus.</a:t>
            </a:r>
            <a:endParaRPr kumimoji="0" lang="en-US" sz="3200" b="1"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endParaRPr>
          </a:p>
        </p:txBody>
      </p:sp>
      <p:pic>
        <p:nvPicPr>
          <p:cNvPr id="3" name="Picture 2">
            <a:extLst>
              <a:ext uri="{FF2B5EF4-FFF2-40B4-BE49-F238E27FC236}">
                <a16:creationId xmlns:a16="http://schemas.microsoft.com/office/drawing/2014/main" id="{29391008-C0A1-4289-B91E-E33A675E4E65}"/>
              </a:ext>
            </a:extLst>
          </p:cNvPr>
          <p:cNvPicPr>
            <a:picLocks noChangeAspect="1"/>
          </p:cNvPicPr>
          <p:nvPr/>
        </p:nvPicPr>
        <p:blipFill>
          <a:blip r:embed="rId5"/>
          <a:stretch>
            <a:fillRect/>
          </a:stretch>
        </p:blipFill>
        <p:spPr>
          <a:xfrm>
            <a:off x="63065" y="3977640"/>
            <a:ext cx="9002627" cy="2803548"/>
          </a:xfrm>
          <a:prstGeom prst="rect">
            <a:avLst/>
          </a:prstGeom>
        </p:spPr>
      </p:pic>
    </p:spTree>
    <p:extLst>
      <p:ext uri="{BB962C8B-B14F-4D97-AF65-F5344CB8AC3E}">
        <p14:creationId xmlns:p14="http://schemas.microsoft.com/office/powerpoint/2010/main" val="24551285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[1307] Mason Beasler, “Rescued from Transgenderism, Restored to True Identity”, American Family Association In His Image Journal, 2020, pg. 7</a:t>
            </a:r>
          </a:p>
          <a:p>
            <a:pPr marL="731520" lvl="0" indent="-1463040">
              <a:lnSpc>
                <a:spcPct val="90000"/>
              </a:lnSpc>
              <a:spcAft>
                <a:spcPts val="300"/>
              </a:spcAft>
              <a:tabLst/>
            </a:pPr>
            <a:r>
              <a:rPr lang="en-US" dirty="0">
                <a:solidFill>
                  <a:prstClr val="black"/>
                </a:solidFill>
                <a:cs typeface="Arial" panose="020B0604020202020204" pitchFamily="34" charset="0"/>
              </a:rPr>
              <a:t>[1308] James &amp; Betty Robinson, “Jenny Weaver: The Sound of Freedom (LIFE Today complete program)”,YouTube, May 16, 2019, </a:t>
            </a:r>
            <a:r>
              <a:rPr lang="en-US" dirty="0">
                <a:solidFill>
                  <a:prstClr val="black"/>
                </a:solidFill>
                <a:cs typeface="Arial" panose="020B0604020202020204" pitchFamily="34" charset="0"/>
                <a:hlinkClick r:id="rId4"/>
              </a:rPr>
              <a:t>https://www.youtube.com/watch?v=VUJr2yolxqc</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[1309] Dr. Francis Myles (author of “The Battle of Alters”), “Jesus Showed Me 2 Surprises Coming in November”, Sid Roth, Oct. 22, 2020, (time 5:22),</a:t>
            </a:r>
          </a:p>
          <a:p>
            <a:pPr marL="731520" lvl="0" indent="0">
              <a:lnSpc>
                <a:spcPct val="90000"/>
              </a:lnSpc>
              <a:spcAft>
                <a:spcPts val="300"/>
              </a:spcAft>
              <a:tabLst/>
            </a:pPr>
            <a:r>
              <a:rPr lang="en-US" sz="1500" dirty="0">
                <a:solidFill>
                  <a:prstClr val="black"/>
                </a:solidFill>
                <a:cs typeface="Arial" panose="020B0604020202020204" pitchFamily="34" charset="0"/>
                <a:hlinkClick r:id="rId5"/>
              </a:rPr>
              <a:t>duckduckgo.com/?t=ffab&amp;q=sid+roth+jesus+showed+me+2+november+surprise&amp;atb=v182-1&amp;iax=videos&amp;ia=videos&amp;iai=https%3A%2F%2Fwww.youtube.com%2Fwatch%3Fv%3D94xwDIsU5bM</a:t>
            </a:r>
            <a:endParaRPr lang="en-US" sz="1500"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[1310]  “The Jack Van Impe Show”, YouTube, Nov 6</a:t>
            </a:r>
            <a:r>
              <a:rPr lang="en-US" baseline="30000" dirty="0">
                <a:solidFill>
                  <a:prstClr val="black"/>
                </a:solidFill>
                <a:cs typeface="Arial" panose="020B0604020202020204" pitchFamily="34" charset="0"/>
              </a:rPr>
              <a:t>th</a:t>
            </a:r>
            <a:r>
              <a:rPr lang="en-US" dirty="0">
                <a:solidFill>
                  <a:prstClr val="black"/>
                </a:solidFill>
                <a:cs typeface="Arial" panose="020B0604020202020204" pitchFamily="34" charset="0"/>
              </a:rPr>
              <a:t> 2020, (time 7:25)</a:t>
            </a:r>
          </a:p>
          <a:p>
            <a:pPr marL="731520" lvl="0" indent="0">
              <a:lnSpc>
                <a:spcPct val="90000"/>
              </a:lnSpc>
              <a:spcAft>
                <a:spcPts val="300"/>
              </a:spcAft>
              <a:tabLst/>
            </a:pPr>
            <a:r>
              <a:rPr lang="en-US" sz="1600" dirty="0">
                <a:solidFill>
                  <a:prstClr val="black"/>
                </a:solidFill>
                <a:cs typeface="Arial" panose="020B0604020202020204" pitchFamily="34" charset="0"/>
                <a:hlinkClick r:id="rId6"/>
              </a:rPr>
              <a:t>https://youtu.be/C1GkSP4PT_k</a:t>
            </a:r>
            <a:endParaRPr lang="en-US" sz="1600"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[1311]  Drew Hogan &amp; Lester Holt, “DEA Agent Who Helped Capture ‘El Chapo’ Speaks Out”, NBC Nightly News, April 6, 2018, </a:t>
            </a:r>
            <a:r>
              <a:rPr lang="en-US" dirty="0">
                <a:solidFill>
                  <a:prstClr val="black"/>
                </a:solidFill>
                <a:cs typeface="Arial" panose="020B0604020202020204" pitchFamily="34" charset="0"/>
                <a:hlinkClick r:id="rId7"/>
              </a:rPr>
              <a:t>https://www.youtube.com/watch?v=53Jd-bw7kDs</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[1312] Matt London, “DEA agent who caught El Chapo: Trump labeling Mexican cartels 'terrorists' would be 'game-changer’ Speaks Out”, Fox News, Nov. 27th, </a:t>
            </a:r>
            <a:r>
              <a:rPr lang="en-US" dirty="0">
                <a:solidFill>
                  <a:prstClr val="black"/>
                </a:solidFill>
                <a:cs typeface="Arial" panose="020B0604020202020204" pitchFamily="34" charset="0"/>
                <a:hlinkClick r:id="rId8"/>
              </a:rPr>
              <a:t>foxnews.com/media/mexican-cartels-terrorists-president-trump</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[1313] “World Exclusive: Chinese Spy Spills Secrets to Expose Communist Espionage, 60 Minutes Australia, Nov. 24, 2019,</a:t>
            </a:r>
          </a:p>
          <a:p>
            <a:pPr marL="731520" lvl="0" indent="0">
              <a:lnSpc>
                <a:spcPct val="90000"/>
              </a:lnSpc>
              <a:spcAft>
                <a:spcPts val="300"/>
              </a:spcAft>
              <a:tabLst/>
            </a:pPr>
            <a:r>
              <a:rPr lang="en-US" dirty="0">
                <a:solidFill>
                  <a:prstClr val="black"/>
                </a:solidFill>
                <a:cs typeface="Arial" panose="020B0604020202020204" pitchFamily="34" charset="0"/>
                <a:hlinkClick r:id="rId9"/>
              </a:rPr>
              <a:t>https://www.youtube.com/watch?v=zdR-I35Ladk</a:t>
            </a: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934055932"/>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2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dirty="0"/>
              <a:t> </a:t>
            </a:r>
          </a:p>
        </p:txBody>
      </p:sp>
      <p:sp>
        <p:nvSpPr>
          <p:cNvPr id="80898" name="Text Box 2"/>
          <p:cNvSpPr txBox="1">
            <a:spLocks noChangeArrowheads="1"/>
          </p:cNvSpPr>
          <p:nvPr/>
        </p:nvSpPr>
        <p:spPr bwMode="auto">
          <a:xfrm>
            <a:off x="608012" y="18288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tx2">
                    <a:lumMod val="25000"/>
                  </a:schemeClr>
                </a:solidFill>
                <a:latin typeface="Times New Roman" panose="02020603050405020304" pitchFamily="18" charset="0"/>
              </a:rPr>
              <a:t>References</a:t>
            </a:r>
          </a:p>
        </p:txBody>
      </p:sp>
      <p:sp>
        <p:nvSpPr>
          <p:cNvPr id="4" name="Text Box 1"/>
          <p:cNvSpPr txBox="1">
            <a:spLocks noChangeArrowheads="1"/>
          </p:cNvSpPr>
          <p:nvPr/>
        </p:nvSpPr>
        <p:spPr bwMode="auto">
          <a:xfrm>
            <a:off x="206503" y="1066800"/>
            <a:ext cx="8730992" cy="5572206"/>
          </a:xfrm>
          <a:prstGeom prst="rect">
            <a:avLst/>
          </a:prstGeom>
          <a:noFill/>
          <a:ln>
            <a:noFill/>
          </a:ln>
          <a:effec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731520" lvl="0" indent="-1463040">
              <a:lnSpc>
                <a:spcPct val="90000"/>
              </a:lnSpc>
              <a:spcAft>
                <a:spcPts val="300"/>
              </a:spcAft>
              <a:tabLst/>
            </a:pPr>
            <a:r>
              <a:rPr lang="en-US" dirty="0">
                <a:solidFill>
                  <a:prstClr val="black"/>
                </a:solidFill>
                <a:cs typeface="Arial" panose="020B0604020202020204" pitchFamily="34" charset="0"/>
              </a:rPr>
              <a:t>[1314]  University of Bristol. "Significant new study shows importance of help for childhood sexual abuse victims." ScienceDaily. ScienceDaily, 22 February 2016. </a:t>
            </a:r>
            <a:r>
              <a:rPr lang="en-US" dirty="0">
                <a:solidFill>
                  <a:prstClr val="black"/>
                </a:solidFill>
                <a:cs typeface="Arial" panose="020B0604020202020204" pitchFamily="34" charset="0"/>
                <a:hlinkClick r:id="rId4"/>
              </a:rPr>
              <a:t>https://www.sciencedaily.com/releases/2016/02/160222111050.htm</a:t>
            </a:r>
            <a:endParaRPr lang="en-US" dirty="0">
              <a:solidFill>
                <a:prstClr val="black"/>
              </a:solidFill>
              <a:cs typeface="Arial" panose="020B0604020202020204" pitchFamily="34" charset="0"/>
            </a:endParaRPr>
          </a:p>
          <a:p>
            <a:pPr marL="731520" lvl="0" indent="-1463040">
              <a:lnSpc>
                <a:spcPct val="90000"/>
              </a:lnSpc>
              <a:spcAft>
                <a:spcPts val="300"/>
              </a:spcAft>
              <a:tabLst/>
            </a:pPr>
            <a:r>
              <a:rPr lang="en-US" dirty="0">
                <a:solidFill>
                  <a:prstClr val="black"/>
                </a:solidFill>
                <a:cs typeface="Arial" panose="020B0604020202020204" pitchFamily="34" charset="0"/>
              </a:rPr>
              <a:t>[1315] Jim Hoft, "This Is Rich! Tech Tyrants Who Have Eliminated a Majority of Conservative Content on their Platforms Insist Stripping Them of 230 Protections Would Harm Free Speech" Gateway Pundit, October 28, 2020, </a:t>
            </a:r>
            <a:r>
              <a:rPr lang="en-US" dirty="0">
                <a:solidFill>
                  <a:prstClr val="black"/>
                </a:solidFill>
                <a:cs typeface="Arial" panose="020B0604020202020204" pitchFamily="34" charset="0"/>
                <a:hlinkClick r:id="rId5"/>
              </a:rPr>
              <a:t>thegatewaypundit.com/2020/10/rich-tech-tyrants-eliminated-majority-conservative-content-platforms-insist-stripping-230-protections-harm-free-speech/</a:t>
            </a: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lang="en-US" dirty="0">
              <a:solidFill>
                <a:prstClr val="black"/>
              </a:solidFill>
              <a:cs typeface="Arial" panose="020B0604020202020204" pitchFamily="34" charset="0"/>
            </a:endParaRPr>
          </a:p>
          <a:p>
            <a:pPr marL="731520" lvl="0" indent="-1463040">
              <a:lnSpc>
                <a:spcPct val="90000"/>
              </a:lnSpc>
              <a:spcAft>
                <a:spcPts val="300"/>
              </a:spcAft>
              <a:tabLst/>
            </a:pP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a:p>
            <a:pPr marL="731520" lvl="1" indent="0">
              <a:lnSpc>
                <a:spcPct val="90000"/>
              </a:lnSpc>
              <a:spcAft>
                <a:spcPts val="0"/>
              </a:spcAft>
              <a:tabLst/>
              <a:defRPr/>
            </a:pPr>
            <a:endParaRPr lang="en-US" dirty="0">
              <a:solidFill>
                <a:prstClr val="black"/>
              </a:solidFill>
              <a:cs typeface="Arial" panose="020B0604020202020204" pitchFamily="34" charset="0"/>
            </a:endParaRPr>
          </a:p>
        </p:txBody>
      </p:sp>
      <p:sp>
        <p:nvSpPr>
          <p:cNvPr id="5" name="Date Placeholder 2">
            <a:extLst>
              <a:ext uri="{FF2B5EF4-FFF2-40B4-BE49-F238E27FC236}">
                <a16:creationId xmlns:a16="http://schemas.microsoft.com/office/drawing/2014/main" id="{163F865C-9C34-4244-84D5-CEF42A21422C}"/>
              </a:ext>
            </a:extLst>
          </p:cNvPr>
          <p:cNvSpPr txBox="1">
            <a:spLocks/>
          </p:cNvSpPr>
          <p:nvPr/>
        </p:nvSpPr>
        <p:spPr>
          <a:xfrm>
            <a:off x="4876799" y="6639006"/>
            <a:ext cx="4267201" cy="248811"/>
          </a:xfrm>
          <a:prstGeom prst="rect">
            <a:avLst/>
          </a:prstGeom>
        </p:spPr>
        <p:txBody>
          <a:bodyPr vert="horz" lIns="91440" tIns="0" rIns="9144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i="0" u="none" strike="noStrike" kern="1200" cap="none" spc="0" normalizeH="0" baseline="0" noProof="0" dirty="0">
                <a:ln>
                  <a:noFill/>
                </a:ln>
                <a:solidFill>
                  <a:schemeClr val="tx1"/>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50562076"/>
      </p:ext>
    </p:extLst>
  </p:cSld>
  <p:clrMapOvr>
    <a:masterClrMapping/>
  </p:clrMapOvr>
  <p:transition spd="med">
    <p:fade/>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40100" y="1354304"/>
            <a:ext cx="8863800" cy="5320816"/>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37160" rIns="9000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000"/>
              </a:spcAft>
              <a:buClr>
                <a:srgbClr val="FFFFFF"/>
              </a:buClr>
              <a:buSzPct val="70000"/>
              <a:tabLst/>
            </a:pPr>
            <a:r>
              <a:rPr lang="en-US" sz="3000" kern="150" dirty="0">
                <a:solidFill>
                  <a:schemeClr val="tx1"/>
                </a:solidFill>
                <a:ea typeface="SimSun" panose="02010600030101010101" pitchFamily="2" charset="-122"/>
                <a:cs typeface="Arial" panose="020B0604020202020204" pitchFamily="34" charset="0"/>
              </a:rPr>
              <a:t>“The study also found that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longer and heavier alcohol abuse was associated with greater damage</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dirty="0">
                <a:solidFill>
                  <a:schemeClr val="tx1"/>
                </a:solidFill>
                <a:cs typeface="Arial" panose="020B0604020202020204" pitchFamily="34" charset="0"/>
                <a:hlinkClick r:id="rId4">
                  <a:extLst>
                    <a:ext uri="{A12FA001-AC4F-418D-AE19-62706E023703}">
                      <ahyp:hlinkClr xmlns:ahyp="http://schemas.microsoft.com/office/drawing/2018/hyperlinkcolor" val="tx"/>
                    </a:ext>
                  </a:extLst>
                </a:hlinkClick>
              </a:rPr>
              <a:t>[1127]</a:t>
            </a:r>
            <a:endParaRPr lang="en-US" sz="3000" kern="150" dirty="0">
              <a:solidFill>
                <a:schemeClr val="tx1"/>
              </a:solidFill>
              <a:latin typeface="+mn-lt"/>
              <a:ea typeface="SimSun" panose="02010600030101010101" pitchFamily="2" charset="-122"/>
              <a:cs typeface="Arial" panose="020B0604020202020204" pitchFamily="34" charset="0"/>
            </a:endParaRPr>
          </a:p>
          <a:p>
            <a:pPr marL="274320" indent="-274320">
              <a:lnSpc>
                <a:spcPct val="88000"/>
              </a:lnSpc>
              <a:spcBef>
                <a:spcPts val="0"/>
              </a:spcBef>
              <a:spcAft>
                <a:spcPts val="1000"/>
              </a:spcAft>
              <a:buClr>
                <a:schemeClr val="tx1"/>
              </a:buClr>
              <a:buSzPct val="70000"/>
              <a:buFont typeface="Wingdings" panose="05000000000000000000" pitchFamily="2" charset="2"/>
              <a:buChar char="Ø"/>
              <a:tabLst/>
            </a:pPr>
            <a:r>
              <a:rPr lang="en-US" sz="2800" kern="150" dirty="0">
                <a:solidFill>
                  <a:schemeClr val="tx1"/>
                </a:solidFill>
                <a:latin typeface="+mn-lt"/>
                <a:ea typeface="SimSun" panose="02010600030101010101" pitchFamily="2" charset="-122"/>
                <a:cs typeface="Arial" panose="020B0604020202020204" pitchFamily="34" charset="0"/>
              </a:rPr>
              <a:t>“… the results suggest altered connectivity in frontostriatal circuits - pathways associated with the amygdala, hippocampus, nucleus accumbens, regions that are involved in the brain’s reward system. These networks are essential for controlling impulsive behavior and (for) stopping drinking.” </a:t>
            </a:r>
            <a:r>
              <a:rPr lang="en-US" dirty="0">
                <a:solidFill>
                  <a:schemeClr val="tx1"/>
                </a:solidFill>
                <a:cs typeface="Arial" panose="020B0604020202020204" pitchFamily="34" charset="0"/>
                <a:hlinkClick r:id="rId4">
                  <a:extLst>
                    <a:ext uri="{A12FA001-AC4F-418D-AE19-62706E023703}">
                      <ahyp:hlinkClr xmlns:ahyp="http://schemas.microsoft.com/office/drawing/2018/hyperlinkcolor" val="tx"/>
                    </a:ext>
                  </a:extLst>
                </a:hlinkClick>
              </a:rPr>
              <a:t>[1127]</a:t>
            </a:r>
            <a:endParaRPr lang="en-US" sz="3000" kern="150" dirty="0">
              <a:solidFill>
                <a:schemeClr val="tx1"/>
              </a:solidFill>
              <a:latin typeface="+mn-lt"/>
              <a:ea typeface="SimSun" panose="02010600030101010101" pitchFamily="2" charset="-122"/>
              <a:cs typeface="Arial" panose="020B0604020202020204" pitchFamily="34" charset="0"/>
            </a:endParaRPr>
          </a:p>
          <a:p>
            <a:pPr marL="274320" indent="-274320">
              <a:lnSpc>
                <a:spcPct val="88000"/>
              </a:lnSpc>
              <a:spcBef>
                <a:spcPts val="0"/>
              </a:spcBef>
              <a:spcAft>
                <a:spcPts val="600"/>
              </a:spcAft>
              <a:buClr>
                <a:schemeClr val="tx1"/>
              </a:buClr>
              <a:buSzPct val="70000"/>
              <a:buFont typeface="Wingdings" panose="05000000000000000000" pitchFamily="2" charset="2"/>
              <a:buChar char="Ø"/>
              <a:tabLst/>
            </a:pPr>
            <a:r>
              <a:rPr lang="en-US" sz="2800" kern="150" dirty="0">
                <a:solidFill>
                  <a:schemeClr val="tx1"/>
                </a:solidFill>
                <a:ea typeface="SimSun" panose="02010600030101010101" pitchFamily="2" charset="-122"/>
                <a:cs typeface="Arial" panose="020B0604020202020204" pitchFamily="34" charset="0"/>
              </a:rPr>
              <a:t>“The (research shows)… possible </a:t>
            </a:r>
            <a:r>
              <a:rPr lang="en-US" sz="29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recovery of white matter tissue in drinkers who became </a:t>
            </a:r>
            <a:r>
              <a:rPr lang="en-US" sz="28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abstinent before they turned 50 years of age</a:t>
            </a:r>
            <a:r>
              <a:rPr lang="en-US" sz="2800" kern="150" dirty="0">
                <a:solidFill>
                  <a:schemeClr val="tx1"/>
                </a:solidFill>
                <a:ea typeface="SimSun" panose="02010600030101010101" pitchFamily="2" charset="-122"/>
                <a:cs typeface="Arial" panose="020B0604020202020204" pitchFamily="34" charset="0"/>
              </a:rPr>
              <a:t>.”</a:t>
            </a:r>
            <a:r>
              <a:rPr lang="en-US" sz="30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sz="1400" dirty="0">
                <a:solidFill>
                  <a:schemeClr val="tx1"/>
                </a:solidFill>
                <a:cs typeface="Arial" panose="020B0604020202020204" pitchFamily="34" charset="0"/>
                <a:hlinkClick r:id="rId4">
                  <a:extLst>
                    <a:ext uri="{A12FA001-AC4F-418D-AE19-62706E023703}">
                      <ahyp:hlinkClr xmlns:ahyp="http://schemas.microsoft.com/office/drawing/2018/hyperlinkcolor" val="tx"/>
                    </a:ext>
                  </a:extLst>
                </a:hlinkClick>
              </a:rPr>
              <a:t>[1127]</a:t>
            </a:r>
            <a:endParaRPr lang="en-US" sz="2800" dirty="0">
              <a:solidFill>
                <a:schemeClr val="tx1"/>
              </a:solidFill>
              <a:latin typeface="Calibri" panose="020F0502020204030204" pitchFamily="34" charset="0"/>
              <a:ea typeface="SimSun" panose="02010600030101010101" pitchFamily="2" charset="-122"/>
              <a:cs typeface="Mangal" panose="02040503050203030202" pitchFamily="18" charset="0"/>
            </a:endParaRPr>
          </a:p>
        </p:txBody>
      </p:sp>
      <p:sp>
        <p:nvSpPr>
          <p:cNvPr id="5" name="Text Box 2"/>
          <p:cNvSpPr txBox="1">
            <a:spLocks noChangeArrowheads="1"/>
          </p:cNvSpPr>
          <p:nvPr/>
        </p:nvSpPr>
        <p:spPr bwMode="auto">
          <a:xfrm>
            <a:off x="171450" y="182880"/>
            <a:ext cx="8801100"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5C166FA-44EF-4B39-9300-F62133DE43B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6136597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6">
                                            <p:txEl>
                                              <p:pRg st="0" end="0"/>
                                            </p:txEl>
                                          </p:spTgt>
                                        </p:tgtEl>
                                      </p:cBhvr>
                                    </p:animEffect>
                                    <p:animScale>
                                      <p:cBhvr>
                                        <p:cTn id="7" dur="750" autoRev="1" fill="hold"/>
                                        <p:tgtEl>
                                          <p:spTgt spid="6">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24000"/>
                                  </p:stCondLst>
                                  <p:childTnLst>
                                    <p:animEffect transition="out" filter="fade">
                                      <p:cBhvr>
                                        <p:cTn id="10" dur="1500" tmFilter="0, 0; .2, .5; .8, .5; 1, 0"/>
                                        <p:tgtEl>
                                          <p:spTgt spid="6">
                                            <p:txEl>
                                              <p:pRg st="2" end="2"/>
                                            </p:txEl>
                                          </p:spTgt>
                                        </p:tgtEl>
                                      </p:cBhvr>
                                    </p:animEffect>
                                    <p:animScale>
                                      <p:cBhvr>
                                        <p:cTn id="11" dur="75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286485" y="1816392"/>
            <a:ext cx="8571029" cy="4282070"/>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28600" tIns="182880" rIns="13716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Bef>
                <a:spcPts val="0"/>
              </a:spcBef>
              <a:spcAft>
                <a:spcPts val="1200"/>
              </a:spcAft>
              <a:buClr>
                <a:srgbClr val="FFFFFF"/>
              </a:buClr>
              <a:buSzPct val="70000"/>
              <a:tabLst/>
            </a:pPr>
            <a:r>
              <a:rPr lang="en-US" sz="3000" kern="150" dirty="0">
                <a:solidFill>
                  <a:schemeClr val="tx1"/>
                </a:solidFill>
                <a:latin typeface="+mn-lt"/>
                <a:ea typeface="SimSun" panose="02010600030101010101" pitchFamily="2" charset="-122"/>
                <a:cs typeface="Arial" panose="020B0604020202020204" pitchFamily="34" charset="0"/>
              </a:rPr>
              <a:t>“Based on postmortem blood alcohol concentrations,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latin typeface="+mn-lt"/>
                <a:ea typeface="SimSun" panose="02010600030101010101" pitchFamily="2" charset="-122"/>
                <a:cs typeface="Arial" panose="020B0604020202020204" pitchFamily="34" charset="0"/>
              </a:rPr>
              <a:t>AUA (acute use of alcohol) was commonly present among those who died by suicide </a:t>
            </a:r>
            <a:r>
              <a:rPr lang="en-US" sz="3200" kern="150" dirty="0">
                <a:solidFill>
                  <a:schemeClr val="tx1"/>
                </a:solidFill>
                <a:latin typeface="+mn-lt"/>
                <a:ea typeface="SimSun" panose="02010600030101010101" pitchFamily="2" charset="-122"/>
                <a:cs typeface="Arial" panose="020B0604020202020204" pitchFamily="34" charset="0"/>
              </a:rPr>
              <a:t>…</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latin typeface="+mn-lt"/>
                <a:ea typeface="SimSun" panose="02010600030101010101" pitchFamily="2" charset="-122"/>
                <a:cs typeface="Arial" panose="020B0604020202020204" pitchFamily="34" charset="0"/>
              </a:rPr>
              <a:t> risk increases with the amount of alcohol consumed</a:t>
            </a:r>
            <a:r>
              <a:rPr lang="en-US" sz="3000" kern="150" dirty="0">
                <a:solidFill>
                  <a:schemeClr val="tx1"/>
                </a:solidFill>
                <a:latin typeface="+mn-lt"/>
                <a:ea typeface="SimSun" panose="02010600030101010101" pitchFamily="2" charset="-122"/>
                <a:cs typeface="Arial" panose="020B0604020202020204" pitchFamily="34" charset="0"/>
              </a:rPr>
              <a:t>...“</a:t>
            </a:r>
            <a:r>
              <a:rPr lang="en-US" sz="1600" dirty="0">
                <a:solidFill>
                  <a:schemeClr val="tx1"/>
                </a:solidFill>
                <a:latin typeface="Calibri"/>
                <a:cs typeface="Arial" panose="020B0604020202020204" pitchFamily="34" charset="0"/>
                <a:hlinkClick r:id="rId4">
                  <a:extLst>
                    <a:ext uri="{A12FA001-AC4F-418D-AE19-62706E023703}">
                      <ahyp:hlinkClr xmlns:ahyp="http://schemas.microsoft.com/office/drawing/2018/hyperlinkcolor" val="tx"/>
                    </a:ext>
                  </a:extLst>
                </a:hlinkClick>
              </a:rPr>
              <a:t>[1136]</a:t>
            </a:r>
            <a:endParaRPr lang="en-US" sz="3000" kern="150" dirty="0">
              <a:solidFill>
                <a:schemeClr val="tx1"/>
              </a:solidFill>
              <a:latin typeface="+mn-lt"/>
              <a:ea typeface="SimSun" panose="02010600030101010101" pitchFamily="2" charset="-122"/>
              <a:cs typeface="Arial" panose="020B0604020202020204" pitchFamily="34" charset="0"/>
            </a:endParaRPr>
          </a:p>
          <a:p>
            <a:pPr marL="274320" lvl="0" indent="-274320">
              <a:lnSpc>
                <a:spcPct val="97000"/>
              </a:lnSpc>
              <a:spcBef>
                <a:spcPts val="0"/>
              </a:spcBef>
              <a:spcAft>
                <a:spcPts val="600"/>
              </a:spcAft>
              <a:buClrTx/>
              <a:buSzPct val="70000"/>
              <a:buFont typeface="Wingdings" panose="05000000000000000000" pitchFamily="2" charset="2"/>
              <a:buChar char="Ø"/>
              <a:tabLst/>
            </a:pPr>
            <a:r>
              <a:rPr lang="en-US" sz="3000" kern="150" dirty="0">
                <a:solidFill>
                  <a:schemeClr val="tx1"/>
                </a:solidFill>
                <a:latin typeface="+mn-lt"/>
                <a:ea typeface="SimSun" panose="02010600030101010101" pitchFamily="2" charset="-122"/>
                <a:cs typeface="Arial" panose="020B0604020202020204" pitchFamily="34" charset="0"/>
              </a:rPr>
              <a:t>“Research indicates that AUA increases risk for suicidal behavior by lowering inhibition and promoting suicidal thoughts.”</a:t>
            </a:r>
            <a:r>
              <a:rPr lang="en-US" sz="3200" b="1" kern="150" dirty="0">
                <a:ln w="12700" cmpd="sng">
                  <a:solidFill>
                    <a:srgbClr val="000000"/>
                  </a:solidFill>
                  <a:prstDash val="solid"/>
                </a:ln>
                <a:solidFill>
                  <a:schemeClr val="tx1"/>
                </a:solidFill>
                <a:effectLst>
                  <a:outerShdw blurRad="127000" dist="50800" dir="5400000" algn="ctr" rotWithShape="0">
                    <a:srgbClr val="000000"/>
                  </a:outerShdw>
                </a:effectLst>
                <a:latin typeface="+mn-lt"/>
                <a:ea typeface="SimSun" panose="02010600030101010101" pitchFamily="2" charset="-122"/>
                <a:cs typeface="Arial" panose="020B0604020202020204" pitchFamily="34" charset="0"/>
              </a:rPr>
              <a:t> </a:t>
            </a:r>
            <a:r>
              <a:rPr lang="en-US" sz="1600" dirty="0">
                <a:solidFill>
                  <a:schemeClr val="tx1"/>
                </a:solidFill>
                <a:latin typeface="+mn-lt"/>
                <a:cs typeface="Arial" panose="020B0604020202020204" pitchFamily="34" charset="0"/>
                <a:hlinkClick r:id="rId4">
                  <a:extLst>
                    <a:ext uri="{A12FA001-AC4F-418D-AE19-62706E023703}">
                      <ahyp:hlinkClr xmlns:ahyp="http://schemas.microsoft.com/office/drawing/2018/hyperlinkcolor" val="tx"/>
                    </a:ext>
                  </a:extLst>
                </a:hlinkClick>
              </a:rPr>
              <a:t>[1136]</a:t>
            </a:r>
            <a:endParaRPr lang="en-US" sz="2800" dirty="0">
              <a:solidFill>
                <a:schemeClr val="tx1"/>
              </a:solidFill>
              <a:latin typeface="+mn-lt"/>
              <a:ea typeface="SimSun" panose="02010600030101010101" pitchFamily="2" charset="-122"/>
              <a:cs typeface="Mangal" panose="02040503050203030202" pitchFamily="18" charset="0"/>
            </a:endParaRPr>
          </a:p>
        </p:txBody>
      </p:sp>
      <p:sp>
        <p:nvSpPr>
          <p:cNvPr id="5" name="Text Box 2"/>
          <p:cNvSpPr txBox="1">
            <a:spLocks noChangeArrowheads="1"/>
          </p:cNvSpPr>
          <p:nvPr/>
        </p:nvSpPr>
        <p:spPr bwMode="auto">
          <a:xfrm>
            <a:off x="171450" y="587518"/>
            <a:ext cx="8801100"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5C166FA-44EF-4B39-9300-F62133DE43B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25186529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000" tmFilter="0, 0; .2, .5; .8, .5; 1, 0"/>
                                        <p:tgtEl>
                                          <p:spTgt spid="6">
                                            <p:txEl>
                                              <p:pRg st="0" end="0"/>
                                            </p:txEl>
                                          </p:spTgt>
                                        </p:tgtEl>
                                      </p:cBhvr>
                                    </p:animEffect>
                                    <p:animScale>
                                      <p:cBhvr>
                                        <p:cTn id="7" dur="500" autoRev="1" fill="hold"/>
                                        <p:tgtEl>
                                          <p:spTgt spid="6">
                                            <p:txEl>
                                              <p:pRg st="0" end="0"/>
                                            </p:txEl>
                                          </p:spTgt>
                                        </p:tgtEl>
                                      </p:cBhvr>
                                      <p:by x="105000" y="105000"/>
                                    </p:animScale>
                                  </p:childTnLst>
                                </p:cTn>
                              </p:par>
                            </p:childTnLst>
                          </p:cTn>
                        </p:par>
                        <p:par>
                          <p:cTn id="8" fill="hold">
                            <p:stCondLst>
                              <p:cond delay="6000"/>
                            </p:stCondLst>
                            <p:childTnLst>
                              <p:par>
                                <p:cTn id="9" presetID="26" presetClass="emph" presetSubtype="0" fill="hold" nodeType="afterEffect">
                                  <p:stCondLst>
                                    <p:cond delay="5000"/>
                                  </p:stCondLst>
                                  <p:childTnLst>
                                    <p:animEffect transition="out" filter="fade">
                                      <p:cBhvr>
                                        <p:cTn id="10" dur="1000" tmFilter="0, 0; .2, .5; .8, .5; 1, 0"/>
                                        <p:tgtEl>
                                          <p:spTgt spid="6">
                                            <p:txEl>
                                              <p:pRg st="1" end="1"/>
                                            </p:txEl>
                                          </p:spTgt>
                                        </p:tgtEl>
                                      </p:cBhvr>
                                    </p:animEffect>
                                    <p:animScale>
                                      <p:cBhvr>
                                        <p:cTn id="11" dur="5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79609" y="1831172"/>
            <a:ext cx="8801100" cy="4604209"/>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900"/>
              </a:spcAft>
              <a:buClr>
                <a:schemeClr val="tx1"/>
              </a:buClr>
              <a:buSzPct val="70000"/>
              <a:tabLst/>
            </a:pP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Today medical research proves there is no safe level of alcohol consumption</a:t>
            </a:r>
            <a:r>
              <a:rPr lang="en-US" sz="3200" dirty="0">
                <a:solidFill>
                  <a:schemeClr val="tx1"/>
                </a:solidFill>
                <a:latin typeface="Calibri" panose="020F0502020204030204" pitchFamily="34" charset="0"/>
                <a:ea typeface="SimSun" panose="02010600030101010101" pitchFamily="2" charset="-122"/>
                <a:cs typeface="Mangal" panose="02040503050203030202" pitchFamily="18" charset="0"/>
              </a:rPr>
              <a:t>: </a:t>
            </a:r>
          </a:p>
          <a:p>
            <a:pPr marL="365760" indent="-365760">
              <a:spcBef>
                <a:spcPts val="0"/>
              </a:spcBef>
              <a:spcAft>
                <a:spcPts val="600"/>
              </a:spcAft>
              <a:buClr>
                <a:schemeClr val="tx1"/>
              </a:buClr>
              <a:buSzPct val="70000"/>
              <a:buFont typeface="Wingdings" panose="05000000000000000000" pitchFamily="2" charset="2"/>
              <a:buChar char="Ø"/>
              <a:tabLst/>
            </a:pPr>
            <a:r>
              <a:rPr lang="en-US" sz="2800" dirty="0">
                <a:solidFill>
                  <a:schemeClr val="tx1"/>
                </a:solidFill>
                <a:latin typeface="Calibri" panose="020F0502020204030204" pitchFamily="34" charset="0"/>
                <a:ea typeface="SimSun" panose="02010600030101010101" pitchFamily="2" charset="-122"/>
                <a:cs typeface="Mangal" panose="02040503050203030202" pitchFamily="18" charset="0"/>
              </a:rPr>
              <a:t>Each time alcohol is consumed, at any age, brain cells responsible for reasoning, understanding, self control &amp; memory, plus the white matter brain network that connects them, are damaged</a:t>
            </a:r>
            <a:r>
              <a:rPr lang="en-US" sz="2800" dirty="0">
                <a:solidFill>
                  <a:schemeClr val="tx1"/>
                </a:solidFill>
                <a:latin typeface="+mn-lt"/>
                <a:ea typeface="SimSun" panose="02010600030101010101" pitchFamily="2" charset="-122"/>
                <a:cs typeface="Mangal" panose="02040503050203030202" pitchFamily="18" charset="0"/>
              </a:rPr>
              <a:t>. </a:t>
            </a:r>
            <a:r>
              <a:rPr lang="en-US" dirty="0">
                <a:solidFill>
                  <a:schemeClr val="tx1"/>
                </a:solidFill>
                <a:latin typeface="+mn-lt"/>
                <a:cs typeface="Arial" panose="020B0604020202020204" pitchFamily="34" charset="0"/>
                <a:hlinkClick r:id="rId4">
                  <a:extLst>
                    <a:ext uri="{A12FA001-AC4F-418D-AE19-62706E023703}">
                      <ahyp:hlinkClr xmlns:ahyp="http://schemas.microsoft.com/office/drawing/2018/hyperlinkcolor" val="tx"/>
                    </a:ext>
                  </a:extLst>
                </a:hlinkClick>
              </a:rPr>
              <a:t>[1126]</a:t>
            </a:r>
            <a:r>
              <a:rPr lang="en-US" dirty="0">
                <a:solidFill>
                  <a:schemeClr val="tx1"/>
                </a:solidFill>
                <a:latin typeface="+mn-lt"/>
                <a:cs typeface="Arial" panose="020B0604020202020204" pitchFamily="34" charset="0"/>
              </a:rPr>
              <a:t> </a:t>
            </a:r>
            <a:r>
              <a:rPr lang="en-US" dirty="0">
                <a:solidFill>
                  <a:schemeClr val="tx1"/>
                </a:solidFill>
                <a:latin typeface="+mn-lt"/>
                <a:cs typeface="Arial" panose="020B0604020202020204" pitchFamily="34" charset="0"/>
                <a:hlinkClick r:id="rId5">
                  <a:extLst>
                    <a:ext uri="{A12FA001-AC4F-418D-AE19-62706E023703}">
                      <ahyp:hlinkClr xmlns:ahyp="http://schemas.microsoft.com/office/drawing/2018/hyperlinkcolor" val="tx"/>
                    </a:ext>
                  </a:extLst>
                </a:hlinkClick>
              </a:rPr>
              <a:t>[1127]</a:t>
            </a:r>
            <a:r>
              <a:rPr lang="en-US" dirty="0">
                <a:solidFill>
                  <a:schemeClr val="tx1"/>
                </a:solidFill>
                <a:latin typeface="+mn-lt"/>
                <a:cs typeface="Arial" panose="020B0604020202020204" pitchFamily="34" charset="0"/>
              </a:rPr>
              <a:t> </a:t>
            </a:r>
            <a:r>
              <a:rPr lang="en-US" dirty="0">
                <a:solidFill>
                  <a:schemeClr val="tx1"/>
                </a:solidFill>
                <a:latin typeface="+mn-lt"/>
                <a:cs typeface="Arial" panose="020B0604020202020204" pitchFamily="34" charset="0"/>
                <a:hlinkClick r:id="rId6">
                  <a:extLst>
                    <a:ext uri="{A12FA001-AC4F-418D-AE19-62706E023703}">
                      <ahyp:hlinkClr xmlns:ahyp="http://schemas.microsoft.com/office/drawing/2018/hyperlinkcolor" val="tx"/>
                    </a:ext>
                  </a:extLst>
                </a:hlinkClick>
              </a:rPr>
              <a:t>[1128]</a:t>
            </a:r>
            <a:r>
              <a:rPr lang="en-US" dirty="0">
                <a:solidFill>
                  <a:schemeClr val="tx1"/>
                </a:solidFill>
                <a:latin typeface="+mn-lt"/>
                <a:cs typeface="Arial" panose="020B0604020202020204" pitchFamily="34" charset="0"/>
              </a:rPr>
              <a:t> </a:t>
            </a:r>
            <a:r>
              <a:rPr lang="en-US" dirty="0">
                <a:solidFill>
                  <a:schemeClr val="tx1"/>
                </a:solidFill>
                <a:latin typeface="+mn-lt"/>
                <a:cs typeface="Arial" panose="020B0604020202020204" pitchFamily="34" charset="0"/>
                <a:hlinkClick r:id="rId7">
                  <a:extLst>
                    <a:ext uri="{A12FA001-AC4F-418D-AE19-62706E023703}">
                      <ahyp:hlinkClr xmlns:ahyp="http://schemas.microsoft.com/office/drawing/2018/hyperlinkcolor" val="tx"/>
                    </a:ext>
                  </a:extLst>
                </a:hlinkClick>
              </a:rPr>
              <a:t>[1136]</a:t>
            </a:r>
            <a:r>
              <a:rPr lang="en-US" dirty="0">
                <a:solidFill>
                  <a:schemeClr val="tx1"/>
                </a:solidFill>
                <a:latin typeface="+mn-lt"/>
                <a:cs typeface="Arial" panose="020B0604020202020204" pitchFamily="34" charset="0"/>
              </a:rPr>
              <a:t> </a:t>
            </a:r>
            <a:r>
              <a:rPr lang="en-US" kern="150" dirty="0">
                <a:solidFill>
                  <a:schemeClr val="tx1"/>
                </a:solidFill>
                <a:latin typeface="Calibri"/>
                <a:ea typeface="SimSun" panose="02010600030101010101" pitchFamily="2" charset="-122"/>
                <a:cs typeface="Mangal" panose="02040503050203030202" pitchFamily="18" charset="0"/>
                <a:hlinkClick r:id="rId8" action="ppaction://hlinkfile">
                  <a:extLst>
                    <a:ext uri="{A12FA001-AC4F-418D-AE19-62706E023703}">
                      <ahyp:hlinkClr xmlns:ahyp="http://schemas.microsoft.com/office/drawing/2018/hyperlinkcolor" val="tx"/>
                    </a:ext>
                  </a:extLst>
                </a:hlinkClick>
              </a:rPr>
              <a:t>[1137] </a:t>
            </a:r>
            <a:endParaRPr lang="en-US" kern="150" dirty="0">
              <a:solidFill>
                <a:schemeClr val="tx1"/>
              </a:solidFill>
              <a:latin typeface="Calibri"/>
              <a:ea typeface="SimSun" panose="02010600030101010101" pitchFamily="2" charset="-122"/>
              <a:cs typeface="Mangal" panose="02040503050203030202" pitchFamily="18" charset="0"/>
            </a:endParaRPr>
          </a:p>
          <a:p>
            <a:pPr marL="365760" indent="-365760">
              <a:spcBef>
                <a:spcPts val="0"/>
              </a:spcBef>
              <a:spcAft>
                <a:spcPts val="0"/>
              </a:spcAft>
              <a:buClr>
                <a:schemeClr val="tx1"/>
              </a:buClr>
              <a:buSzPct val="70000"/>
              <a:buFont typeface="Wingdings" panose="05000000000000000000" pitchFamily="2" charset="2"/>
              <a:buChar char="Ø"/>
              <a:tabLst/>
            </a:pPr>
            <a:r>
              <a:rPr lang="en-US" sz="2800" dirty="0">
                <a:solidFill>
                  <a:schemeClr val="tx1"/>
                </a:solidFill>
                <a:latin typeface="Calibri" panose="020F0502020204030204" pitchFamily="34" charset="0"/>
                <a:ea typeface="SimSun" panose="02010600030101010101" pitchFamily="2" charset="-122"/>
                <a:cs typeface="Mangal" panose="02040503050203030202" pitchFamily="18" charset="0"/>
              </a:rPr>
              <a:t>Long term alcohol use leads to: confusion, raging anger, violence, memory loss, dementia, drunk driving death, physical injury, fetal alcohol syndrome, suicide &amp; cancer. </a:t>
            </a:r>
          </a:p>
          <a:p>
            <a:pPr marL="365760" indent="0">
              <a:lnSpc>
                <a:spcPct val="90000"/>
              </a:lnSpc>
              <a:spcBef>
                <a:spcPts val="0"/>
              </a:spcBef>
              <a:spcAft>
                <a:spcPts val="900"/>
              </a:spcAft>
              <a:buClr>
                <a:schemeClr val="tx1"/>
              </a:buClr>
              <a:buSzPct val="70000"/>
              <a:tabLst/>
            </a:pPr>
            <a:r>
              <a:rPr lang="en-US" dirty="0">
                <a:solidFill>
                  <a:schemeClr val="tx1"/>
                </a:solidFill>
                <a:latin typeface="+mn-lt"/>
                <a:cs typeface="Arial" panose="020B0604020202020204" pitchFamily="34" charset="0"/>
                <a:hlinkClick r:id="rId4">
                  <a:extLst>
                    <a:ext uri="{A12FA001-AC4F-418D-AE19-62706E023703}">
                      <ahyp:hlinkClr xmlns:ahyp="http://schemas.microsoft.com/office/drawing/2018/hyperlinkcolor" val="tx"/>
                    </a:ext>
                  </a:extLst>
                </a:hlinkClick>
              </a:rPr>
              <a:t>[1126]</a:t>
            </a:r>
            <a:r>
              <a:rPr lang="en-US" dirty="0">
                <a:solidFill>
                  <a:schemeClr val="tx1"/>
                </a:solidFill>
                <a:latin typeface="+mn-lt"/>
                <a:cs typeface="Arial" panose="020B0604020202020204" pitchFamily="34" charset="0"/>
              </a:rPr>
              <a:t> </a:t>
            </a:r>
            <a:r>
              <a:rPr lang="en-US" dirty="0">
                <a:solidFill>
                  <a:schemeClr val="tx1"/>
                </a:solidFill>
                <a:latin typeface="+mn-lt"/>
                <a:cs typeface="Arial" panose="020B0604020202020204" pitchFamily="34" charset="0"/>
                <a:hlinkClick r:id="rId5">
                  <a:extLst>
                    <a:ext uri="{A12FA001-AC4F-418D-AE19-62706E023703}">
                      <ahyp:hlinkClr xmlns:ahyp="http://schemas.microsoft.com/office/drawing/2018/hyperlinkcolor" val="tx"/>
                    </a:ext>
                  </a:extLst>
                </a:hlinkClick>
              </a:rPr>
              <a:t>[1127]</a:t>
            </a:r>
            <a:r>
              <a:rPr lang="en-US" dirty="0">
                <a:solidFill>
                  <a:schemeClr val="tx1"/>
                </a:solidFill>
                <a:latin typeface="+mn-lt"/>
                <a:cs typeface="Arial" panose="020B0604020202020204" pitchFamily="34" charset="0"/>
              </a:rPr>
              <a:t> </a:t>
            </a:r>
            <a:r>
              <a:rPr lang="en-US" dirty="0">
                <a:solidFill>
                  <a:schemeClr val="tx1"/>
                </a:solidFill>
                <a:latin typeface="+mn-lt"/>
                <a:cs typeface="Arial" panose="020B0604020202020204" pitchFamily="34" charset="0"/>
                <a:hlinkClick r:id="rId6">
                  <a:extLst>
                    <a:ext uri="{A12FA001-AC4F-418D-AE19-62706E023703}">
                      <ahyp:hlinkClr xmlns:ahyp="http://schemas.microsoft.com/office/drawing/2018/hyperlinkcolor" val="tx"/>
                    </a:ext>
                  </a:extLst>
                </a:hlinkClick>
              </a:rPr>
              <a:t>[1128]</a:t>
            </a:r>
            <a:endParaRPr lang="en-US" sz="2800" dirty="0">
              <a:solidFill>
                <a:schemeClr val="tx1"/>
              </a:solidFill>
              <a:latin typeface="+mn-lt"/>
              <a:ea typeface="SimSun" panose="02010600030101010101" pitchFamily="2" charset="-122"/>
              <a:cs typeface="Mangal" panose="02040503050203030202" pitchFamily="18" charset="0"/>
            </a:endParaRPr>
          </a:p>
        </p:txBody>
      </p:sp>
      <p:sp>
        <p:nvSpPr>
          <p:cNvPr id="5" name="Text Box 2"/>
          <p:cNvSpPr txBox="1">
            <a:spLocks noChangeArrowheads="1"/>
          </p:cNvSpPr>
          <p:nvPr/>
        </p:nvSpPr>
        <p:spPr bwMode="auto">
          <a:xfrm>
            <a:off x="171450" y="510208"/>
            <a:ext cx="8801100" cy="1005840"/>
          </a:xfrm>
          <a:prstGeom prst="rect">
            <a:avLst/>
          </a:prstGeom>
          <a:blipFill dpi="0" rotWithShape="0">
            <a:blip r:embed="rId9"/>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5C166FA-44EF-4B39-9300-F62133DE43B8}"/>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448341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73152" y="91440"/>
            <a:ext cx="8991600"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3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pic>
        <p:nvPicPr>
          <p:cNvPr id="9" name="Picture 8">
            <a:extLst>
              <a:ext uri="{FF2B5EF4-FFF2-40B4-BE49-F238E27FC236}">
                <a16:creationId xmlns:a16="http://schemas.microsoft.com/office/drawing/2014/main" id="{CC5B4A0E-7E9A-44C7-AEA9-6F90E4C429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26786" y="6522720"/>
            <a:ext cx="182880" cy="182880"/>
          </a:xfrm>
          <a:prstGeom prst="rect">
            <a:avLst/>
          </a:prstGeom>
        </p:spPr>
      </p:pic>
      <p:pic>
        <p:nvPicPr>
          <p:cNvPr id="10" name="Picture 9">
            <a:extLst>
              <a:ext uri="{FF2B5EF4-FFF2-40B4-BE49-F238E27FC236}">
                <a16:creationId xmlns:a16="http://schemas.microsoft.com/office/drawing/2014/main" id="{B4C5AE1D-694A-4C04-9E32-4D6D9CC0B421}"/>
              </a:ext>
            </a:extLst>
          </p:cNvPr>
          <p:cNvPicPr>
            <a:picLocks noChangeAspect="1"/>
          </p:cNvPicPr>
          <p:nvPr/>
        </p:nvPicPr>
        <p:blipFill rotWithShape="1">
          <a:blip r:embed="rId6">
            <a:extLst>
              <a:ext uri="{28A0092B-C50C-407E-A947-70E740481C1C}">
                <a14:useLocalDpi xmlns:a14="http://schemas.microsoft.com/office/drawing/2010/main" val="0"/>
              </a:ext>
            </a:extLst>
          </a:blip>
          <a:srcRect l="16712" t="1818" r="15617" b="234"/>
          <a:stretch/>
        </p:blipFill>
        <p:spPr>
          <a:xfrm>
            <a:off x="1877406" y="2011680"/>
            <a:ext cx="5367146" cy="466344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11" name="TextBox 10">
            <a:extLst>
              <a:ext uri="{FF2B5EF4-FFF2-40B4-BE49-F238E27FC236}">
                <a16:creationId xmlns:a16="http://schemas.microsoft.com/office/drawing/2014/main" id="{574C53CB-A203-46DA-82A6-0DD4288FAC35}"/>
              </a:ext>
            </a:extLst>
          </p:cNvPr>
          <p:cNvSpPr txBox="1"/>
          <p:nvPr/>
        </p:nvSpPr>
        <p:spPr>
          <a:xfrm>
            <a:off x="343165" y="1188720"/>
            <a:ext cx="8451574" cy="914400"/>
          </a:xfrm>
          <a:prstGeom prst="rect">
            <a:avLst/>
          </a:prstGeom>
          <a:solidFill>
            <a:srgbClr val="FFFFFF"/>
          </a:solidFill>
          <a:ln>
            <a:noFill/>
          </a:ln>
        </p:spPr>
        <p:txBody>
          <a:bodyPr wrap="square" tIns="45720" rtlCol="0">
            <a:spAutoFit/>
          </a:bodyPr>
          <a:lstStyle/>
          <a:p>
            <a:pPr marL="0" marR="0" lvl="0" indent="0" algn="ctr" defTabSz="914400" rtl="0" eaLnBrk="1" fontAlgn="auto" latinLnBrk="0" hangingPunct="1">
              <a:lnSpc>
                <a:spcPct val="88000"/>
              </a:lnSpc>
              <a:spcBef>
                <a:spcPts val="0"/>
              </a:spcBef>
              <a:spcAft>
                <a:spcPts val="0"/>
              </a:spcAft>
              <a:buClrTx/>
              <a:buSzTx/>
              <a:buFontTx/>
              <a:buNone/>
              <a:tabLst/>
              <a:defRPr/>
            </a:pPr>
            <a:r>
              <a:rPr kumimoji="0" lang="en-US" sz="3000" b="1" i="0" u="none" strike="noStrike" kern="0" cap="none" spc="0" normalizeH="0" baseline="0" noProof="0" dirty="0">
                <a:ln>
                  <a:noFill/>
                </a:ln>
                <a:solidFill>
                  <a:srgbClr val="000000"/>
                </a:solidFill>
                <a:effectLst/>
                <a:uLnTx/>
                <a:uFillTx/>
                <a:latin typeface="Calibri"/>
                <a:ea typeface="Microsoft YaHei" panose="020B0503020204020204" pitchFamily="34" charset="-122"/>
                <a:cs typeface="+mn-cs"/>
              </a:rPr>
              <a:t>White Matter Brain Network Interconnections are Damaged by Narcotic Drugs &amp; Alcoholism</a:t>
            </a:r>
          </a:p>
        </p:txBody>
      </p:sp>
      <p:sp>
        <p:nvSpPr>
          <p:cNvPr id="12" name="Rectangle 11">
            <a:extLst>
              <a:ext uri="{FF2B5EF4-FFF2-40B4-BE49-F238E27FC236}">
                <a16:creationId xmlns:a16="http://schemas.microsoft.com/office/drawing/2014/main" id="{F155D152-ACCB-4BB9-AC91-B6521A115E85}"/>
              </a:ext>
            </a:extLst>
          </p:cNvPr>
          <p:cNvSpPr/>
          <p:nvPr/>
        </p:nvSpPr>
        <p:spPr>
          <a:xfrm>
            <a:off x="1734312" y="5943600"/>
            <a:ext cx="5669280" cy="893834"/>
          </a:xfrm>
          <a:prstGeom prst="rect">
            <a:avLst/>
          </a:prstGeom>
        </p:spPr>
        <p:txBody>
          <a:bodyPr wrap="square">
            <a:spAutoFit/>
          </a:bodyPr>
          <a:lstStyle/>
          <a:p>
            <a:pPr marL="0" marR="0" lvl="0" indent="0" algn="ctr" defTabSz="914400" rtl="0" eaLnBrk="1" fontAlgn="auto" latinLnBrk="0" hangingPunct="1">
              <a:lnSpc>
                <a:spcPct val="93000"/>
              </a:lnSpc>
              <a:spcBef>
                <a:spcPts val="0"/>
              </a:spcBef>
              <a:spcAft>
                <a:spcPts val="0"/>
              </a:spcAft>
              <a:buClrTx/>
              <a:buSzTx/>
              <a:buFontTx/>
              <a:buNone/>
              <a:tabLst/>
              <a:defRPr/>
            </a:pPr>
            <a:r>
              <a:rPr kumimoji="0" lang="en-US" sz="1900" b="1"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“The brain’s white matter seen from the front as obtained by diffusion tensor imaging.” </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Modified image, Credit: Institute of Psychiatry. </a:t>
            </a:r>
            <a:r>
              <a:rPr kumimoji="0" lang="en-US" sz="1800" b="0" i="0" u="none" strike="noStrike" kern="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Calibri" panose="020F0502020204030204" pitchFamily="34" charset="0"/>
                <a:ea typeface="Microsoft YaHei" panose="020B0503020204020204" pitchFamily="34" charset="-122"/>
                <a:cs typeface="+mn-cs"/>
                <a:hlinkClick r:id="rId7"/>
              </a:rPr>
              <a:t>[830]</a:t>
            </a: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22034022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88392" y="1817165"/>
            <a:ext cx="8961120" cy="4818499"/>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274320" rIns="18288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90000"/>
              </a:lnSpc>
              <a:spcBef>
                <a:spcPts val="0"/>
              </a:spcBef>
              <a:spcAft>
                <a:spcPts val="1200"/>
              </a:spcAft>
              <a:buClr>
                <a:srgbClr val="FFFFFF"/>
              </a:buClr>
              <a:buSzPct val="10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101600">
                    <a:srgbClr val="000000">
                      <a:satMod val="175000"/>
                      <a:alpha val="40000"/>
                    </a:srgbClr>
                  </a:glow>
                  <a:outerShdw blurRad="127000" dist="50800" dir="5400000" algn="ctr"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rPr>
              <a:t>The brain’s white matter connections are physically rewired after drug and extended alcohol use.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[830] </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[1126]</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hlinkClick r:id="rId6"/>
              </a:rPr>
              <a:t>[1127]</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hlinkClick r:id="rId7"/>
              </a:rPr>
              <a:t>[1128]</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 </a:t>
            </a:r>
            <a:endParaRPr kumimoji="0" lang="en-US" sz="1800" b="1" i="0" u="none" strike="noStrike" kern="1200" cap="none" spc="0" normalizeH="0" baseline="0" noProof="0" dirty="0">
              <a:ln w="9525">
                <a:solidFill>
                  <a:srgbClr val="FFFFFF"/>
                </a:solidFill>
                <a:prstDash val="solid"/>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1" indent="-365760" algn="l" defTabSz="457200" rtl="0" eaLnBrk="1" fontAlgn="base" latinLnBrk="0" hangingPunct="0">
              <a:lnSpc>
                <a:spcPct val="92000"/>
              </a:lnSpc>
              <a:spcBef>
                <a:spcPts val="0"/>
              </a:spcBef>
              <a:spcAft>
                <a:spcPts val="1200"/>
              </a:spcAft>
              <a:buClr>
                <a:srgbClr val="FFFFFF"/>
              </a:buClr>
              <a:buSzPct val="7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2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101600">
                    <a:srgbClr val="000000">
                      <a:satMod val="175000"/>
                      <a:alpha val="40000"/>
                    </a:srgbClr>
                  </a:glow>
                  <a:outerShdw blurRad="127000" dist="50800" dir="5400000" algn="ctr"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hlinkClick r:id="rId8"/>
              </a:rPr>
              <a:t>The more frequently narcotic drugs and alcohol are used, the more extensive the brain rewiring</a:t>
            </a:r>
            <a:r>
              <a:rPr kumimoji="0" lang="en-US" sz="32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365760" marR="0" lvl="1" indent="-365760" algn="l" defTabSz="457200" rtl="0" eaLnBrk="1" fontAlgn="base" latinLnBrk="0" hangingPunct="0">
              <a:lnSpc>
                <a:spcPct val="92000"/>
              </a:lnSpc>
              <a:spcBef>
                <a:spcPts val="0"/>
              </a:spcBef>
              <a:spcAft>
                <a:spcPts val="1200"/>
              </a:spcAft>
              <a:buClr>
                <a:srgbClr val="000000"/>
              </a:buClr>
              <a:buSzPct val="7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Wisdom &amp; logic neuron interconnections are destroyed.</a:t>
            </a:r>
          </a:p>
          <a:p>
            <a:pPr marL="365760" marR="0" lvl="1" indent="-365760" algn="l" defTabSz="457200" rtl="0" eaLnBrk="1" fontAlgn="base" latinLnBrk="0" hangingPunct="0">
              <a:lnSpc>
                <a:spcPct val="92000"/>
              </a:lnSpc>
              <a:spcBef>
                <a:spcPts val="0"/>
              </a:spcBef>
              <a:spcAft>
                <a:spcPts val="1200"/>
              </a:spcAft>
              <a:buClr>
                <a:srgbClr val="000000"/>
              </a:buClr>
              <a:buSzPct val="7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8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This eventually causes a radically different personality: treacherous, angry, liberal, often gay, raping and/or murderous, and suffering increasing mental illness.</a:t>
            </a:r>
          </a:p>
        </p:txBody>
      </p:sp>
      <p:sp>
        <p:nvSpPr>
          <p:cNvPr id="5" name="Text Box 2"/>
          <p:cNvSpPr txBox="1">
            <a:spLocks noChangeArrowheads="1"/>
          </p:cNvSpPr>
          <p:nvPr/>
        </p:nvSpPr>
        <p:spPr bwMode="auto">
          <a:xfrm>
            <a:off x="134112" y="533400"/>
            <a:ext cx="8869680" cy="1097280"/>
          </a:xfrm>
          <a:prstGeom prst="rect">
            <a:avLst/>
          </a:prstGeom>
          <a:blipFill dpi="0" rotWithShape="0">
            <a:blip r:embed="rId9"/>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931A3956-D8BD-4186-9891-5A60D45DB4F7}"/>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8731573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58113" y="1417320"/>
            <a:ext cx="8821670" cy="5343001"/>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82880" tIns="182880" rIns="9144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90000"/>
              </a:lnSpc>
              <a:spcBef>
                <a:spcPts val="0"/>
              </a:spcBef>
              <a:spcAft>
                <a:spcPts val="300"/>
              </a:spcAft>
              <a:buClr>
                <a:srgbClr val="000000"/>
              </a:buClr>
              <a:buSzPct val="70000"/>
              <a:buFont typeface="Times New Roman" panose="02020603050405020304" pitchFamily="18" charset="0"/>
              <a:buNone/>
              <a:tabLst/>
              <a:defRPr/>
            </a:pPr>
            <a:r>
              <a:rPr kumimoji="0" lang="en-US" sz="30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This rapid complete personality transformation is </a:t>
            </a:r>
            <a:r>
              <a:rPr kumimoji="0" lang="en-US" sz="32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dist="38100" dir="2640000" algn="bl" rotWithShape="0">
                    <a:srgbClr val="000000">
                      <a:lumMod val="75000"/>
                    </a:srgbClr>
                  </a:outerShdw>
                </a:effectLst>
                <a:uLnTx/>
                <a:uFillTx/>
                <a:latin typeface="Calibri" panose="020F0502020204030204" pitchFamily="34" charset="0"/>
                <a:ea typeface="SimSun" panose="02010600030101010101" pitchFamily="2" charset="-122"/>
                <a:cs typeface="Calibri" panose="020F0502020204030204" pitchFamily="34" charset="0"/>
                <a:hlinkClick r:id="rId4"/>
              </a:rPr>
              <a:t>similar to a rabies infected viscous mentally ill dog</a:t>
            </a:r>
            <a:r>
              <a:rPr kumimoji="0" lang="en-US" sz="30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that was once a trusted, peaceful child’s pet. </a:t>
            </a:r>
            <a:endPar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1" indent="0" algn="l" defTabSz="457200" rtl="0" eaLnBrk="1" fontAlgn="base" latinLnBrk="0" hangingPunct="0">
              <a:lnSpc>
                <a:spcPct val="90000"/>
              </a:lnSpc>
              <a:spcBef>
                <a:spcPts val="0"/>
              </a:spcBef>
              <a:spcAft>
                <a:spcPts val="300"/>
              </a:spcAft>
              <a:buClr>
                <a:srgbClr val="000000"/>
              </a:buClr>
              <a:buSzPct val="8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This is also analogous to a computer that works fine initially. </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But internal wires are reconnected incorrectly. </a:t>
            </a:r>
          </a:p>
          <a:p>
            <a:pPr marL="274320" marR="0" lvl="1" indent="-274320" algn="l" defTabSz="457200" rtl="0" eaLnBrk="1" fontAlgn="base" latinLnBrk="0" hangingPunct="0">
              <a:lnSpc>
                <a:spcPct val="90000"/>
              </a:lnSpc>
              <a:spcBef>
                <a:spcPts val="0"/>
              </a:spcBef>
              <a:spcAft>
                <a:spcPts val="300"/>
              </a:spcAft>
              <a:buClr>
                <a:srgbClr val="000000"/>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Calibri" panose="020F0502020204030204" pitchFamily="34" charset="0"/>
              </a:rPr>
              <a:t>The dog and computer then acts crazy and eventually dies or self destructs. The same as a person addicted to drugs or alcohol</a:t>
            </a: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p>
          <a:p>
            <a:pPr marL="274320" marR="0" lvl="1" indent="-274320" algn="l" defTabSz="457200" rtl="0" eaLnBrk="1" fontAlgn="base" latinLnBrk="0" hangingPunct="0">
              <a:lnSpc>
                <a:spcPct val="90000"/>
              </a:lnSpc>
              <a:spcBef>
                <a:spcPts val="0"/>
              </a:spcBef>
              <a:spcAft>
                <a:spcPts val="300"/>
              </a:spcAft>
              <a:buClr>
                <a:srgbClr val="000000"/>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Drugs and alcohol are not medicine. They are lethal poisons that eventually kill you and those around you.</a:t>
            </a:r>
          </a:p>
          <a:p>
            <a:pPr marL="274320" marR="0" lvl="1" indent="-274320" algn="l" defTabSz="457200" rtl="0" eaLnBrk="1" fontAlgn="base" latinLnBrk="0" hangingPunct="0">
              <a:lnSpc>
                <a:spcPct val="90000"/>
              </a:lnSpc>
              <a:spcBef>
                <a:spcPts val="0"/>
              </a:spcBef>
              <a:spcAft>
                <a:spcPts val="300"/>
              </a:spcAft>
              <a:buClr>
                <a:srgbClr val="000000"/>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They also result in millions being enslaved by mental illness and homosexuality as happened to my brother.</a:t>
            </a:r>
          </a:p>
        </p:txBody>
      </p:sp>
      <p:sp>
        <p:nvSpPr>
          <p:cNvPr id="5" name="Text Box 2"/>
          <p:cNvSpPr txBox="1">
            <a:spLocks noChangeArrowheads="1"/>
          </p:cNvSpPr>
          <p:nvPr/>
        </p:nvSpPr>
        <p:spPr bwMode="auto">
          <a:xfrm>
            <a:off x="158113" y="228600"/>
            <a:ext cx="8821670"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6" name="Date Placeholder 2">
            <a:extLst>
              <a:ext uri="{FF2B5EF4-FFF2-40B4-BE49-F238E27FC236}">
                <a16:creationId xmlns:a16="http://schemas.microsoft.com/office/drawing/2014/main" id="{DBCF66C4-A3C2-4A17-985B-7C59F9B662ED}"/>
              </a:ext>
            </a:extLst>
          </p:cNvPr>
          <p:cNvSpPr txBox="1">
            <a:spLocks/>
          </p:cNvSpPr>
          <p:nvPr/>
        </p:nvSpPr>
        <p:spPr>
          <a:xfrm>
            <a:off x="2557270" y="6666418"/>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24488006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83832" y="1526231"/>
            <a:ext cx="8770239" cy="5151282"/>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18288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ts val="0"/>
              </a:spcBef>
              <a:spcAft>
                <a:spcPts val="1800"/>
              </a:spcAft>
              <a:buClr>
                <a:srgbClr val="000000">
                  <a:lumMod val="10000"/>
                </a:srgbClr>
              </a:buClr>
              <a:buSzPct val="10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4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a:t>
            </a:r>
            <a:r>
              <a:rPr kumimoji="0" lang="en-US" sz="34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lumMod val="95000"/>
                      <a:lumOff val="5000"/>
                      <a:alpha val="55000"/>
                    </a:srgbClr>
                  </a:glow>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High-strength cannabis may damage nerve fibers that handle the flow of messages across the two halves of the brain, scientists claim</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a:t>
            </a:r>
            <a:r>
              <a:rPr kumimoji="0" lang="en-US" sz="3200" b="1" i="0" u="none" strike="noStrike" kern="1200" cap="none" spc="0" normalizeH="0" baseline="0" noProof="0" dirty="0">
                <a:ln w="9525">
                  <a:solidFill>
                    <a:srgbClr val="FFFFFF"/>
                  </a:solidFill>
                  <a:prstDash val="solid"/>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[830]</a:t>
            </a:r>
            <a:r>
              <a:rPr kumimoji="0" lang="en-US" sz="1600" b="1" i="0" u="none" strike="noStrike" kern="1200" cap="none" spc="0" normalizeH="0" baseline="0" noProof="0" dirty="0">
                <a:ln w="9525">
                  <a:solidFill>
                    <a:srgbClr val="FFFFFF"/>
                  </a:solidFill>
                  <a:prstDash val="solid"/>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also </a:t>
            </a:r>
            <a:r>
              <a:rPr kumimoji="0" lang="en-US" sz="1600" b="0"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hlinkClick r:id="rId5">
                  <a:extLst>
                    <a:ext uri="{A12FA001-AC4F-418D-AE19-62706E023703}">
                      <ahyp:hlinkClr xmlns:ahyp="http://schemas.microsoft.com/office/drawing/2018/hyperlinkcolor" val="tx"/>
                    </a:ext>
                  </a:extLst>
                </a:hlinkClick>
              </a:rPr>
              <a:t>[1080]</a:t>
            </a:r>
            <a:r>
              <a:rPr kumimoji="0" lang="en-US" sz="1600" b="0"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mn-cs"/>
              </a:rPr>
              <a:t> </a:t>
            </a:r>
            <a:r>
              <a:rPr kumimoji="0" lang="en-US" altLang="en-US" sz="1600" b="0"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Arial Unicode MS" panose="020B0604020202020204" pitchFamily="34" charset="-128"/>
                <a:hlinkClick r:id="rId6">
                  <a:extLst>
                    <a:ext uri="{A12FA001-AC4F-418D-AE19-62706E023703}">
                      <ahyp:hlinkClr xmlns:ahyp="http://schemas.microsoft.com/office/drawing/2018/hyperlinkcolor" val="tx"/>
                    </a:ext>
                  </a:extLst>
                </a:hlinkClick>
              </a:rPr>
              <a:t>[1084] </a:t>
            </a:r>
            <a:endParaRPr kumimoji="0" lang="en-US" altLang="en-US" sz="1600" b="0" i="0" u="none" strike="noStrike" kern="1200" cap="none" spc="0" normalizeH="0" baseline="0" noProof="0" dirty="0">
              <a:ln>
                <a:noFill/>
              </a:ln>
              <a:solidFill>
                <a:srgbClr val="000000"/>
              </a:solidFill>
              <a:effectLst/>
              <a:uLnTx/>
              <a:uFillTx/>
              <a:latin typeface="Calibri"/>
              <a:ea typeface="Microsoft YaHei" panose="020B0503020204020204" pitchFamily="34" charset="-122"/>
              <a:cs typeface="Arial Unicode MS" panose="020B0604020202020204" pitchFamily="34" charset="-128"/>
            </a:endParaRPr>
          </a:p>
          <a:p>
            <a:pPr marL="365760" marR="0" lvl="0" indent="-365760" algn="l" defTabSz="457200" rtl="0" eaLnBrk="1" fontAlgn="base" latinLnBrk="0" hangingPunct="0">
              <a:lnSpc>
                <a:spcPct val="93000"/>
              </a:lnSpc>
              <a:spcBef>
                <a:spcPts val="0"/>
              </a:spcBef>
              <a:spcAft>
                <a:spcPts val="300"/>
              </a:spcAft>
              <a:buClr>
                <a:srgbClr val="000000">
                  <a:lumMod val="10000"/>
                </a:srgbClr>
              </a:buClr>
              <a:buSzPct val="80000"/>
              <a:buFont typeface="Wingdings" panose="05000000000000000000" pitchFamily="2" charset="2"/>
              <a:buChar char="Ø"/>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"Brain scans of people who regularly smoked strong skunk-like cannabis (marijuana)</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sz="30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revealed subtle differences in the (brain’s network of) white matter that connects the left and right hemispheres and carries signals from one side of the brain to the other.”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hlinkClick r:id="rId4">
                  <a:extLst>
                    <a:ext uri="{A12FA001-AC4F-418D-AE19-62706E023703}">
                      <ahyp:hlinkClr xmlns:ahyp="http://schemas.microsoft.com/office/drawing/2018/hyperlinkcolor" val="tx"/>
                    </a:ext>
                  </a:extLst>
                </a:hlinkClick>
              </a:rPr>
              <a:t>[830]</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 also</a:t>
            </a:r>
            <a:r>
              <a:rPr kumimoji="0" lang="en-US" sz="1600" b="1" i="0" u="none" strike="noStrike" kern="1200" cap="none" spc="0" normalizeH="0" baseline="0" noProof="0" dirty="0">
                <a:ln w="9525">
                  <a:solidFill>
                    <a:srgbClr val="FFFFFF"/>
                  </a:solidFill>
                  <a:prstDash val="solid"/>
                </a:ln>
                <a:solidFill>
                  <a:srgbClr val="000000"/>
                </a:solidFill>
                <a:effectLst/>
                <a:uLnTx/>
                <a:uFillTx/>
                <a:latin typeface="Calibri" panose="020F0502020204030204" pitchFamily="34" charset="0"/>
                <a:ea typeface="Microsoft YaHei" panose="020B0503020204020204" pitchFamily="34" charset="-122"/>
                <a:cs typeface="+mn-cs"/>
              </a:rPr>
              <a:t> </a:t>
            </a:r>
            <a: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Arial Unicode MS" panose="020B0604020202020204" pitchFamily="34" charset="-128"/>
                <a:hlinkClick r:id="rId6">
                  <a:extLst>
                    <a:ext uri="{A12FA001-AC4F-418D-AE19-62706E023703}">
                      <ahyp:hlinkClr xmlns:ahyp="http://schemas.microsoft.com/office/drawing/2018/hyperlinkcolor" val="tx"/>
                    </a:ext>
                  </a:extLst>
                </a:hlinkClick>
              </a:rPr>
              <a:t>[1084]</a:t>
            </a:r>
            <a:endParaRPr kumimoji="0" lang="en-US" sz="1600" b="1" i="0" u="none" strike="noStrike" kern="1200" cap="none" spc="0" normalizeH="0" baseline="0" noProof="0" dirty="0">
              <a:ln w="9525">
                <a:solidFill>
                  <a:srgbClr val="FFFFFF"/>
                </a:solidFill>
                <a:prstDash val="solid"/>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183832" y="228600"/>
            <a:ext cx="8770239" cy="1097280"/>
          </a:xfrm>
          <a:prstGeom prst="rect">
            <a:avLst/>
          </a:prstGeom>
          <a:blipFill dpi="0" rotWithShape="0">
            <a:blip r:embed="rId7"/>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1200"/>
              </a:spcAft>
              <a:buClr>
                <a:srgbClr val="000000"/>
              </a:buClr>
              <a:buSzPct val="100000"/>
              <a:buFont typeface="Times New Roman" panose="02020603050405020304" pitchFamily="18" charset="0"/>
              <a:buNone/>
              <a:tabLst/>
              <a:defRPr/>
            </a:pPr>
            <a:r>
              <a:rPr kumimoji="0" lang="en-US" sz="3400" b="1" i="0" u="none" strike="noStrike" kern="15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019D26A1-21FC-45E2-B548-4836B36F6D03}"/>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11680245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5" name="Rectangle 2"/>
          <p:cNvSpPr>
            <a:spLocks noChangeArrowheads="1"/>
          </p:cNvSpPr>
          <p:nvPr/>
        </p:nvSpPr>
        <p:spPr bwMode="auto">
          <a:xfrm>
            <a:off x="91438" y="1294285"/>
            <a:ext cx="8961120" cy="53035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228600" algn="l" defTabSz="457200" rtl="0" eaLnBrk="1" fontAlgn="base" latinLnBrk="0" hangingPunct="0">
              <a:lnSpc>
                <a:spcPct val="92000"/>
              </a:lnSpc>
              <a:spcBef>
                <a:spcPts val="0"/>
              </a:spcBef>
              <a:spcAft>
                <a:spcPts val="6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Rigorously proven science today, </a:t>
            </a: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plus</a:t>
            </a:r>
            <a:r>
              <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thousands of long-term former gays and transgenders prove what the Bible stated thousands of years ago:</a:t>
            </a:r>
            <a:endParaRPr kumimoji="0" lang="en-US" sz="33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Times New Roman" panose="02020603050405020304" pitchFamily="18" charset="0"/>
            </a:endParaRPr>
          </a:p>
          <a:p>
            <a:pPr marL="274320" marR="0" lvl="0" indent="-274320" algn="l" defTabSz="457200" rtl="0" eaLnBrk="1" fontAlgn="base" latinLnBrk="0" hangingPunct="0">
              <a:lnSpc>
                <a:spcPct val="92000"/>
              </a:lnSpc>
              <a:spcBef>
                <a:spcPts val="0"/>
              </a:spcBef>
              <a:spcAft>
                <a:spcPts val="600"/>
              </a:spcAft>
              <a:buClr>
                <a:schemeClr val="tx1"/>
              </a:buClr>
              <a:buSzPct val="60000"/>
              <a:buFont typeface="Wingdings" panose="05000000000000000000" pitchFamily="2" charset="2"/>
              <a:buChar cha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Times New Roman" panose="02020603050405020304" pitchFamily="18" charset="0"/>
              </a:rPr>
              <a:t>Gays and transgenders can leave their deadly gay sex addictions through Jesus, who heals &amp;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Times New Roman" panose="02020603050405020304" pitchFamily="18" charset="0"/>
              </a:rPr>
              <a:t>cleanses</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Times New Roman" panose="02020603050405020304" pitchFamily="18" charset="0"/>
              </a:rPr>
              <a:t> them. </a:t>
            </a:r>
          </a:p>
          <a:p>
            <a:pPr marL="274320" lvl="0" indent="-274320">
              <a:lnSpc>
                <a:spcPct val="92000"/>
              </a:lnSpc>
              <a:spcBef>
                <a:spcPts val="0"/>
              </a:spcBef>
              <a:spcAft>
                <a:spcPts val="600"/>
              </a:spcAft>
              <a:buClr>
                <a:schemeClr val="bg1"/>
              </a:buClr>
              <a:buSzPct val="70000"/>
              <a:buFont typeface="Wingdings" panose="05000000000000000000" pitchFamily="2" charset="2"/>
              <a:buChar char=""/>
              <a:defRPr/>
            </a:pPr>
            <a:r>
              <a:rPr lang="en-US" sz="28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God stated that there is no sin that we can’t escape from. </a:t>
            </a:r>
          </a:p>
          <a:p>
            <a:pPr marL="274320" lvl="0" indent="-274320">
              <a:lnSpc>
                <a:spcPct val="92000"/>
              </a:lnSpc>
              <a:spcBef>
                <a:spcPts val="0"/>
              </a:spcBef>
              <a:spcAft>
                <a:spcPts val="600"/>
              </a:spcAft>
              <a:buClr>
                <a:schemeClr val="tx1"/>
              </a:buClr>
              <a:buSzPct val="60000"/>
              <a:buFont typeface="Wingdings" panose="05000000000000000000" pitchFamily="2" charset="2"/>
              <a:buChar char=""/>
              <a:defRPr/>
            </a:pP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Times New Roman" panose="02020603050405020304" pitchFamily="18" charset="0"/>
              </a:rPr>
              <a:t>Science and the Bible prove Jesus can raise the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dead </a:t>
            </a:r>
            <a:r>
              <a:rPr lang="en-US" sz="28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to life, plus perform miracle healings that I witnessed and documented in my previous book </a:t>
            </a:r>
            <a:r>
              <a:rPr lang="en-US" sz="28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Evolution Is Not Science</a:t>
            </a:r>
            <a:r>
              <a:rPr lang="en-US" sz="28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t>
            </a:r>
          </a:p>
          <a:p>
            <a:pPr marL="274320" lvl="0" indent="-274320">
              <a:lnSpc>
                <a:spcPct val="92000"/>
              </a:lnSpc>
              <a:spcBef>
                <a:spcPts val="0"/>
              </a:spcBef>
              <a:spcAft>
                <a:spcPts val="600"/>
              </a:spcAft>
              <a:buClr>
                <a:schemeClr val="tx1"/>
              </a:buClr>
              <a:buSzPct val="60000"/>
              <a:buFont typeface="Wingdings" panose="05000000000000000000" pitchFamily="2" charset="2"/>
              <a:buChar char=""/>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Therefore, it is easy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Times New Roman" panose="02020603050405020304" pitchFamily="18" charset="0"/>
              </a:rPr>
              <a:t>for Jesus to heal the damaged brains of gays &amp; transgenders, as proven in this book</a:t>
            </a:r>
            <a:r>
              <a:rPr lang="en-US" sz="3000" kern="150" dirty="0">
                <a:solidFill>
                  <a:prstClr val="black"/>
                </a:solidFill>
                <a:latin typeface="Calibri" panose="020F0502020204030204" pitchFamily="34" charset="0"/>
                <a:ea typeface="Times New Roman" panose="02020603050405020304" pitchFamily="18" charset="0"/>
                <a:cs typeface="Times New Roman" panose="02020603050405020304" pitchFamily="18" charset="0"/>
              </a:rPr>
              <a:t>.</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 Box 2">
            <a:extLst>
              <a:ext uri="{FF2B5EF4-FFF2-40B4-BE49-F238E27FC236}">
                <a16:creationId xmlns:a16="http://schemas.microsoft.com/office/drawing/2014/main" id="{0E501C7D-4A4B-4F56-81CA-9CC5A195D7AF}"/>
              </a:ext>
            </a:extLst>
          </p:cNvPr>
          <p:cNvSpPr txBox="1">
            <a:spLocks noChangeArrowheads="1"/>
          </p:cNvSpPr>
          <p:nvPr/>
        </p:nvSpPr>
        <p:spPr bwMode="auto">
          <a:xfrm>
            <a:off x="331547" y="379142"/>
            <a:ext cx="8480902" cy="731520"/>
          </a:xfrm>
          <a:prstGeom prst="rect">
            <a:avLst/>
          </a:prstGeom>
          <a:blipFill dpi="0" rotWithShape="0">
            <a:blip r:embed="rId5"/>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
        <p:nvSpPr>
          <p:cNvPr id="6" name="Date Placeholder 2">
            <a:extLst>
              <a:ext uri="{FF2B5EF4-FFF2-40B4-BE49-F238E27FC236}">
                <a16:creationId xmlns:a16="http://schemas.microsoft.com/office/drawing/2014/main" id="{68332035-C016-4C37-8BC3-BCEE154FCF78}"/>
              </a:ext>
            </a:extLst>
          </p:cNvPr>
          <p:cNvSpPr>
            <a:spLocks noGrp="1"/>
          </p:cNvSpPr>
          <p:nvPr>
            <p:ph type="dt" sz="half" idx="10"/>
          </p:nvPr>
        </p:nvSpPr>
        <p:spPr>
          <a:xfrm>
            <a:off x="1908363" y="6675120"/>
            <a:ext cx="5327273" cy="182880"/>
          </a:xfrm>
        </p:spPr>
        <p:txBody>
          <a:bodyPr tIns="0" bIns="0"/>
          <a:lstStyle/>
          <a:p>
            <a:pPr lvl="0"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endPar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654990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3EC2FD1-425E-4919-A5BD-B78FD1A21EBF}"/>
              </a:ext>
            </a:extLst>
          </p:cNvPr>
          <p:cNvPicPr>
            <a:picLocks noChangeAspect="1"/>
          </p:cNvPicPr>
          <p:nvPr/>
        </p:nvPicPr>
        <p:blipFill>
          <a:blip r:embed="rId4"/>
          <a:stretch>
            <a:fillRect/>
          </a:stretch>
        </p:blipFill>
        <p:spPr>
          <a:xfrm>
            <a:off x="91440" y="1508233"/>
            <a:ext cx="8961120" cy="5201442"/>
          </a:xfrm>
          <a:prstGeom prst="rect">
            <a:avLst/>
          </a:prstGeom>
        </p:spPr>
      </p:pic>
      <p:sp>
        <p:nvSpPr>
          <p:cNvPr id="4" name="Text Box 2">
            <a:extLst>
              <a:ext uri="{FF2B5EF4-FFF2-40B4-BE49-F238E27FC236}">
                <a16:creationId xmlns:a16="http://schemas.microsoft.com/office/drawing/2014/main" id="{93E2A965-159E-41C9-8732-4280FE3FDB4A}"/>
              </a:ext>
            </a:extLst>
          </p:cNvPr>
          <p:cNvSpPr txBox="1">
            <a:spLocks noChangeArrowheads="1"/>
          </p:cNvSpPr>
          <p:nvPr/>
        </p:nvSpPr>
        <p:spPr bwMode="auto">
          <a:xfrm>
            <a:off x="158113" y="228600"/>
            <a:ext cx="8821670"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Tree>
    <p:extLst>
      <p:ext uri="{BB962C8B-B14F-4D97-AF65-F5344CB8AC3E}">
        <p14:creationId xmlns:p14="http://schemas.microsoft.com/office/powerpoint/2010/main" val="2174213829"/>
      </p:ext>
    </p:extLst>
  </p:cSld>
  <p:clrMapOvr>
    <a:masterClrMapping/>
  </p:clrMapOvr>
  <mc:AlternateContent xmlns:mc="http://schemas.openxmlformats.org/markup-compatibility/2006" xmlns:p14="http://schemas.microsoft.com/office/powerpoint/2010/main">
    <mc:Choice Requires="p14">
      <p:transition spd="med" p14:dur="700" advTm="23000">
        <p:fade/>
      </p:transition>
    </mc:Choice>
    <mc:Fallback xmlns="">
      <p:transition spd="med" advTm="23000">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 name="Rectangle 1"/>
          <p:cNvSpPr>
            <a:spLocks noChangeArrowheads="1"/>
          </p:cNvSpPr>
          <p:nvPr/>
        </p:nvSpPr>
        <p:spPr bwMode="auto">
          <a:xfrm>
            <a:off x="241610" y="1968960"/>
            <a:ext cx="8660780" cy="4476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82880" tIns="182880" rIns="90000" bIns="91440">
            <a:spAutoFit/>
          </a:bodyPr>
          <a:lstStyle>
            <a:lvl1pPr marL="269875" indent="-26035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1pPr>
            <a:lvl2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2pPr>
            <a:lvl3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3pPr>
            <a:lvl4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4pPr>
            <a:lvl5pPr>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10000"/>
              </a:lnSpc>
              <a:spcBef>
                <a:spcPct val="0"/>
              </a:spcBef>
              <a:spcAft>
                <a:spcPts val="600"/>
              </a:spcAft>
              <a:buClr>
                <a:srgbClr val="0000FF"/>
              </a:buClr>
              <a:buSzPct val="90000"/>
              <a:buFont typeface="Times New Roman" panose="02020603050405020304" pitchFamily="18" charset="0"/>
              <a:buNone/>
              <a:tabLst>
                <a:tab pos="269875" algn="l"/>
                <a:tab pos="727075" algn="l"/>
                <a:tab pos="1184275" algn="l"/>
                <a:tab pos="1641475" algn="l"/>
                <a:tab pos="2098675" algn="l"/>
                <a:tab pos="2555875" algn="l"/>
                <a:tab pos="3013075" algn="l"/>
                <a:tab pos="3470275" algn="l"/>
                <a:tab pos="3927475" algn="l"/>
                <a:tab pos="4384675" algn="l"/>
                <a:tab pos="4841875" algn="l"/>
                <a:tab pos="5299075" algn="l"/>
                <a:tab pos="5756275" algn="l"/>
                <a:tab pos="6213475" algn="l"/>
                <a:tab pos="6670675" algn="l"/>
                <a:tab pos="7127875" algn="l"/>
                <a:tab pos="7585075" algn="l"/>
                <a:tab pos="8042275" algn="l"/>
                <a:tab pos="8499475" algn="l"/>
                <a:tab pos="8956675" algn="l"/>
                <a:tab pos="9413875" algn="l"/>
              </a:tabLst>
              <a:defRPr/>
            </a:pPr>
            <a:r>
              <a:rPr kumimoji="0" lang="en-US" sz="3300" b="1" i="0" u="none" strike="noStrike" kern="1200" cap="none" spc="0" normalizeH="0" baseline="0" noProof="0" dirty="0">
                <a:ln w="22225">
                  <a:solidFill>
                    <a:prstClr val="black"/>
                  </a:solidFill>
                  <a:prstDash val="solid"/>
                </a:ln>
                <a:solidFill>
                  <a:prstClr val="white"/>
                </a:solidFill>
                <a:effectLst>
                  <a:glow rad="101600">
                    <a:srgbClr val="0000CC"/>
                  </a:glow>
                </a:effectLst>
                <a:uLnTx/>
                <a:uFillTx/>
                <a:latin typeface="Calibri" panose="020F0502020204030204" pitchFamily="34" charset="0"/>
                <a:ea typeface="Microsoft YaHei" panose="020B0503020204020204" pitchFamily="34" charset="-122"/>
                <a:cs typeface="+mn-cs"/>
              </a:rPr>
              <a:t>“The scans found that daily users of high-potency cannabis (who had their first occurrence of psychosis) had a slightly greater – by about 2% – ‘mean diffusivity’ (abnormal white matter connections) in the corpus callosum. ‘That reflects a problem in the white matter that ultimately makes it less efficient…”</a:t>
            </a:r>
            <a:r>
              <a:rPr kumimoji="0" lang="en-US" sz="33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1800" b="0" i="0" u="none" strike="noStrike" kern="1200" cap="none" spc="0" normalizeH="0" baseline="0" noProof="0" dirty="0">
                <a:ln w="12700">
                  <a:solidFill>
                    <a:srgbClr val="FFFFFF">
                      <a:lumMod val="50000"/>
                    </a:srgbClr>
                  </a:solidFill>
                  <a:prstDash val="solid"/>
                </a:ln>
                <a:pattFill prst="narHorz">
                  <a:fgClr>
                    <a:srgbClr val="FFFFFF"/>
                  </a:fgClr>
                  <a:bgClr>
                    <a:srgbClr val="FFFFFF">
                      <a:lumMod val="40000"/>
                      <a:lumOff val="60000"/>
                    </a:srgbClr>
                  </a:bgClr>
                </a:pattFill>
                <a:effectLst>
                  <a:innerShdw blurRad="177800">
                    <a:srgbClr val="FFFFFF">
                      <a:lumMod val="50000"/>
                    </a:srgbClr>
                  </a:innerShdw>
                </a:effectLst>
                <a:uLnTx/>
                <a:uFillTx/>
                <a:latin typeface="Calibri" panose="020F0502020204030204" pitchFamily="34" charset="0"/>
                <a:ea typeface="Microsoft YaHei" panose="020B0503020204020204" pitchFamily="34" charset="-122"/>
                <a:cs typeface="+mn-cs"/>
                <a:hlinkClick r:id="rId3">
                  <a:extLst>
                    <a:ext uri="{A12FA001-AC4F-418D-AE19-62706E023703}">
                      <ahyp:hlinkClr xmlns:ahyp="http://schemas.microsoft.com/office/drawing/2018/hyperlinkcolor" val="tx"/>
                    </a:ext>
                  </a:extLst>
                </a:hlinkClick>
              </a:rPr>
              <a:t>[830]</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rPr>
              <a:t> </a:t>
            </a:r>
          </a:p>
        </p:txBody>
      </p:sp>
      <p:sp>
        <p:nvSpPr>
          <p:cNvPr id="4" name="Date Placeholder 2">
            <a:extLst>
              <a:ext uri="{FF2B5EF4-FFF2-40B4-BE49-F238E27FC236}">
                <a16:creationId xmlns:a16="http://schemas.microsoft.com/office/drawing/2014/main" id="{3C3CDD95-A366-4521-B1AA-C001010D75AE}"/>
              </a:ext>
            </a:extLst>
          </p:cNvPr>
          <p:cNvSpPr txBox="1">
            <a:spLocks/>
          </p:cNvSpPr>
          <p:nvPr/>
        </p:nvSpPr>
        <p:spPr>
          <a:xfrm>
            <a:off x="4892041" y="655329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
        <p:nvSpPr>
          <p:cNvPr id="5" name="Date Placeholder 2">
            <a:extLst>
              <a:ext uri="{FF2B5EF4-FFF2-40B4-BE49-F238E27FC236}">
                <a16:creationId xmlns:a16="http://schemas.microsoft.com/office/drawing/2014/main" id="{C2D86447-6938-4687-8DB7-63B7E73AD69B}"/>
              </a:ext>
            </a:extLst>
          </p:cNvPr>
          <p:cNvSpPr txBox="1">
            <a:spLocks/>
          </p:cNvSpPr>
          <p:nvPr/>
        </p:nvSpPr>
        <p:spPr>
          <a:xfrm>
            <a:off x="282388" y="6624762"/>
            <a:ext cx="3962399"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See extensive proof in underlined web links</a:t>
            </a:r>
          </a:p>
        </p:txBody>
      </p:sp>
      <p:sp>
        <p:nvSpPr>
          <p:cNvPr id="6" name="Text Box 2">
            <a:extLst>
              <a:ext uri="{FF2B5EF4-FFF2-40B4-BE49-F238E27FC236}">
                <a16:creationId xmlns:a16="http://schemas.microsoft.com/office/drawing/2014/main" id="{B79652C1-A0E9-47E3-9038-C57242A2D209}"/>
              </a:ext>
            </a:extLst>
          </p:cNvPr>
          <p:cNvSpPr txBox="1">
            <a:spLocks noChangeArrowheads="1"/>
          </p:cNvSpPr>
          <p:nvPr/>
        </p:nvSpPr>
        <p:spPr bwMode="auto">
          <a:xfrm>
            <a:off x="161165" y="630147"/>
            <a:ext cx="8821670" cy="1005840"/>
          </a:xfrm>
          <a:prstGeom prst="rect">
            <a:avLst/>
          </a:prstGeom>
          <a:blipFill dpi="0" rotWithShape="0">
            <a:blip r:embed="rId4"/>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Tree>
    <p:extLst>
      <p:ext uri="{BB962C8B-B14F-4D97-AF65-F5344CB8AC3E}">
        <p14:creationId xmlns:p14="http://schemas.microsoft.com/office/powerpoint/2010/main" val="36216189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2055B6C-D96F-4C00-99AE-28E15ECF06AA}"/>
              </a:ext>
            </a:extLst>
          </p:cNvPr>
          <p:cNvPicPr>
            <a:picLocks noChangeAspect="1"/>
          </p:cNvPicPr>
          <p:nvPr/>
        </p:nvPicPr>
        <p:blipFill>
          <a:blip r:embed="rId4"/>
          <a:stretch>
            <a:fillRect/>
          </a:stretch>
        </p:blipFill>
        <p:spPr>
          <a:xfrm>
            <a:off x="91440" y="1524000"/>
            <a:ext cx="8961120" cy="5190352"/>
          </a:xfrm>
          <a:prstGeom prst="rect">
            <a:avLst/>
          </a:prstGeom>
        </p:spPr>
      </p:pic>
      <p:sp>
        <p:nvSpPr>
          <p:cNvPr id="4" name="Text Box 2">
            <a:extLst>
              <a:ext uri="{FF2B5EF4-FFF2-40B4-BE49-F238E27FC236}">
                <a16:creationId xmlns:a16="http://schemas.microsoft.com/office/drawing/2014/main" id="{A986D261-A77B-41EE-8268-6E90CE01C2B0}"/>
              </a:ext>
            </a:extLst>
          </p:cNvPr>
          <p:cNvSpPr txBox="1">
            <a:spLocks noChangeArrowheads="1"/>
          </p:cNvSpPr>
          <p:nvPr/>
        </p:nvSpPr>
        <p:spPr bwMode="auto">
          <a:xfrm>
            <a:off x="158113" y="228600"/>
            <a:ext cx="8821670" cy="100584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Tree>
    <p:extLst>
      <p:ext uri="{BB962C8B-B14F-4D97-AF65-F5344CB8AC3E}">
        <p14:creationId xmlns:p14="http://schemas.microsoft.com/office/powerpoint/2010/main" val="36616480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5000">
        <p15:prstTrans prst="pageCurlDouble"/>
      </p:transition>
    </mc:Choice>
    <mc:Fallback xmlns="">
      <p:transition spd="slow" advTm="45000">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530352" y="2012117"/>
            <a:ext cx="8077200" cy="4469237"/>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18288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1" indent="0" algn="l" defTabSz="457200" rtl="0" eaLnBrk="1" fontAlgn="base" latinLnBrk="0" hangingPunct="0">
              <a:lnSpc>
                <a:spcPct val="110000"/>
              </a:lnSpc>
              <a:spcBef>
                <a:spcPts val="0"/>
              </a:spcBef>
              <a:spcAft>
                <a:spcPts val="1800"/>
              </a:spcAft>
              <a:buClr>
                <a:srgbClr val="FFFFFF"/>
              </a:buClr>
              <a:buSzPct val="1000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Using sophisticated technologies and rigorous research, scientists are today confirming that exposure to smoking </a:t>
            </a:r>
            <a:r>
              <a:rPr kumimoji="0" lang="en-US" sz="3600" b="1" i="0" u="none" strike="noStrike" kern="150" cap="none" spc="0" normalizeH="0" baseline="0" noProof="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rPr>
              <a:t>marijuana can also lead to deadly DNA mutations including cancers in adults that can be passed on to their children, including birth defects. </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hlinkClick r:id="rId4"/>
              </a:rPr>
              <a:t>[748]</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73152" y="548640"/>
            <a:ext cx="8991600" cy="109728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ts val="0"/>
              </a:spcBef>
              <a:spcAft>
                <a:spcPts val="600"/>
              </a:spcAft>
              <a:buClr>
                <a:srgbClr val="000000"/>
              </a:buClr>
              <a:buSzPct val="100000"/>
              <a:buFont typeface="Times New Roman" panose="02020603050405020304" pitchFamily="18" charset="0"/>
              <a:buNone/>
              <a:tabLst/>
              <a:defRPr/>
            </a:pPr>
            <a:r>
              <a:rPr kumimoji="0" lang="en-US" sz="3300" b="1" i="0" u="none" strike="noStrike" kern="150" cap="none" spc="0" normalizeH="0" baseline="0" noProof="0" dirty="0">
                <a:ln>
                  <a:noFill/>
                </a:ln>
                <a:solidFill>
                  <a:srgbClr val="3B3838"/>
                </a:solidFill>
                <a:effectLst/>
                <a:uLnTx/>
                <a:uFillTx/>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AB50DD1C-6EE7-4265-97BD-B0EFFBEA1D5F}"/>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2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3590837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350139" y="2054486"/>
            <a:ext cx="8443722" cy="4200317"/>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tabLst/>
            </a:pPr>
            <a:r>
              <a:rPr lang="en-US" sz="3200" dirty="0">
                <a:solidFill>
                  <a:schemeClr val="tx1"/>
                </a:solidFill>
                <a:latin typeface="Calibri" panose="020F0502020204030204" pitchFamily="34" charset="0"/>
              </a:rPr>
              <a:t>“The Centers for Disease Control and Prevention in 2013 stated that... 'published studies report that about </a:t>
            </a:r>
            <a:r>
              <a:rPr lang="en-US" sz="36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25% of all U.S. adults have a mental illness</a:t>
            </a:r>
            <a:r>
              <a:rPr lang="en-US" sz="3200" kern="150" dirty="0">
                <a:solidFill>
                  <a:schemeClr val="tx1"/>
                </a:solidFill>
                <a:ea typeface="SimSun" panose="02010600030101010101" pitchFamily="2" charset="-122"/>
                <a:cs typeface="Arial" panose="020B0604020202020204" pitchFamily="34" charset="0"/>
              </a:rPr>
              <a:t>…</a:t>
            </a:r>
            <a:r>
              <a:rPr lang="en-US" sz="3200" dirty="0">
                <a:solidFill>
                  <a:schemeClr val="tx1"/>
                </a:solidFill>
                <a:latin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[517]</a:t>
            </a:r>
            <a:r>
              <a:rPr lang="en-US" dirty="0">
                <a:solidFill>
                  <a:schemeClr val="tx1"/>
                </a:solidFill>
                <a:latin typeface="Calibri" panose="020F0502020204030204" pitchFamily="34" charset="0"/>
                <a:cs typeface="Calibri" panose="020F0502020204030204" pitchFamily="34" charset="0"/>
              </a:rPr>
              <a:t> also </a:t>
            </a:r>
            <a:r>
              <a:rPr lang="en-US" altLang="en-US" dirty="0">
                <a:solidFill>
                  <a:schemeClr val="tx1"/>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[1016]</a:t>
            </a:r>
            <a:r>
              <a:rPr lang="en-US" altLang="en-US" dirty="0">
                <a:solidFill>
                  <a:schemeClr val="tx1"/>
                </a:solidFill>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[1080]</a:t>
            </a:r>
            <a:r>
              <a:rPr lang="en-US" dirty="0">
                <a:solidFill>
                  <a:schemeClr val="tx1"/>
                </a:solidFill>
                <a:latin typeface="Calibri" panose="020F0502020204030204" pitchFamily="34" charset="0"/>
                <a:cs typeface="Calibri" panose="020F0502020204030204" pitchFamily="34" charset="0"/>
              </a:rPr>
              <a:t> </a:t>
            </a:r>
            <a:r>
              <a:rPr lang="en-US" altLang="en-US" dirty="0">
                <a:solidFill>
                  <a:schemeClr val="tx1"/>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[1084]</a:t>
            </a:r>
            <a:endParaRPr lang="en-US" dirty="0">
              <a:solidFill>
                <a:schemeClr val="tx1"/>
              </a:solidFill>
              <a:latin typeface="Calibri" panose="020F0502020204030204" pitchFamily="34" charset="0"/>
              <a:cs typeface="Calibri" panose="020F0502020204030204" pitchFamily="34" charset="0"/>
            </a:endParaRPr>
          </a:p>
          <a:p>
            <a:pPr marL="365760" lvl="0" indent="-365760">
              <a:lnSpc>
                <a:spcPct val="110000"/>
              </a:lnSpc>
              <a:spcBef>
                <a:spcPts val="0"/>
              </a:spcBef>
              <a:spcAft>
                <a:spcPts val="1200"/>
              </a:spcAft>
              <a:buClr>
                <a:schemeClr val="bg1"/>
              </a:buClr>
              <a:buSzPct val="80000"/>
              <a:buFont typeface="Wingdings" panose="05000000000000000000" pitchFamily="2" charset="2"/>
              <a:buChar char="Ø"/>
            </a:pP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Nearly 50% of U.S. adults (one out of two) will develop at least one mental illness during their lifetime</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[517</a:t>
            </a:r>
            <a:r>
              <a:rPr lang="en-US" b="1"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a:t>
            </a:r>
            <a:endParaRPr lang="en-US" b="1" dirty="0">
              <a:solidFill>
                <a:schemeClr val="tx1"/>
              </a:solidFill>
              <a:latin typeface="Calibri" panose="020F0502020204030204" pitchFamily="34" charset="0"/>
            </a:endParaRPr>
          </a:p>
        </p:txBody>
      </p:sp>
      <p:sp>
        <p:nvSpPr>
          <p:cNvPr id="5" name="Text Box 2"/>
          <p:cNvSpPr txBox="1">
            <a:spLocks noChangeArrowheads="1"/>
          </p:cNvSpPr>
          <p:nvPr/>
        </p:nvSpPr>
        <p:spPr bwMode="auto">
          <a:xfrm>
            <a:off x="228600" y="548640"/>
            <a:ext cx="8671559" cy="1188720"/>
          </a:xfrm>
          <a:prstGeom prst="rect">
            <a:avLst/>
          </a:prstGeom>
          <a:blipFill dpi="0" rotWithShape="0">
            <a:blip r:embed="rId8"/>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F67524F6-3A20-420F-A4DA-3AF45F86685D}"/>
              </a:ext>
            </a:extLst>
          </p:cNvPr>
          <p:cNvSpPr>
            <a:spLocks noGrp="1"/>
          </p:cNvSpPr>
          <p:nvPr>
            <p:ph type="dt" sz="half" idx="10"/>
          </p:nvPr>
        </p:nvSpPr>
        <p:spPr>
          <a:xfrm>
            <a:off x="4876800" y="6620705"/>
            <a:ext cx="4023359" cy="238540"/>
          </a:xfrm>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400" b="0" i="0" u="none" strike="noStrike" kern="1200" cap="none" spc="0" normalizeH="0" baseline="0" noProof="0" dirty="0">
                <a:ln>
                  <a:noFill/>
                </a:ln>
                <a:solidFill>
                  <a:prstClr val="white">
                    <a:tint val="7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Jesus Heals Gays &amp; Transgenders</a:t>
            </a:r>
          </a:p>
        </p:txBody>
      </p:sp>
    </p:spTree>
    <p:extLst>
      <p:ext uri="{BB962C8B-B14F-4D97-AF65-F5344CB8AC3E}">
        <p14:creationId xmlns:p14="http://schemas.microsoft.com/office/powerpoint/2010/main" val="6771131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9500"/>
                                  </p:stCondLst>
                                  <p:childTnLst>
                                    <p:animEffect transition="out" filter="fade">
                                      <p:cBhvr>
                                        <p:cTn id="6" dur="1000" tmFilter="0, 0; .2, .5; .8, .5; 1, 0"/>
                                        <p:tgtEl>
                                          <p:spTgt spid="9">
                                            <p:txEl>
                                              <p:pRg st="1" end="1"/>
                                            </p:txEl>
                                          </p:spTgt>
                                        </p:tgtEl>
                                      </p:cBhvr>
                                    </p:animEffect>
                                    <p:animScale>
                                      <p:cBhvr>
                                        <p:cTn id="7" dur="500" autoRev="1" fill="hold"/>
                                        <p:tgtEl>
                                          <p:spTgt spid="9">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7157" y="1600200"/>
            <a:ext cx="8869680" cy="5104603"/>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74320" tIns="27432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Bef>
                <a:spcPts val="0"/>
              </a:spcBef>
              <a:spcAft>
                <a:spcPts val="1200"/>
              </a:spcAft>
              <a:buClr>
                <a:schemeClr val="tx2">
                  <a:lumMod val="10000"/>
                </a:schemeClr>
              </a:buClr>
            </a:pPr>
            <a:r>
              <a:rPr lang="en-US" sz="3000" kern="150" dirty="0">
                <a:solidFill>
                  <a:schemeClr val="tx1"/>
                </a:solidFill>
                <a:ea typeface="SimSun" panose="02010600030101010101" pitchFamily="2" charset="-122"/>
                <a:cs typeface="Arial" panose="020B0604020202020204" pitchFamily="34" charset="0"/>
              </a:rPr>
              <a:t>The National Alliance on Mental Health stated that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50800">
                    <a:schemeClr val="accent4">
                      <a:satMod val="175000"/>
                      <a:alpha val="70000"/>
                    </a:schemeClr>
                  </a:glow>
                  <a:outerShdw blurRad="127000" dist="50800" dir="5400000" algn="ctr" rotWithShape="0">
                    <a:srgbClr val="000000"/>
                  </a:outerShdw>
                </a:effectLst>
                <a:ea typeface="SimSun" panose="02010600030101010101" pitchFamily="2" charset="-122"/>
                <a:cs typeface="Arial" panose="020B0604020202020204" pitchFamily="34" charset="0"/>
              </a:rPr>
              <a:t>among the 20.2 million adults in the U.S. who experienced a substance use disorder, 50.5 % — 10.2 million adults — had a co-occurring mental illness</a:t>
            </a:r>
            <a:r>
              <a:rPr lang="en-US" sz="3600" kern="150" dirty="0">
                <a:solidFill>
                  <a:schemeClr val="tx1"/>
                </a:solidFill>
                <a:ea typeface="SimSun" panose="02010600030101010101" pitchFamily="2" charset="-122"/>
                <a:cs typeface="Arial" panose="020B0604020202020204" pitchFamily="34" charset="0"/>
              </a:rPr>
              <a:t>.”</a:t>
            </a:r>
            <a:r>
              <a:rPr lang="en-US" sz="36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altLang="en-US" dirty="0">
                <a:solidFill>
                  <a:schemeClr val="tx1"/>
                </a:solidFill>
                <a:latin typeface="Calibri" panose="020F0502020204030204" pitchFamily="34" charset="0"/>
                <a:cs typeface="Arial Unicode MS" panose="020B0604020202020204" pitchFamily="34" charset="-128"/>
                <a:hlinkClick r:id="rId4">
                  <a:extLst>
                    <a:ext uri="{A12FA001-AC4F-418D-AE19-62706E023703}">
                      <ahyp:hlinkClr xmlns:ahyp="http://schemas.microsoft.com/office/drawing/2018/hyperlinkcolor" val="tx"/>
                    </a:ext>
                  </a:extLst>
                </a:hlinkClick>
              </a:rPr>
              <a:t>[1084]</a:t>
            </a:r>
            <a:endParaRPr lang="en-US" altLang="en-US" dirty="0">
              <a:solidFill>
                <a:schemeClr val="tx1"/>
              </a:solidFill>
              <a:latin typeface="Calibri" panose="020F0502020204030204" pitchFamily="34" charset="0"/>
              <a:cs typeface="Arial Unicode MS" panose="020B0604020202020204" pitchFamily="34" charset="-128"/>
            </a:endParaRPr>
          </a:p>
          <a:p>
            <a:pPr marL="274320" indent="-274320">
              <a:lnSpc>
                <a:spcPct val="92000"/>
              </a:lnSpc>
              <a:spcBef>
                <a:spcPts val="0"/>
              </a:spcBef>
              <a:spcAft>
                <a:spcPts val="600"/>
              </a:spcAft>
              <a:buClr>
                <a:schemeClr val="tx2">
                  <a:lumMod val="10000"/>
                </a:schemeClr>
              </a:buClr>
              <a:buSzPct val="70000"/>
              <a:buFont typeface="Wingdings" panose="05000000000000000000" pitchFamily="2" charset="2"/>
              <a:buChar char="Ø"/>
            </a:pPr>
            <a:r>
              <a:rPr lang="en-US" sz="2800" dirty="0">
                <a:solidFill>
                  <a:schemeClr val="tx1"/>
                </a:solidFill>
                <a:latin typeface="Calibri" panose="020F0502020204030204" pitchFamily="34" charset="0"/>
              </a:rPr>
              <a:t>Radical liberal US states recently legalized &amp; promoted narcotic drug use as beneficial for pain relief. </a:t>
            </a:r>
          </a:p>
          <a:p>
            <a:pPr marL="274320" indent="-274320">
              <a:lnSpc>
                <a:spcPct val="92000"/>
              </a:lnSpc>
              <a:spcBef>
                <a:spcPts val="0"/>
              </a:spcBef>
              <a:spcAft>
                <a:spcPts val="600"/>
              </a:spcAft>
              <a:buClr>
                <a:schemeClr val="tx2">
                  <a:lumMod val="10000"/>
                </a:schemeClr>
              </a:buClr>
              <a:buSzPct val="70000"/>
              <a:buFont typeface="Wingdings" panose="05000000000000000000" pitchFamily="2" charset="2"/>
              <a:buChar char="Ø"/>
            </a:pPr>
            <a:r>
              <a:rPr lang="en-US" sz="2800" dirty="0">
                <a:solidFill>
                  <a:schemeClr val="tx1"/>
                </a:solidFill>
                <a:latin typeface="Calibri" panose="020F0502020204030204" pitchFamily="34" charset="0"/>
              </a:rPr>
              <a:t>But the science research proves that ½ of drug addicts develop a mental illness. These states should be sued for promoting mental illness &amp; drugged rape of millions.  </a:t>
            </a:r>
          </a:p>
        </p:txBody>
      </p:sp>
      <p:sp>
        <p:nvSpPr>
          <p:cNvPr id="5" name="Text Box 2"/>
          <p:cNvSpPr txBox="1">
            <a:spLocks noChangeArrowheads="1"/>
          </p:cNvSpPr>
          <p:nvPr/>
        </p:nvSpPr>
        <p:spPr bwMode="auto">
          <a:xfrm>
            <a:off x="216340" y="320040"/>
            <a:ext cx="8711315" cy="1143000"/>
          </a:xfrm>
          <a:prstGeom prst="rect">
            <a:avLst/>
          </a:prstGeom>
          <a:blipFill dpi="0" rotWithShape="0">
            <a:blip r:embed="rId5"/>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3842822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par>
                          <p:cTn id="8" fill="hold">
                            <p:stCondLst>
                              <p:cond delay="6500"/>
                            </p:stCondLst>
                            <p:childTnLst>
                              <p:par>
                                <p:cTn id="9" presetID="26" presetClass="emph" presetSubtype="0" fill="hold" nodeType="afterEffect">
                                  <p:stCondLst>
                                    <p:cond delay="5000"/>
                                  </p:stCondLst>
                                  <p:childTnLst>
                                    <p:animEffect transition="out" filter="fade">
                                      <p:cBhvr>
                                        <p:cTn id="10" dur="1500" tmFilter="0, 0; .2, .5; .8, .5; 1, 0"/>
                                        <p:tgtEl>
                                          <p:spTgt spid="9">
                                            <p:txEl>
                                              <p:pRg st="1" end="1"/>
                                            </p:txEl>
                                          </p:spTgt>
                                        </p:tgtEl>
                                      </p:cBhvr>
                                    </p:animEffect>
                                    <p:animScale>
                                      <p:cBhvr>
                                        <p:cTn id="11" dur="750" autoRev="1" fill="hold"/>
                                        <p:tgtEl>
                                          <p:spTgt spid="9">
                                            <p:txEl>
                                              <p:pRg st="1" end="1"/>
                                            </p:txEl>
                                          </p:spTgt>
                                        </p:tgtEl>
                                      </p:cBhvr>
                                      <p:by x="105000" y="105000"/>
                                    </p:animScale>
                                  </p:childTnLst>
                                </p:cTn>
                              </p:par>
                            </p:childTnLst>
                          </p:cTn>
                        </p:par>
                        <p:par>
                          <p:cTn id="12" fill="hold">
                            <p:stCondLst>
                              <p:cond delay="13000"/>
                            </p:stCondLst>
                            <p:childTnLst>
                              <p:par>
                                <p:cTn id="13" presetID="26" presetClass="emph" presetSubtype="0" fill="hold" nodeType="afterEffect">
                                  <p:stCondLst>
                                    <p:cond delay="5000"/>
                                  </p:stCondLst>
                                  <p:childTnLst>
                                    <p:animEffect transition="out" filter="fade">
                                      <p:cBhvr>
                                        <p:cTn id="14" dur="1500" tmFilter="0, 0; .2, .5; .8, .5; 1, 0"/>
                                        <p:tgtEl>
                                          <p:spTgt spid="9">
                                            <p:txEl>
                                              <p:pRg st="2" end="2"/>
                                            </p:txEl>
                                          </p:spTgt>
                                        </p:tgtEl>
                                      </p:cBhvr>
                                    </p:animEffect>
                                    <p:animScale>
                                      <p:cBhvr>
                                        <p:cTn id="15" dur="750" autoRev="1" fill="hold"/>
                                        <p:tgtEl>
                                          <p:spTgt spid="9">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7160" y="1427718"/>
            <a:ext cx="8869680" cy="5187767"/>
          </a:xfrm>
          <a:prstGeom prst="rect">
            <a:avLst/>
          </a:prstGeom>
          <a:gradFill flip="none" rotWithShape="1">
            <a:gsLst>
              <a:gs pos="0">
                <a:schemeClr val="accent6">
                  <a:lumMod val="100000"/>
                </a:schemeClr>
              </a:gs>
              <a:gs pos="19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outerShdw blurRad="50800" dist="50800" dir="5400000" algn="ctr" rotWithShape="0">
              <a:schemeClr val="tx1"/>
            </a:outerShdw>
          </a:effectLst>
          <a:scene3d>
            <a:camera prst="orthographicFront"/>
            <a:lightRig rig="threePt" dir="t"/>
          </a:scene3d>
          <a:sp3d>
            <a:bevelT w="165100" prst="coolSlant"/>
          </a:sp3d>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2000"/>
              </a:lnSpc>
              <a:spcBef>
                <a:spcPts val="0"/>
              </a:spcBef>
              <a:spcAft>
                <a:spcPts val="0"/>
              </a:spcAft>
              <a:buClr>
                <a:schemeClr val="tx2">
                  <a:lumMod val="10000"/>
                </a:schemeClr>
              </a:buClr>
            </a:pPr>
            <a:r>
              <a:rPr lang="en-US" sz="3200" dirty="0">
                <a:solidFill>
                  <a:schemeClr val="tx1"/>
                </a:solidFill>
                <a:latin typeface="Calibri" panose="020F0502020204030204" pitchFamily="34" charset="0"/>
              </a:rPr>
              <a:t>“These findings are of great clinical relevance given recent evidence suggesting that exposure to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marijuana during adolescence can increase the likelihood of developing schizophrenia (mental illness) later in life </a:t>
            </a:r>
          </a:p>
          <a:p>
            <a:pPr marL="0" indent="0">
              <a:lnSpc>
                <a:spcPct val="92000"/>
              </a:lnSpc>
              <a:spcBef>
                <a:spcPts val="0"/>
              </a:spcBef>
              <a:spcAft>
                <a:spcPts val="1200"/>
              </a:spcAft>
              <a:buClr>
                <a:schemeClr val="tx2">
                  <a:lumMod val="10000"/>
                </a:schemeClr>
              </a:buClr>
            </a:pPr>
            <a:r>
              <a:rPr lang="en-US" sz="3000" dirty="0">
                <a:solidFill>
                  <a:schemeClr val="tx1"/>
                </a:solidFill>
                <a:latin typeface="Calibri" panose="020F0502020204030204" pitchFamily="34" charset="0"/>
              </a:rPr>
              <a:t>…“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[187]</a:t>
            </a:r>
            <a:r>
              <a:rPr lang="en-US" dirty="0">
                <a:solidFill>
                  <a:schemeClr val="tx1"/>
                </a:solidFill>
                <a:latin typeface="Calibri" panose="020F0502020204030204" pitchFamily="34" charset="0"/>
              </a:rPr>
              <a:t> also </a:t>
            </a:r>
            <a:r>
              <a:rPr lang="en-US" dirty="0">
                <a:solidFill>
                  <a:schemeClr val="tx1"/>
                </a:solidFill>
                <a:latin typeface="Calibri"/>
                <a:hlinkClick r:id="rId5">
                  <a:extLst>
                    <a:ext uri="{A12FA001-AC4F-418D-AE19-62706E023703}">
                      <ahyp:hlinkClr xmlns:ahyp="http://schemas.microsoft.com/office/drawing/2018/hyperlinkcolor" val="tx"/>
                    </a:ext>
                  </a:extLst>
                </a:hlinkClick>
              </a:rPr>
              <a:t>[1080]</a:t>
            </a:r>
            <a:r>
              <a:rPr lang="en-US" dirty="0">
                <a:solidFill>
                  <a:schemeClr val="tx1"/>
                </a:solidFill>
                <a:latin typeface="Calibri"/>
              </a:rPr>
              <a:t> </a:t>
            </a:r>
            <a:r>
              <a:rPr lang="en-US" altLang="en-US" dirty="0">
                <a:solidFill>
                  <a:schemeClr val="tx1"/>
                </a:solidFill>
                <a:latin typeface="Calibri"/>
                <a:cs typeface="Arial Unicode MS" panose="020B0604020202020204" pitchFamily="34" charset="-128"/>
                <a:hlinkClick r:id="rId6">
                  <a:extLst>
                    <a:ext uri="{A12FA001-AC4F-418D-AE19-62706E023703}">
                      <ahyp:hlinkClr xmlns:ahyp="http://schemas.microsoft.com/office/drawing/2018/hyperlinkcolor" val="tx"/>
                    </a:ext>
                  </a:extLst>
                </a:hlinkClick>
              </a:rPr>
              <a:t>[1084] </a:t>
            </a:r>
            <a:endParaRPr lang="en-US" altLang="en-US" sz="1600" dirty="0">
              <a:solidFill>
                <a:schemeClr val="tx1"/>
              </a:solidFill>
              <a:latin typeface="Calibri"/>
              <a:cs typeface="Arial Unicode MS" panose="020B0604020202020204" pitchFamily="34" charset="-128"/>
            </a:endParaRPr>
          </a:p>
          <a:p>
            <a:pPr marL="274320" indent="-274320">
              <a:lnSpc>
                <a:spcPct val="92000"/>
              </a:lnSpc>
              <a:spcBef>
                <a:spcPts val="0"/>
              </a:spcBef>
              <a:spcAft>
                <a:spcPts val="600"/>
              </a:spcAft>
              <a:buClr>
                <a:schemeClr val="tx2">
                  <a:lumMod val="10000"/>
                </a:schemeClr>
              </a:buClr>
              <a:buSzPct val="80000"/>
              <a:buFont typeface="Wingdings" panose="05000000000000000000" pitchFamily="2" charset="2"/>
              <a:buChar char="Ø"/>
            </a:pPr>
            <a:r>
              <a:rPr lang="en-US" sz="2800" dirty="0">
                <a:solidFill>
                  <a:schemeClr val="tx1"/>
                </a:solidFill>
                <a:latin typeface="Calibri" panose="020F0502020204030204" pitchFamily="34" charset="0"/>
              </a:rPr>
              <a:t>"We know there are abnormalities in both the amygdala and prefrontal cortex in patients who have schizophrenia, and we now know these same brain areas are critical to the effects of marijuana and other cannabinoid drugs (and alcohol) on emotional processing."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[187]</a:t>
            </a:r>
            <a:r>
              <a:rPr lang="en-US" dirty="0">
                <a:solidFill>
                  <a:schemeClr val="tx1"/>
                </a:solidFill>
                <a:latin typeface="Calibri" panose="020F0502020204030204" pitchFamily="34" charset="0"/>
              </a:rPr>
              <a:t> also </a:t>
            </a:r>
            <a:r>
              <a:rPr lang="en-US" dirty="0">
                <a:solidFill>
                  <a:schemeClr val="tx1"/>
                </a:solidFill>
                <a:cs typeface="Arial" panose="020B0604020202020204" pitchFamily="34" charset="0"/>
                <a:hlinkClick r:id="rId7">
                  <a:extLst>
                    <a:ext uri="{A12FA001-AC4F-418D-AE19-62706E023703}">
                      <ahyp:hlinkClr xmlns:ahyp="http://schemas.microsoft.com/office/drawing/2018/hyperlinkcolor" val="tx"/>
                    </a:ext>
                  </a:extLst>
                </a:hlinkClick>
              </a:rPr>
              <a:t>[1127]</a:t>
            </a:r>
            <a:endParaRPr lang="en-US" dirty="0">
              <a:solidFill>
                <a:schemeClr val="tx1"/>
              </a:solidFill>
              <a:latin typeface="Calibri" panose="020F0502020204030204" pitchFamily="34" charset="0"/>
            </a:endParaRPr>
          </a:p>
        </p:txBody>
      </p:sp>
      <p:sp>
        <p:nvSpPr>
          <p:cNvPr id="5" name="Text Box 2"/>
          <p:cNvSpPr txBox="1">
            <a:spLocks noChangeArrowheads="1"/>
          </p:cNvSpPr>
          <p:nvPr/>
        </p:nvSpPr>
        <p:spPr bwMode="auto">
          <a:xfrm>
            <a:off x="137160" y="182880"/>
            <a:ext cx="8869680" cy="1051560"/>
          </a:xfrm>
          <a:prstGeom prst="rect">
            <a:avLst/>
          </a:prstGeom>
          <a:blipFill dpi="0" rotWithShape="0">
            <a:blip r:embed="rId8"/>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5F0B58D9-4D33-4FF7-8634-0AC1CFA2AC60}"/>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1612130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34112" y="1508760"/>
            <a:ext cx="8869680" cy="5113836"/>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28600" tIns="22860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spcBef>
                <a:spcPts val="0"/>
              </a:spcBef>
              <a:spcAft>
                <a:spcPts val="1200"/>
              </a:spcAft>
              <a:buClr>
                <a:schemeClr val="tx2">
                  <a:lumMod val="10000"/>
                </a:schemeClr>
              </a:buClr>
            </a:pPr>
            <a:r>
              <a:rPr lang="en-US" sz="3200" dirty="0">
                <a:latin typeface="Calibri" panose="020F0502020204030204" pitchFamily="34" charset="0"/>
              </a:rPr>
              <a:t>“…drugs acting on the cannabinoid system can distort the emotional relevance of incoming sensory information which in turn may lead to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lumMod val="95000"/>
                      <a:lumOff val="5000"/>
                      <a:alpha val="55000"/>
                    </a:schemeClr>
                  </a:glow>
                  <a:outerShdw blurRad="127000" dist="50800" dir="5400000" algn="ctr" rotWithShape="0">
                    <a:srgbClr val="000000"/>
                  </a:outerShdw>
                </a:effectLst>
                <a:ea typeface="SimSun" panose="02010600030101010101" pitchFamily="2" charset="-122"/>
                <a:cs typeface="Arial" panose="020B0604020202020204" pitchFamily="34" charset="0"/>
              </a:rPr>
              <a:t>psychotic side-effects, such as paranoia, associated with heavy marijuana use</a:t>
            </a:r>
            <a:r>
              <a:rPr lang="en-US" sz="3000" dirty="0">
                <a:solidFill>
                  <a:schemeClr val="tx1"/>
                </a:solidFill>
                <a:latin typeface="Calibri" panose="020F0502020204030204" pitchFamily="34" charset="0"/>
              </a:rPr>
              <a:t>.</a:t>
            </a:r>
            <a:r>
              <a:rPr lang="en-US" sz="3000" dirty="0">
                <a:latin typeface="Calibri" panose="020F0502020204030204" pitchFamily="34" charset="0"/>
              </a:rPr>
              <a:t>”</a:t>
            </a:r>
            <a:r>
              <a:rPr lang="en-US" sz="3200" b="1" dirty="0">
                <a:latin typeface="Calibri" panose="020F0502020204030204" pitchFamily="34" charset="0"/>
              </a:rPr>
              <a:t> </a:t>
            </a:r>
            <a:r>
              <a:rPr lang="en-US" dirty="0">
                <a:solidFill>
                  <a:schemeClr val="tx1">
                    <a:lumMod val="95000"/>
                    <a:lumOff val="5000"/>
                  </a:schemeClr>
                </a:solidFill>
                <a:latin typeface="Calibri" panose="020F0502020204030204" pitchFamily="34" charset="0"/>
                <a:hlinkClick r:id="rId4">
                  <a:extLst>
                    <a:ext uri="{A12FA001-AC4F-418D-AE19-62706E023703}">
                      <ahyp:hlinkClr xmlns:ahyp="http://schemas.microsoft.com/office/drawing/2018/hyperlinkcolor" val="tx"/>
                    </a:ext>
                  </a:extLst>
                </a:hlinkClick>
              </a:rPr>
              <a:t>[187]</a:t>
            </a:r>
            <a:endParaRPr lang="en-US" dirty="0">
              <a:solidFill>
                <a:schemeClr val="tx1">
                  <a:lumMod val="95000"/>
                  <a:lumOff val="5000"/>
                </a:schemeClr>
              </a:solidFill>
              <a:latin typeface="Calibri" panose="020F0502020204030204" pitchFamily="34" charset="0"/>
            </a:endParaRPr>
          </a:p>
          <a:p>
            <a:pPr marL="274320" indent="-274320">
              <a:spcBef>
                <a:spcPts val="0"/>
              </a:spcBef>
              <a:spcAft>
                <a:spcPts val="2400"/>
              </a:spcAft>
              <a:buClr>
                <a:schemeClr val="tx2">
                  <a:lumMod val="10000"/>
                </a:schemeClr>
              </a:buClr>
              <a:buSzPct val="70000"/>
              <a:buFont typeface="Wingdings" panose="05000000000000000000" pitchFamily="2" charset="2"/>
              <a:buChar char="Ø"/>
            </a:pPr>
            <a:r>
              <a:rPr lang="en-US" sz="3200" dirty="0">
                <a:solidFill>
                  <a:schemeClr val="tx1"/>
                </a:solidFill>
                <a:latin typeface="Calibri" panose="020F0502020204030204" pitchFamily="34" charset="0"/>
              </a:rPr>
              <a:t>“Brain scans in teens (who were exposed to cocaine in the womb) suggests that some brain regions including areas involved in attention, planning, and language—may differ from that of non-exposed peers.” </a:t>
            </a:r>
            <a:r>
              <a:rPr lang="en-US" dirty="0">
                <a:solidFill>
                  <a:schemeClr val="tx1">
                    <a:lumMod val="95000"/>
                    <a:lumOff val="5000"/>
                  </a:schemeClr>
                </a:solidFill>
                <a:latin typeface="Calibri" panose="020F0502020204030204" pitchFamily="34" charset="0"/>
                <a:hlinkClick r:id="rId5">
                  <a:extLst>
                    <a:ext uri="{A12FA001-AC4F-418D-AE19-62706E023703}">
                      <ahyp:hlinkClr xmlns:ahyp="http://schemas.microsoft.com/office/drawing/2018/hyperlinkcolor" val="tx"/>
                    </a:ext>
                  </a:extLst>
                </a:hlinkClick>
              </a:rPr>
              <a:t>[749]</a:t>
            </a:r>
            <a:r>
              <a:rPr lang="en-US" dirty="0">
                <a:solidFill>
                  <a:schemeClr val="tx1">
                    <a:lumMod val="95000"/>
                    <a:lumOff val="5000"/>
                  </a:schemeClr>
                </a:solidFill>
                <a:latin typeface="Calibri" panose="020F0502020204030204" pitchFamily="34" charset="0"/>
              </a:rPr>
              <a:t> also </a:t>
            </a:r>
            <a:r>
              <a:rPr lang="en-US" dirty="0">
                <a:solidFill>
                  <a:schemeClr val="tx1">
                    <a:lumMod val="95000"/>
                    <a:lumOff val="5000"/>
                  </a:schemeClr>
                </a:solidFill>
                <a:latin typeface="Calibri"/>
                <a:hlinkClick r:id="rId6">
                  <a:extLst>
                    <a:ext uri="{A12FA001-AC4F-418D-AE19-62706E023703}">
                      <ahyp:hlinkClr xmlns:ahyp="http://schemas.microsoft.com/office/drawing/2018/hyperlinkcolor" val="tx"/>
                    </a:ext>
                  </a:extLst>
                </a:hlinkClick>
              </a:rPr>
              <a:t>[1080]</a:t>
            </a:r>
            <a:r>
              <a:rPr lang="en-US" dirty="0">
                <a:solidFill>
                  <a:schemeClr val="tx1">
                    <a:lumMod val="95000"/>
                    <a:lumOff val="5000"/>
                  </a:schemeClr>
                </a:solidFill>
                <a:latin typeface="Calibri"/>
              </a:rPr>
              <a:t> </a:t>
            </a:r>
            <a:r>
              <a:rPr lang="en-US" altLang="en-US" dirty="0">
                <a:solidFill>
                  <a:schemeClr val="tx1">
                    <a:lumMod val="95000"/>
                    <a:lumOff val="5000"/>
                  </a:schemeClr>
                </a:solidFill>
                <a:latin typeface="Calibri"/>
                <a:cs typeface="Arial Unicode MS" panose="020B0604020202020204" pitchFamily="34" charset="-128"/>
                <a:hlinkClick r:id="rId7">
                  <a:extLst>
                    <a:ext uri="{A12FA001-AC4F-418D-AE19-62706E023703}">
                      <ahyp:hlinkClr xmlns:ahyp="http://schemas.microsoft.com/office/drawing/2018/hyperlinkcolor" val="tx"/>
                    </a:ext>
                  </a:extLst>
                </a:hlinkClick>
              </a:rPr>
              <a:t>[1084] </a:t>
            </a:r>
            <a:endParaRPr lang="en-US" dirty="0">
              <a:solidFill>
                <a:schemeClr val="tx1">
                  <a:lumMod val="95000"/>
                  <a:lumOff val="5000"/>
                </a:schemeClr>
              </a:solidFill>
              <a:latin typeface="Calibri" panose="020F0502020204030204" pitchFamily="34" charset="0"/>
            </a:endParaRPr>
          </a:p>
        </p:txBody>
      </p:sp>
      <p:sp>
        <p:nvSpPr>
          <p:cNvPr id="5" name="Text Box 2"/>
          <p:cNvSpPr txBox="1">
            <a:spLocks noChangeArrowheads="1"/>
          </p:cNvSpPr>
          <p:nvPr/>
        </p:nvSpPr>
        <p:spPr bwMode="auto">
          <a:xfrm>
            <a:off x="134112" y="228600"/>
            <a:ext cx="8869680" cy="1097280"/>
          </a:xfrm>
          <a:prstGeom prst="rect">
            <a:avLst/>
          </a:prstGeom>
          <a:blipFill dpi="0" rotWithShape="0">
            <a:blip r:embed="rId8"/>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7FF2E999-6100-4129-903C-232266AA3E51}"/>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4506152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271272" y="1671149"/>
            <a:ext cx="8595360" cy="4798237"/>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228600" tIns="274320" rIns="13716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Bef>
                <a:spcPts val="0"/>
              </a:spcBef>
              <a:spcAft>
                <a:spcPts val="1200"/>
              </a:spcAft>
              <a:buClr>
                <a:schemeClr val="bg1"/>
              </a:buClr>
            </a:pPr>
            <a:r>
              <a:rPr lang="en-US" sz="3200" dirty="0">
                <a:solidFill>
                  <a:schemeClr val="tx1"/>
                </a:solidFill>
                <a:latin typeface="Calibri" panose="020F0502020204030204" pitchFamily="34" charset="0"/>
              </a:rPr>
              <a:t>Additional subtle, significant later deficits in some </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chemeClr val="tx1">
                      <a:alpha val="60000"/>
                    </a:schemeClr>
                  </a:glow>
                  <a:outerShdw blurRad="88900" dist="38100" dir="5400000" algn="ctr" rotWithShape="0">
                    <a:srgbClr val="000000"/>
                  </a:outerShdw>
                </a:effectLst>
                <a:ea typeface="SimSun" panose="02010600030101010101" pitchFamily="2" charset="-122"/>
                <a:cs typeface="Arial" panose="020B0604020202020204" pitchFamily="34" charset="0"/>
              </a:rPr>
              <a:t>children exposed to cocaine in the womb </a:t>
            </a:r>
            <a:r>
              <a:rPr lang="en-US" sz="3200" dirty="0">
                <a:solidFill>
                  <a:schemeClr val="tx1"/>
                </a:solidFill>
                <a:latin typeface="Calibri" panose="020F0502020204030204" pitchFamily="34" charset="0"/>
              </a:rPr>
              <a:t>include:</a:t>
            </a:r>
            <a:endParaRPr lang="en-US" sz="3200" baseline="30000" dirty="0">
              <a:solidFill>
                <a:schemeClr val="tx1"/>
              </a:solidFill>
              <a:latin typeface="Calibri" panose="020F0502020204030204" pitchFamily="34" charset="0"/>
            </a:endParaRPr>
          </a:p>
          <a:p>
            <a:pPr marL="548640" lvl="1" indent="-365760">
              <a:lnSpc>
                <a:spcPct val="90000"/>
              </a:lnSpc>
              <a:spcBef>
                <a:spcPts val="0"/>
              </a:spcBef>
              <a:spcAft>
                <a:spcPts val="1200"/>
              </a:spcAft>
              <a:buClr>
                <a:schemeClr val="tx1"/>
              </a:buClr>
              <a:buSzPct val="80000"/>
              <a:buFont typeface="Wingdings" panose="05000000000000000000" pitchFamily="2" charset="2"/>
              <a:buChar char="Ø"/>
            </a:pPr>
            <a:r>
              <a:rPr lang="en-US" sz="3200" dirty="0">
                <a:solidFill>
                  <a:schemeClr val="tx1"/>
                </a:solidFill>
                <a:latin typeface="Calibri" panose="020F0502020204030204" pitchFamily="34" charset="0"/>
              </a:rPr>
              <a:t>Behavior problems and difficulties with self-regulation.</a:t>
            </a:r>
            <a:r>
              <a:rPr lang="en-US" sz="25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[749]</a:t>
            </a:r>
            <a:r>
              <a:rPr lang="en-US" sz="1600" dirty="0">
                <a:solidFill>
                  <a:schemeClr val="tx1"/>
                </a:solidFill>
                <a:latin typeface="Calibri" panose="020F0502020204030204" pitchFamily="34" charset="0"/>
              </a:rPr>
              <a:t> also </a:t>
            </a:r>
            <a:r>
              <a:rPr lang="en-US" sz="1600" dirty="0">
                <a:solidFill>
                  <a:schemeClr val="tx1"/>
                </a:solidFill>
                <a:latin typeface="Calibri"/>
                <a:hlinkClick r:id="rId5">
                  <a:extLst>
                    <a:ext uri="{A12FA001-AC4F-418D-AE19-62706E023703}">
                      <ahyp:hlinkClr xmlns:ahyp="http://schemas.microsoft.com/office/drawing/2018/hyperlinkcolor" val="tx"/>
                    </a:ext>
                  </a:extLst>
                </a:hlinkClick>
              </a:rPr>
              <a:t>[1080]</a:t>
            </a:r>
            <a:r>
              <a:rPr lang="en-US" sz="1600" dirty="0">
                <a:solidFill>
                  <a:schemeClr val="tx1"/>
                </a:solidFill>
                <a:latin typeface="Calibri"/>
              </a:rPr>
              <a:t> </a:t>
            </a:r>
            <a:r>
              <a:rPr lang="en-US" altLang="en-US" sz="1600" dirty="0">
                <a:solidFill>
                  <a:schemeClr val="tx1"/>
                </a:solidFill>
                <a:latin typeface="Calibri"/>
                <a:cs typeface="Arial Unicode MS" panose="020B0604020202020204" pitchFamily="34" charset="-128"/>
                <a:hlinkClick r:id="rId6">
                  <a:extLst>
                    <a:ext uri="{A12FA001-AC4F-418D-AE19-62706E023703}">
                      <ahyp:hlinkClr xmlns:ahyp="http://schemas.microsoft.com/office/drawing/2018/hyperlinkcolor" val="tx"/>
                    </a:ext>
                  </a:extLst>
                </a:hlinkClick>
              </a:rPr>
              <a:t>[1084] </a:t>
            </a:r>
            <a:endParaRPr lang="en-US" altLang="en-US" sz="1600" dirty="0">
              <a:solidFill>
                <a:schemeClr val="tx1"/>
              </a:solidFill>
              <a:latin typeface="Calibri"/>
              <a:cs typeface="Arial Unicode MS" panose="020B0604020202020204" pitchFamily="34" charset="-128"/>
            </a:endParaRPr>
          </a:p>
          <a:p>
            <a:pPr marL="548640" lvl="1" indent="-365760">
              <a:lnSpc>
                <a:spcPct val="90000"/>
              </a:lnSpc>
              <a:spcBef>
                <a:spcPts val="0"/>
              </a:spcBef>
              <a:spcAft>
                <a:spcPts val="1200"/>
              </a:spcAft>
              <a:buClr>
                <a:schemeClr val="tx1"/>
              </a:buClr>
              <a:buSzPct val="80000"/>
              <a:buFont typeface="Wingdings" panose="05000000000000000000" pitchFamily="2" charset="2"/>
              <a:buChar char="Ø"/>
            </a:pPr>
            <a:r>
              <a:rPr lang="en-US" sz="3200" dirty="0">
                <a:solidFill>
                  <a:schemeClr val="tx1"/>
                </a:solidFill>
                <a:latin typeface="Calibri" panose="020F0502020204030204" pitchFamily="34" charset="0"/>
              </a:rPr>
              <a:t>Deficits in cognitive performance, language, information processing, memory and sustained attention to tasks. </a:t>
            </a:r>
            <a:r>
              <a:rPr lang="en-US" sz="1600"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[749]</a:t>
            </a:r>
            <a:endParaRPr lang="en-US" sz="1600" dirty="0">
              <a:solidFill>
                <a:schemeClr val="tx1"/>
              </a:solidFill>
              <a:latin typeface="Calibri" panose="020F0502020204030204" pitchFamily="34" charset="0"/>
            </a:endParaRPr>
          </a:p>
          <a:p>
            <a:pPr marL="548640" lvl="1" indent="-365760">
              <a:lnSpc>
                <a:spcPct val="90000"/>
              </a:lnSpc>
              <a:spcBef>
                <a:spcPts val="0"/>
              </a:spcBef>
              <a:spcAft>
                <a:spcPts val="600"/>
              </a:spcAft>
              <a:buClr>
                <a:schemeClr val="tx1"/>
              </a:buClr>
              <a:buSzPct val="80000"/>
              <a:buFont typeface="Wingdings" panose="05000000000000000000" pitchFamily="2" charset="2"/>
              <a:buChar char="Ø"/>
            </a:pPr>
            <a:r>
              <a:rPr lang="en-US" sz="3200" dirty="0">
                <a:solidFill>
                  <a:schemeClr val="tx1"/>
                </a:solidFill>
                <a:latin typeface="Calibri" panose="020F0502020204030204" pitchFamily="34" charset="0"/>
              </a:rPr>
              <a:t>Some deficits persist into later years.</a:t>
            </a:r>
            <a:r>
              <a:rPr lang="en-US" sz="25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7">
                  <a:extLst>
                    <a:ext uri="{A12FA001-AC4F-418D-AE19-62706E023703}">
                      <ahyp:hlinkClr xmlns:ahyp="http://schemas.microsoft.com/office/drawing/2018/hyperlinkcolor" val="tx"/>
                    </a:ext>
                  </a:extLst>
                </a:hlinkClick>
              </a:rPr>
              <a:t>[748]</a:t>
            </a:r>
            <a:r>
              <a:rPr lang="en-US" sz="1600" dirty="0">
                <a:solidFill>
                  <a:schemeClr val="tx1"/>
                </a:solidFill>
                <a:latin typeface="Calibri" panose="020F0502020204030204" pitchFamily="34" charset="0"/>
              </a:rPr>
              <a:t> </a:t>
            </a:r>
            <a:r>
              <a:rPr lang="en-US" sz="1600"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[749] </a:t>
            </a:r>
            <a:endParaRPr lang="en-US" sz="1600" dirty="0">
              <a:solidFill>
                <a:schemeClr val="tx1"/>
              </a:solidFill>
              <a:latin typeface="Calibri" panose="020F0502020204030204" pitchFamily="34" charset="0"/>
            </a:endParaRPr>
          </a:p>
        </p:txBody>
      </p:sp>
      <p:sp>
        <p:nvSpPr>
          <p:cNvPr id="5" name="Text Box 2"/>
          <p:cNvSpPr txBox="1">
            <a:spLocks noChangeArrowheads="1"/>
          </p:cNvSpPr>
          <p:nvPr/>
        </p:nvSpPr>
        <p:spPr bwMode="auto">
          <a:xfrm>
            <a:off x="211836" y="366411"/>
            <a:ext cx="8714232" cy="1143000"/>
          </a:xfrm>
          <a:prstGeom prst="rect">
            <a:avLst/>
          </a:prstGeom>
          <a:blipFill dpi="0" rotWithShape="0">
            <a:blip r:embed="rId8"/>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4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6" name="Date Placeholder 2">
            <a:extLst>
              <a:ext uri="{FF2B5EF4-FFF2-40B4-BE49-F238E27FC236}">
                <a16:creationId xmlns:a16="http://schemas.microsoft.com/office/drawing/2014/main" id="{093CEE03-C944-43F5-9A47-953C782FFA7B}"/>
              </a:ext>
            </a:extLst>
          </p:cNvPr>
          <p:cNvSpPr txBox="1">
            <a:spLocks/>
          </p:cNvSpPr>
          <p:nvPr/>
        </p:nvSpPr>
        <p:spPr>
          <a:xfrm>
            <a:off x="4876800" y="6620705"/>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4524356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p:cNvSpPr>
            <a:spLocks noChangeArrowheads="1"/>
          </p:cNvSpPr>
          <p:nvPr/>
        </p:nvSpPr>
        <p:spPr bwMode="auto">
          <a:xfrm>
            <a:off x="182880" y="1508760"/>
            <a:ext cx="8778240" cy="5202065"/>
          </a:xfrm>
          <a:prstGeom prst="rect">
            <a:avLst/>
          </a:prstGeom>
          <a:gradFill flip="none" rotWithShape="1">
            <a:gsLst>
              <a:gs pos="0">
                <a:schemeClr val="accent6">
                  <a:lumMod val="67000"/>
                </a:schemeClr>
              </a:gs>
              <a:gs pos="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p:spPr>
        <p:txBody>
          <a:bodyPr wrap="square" lIns="137160" tIns="182880" rIns="4572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0"/>
              </a:spcBef>
              <a:spcAft>
                <a:spcPts val="600"/>
              </a:spcAft>
              <a:buClr>
                <a:srgbClr val="000000">
                  <a:lumMod val="10000"/>
                </a:srgbClr>
              </a:buClr>
              <a:buSzPct val="70000"/>
              <a:tabLst/>
            </a:pPr>
            <a:r>
              <a:rPr lang="en-US" sz="3400" kern="150" dirty="0">
                <a:solidFill>
                  <a:schemeClr val="tx1"/>
                </a:solidFill>
                <a:ea typeface="SimSun" panose="02010600030101010101" pitchFamily="2" charset="-122"/>
                <a:cs typeface="Arial" panose="020B0604020202020204" pitchFamily="34" charset="0"/>
              </a:rPr>
              <a:t>“</a:t>
            </a:r>
            <a:r>
              <a:rPr lang="en-US" sz="32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88900" dist="38100" dir="5400000" algn="ctr" rotWithShape="0">
                    <a:srgbClr val="000000"/>
                  </a:outerShdw>
                </a:effectLst>
                <a:ea typeface="SimSun" panose="02010600030101010101" pitchFamily="2" charset="-122"/>
                <a:cs typeface="Arial" panose="020B0604020202020204" pitchFamily="34" charset="0"/>
              </a:rPr>
              <a:t>Drug overdoses are now the leading cause of death among Americans under 50.</a:t>
            </a:r>
            <a:r>
              <a:rPr lang="en-US" sz="3400" kern="150" dirty="0">
                <a:solidFill>
                  <a:schemeClr val="tx1"/>
                </a:solidFill>
                <a:ea typeface="SimSun" panose="02010600030101010101" pitchFamily="2" charset="-122"/>
                <a:cs typeface="Arial" panose="020B0604020202020204" pitchFamily="34" charset="0"/>
              </a:rPr>
              <a:t>”</a:t>
            </a:r>
            <a:r>
              <a:rPr lang="en-US" sz="34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101600">
                    <a:srgbClr val="000000">
                      <a:alpha val="60000"/>
                    </a:srgbClr>
                  </a:glow>
                  <a:outerShdw blurRad="127000" dist="50800" dir="5400000" algn="ctr" rotWithShape="0">
                    <a:srgbClr val="000000"/>
                  </a:outerShdw>
                </a:effectLst>
                <a:ea typeface="SimSun" panose="02010600030101010101" pitchFamily="2" charset="-122"/>
                <a:cs typeface="Arial" panose="020B0604020202020204" pitchFamily="34" charset="0"/>
              </a:rPr>
              <a:t>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[1130]</a:t>
            </a:r>
            <a:endParaRPr lang="en-US" sz="3200" dirty="0">
              <a:solidFill>
                <a:schemeClr val="tx1"/>
              </a:solidFill>
              <a:latin typeface="Calibri" panose="020F0502020204030204" pitchFamily="34" charset="0"/>
            </a:endParaRPr>
          </a:p>
          <a:p>
            <a:pPr marL="274320" indent="-274320">
              <a:lnSpc>
                <a:spcPct val="88000"/>
              </a:lnSpc>
              <a:spcBef>
                <a:spcPts val="0"/>
              </a:spcBef>
              <a:spcAft>
                <a:spcPts val="600"/>
              </a:spcAft>
              <a:buClr>
                <a:schemeClr val="tx2">
                  <a:lumMod val="10000"/>
                </a:schemeClr>
              </a:buClr>
              <a:buSzPct val="70000"/>
              <a:buFont typeface="Wingdings" panose="05000000000000000000" pitchFamily="2" charset="2"/>
              <a:buChar char="Ø"/>
            </a:pPr>
            <a:r>
              <a:rPr lang="en-US" sz="3000" dirty="0">
                <a:solidFill>
                  <a:schemeClr val="tx1"/>
                </a:solidFill>
                <a:latin typeface="Calibri" panose="020F0502020204030204" pitchFamily="34" charset="0"/>
              </a:rPr>
              <a:t>“The death count is the latest consequence of an escalating public health crisis: opioid addiction… by an influx of illicitly manufactured (Chinese communist) fentanyl and similar drugs.”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[1130]</a:t>
            </a:r>
            <a:endParaRPr lang="en-US" sz="3200" dirty="0">
              <a:solidFill>
                <a:schemeClr val="tx1"/>
              </a:solidFill>
              <a:latin typeface="Calibri" panose="020F0502020204030204" pitchFamily="34" charset="0"/>
            </a:endParaRPr>
          </a:p>
          <a:p>
            <a:pPr marL="274320" indent="-274320">
              <a:lnSpc>
                <a:spcPct val="88000"/>
              </a:lnSpc>
              <a:spcBef>
                <a:spcPts val="0"/>
              </a:spcBef>
              <a:spcAft>
                <a:spcPts val="300"/>
              </a:spcAft>
              <a:buClr>
                <a:schemeClr val="bg1"/>
              </a:buClr>
              <a:buSzPct val="60000"/>
              <a:buFont typeface="Wingdings" panose="05000000000000000000" pitchFamily="2" charset="2"/>
              <a:buChar char="Ø"/>
            </a:pPr>
            <a:r>
              <a:rPr lang="en-US" sz="30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88900" dist="38100" dir="5400000" algn="ctr" rotWithShape="0">
                    <a:srgbClr val="000000"/>
                  </a:outerShdw>
                </a:effectLst>
                <a:ea typeface="SimSun" panose="02010600030101010101" pitchFamily="2" charset="-122"/>
                <a:cs typeface="Arial" panose="020B0604020202020204" pitchFamily="34" charset="0"/>
              </a:rPr>
              <a:t>Drug overdoses of 70,000 each year, from</a:t>
            </a:r>
          </a:p>
          <a:p>
            <a:pPr marL="274320" indent="0">
              <a:lnSpc>
                <a:spcPct val="88000"/>
              </a:lnSpc>
              <a:spcBef>
                <a:spcPts val="0"/>
              </a:spcBef>
              <a:spcAft>
                <a:spcPts val="300"/>
              </a:spcAft>
              <a:buClr>
                <a:schemeClr val="bg1"/>
              </a:buClr>
              <a:buSzPct val="60000"/>
            </a:pPr>
            <a:r>
              <a:rPr lang="en-US" sz="3000" b="1" kern="150" dirty="0">
                <a:ln w="12700" cmpd="sng">
                  <a:solidFill>
                    <a:srgbClr val="000000"/>
                  </a:solidFill>
                  <a:prstDash val="solid"/>
                </a:ln>
                <a:gradFill>
                  <a:gsLst>
                    <a:gs pos="0">
                      <a:srgbClr val="000000"/>
                    </a:gs>
                    <a:gs pos="8000">
                      <a:srgbClr val="000000">
                        <a:lumMod val="60000"/>
                        <a:lumOff val="40000"/>
                      </a:srgbClr>
                    </a:gs>
                    <a:gs pos="98131">
                      <a:prstClr val="white"/>
                    </a:gs>
                    <a:gs pos="72000">
                      <a:srgbClr val="000000">
                        <a:lumMod val="20000"/>
                        <a:lumOff val="80000"/>
                      </a:srgbClr>
                    </a:gs>
                  </a:gsLst>
                  <a:lin ang="5400000" scaled="0"/>
                </a:gradFill>
                <a:effectLst>
                  <a:glow rad="76200">
                    <a:srgbClr val="000000">
                      <a:alpha val="60000"/>
                    </a:srgbClr>
                  </a:glow>
                  <a:outerShdw blurRad="88900" dist="38100" dir="5400000" algn="ctr" rotWithShape="0">
                    <a:srgbClr val="000000"/>
                  </a:outerShdw>
                </a:effectLst>
                <a:ea typeface="SimSun" panose="02010600030101010101" pitchFamily="2" charset="-122"/>
                <a:cs typeface="Arial" panose="020B0604020202020204" pitchFamily="34" charset="0"/>
              </a:rPr>
              <a:t>2017 to 2019 exceed the:</a:t>
            </a:r>
          </a:p>
          <a:p>
            <a:pPr marL="274320" indent="0">
              <a:lnSpc>
                <a:spcPct val="88000"/>
              </a:lnSpc>
              <a:spcBef>
                <a:spcPts val="0"/>
              </a:spcBef>
              <a:spcAft>
                <a:spcPts val="600"/>
              </a:spcAft>
              <a:buClr>
                <a:schemeClr val="tx2">
                  <a:lumMod val="10000"/>
                </a:schemeClr>
              </a:buClr>
              <a:buSzPct val="70000"/>
              <a:buFont typeface="+mj-lt"/>
              <a:buAutoNum type="arabicPeriod"/>
            </a:pPr>
            <a:r>
              <a:rPr lang="en-US" sz="2800" dirty="0">
                <a:solidFill>
                  <a:schemeClr val="tx1"/>
                </a:solidFill>
                <a:latin typeface="Calibri" panose="020F0502020204030204" pitchFamily="34" charset="0"/>
              </a:rPr>
              <a:t>Peak car crash deaths of 1972 of</a:t>
            </a:r>
            <a:r>
              <a:rPr lang="en-US" sz="2800" dirty="0">
                <a:latin typeface="Calibri" panose="020F0502020204030204" pitchFamily="34" charset="0"/>
              </a:rPr>
              <a:t> </a:t>
            </a:r>
            <a:r>
              <a:rPr lang="en-US" sz="2800" dirty="0">
                <a:solidFill>
                  <a:schemeClr val="tx1"/>
                </a:solidFill>
                <a:latin typeface="Calibri" panose="020F0502020204030204" pitchFamily="34" charset="0"/>
              </a:rPr>
              <a:t>53,000/year. </a:t>
            </a:r>
          </a:p>
          <a:p>
            <a:pPr marL="274320" indent="0">
              <a:lnSpc>
                <a:spcPct val="90000"/>
              </a:lnSpc>
              <a:spcBef>
                <a:spcPts val="0"/>
              </a:spcBef>
              <a:spcAft>
                <a:spcPts val="600"/>
              </a:spcAft>
              <a:buClr>
                <a:schemeClr val="tx2">
                  <a:lumMod val="10000"/>
                </a:schemeClr>
              </a:buClr>
              <a:buSzPct val="70000"/>
              <a:buFont typeface="+mj-lt"/>
              <a:buAutoNum type="arabicPeriod"/>
            </a:pPr>
            <a:r>
              <a:rPr lang="en-US" sz="2800" dirty="0">
                <a:solidFill>
                  <a:schemeClr val="tx1"/>
                </a:solidFill>
                <a:latin typeface="Calibri" panose="020F0502020204030204" pitchFamily="34" charset="0"/>
              </a:rPr>
              <a:t>Peak HIV deaths of 1995 of 47,000/year.</a:t>
            </a:r>
          </a:p>
          <a:p>
            <a:pPr marL="274320" indent="0">
              <a:lnSpc>
                <a:spcPct val="90000"/>
              </a:lnSpc>
              <a:spcBef>
                <a:spcPts val="0"/>
              </a:spcBef>
              <a:spcAft>
                <a:spcPts val="600"/>
              </a:spcAft>
              <a:buClr>
                <a:schemeClr val="tx2">
                  <a:lumMod val="10000"/>
                </a:schemeClr>
              </a:buClr>
              <a:buSzPct val="70000"/>
              <a:buFont typeface="+mj-lt"/>
              <a:buAutoNum type="arabicPeriod"/>
            </a:pPr>
            <a:r>
              <a:rPr lang="en-US" sz="2800" dirty="0">
                <a:solidFill>
                  <a:schemeClr val="tx1"/>
                </a:solidFill>
                <a:latin typeface="Calibri" panose="020F0502020204030204" pitchFamily="34" charset="0"/>
              </a:rPr>
              <a:t>Peak gun deaths of 1995 29,000/year. </a:t>
            </a:r>
            <a:r>
              <a:rPr lang="en-US" dirty="0">
                <a:solidFill>
                  <a:schemeClr val="tx1"/>
                </a:solidFill>
                <a:latin typeface="Calibri" panose="020F0502020204030204" pitchFamily="34" charset="0"/>
                <a:hlinkClick r:id="rId4">
                  <a:extLst>
                    <a:ext uri="{A12FA001-AC4F-418D-AE19-62706E023703}">
                      <ahyp:hlinkClr xmlns:ahyp="http://schemas.microsoft.com/office/drawing/2018/hyperlinkcolor" val="tx"/>
                    </a:ext>
                  </a:extLst>
                </a:hlinkClick>
              </a:rPr>
              <a:t>[1130]</a:t>
            </a:r>
            <a:r>
              <a:rPr lang="en-US" dirty="0">
                <a:solidFill>
                  <a:schemeClr val="tx1"/>
                </a:solidFill>
                <a:latin typeface="Calibri" panose="020F0502020204030204" pitchFamily="34" charset="0"/>
              </a:rPr>
              <a:t> (CDC </a:t>
            </a:r>
            <a:r>
              <a:rPr lang="en-US" dirty="0">
                <a:solidFill>
                  <a:schemeClr val="tx1"/>
                </a:solidFill>
                <a:latin typeface="Calibri" panose="020F0502020204030204" pitchFamily="34" charset="0"/>
                <a:hlinkClick r:id="rId5">
                  <a:extLst>
                    <a:ext uri="{A12FA001-AC4F-418D-AE19-62706E023703}">
                      <ahyp:hlinkClr xmlns:ahyp="http://schemas.microsoft.com/office/drawing/2018/hyperlinkcolor" val="tx"/>
                    </a:ext>
                  </a:extLst>
                </a:hlinkClick>
              </a:rPr>
              <a:t>[1226]</a:t>
            </a:r>
            <a:r>
              <a:rPr lang="en-US" dirty="0">
                <a:solidFill>
                  <a:schemeClr val="tx1"/>
                </a:solidFill>
                <a:latin typeface="Calibri" panose="020F0502020204030204" pitchFamily="34" charset="0"/>
              </a:rPr>
              <a:t>)</a:t>
            </a:r>
          </a:p>
        </p:txBody>
      </p:sp>
      <p:sp>
        <p:nvSpPr>
          <p:cNvPr id="5" name="Text Box 2"/>
          <p:cNvSpPr txBox="1">
            <a:spLocks noChangeArrowheads="1"/>
          </p:cNvSpPr>
          <p:nvPr/>
        </p:nvSpPr>
        <p:spPr bwMode="auto">
          <a:xfrm>
            <a:off x="216342" y="274320"/>
            <a:ext cx="8711315" cy="1097280"/>
          </a:xfrm>
          <a:prstGeom prst="rect">
            <a:avLst/>
          </a:prstGeom>
          <a:blipFill dpi="0" rotWithShape="0">
            <a:blip r:embed="rId6"/>
            <a:srcRect/>
            <a:tile tx="0" ty="0" sx="100000" sy="100000" flip="none" algn="tl"/>
          </a:blipFill>
          <a:ln w="25400">
            <a:solidFill>
              <a:schemeClr val="tx1">
                <a:lumMod val="95000"/>
                <a:lumOff val="5000"/>
              </a:schemeClr>
            </a:solidFill>
          </a:ln>
          <a:effectLst>
            <a:outerShdw dist="25965" dir="2700000" algn="ctr" rotWithShape="0">
              <a:srgbClr val="808080"/>
            </a:outerShdw>
          </a:effectLst>
          <a:scene3d>
            <a:camera prst="orthographicFront"/>
            <a:lightRig rig="threePt" dir="t"/>
          </a:scene3d>
          <a:sp3d>
            <a:bevelT w="165100" prst="coolSlant"/>
          </a:sp3d>
        </p:spPr>
        <p:txBody>
          <a:bodyPr lIns="90000" tIns="45000" rIns="90000" bIns="4500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8000"/>
              </a:lnSpc>
              <a:spcBef>
                <a:spcPts val="0"/>
              </a:spcBef>
              <a:spcAft>
                <a:spcPts val="1200"/>
              </a:spcAft>
              <a:tabLst/>
            </a:pPr>
            <a:r>
              <a:rPr lang="en-US" sz="3200" b="1" kern="150" dirty="0">
                <a:latin typeface="Times New Roman" panose="02020603050405020304" pitchFamily="18" charset="0"/>
                <a:ea typeface="SimSun" panose="02010600030101010101" pitchFamily="2" charset="-122"/>
                <a:cs typeface="Times New Roman" panose="02020603050405020304" pitchFamily="18" charset="0"/>
              </a:rPr>
              <a:t>Drug Use Leads to: Homosexuality, Angry Liberalism, Mental Illness, Cancer &amp; Murder</a:t>
            </a:r>
          </a:p>
        </p:txBody>
      </p:sp>
      <p:sp>
        <p:nvSpPr>
          <p:cNvPr id="4" name="Date Placeholder 2">
            <a:extLst>
              <a:ext uri="{FF2B5EF4-FFF2-40B4-BE49-F238E27FC236}">
                <a16:creationId xmlns:a16="http://schemas.microsoft.com/office/drawing/2014/main" id="{2ED835BC-92FF-4F48-B47D-DC289F749816}"/>
              </a:ext>
            </a:extLst>
          </p:cNvPr>
          <p:cNvSpPr txBox="1">
            <a:spLocks/>
          </p:cNvSpPr>
          <p:nvPr/>
        </p:nvSpPr>
        <p:spPr>
          <a:xfrm>
            <a:off x="4876800" y="6675120"/>
            <a:ext cx="4023359" cy="238540"/>
          </a:xfrm>
          <a:prstGeom prst="rect">
            <a:avLst/>
          </a:prstGeom>
        </p:spPr>
        <p:txBody>
          <a:bodyPr vert="horz" lIns="0" tIns="0" rIns="0" bIns="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defRPr/>
            </a:pPr>
            <a:r>
              <a:rPr lang="en-US" altLang="en-US" sz="1400" dirty="0">
                <a:solidFill>
                  <a:prstClr val="white">
                    <a:tint val="75000"/>
                  </a:prstClr>
                </a:solidFill>
                <a:latin typeface="Calibri" panose="020F0502020204030204" pitchFamily="34" charset="0"/>
                <a:cs typeface="Calibri" panose="020F0502020204030204" pitchFamily="34" charset="0"/>
              </a:rPr>
              <a:t>Jesus Heals Gays &amp; Transgenders</a:t>
            </a:r>
          </a:p>
        </p:txBody>
      </p:sp>
    </p:spTree>
    <p:extLst>
      <p:ext uri="{BB962C8B-B14F-4D97-AF65-F5344CB8AC3E}">
        <p14:creationId xmlns:p14="http://schemas.microsoft.com/office/powerpoint/2010/main" val="19698513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1500" tmFilter="0, 0; .2, .5; .8, .5; 1, 0"/>
                                        <p:tgtEl>
                                          <p:spTgt spid="9">
                                            <p:txEl>
                                              <p:pRg st="0" end="0"/>
                                            </p:txEl>
                                          </p:spTgt>
                                        </p:tgtEl>
                                      </p:cBhvr>
                                    </p:animEffect>
                                    <p:animScale>
                                      <p:cBhvr>
                                        <p:cTn id="7" dur="75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4.png"/></Relationships>
</file>

<file path=ppt/theme/_rels/them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image" Target="../media/image1.jpeg"/></Relationships>
</file>

<file path=ppt/theme/_rels/theme7.xml.rels><?xml version="1.0" encoding="UTF-8" standalone="yes"?>
<Relationships xmlns="http://schemas.openxmlformats.org/package/2006/relationships"><Relationship Id="rId1" Type="http://schemas.openxmlformats.org/officeDocument/2006/relationships/image" Target="../media/image4.png"/></Relationships>
</file>

<file path=ppt/theme/_rels/theme9.xml.rels><?xml version="1.0" encoding="UTF-8" standalone="yes"?>
<Relationships xmlns="http://schemas.openxmlformats.org/package/2006/relationships"><Relationship Id="rId1" Type="http://schemas.openxmlformats.org/officeDocument/2006/relationships/image" Target="../media/image4.png"/></Relationships>
</file>

<file path=ppt/theme/theme1.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txDef>
      <a:spPr bwMode="auto">
        <a:noFill/>
        <a:ln>
          <a:noFill/>
        </a:ln>
        <a:effectLst/>
      </a:spPr>
      <a:bodyPr lIns="54720" tIns="91440" rIns="54720" bIns="18360" anchor="ctr" anchorCtr="1"/>
      <a:lstStyle>
        <a:defPPr algn="ctr">
          <a:lnSpc>
            <a:spcPct val="85000"/>
          </a:lnSpc>
          <a:spcAft>
            <a:spcPts val="288"/>
          </a:spcAft>
          <a:buClrTx/>
          <a:defRPr sz="2000" b="1" dirty="0">
            <a:solidFill>
              <a:srgbClr val="F8F30D"/>
            </a:solidFill>
            <a:latin typeface="+mj-lt"/>
          </a:defRPr>
        </a:defPPr>
      </a:lstStyle>
    </a:tx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spPr>
      <a:bodyPr wrap="square" lIns="137160" tIns="182880" rIns="45720" bIns="45720">
        <a:spAutoFit/>
      </a:bodyPr>
      <a:lstStyle>
        <a:defPPr marL="0" indent="0" algn="l">
          <a:lnSpc>
            <a:spcPct val="80000"/>
          </a:lnSpc>
          <a:spcBef>
            <a:spcPts val="0"/>
          </a:spcBef>
          <a:spcAft>
            <a:spcPts val="800"/>
          </a:spcAft>
          <a:buSzPct val="70000"/>
          <a:defRPr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defRPr>
        </a:defPPr>
      </a:lstStyle>
    </a:spDef>
    <a:txDef>
      <a:spPr bwMode="auto">
        <a:blipFill dpi="0" rotWithShape="0">
          <a:blip xmlns:r="http://schemas.openxmlformats.org/officeDocument/2006/relationships" r:embed="rId1"/>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spPr>
      <a:bodyPr lIns="182880" tIns="91440" rIns="182880" bIns="91440" anchor="ctr" anchorCtr="1"/>
      <a:lstStyle>
        <a:defPPr algn="ctr">
          <a:lnSpc>
            <a:spcPct val="90000"/>
          </a:lnSpc>
          <a:spcAft>
            <a:spcPts val="1150"/>
          </a:spcAft>
          <a:defRPr sz="3400" b="1" dirty="0">
            <a:solidFill>
              <a:schemeClr val="bg1"/>
            </a:solidFill>
            <a:latin typeface="Times New Roman" panose="02020603050405020304" pitchFamily="18" charset="0"/>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3.xml><?xml version="1.0" encoding="utf-8"?>
<a:theme xmlns:a="http://schemas.openxmlformats.org/drawingml/2006/main" name="1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spPr>
      <a:bodyPr wrap="square" lIns="182880" tIns="137160" rIns="91440" bIns="45720">
        <a:spAutoFit/>
      </a:bodyPr>
      <a:lstStyle>
        <a:defPPr marL="0" indent="0" algn="l" defTabSz="914400" eaLnBrk="0">
          <a:lnSpc>
            <a:spcPct val="100000"/>
          </a:lnSpc>
          <a:spcAft>
            <a:spcPts val="1200"/>
          </a:spcAft>
          <a:buClrTx/>
          <a:buSzPct val="80000"/>
          <a:tabLst/>
          <a:defRPr sz="3000" dirty="0" smtClean="0">
            <a:solidFill>
              <a:prstClr val="black">
                <a:lumMod val="95000"/>
                <a:lumOff val="5000"/>
              </a:prstClr>
            </a:solidFill>
            <a:ea typeface="Times New Roman" panose="02020603050405020304" pitchFamily="18" charset="0"/>
            <a:cs typeface="Arial" panose="020B0604020202020204" pitchFamily="34" charset="0"/>
          </a:defRPr>
        </a:defPPr>
      </a:lstStyle>
    </a:spDef>
    <a:txDef>
      <a:spPr bwMode="auto">
        <a:blipFill dpi="0" rotWithShape="0">
          <a:blip xmlns:r="http://schemas.openxmlformats.org/officeDocument/2006/relationships" r:embed="rId1"/>
          <a:srcRect/>
          <a:stretch>
            <a:fillRect t="-7245" b="4947"/>
          </a:stretch>
        </a:blipFill>
        <a:ln w="25400">
          <a:noFill/>
          <a:round/>
          <a:headEnd/>
          <a:tailEnd/>
        </a:ln>
        <a:effectLst/>
        <a:scene3d>
          <a:camera prst="orthographicFront"/>
          <a:lightRig rig="threePt" dir="t"/>
        </a:scene3d>
        <a:sp3d>
          <a:bevelT w="114300" h="114300"/>
        </a:sp3d>
      </a:spPr>
      <a:bodyPr wrap="square" lIns="91440" tIns="91440" rIns="91440" bIns="91440" rtlCol="0" anchor="ctr" anchorCtr="1">
        <a:spAutoFit/>
      </a:bodyPr>
      <a:lstStyle>
        <a:defPPr marL="0" marR="0" algn="ctr">
          <a:lnSpc>
            <a:spcPct val="90000"/>
          </a:lnSpc>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4.xml><?xml version="1.0" encoding="utf-8"?>
<a:theme xmlns:a="http://schemas.openxmlformats.org/drawingml/2006/main" name="4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blipFill>
          <a:blip xmlns:r="http://schemas.openxmlformats.org/officeDocument/2006/relationships" r:embed="rId1"/>
          <a:tile tx="0" ty="0" sx="100000" sy="100000" flip="none" algn="tl"/>
        </a:blipFill>
        <a:ln w="25400">
          <a:solidFill>
            <a:schemeClr val="bg1"/>
          </a:solidFill>
        </a:ln>
        <a:effectLst/>
        <a:scene3d>
          <a:camera prst="orthographicFront"/>
          <a:lightRig rig="threePt" dir="t"/>
        </a:scene3d>
        <a:sp3d>
          <a:bevelT w="165100" prst="coolSlant"/>
        </a:sp3d>
      </a:spPr>
      <a:bodyPr wrap="square" lIns="91440" tIns="182880" rIns="91440" bIns="182880" anchor="ctr" anchorCtr="0">
        <a:spAutoFit/>
      </a:bodyPr>
      <a:lstStyle>
        <a:defPPr marL="0" marR="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kumimoji="0"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defRPr>
        </a:defPPr>
      </a:lstStyle>
    </a:spDef>
    <a:txDef>
      <a:spPr bwMode="auto">
        <a:blipFill dpi="0" rotWithShape="0">
          <a:blip xmlns:r="http://schemas.openxmlformats.org/officeDocument/2006/relationships" r:embed="rId2"/>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spPr>
      <a:bodyPr lIns="0" tIns="182880" rIns="0" bIns="182880" anchor="ctr" anchorCtr="1"/>
      <a:lstStyle>
        <a:defPPr marL="0" marR="0" algn="ctr">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5.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spPr>
      <a:bodyPr wrap="square" lIns="90000" tIns="91440" rIns="90000" bIns="91440">
        <a:spAutoFit/>
      </a:bodyPr>
      <a:lstStyle>
        <a:defPPr marL="342900" indent="-342900" algn="l">
          <a:lnSpc>
            <a:spcPct val="90000"/>
          </a:lnSpc>
          <a:spcBef>
            <a:spcPts val="0"/>
          </a:spcBef>
          <a:spcAft>
            <a:spcPts val="1200"/>
          </a:spcAft>
          <a:buClr>
            <a:schemeClr val="tx1"/>
          </a:buClr>
          <a:buSzPct val="80000"/>
          <a:buFont typeface="Wingdings" panose="05000000000000000000" pitchFamily="2" charset="2"/>
          <a:buChar char="Ø"/>
          <a:tabLst/>
          <a:defRPr sz="3300" kern="150" dirty="0">
            <a:solidFill>
              <a:schemeClr val="tx1"/>
            </a:solidFill>
            <a:latin typeface="Calibri" panose="020F0502020204030204" pitchFamily="34" charset="0"/>
            <a:ea typeface="Times New Roman" panose="02020603050405020304" pitchFamily="18" charset="0"/>
            <a:cs typeface="Times New Roman" panose="02020603050405020304" pitchFamily="1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Vapor Trail">
  <a:themeElements>
    <a:clrScheme name="Vapor Trail">
      <a:dk1>
        <a:sysClr val="windowText" lastClr="000000"/>
      </a:dk1>
      <a:lt1>
        <a:sysClr val="window" lastClr="FFFFFF"/>
      </a:lt1>
      <a:dk2>
        <a:srgbClr val="454545"/>
      </a:dk2>
      <a:lt2>
        <a:srgbClr val="DADADA"/>
      </a:lt2>
      <a:accent1>
        <a:srgbClr val="DF2E28"/>
      </a:accent1>
      <a:accent2>
        <a:srgbClr val="FE801A"/>
      </a:accent2>
      <a:accent3>
        <a:srgbClr val="E9BF35"/>
      </a:accent3>
      <a:accent4>
        <a:srgbClr val="81BB42"/>
      </a:accent4>
      <a:accent5>
        <a:srgbClr val="32C7A9"/>
      </a:accent5>
      <a:accent6>
        <a:srgbClr val="4A9BDC"/>
      </a:accent6>
      <a:hlink>
        <a:srgbClr val="F0532B"/>
      </a:hlink>
      <a:folHlink>
        <a:srgbClr val="F38B53"/>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7.xml><?xml version="1.0" encoding="utf-8"?>
<a:theme xmlns:a="http://schemas.openxmlformats.org/drawingml/2006/main" name="2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spPr>
      <a:bodyPr wrap="square" lIns="182880" tIns="137160" rIns="91440" bIns="45720">
        <a:spAutoFit/>
      </a:bodyPr>
      <a:lstStyle>
        <a:defPPr marL="0" indent="0" algn="l" defTabSz="914400" eaLnBrk="0">
          <a:lnSpc>
            <a:spcPct val="100000"/>
          </a:lnSpc>
          <a:spcAft>
            <a:spcPts val="1200"/>
          </a:spcAft>
          <a:buClrTx/>
          <a:buSzPct val="80000"/>
          <a:tabLst/>
          <a:defRPr sz="3000" dirty="0" smtClean="0">
            <a:solidFill>
              <a:prstClr val="black">
                <a:lumMod val="95000"/>
                <a:lumOff val="5000"/>
              </a:prstClr>
            </a:solidFill>
            <a:ea typeface="Times New Roman" panose="02020603050405020304" pitchFamily="18" charset="0"/>
            <a:cs typeface="Arial" panose="020B0604020202020204" pitchFamily="34" charset="0"/>
          </a:defRPr>
        </a:defPPr>
      </a:lstStyle>
    </a:spDef>
    <a:txDef>
      <a:spPr bwMode="auto">
        <a:blipFill dpi="0" rotWithShape="0">
          <a:blip xmlns:r="http://schemas.openxmlformats.org/officeDocument/2006/relationships" r:embed="rId1"/>
          <a:srcRect/>
          <a:stretch>
            <a:fillRect t="-7245" b="4947"/>
          </a:stretch>
        </a:blipFill>
        <a:ln w="25400">
          <a:noFill/>
          <a:round/>
          <a:headEnd/>
          <a:tailEnd/>
        </a:ln>
        <a:effectLst/>
        <a:scene3d>
          <a:camera prst="orthographicFront"/>
          <a:lightRig rig="threePt" dir="t"/>
        </a:scene3d>
        <a:sp3d>
          <a:bevelT w="114300" h="114300"/>
        </a:sp3d>
      </a:spPr>
      <a:bodyPr wrap="square" lIns="91440" tIns="91440" rIns="91440" bIns="91440" rtlCol="0" anchor="ctr" anchorCtr="1">
        <a:spAutoFit/>
      </a:bodyPr>
      <a:lstStyle>
        <a:defPPr marL="0" marR="0" algn="ctr">
          <a:lnSpc>
            <a:spcPct val="90000"/>
          </a:lnSpc>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8.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spPr>
      <a:bodyPr wrap="square" lIns="90000" tIns="91440" rIns="90000" bIns="91440">
        <a:spAutoFit/>
      </a:bodyPr>
      <a:lstStyle>
        <a:defPPr marL="342900" indent="-342900" algn="l">
          <a:lnSpc>
            <a:spcPct val="90000"/>
          </a:lnSpc>
          <a:spcBef>
            <a:spcPts val="0"/>
          </a:spcBef>
          <a:spcAft>
            <a:spcPts val="1200"/>
          </a:spcAft>
          <a:buClr>
            <a:schemeClr val="tx1"/>
          </a:buClr>
          <a:buSzPct val="80000"/>
          <a:buFont typeface="Wingdings" panose="05000000000000000000" pitchFamily="2" charset="2"/>
          <a:buChar char="Ø"/>
          <a:tabLst/>
          <a:defRPr sz="3300" kern="150" dirty="0">
            <a:solidFill>
              <a:schemeClr val="tx1"/>
            </a:solidFill>
            <a:latin typeface="Calibri" panose="020F0502020204030204" pitchFamily="34" charset="0"/>
            <a:ea typeface="Times New Roman" panose="02020603050405020304" pitchFamily="18" charset="0"/>
            <a:cs typeface="Times New Roman" panose="02020603050405020304" pitchFamily="1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noFill/>
        </a:ln>
        <a:effectLst/>
        <a:scene3d>
          <a:camera prst="orthographicFront"/>
          <a:lightRig rig="threePt" dir="t"/>
        </a:scene3d>
        <a:sp3d>
          <a:bevelT w="165100" prst="coolSlant"/>
        </a:sp3d>
      </a:spPr>
      <a:bodyPr wrap="square" lIns="90000" tIns="91440" rIns="90000" bIns="0" rtlCol="0" anchor="ctr">
        <a:spAutoFit/>
      </a:bodyPr>
      <a:lstStyle>
        <a:defPPr marL="342900" marR="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kumimoji="0"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defRPr>
        </a:defPPr>
      </a:lstStyle>
    </a:spDef>
    <a:txDef>
      <a:spPr bwMode="auto">
        <a:blipFill dpi="0" rotWithShape="0">
          <a:blip xmlns:r="http://schemas.openxmlformats.org/officeDocument/2006/relationships" r:embed="rId1"/>
          <a:srcRect/>
          <a:stretch>
            <a:fillRect t="-7245" b="4947"/>
          </a:stretch>
        </a:blipFill>
        <a:ln w="25400">
          <a:noFill/>
          <a:round/>
          <a:headEnd/>
          <a:tailEnd/>
        </a:ln>
        <a:effectLst/>
        <a:scene3d>
          <a:camera prst="orthographicFront"/>
          <a:lightRig rig="threePt" dir="t"/>
        </a:scene3d>
        <a:sp3d>
          <a:bevelT w="114300" h="114300"/>
        </a:sp3d>
      </a:spPr>
      <a:bodyPr wrap="square" lIns="91440" tIns="91440" rIns="91440" bIns="91440" rtlCol="0" anchor="ctr" anchorCtr="1">
        <a:spAutoFit/>
      </a:bodyPr>
      <a:lstStyle>
        <a:defPPr marL="0" marR="0" algn="ctr">
          <a:lnSpc>
            <a:spcPct val="90000"/>
          </a:lnSpc>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docProps/app.xml><?xml version="1.0" encoding="utf-8"?>
<Properties xmlns="http://schemas.openxmlformats.org/officeDocument/2006/extended-properties" xmlns:vt="http://schemas.openxmlformats.org/officeDocument/2006/docPropsVTypes">
  <TotalTime>389876</TotalTime>
  <Words>102214</Words>
  <Application>Microsoft Office PowerPoint</Application>
  <PresentationFormat>On-screen Show (4:3)</PresentationFormat>
  <Paragraphs>5213</Paragraphs>
  <Slides>821</Slides>
  <Notes>821</Notes>
  <HiddenSlides>0</HiddenSlides>
  <MMClips>0</MMClips>
  <ScaleCrop>false</ScaleCrop>
  <HeadingPairs>
    <vt:vector size="6" baseType="variant">
      <vt:variant>
        <vt:lpstr>Fonts Used</vt:lpstr>
      </vt:variant>
      <vt:variant>
        <vt:i4>10</vt:i4>
      </vt:variant>
      <vt:variant>
        <vt:lpstr>Theme</vt:lpstr>
      </vt:variant>
      <vt:variant>
        <vt:i4>9</vt:i4>
      </vt:variant>
      <vt:variant>
        <vt:lpstr>Slide Titles</vt:lpstr>
      </vt:variant>
      <vt:variant>
        <vt:i4>821</vt:i4>
      </vt:variant>
    </vt:vector>
  </HeadingPairs>
  <TitlesOfParts>
    <vt:vector size="840" baseType="lpstr">
      <vt:lpstr>Arial</vt:lpstr>
      <vt:lpstr>Arial Black</vt:lpstr>
      <vt:lpstr>Calibri</vt:lpstr>
      <vt:lpstr>Century Gothic</vt:lpstr>
      <vt:lpstr>Papyrus</vt:lpstr>
      <vt:lpstr>Rockwell Extra Bold</vt:lpstr>
      <vt:lpstr>Times New Roman</vt:lpstr>
      <vt:lpstr>Times New Roman, serif</vt:lpstr>
      <vt:lpstr>Verdana</vt:lpstr>
      <vt:lpstr>Wingdings</vt:lpstr>
      <vt:lpstr>Office Theme</vt:lpstr>
      <vt:lpstr>Vapor Trail</vt:lpstr>
      <vt:lpstr>1_Vapor Trail</vt:lpstr>
      <vt:lpstr>4_Vapor Trail</vt:lpstr>
      <vt:lpstr>1_Office Theme</vt:lpstr>
      <vt:lpstr>3_Vapor Trail</vt:lpstr>
      <vt:lpstr>2_Vapor Trail</vt:lpstr>
      <vt:lpstr>2_Office Theme</vt:lpstr>
      <vt:lpstr>6_Vapor Trail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Jeff Woodward</dc:creator>
  <cp:lastModifiedBy>Green Mountains</cp:lastModifiedBy>
  <cp:revision>15382</cp:revision>
  <cp:lastPrinted>2016-07-18T19:37:13Z</cp:lastPrinted>
  <dcterms:created xsi:type="dcterms:W3CDTF">1601-01-01T00:00:00Z</dcterms:created>
  <dcterms:modified xsi:type="dcterms:W3CDTF">2021-12-28T23:11:38Z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