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648" r:id="rId1"/>
    <p:sldMasterId id="2147483724" r:id="rId2"/>
  </p:sldMasterIdLst>
  <p:notesMasterIdLst>
    <p:notesMasterId r:id="rId148"/>
  </p:notesMasterIdLst>
  <p:sldIdLst>
    <p:sldId id="256" r:id="rId3"/>
    <p:sldId id="257" r:id="rId4"/>
    <p:sldId id="496" r:id="rId5"/>
    <p:sldId id="497" r:id="rId6"/>
    <p:sldId id="498" r:id="rId7"/>
    <p:sldId id="499" r:id="rId8"/>
    <p:sldId id="258" r:id="rId9"/>
    <p:sldId id="259" r:id="rId10"/>
    <p:sldId id="260" r:id="rId11"/>
    <p:sldId id="261" r:id="rId12"/>
    <p:sldId id="262" r:id="rId13"/>
    <p:sldId id="267" r:id="rId14"/>
    <p:sldId id="484" r:id="rId15"/>
    <p:sldId id="485" r:id="rId16"/>
    <p:sldId id="486" r:id="rId17"/>
    <p:sldId id="487" r:id="rId18"/>
    <p:sldId id="270" r:id="rId19"/>
    <p:sldId id="271" r:id="rId20"/>
    <p:sldId id="272" r:id="rId21"/>
    <p:sldId id="273" r:id="rId22"/>
    <p:sldId id="481" r:id="rId23"/>
    <p:sldId id="482" r:id="rId24"/>
    <p:sldId id="277" r:id="rId25"/>
    <p:sldId id="278" r:id="rId26"/>
    <p:sldId id="297" r:id="rId27"/>
    <p:sldId id="503" r:id="rId28"/>
    <p:sldId id="504" r:id="rId29"/>
    <p:sldId id="505" r:id="rId30"/>
    <p:sldId id="506" r:id="rId31"/>
    <p:sldId id="507" r:id="rId32"/>
    <p:sldId id="508" r:id="rId33"/>
    <p:sldId id="509" r:id="rId34"/>
    <p:sldId id="510" r:id="rId35"/>
    <p:sldId id="511" r:id="rId36"/>
    <p:sldId id="282" r:id="rId37"/>
    <p:sldId id="283" r:id="rId38"/>
    <p:sldId id="430" r:id="rId39"/>
    <p:sldId id="390" r:id="rId40"/>
    <p:sldId id="391" r:id="rId41"/>
    <p:sldId id="285" r:id="rId42"/>
    <p:sldId id="288" r:id="rId43"/>
    <p:sldId id="287" r:id="rId44"/>
    <p:sldId id="286" r:id="rId45"/>
    <p:sldId id="289" r:id="rId46"/>
    <p:sldId id="388" r:id="rId47"/>
    <p:sldId id="392" r:id="rId48"/>
    <p:sldId id="425" r:id="rId49"/>
    <p:sldId id="424" r:id="rId50"/>
    <p:sldId id="423" r:id="rId51"/>
    <p:sldId id="501" r:id="rId52"/>
    <p:sldId id="290" r:id="rId53"/>
    <p:sldId id="291" r:id="rId54"/>
    <p:sldId id="292" r:id="rId55"/>
    <p:sldId id="293" r:id="rId56"/>
    <p:sldId id="294" r:id="rId57"/>
    <p:sldId id="394" r:id="rId58"/>
    <p:sldId id="406" r:id="rId59"/>
    <p:sldId id="405" r:id="rId60"/>
    <p:sldId id="400" r:id="rId61"/>
    <p:sldId id="298" r:id="rId62"/>
    <p:sldId id="401" r:id="rId63"/>
    <p:sldId id="300" r:id="rId64"/>
    <p:sldId id="301" r:id="rId65"/>
    <p:sldId id="295" r:id="rId66"/>
    <p:sldId id="395" r:id="rId67"/>
    <p:sldId id="302" r:id="rId68"/>
    <p:sldId id="303" r:id="rId69"/>
    <p:sldId id="304" r:id="rId70"/>
    <p:sldId id="305" r:id="rId71"/>
    <p:sldId id="306" r:id="rId72"/>
    <p:sldId id="307" r:id="rId73"/>
    <p:sldId id="308" r:id="rId74"/>
    <p:sldId id="309" r:id="rId75"/>
    <p:sldId id="310" r:id="rId76"/>
    <p:sldId id="442" r:id="rId77"/>
    <p:sldId id="462" r:id="rId78"/>
    <p:sldId id="519" r:id="rId79"/>
    <p:sldId id="459" r:id="rId80"/>
    <p:sldId id="446" r:id="rId81"/>
    <p:sldId id="512" r:id="rId82"/>
    <p:sldId id="464" r:id="rId83"/>
    <p:sldId id="461" r:id="rId84"/>
    <p:sldId id="477" r:id="rId85"/>
    <p:sldId id="475" r:id="rId86"/>
    <p:sldId id="476" r:id="rId87"/>
    <p:sldId id="313" r:id="rId88"/>
    <p:sldId id="356" r:id="rId89"/>
    <p:sldId id="314" r:id="rId90"/>
    <p:sldId id="315" r:id="rId91"/>
    <p:sldId id="357" r:id="rId92"/>
    <p:sldId id="500" r:id="rId93"/>
    <p:sldId id="359" r:id="rId94"/>
    <p:sldId id="456" r:id="rId95"/>
    <p:sldId id="358" r:id="rId96"/>
    <p:sldId id="466" r:id="rId97"/>
    <p:sldId id="465" r:id="rId98"/>
    <p:sldId id="467" r:id="rId99"/>
    <p:sldId id="488" r:id="rId100"/>
    <p:sldId id="489" r:id="rId101"/>
    <p:sldId id="490" r:id="rId102"/>
    <p:sldId id="491" r:id="rId103"/>
    <p:sldId id="492" r:id="rId104"/>
    <p:sldId id="493" r:id="rId105"/>
    <p:sldId id="494" r:id="rId106"/>
    <p:sldId id="495" r:id="rId107"/>
    <p:sldId id="378" r:id="rId108"/>
    <p:sldId id="439" r:id="rId109"/>
    <p:sldId id="371" r:id="rId110"/>
    <p:sldId id="370" r:id="rId111"/>
    <p:sldId id="372" r:id="rId112"/>
    <p:sldId id="312" r:id="rId113"/>
    <p:sldId id="322" r:id="rId114"/>
    <p:sldId id="436" r:id="rId115"/>
    <p:sldId id="453" r:id="rId116"/>
    <p:sldId id="414" r:id="rId117"/>
    <p:sldId id="319" r:id="rId118"/>
    <p:sldId id="365" r:id="rId119"/>
    <p:sldId id="422" r:id="rId120"/>
    <p:sldId id="402" r:id="rId121"/>
    <p:sldId id="374" r:id="rId122"/>
    <p:sldId id="373" r:id="rId123"/>
    <p:sldId id="469" r:id="rId124"/>
    <p:sldId id="515" r:id="rId125"/>
    <p:sldId id="454" r:id="rId126"/>
    <p:sldId id="397" r:id="rId127"/>
    <p:sldId id="383" r:id="rId128"/>
    <p:sldId id="472" r:id="rId129"/>
    <p:sldId id="413" r:id="rId130"/>
    <p:sldId id="360" r:id="rId131"/>
    <p:sldId id="326" r:id="rId132"/>
    <p:sldId id="520" r:id="rId133"/>
    <p:sldId id="521" r:id="rId134"/>
    <p:sldId id="399" r:id="rId135"/>
    <p:sldId id="329" r:id="rId136"/>
    <p:sldId id="427" r:id="rId137"/>
    <p:sldId id="426" r:id="rId138"/>
    <p:sldId id="428" r:id="rId139"/>
    <p:sldId id="429" r:id="rId140"/>
    <p:sldId id="431" r:id="rId141"/>
    <p:sldId id="432" r:id="rId142"/>
    <p:sldId id="433" r:id="rId143"/>
    <p:sldId id="434" r:id="rId144"/>
    <p:sldId id="435" r:id="rId145"/>
    <p:sldId id="437" r:id="rId146"/>
    <p:sldId id="470" r:id="rId147"/>
  </p:sldIdLst>
  <p:sldSz cx="9144000" cy="6858000" type="screen4x3"/>
  <p:notesSz cx="7086600" cy="93726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84" userDrawn="1">
          <p15:clr>
            <a:srgbClr val="A4A3A4"/>
          </p15:clr>
        </p15:guide>
        <p15:guide id="2" pos="196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B5215"/>
    <a:srgbClr val="B56A17"/>
    <a:srgbClr val="C87404"/>
    <a:srgbClr val="E79841"/>
    <a:srgbClr val="0000FF"/>
    <a:srgbClr val="F8F30D"/>
    <a:srgbClr val="EEB77A"/>
    <a:srgbClr val="EAA458"/>
    <a:srgbClr val="CC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4660"/>
  </p:normalViewPr>
  <p:slideViewPr>
    <p:cSldViewPr>
      <p:cViewPr varScale="1">
        <p:scale>
          <a:sx n="78" d="100"/>
          <a:sy n="78" d="100"/>
        </p:scale>
        <p:origin x="1776" y="3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6570"/>
    </p:cViewPr>
  </p:sorterViewPr>
  <p:notesViewPr>
    <p:cSldViewPr>
      <p:cViewPr varScale="1">
        <p:scale>
          <a:sx n="59" d="100"/>
          <a:sy n="59" d="100"/>
        </p:scale>
        <p:origin x="-1752" y="-72"/>
      </p:cViewPr>
      <p:guideLst>
        <p:guide orient="horz" pos="2684"/>
        <p:guide pos="196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presProps" Target="pres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098" name="AutoShape 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099" name="AutoShape 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0" name="AutoShape 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1" name="AutoShape 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2" name="AutoShape 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3" name="AutoShape 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4" name="AutoShape 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5" name="AutoShape 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6" name="AutoShape 1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7" name="AutoShape 1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8" name="AutoShape 1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09" name="AutoShape 1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0" name="AutoShape 1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1" name="AutoShape 1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2" name="AutoShape 1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3" name="AutoShape 1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4" name="AutoShape 1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5" name="AutoShape 1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6" name="AutoShape 2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7" name="AutoShape 2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8" name="AutoShape 2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19" name="AutoShape 2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0" name="AutoShape 2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1" name="AutoShape 2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2" name="AutoShape 2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3" name="AutoShape 2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4" name="AutoShape 2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5" name="AutoShape 2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6" name="AutoShape 3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7" name="AutoShape 3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8" name="AutoShape 3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29" name="AutoShape 3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0" name="AutoShape 3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1" name="AutoShape 3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2" name="AutoShape 3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3" name="AutoShape 3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4" name="AutoShape 3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5" name="AutoShape 3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6" name="AutoShape 4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7" name="AutoShape 4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8" name="AutoShape 4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39" name="AutoShape 4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0" name="AutoShape 4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1" name="AutoShape 4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2" name="AutoShape 4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3" name="AutoShape 4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4" name="AutoShape 4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5" name="AutoShape 4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6" name="AutoShape 5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7" name="AutoShape 5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8" name="AutoShape 5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49" name="AutoShape 5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0" name="AutoShape 5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1" name="AutoShape 5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2" name="AutoShape 5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3" name="AutoShape 5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4" name="AutoShape 5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5" name="AutoShape 5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6" name="AutoShape 6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7" name="AutoShape 6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8" name="AutoShape 6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59" name="AutoShape 6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0" name="AutoShape 6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1" name="AutoShape 6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2" name="AutoShape 6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3" name="AutoShape 6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4" name="AutoShape 6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5" name="AutoShape 6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6" name="AutoShape 7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7" name="AutoShape 7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8" name="AutoShape 7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69" name="AutoShape 7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0" name="AutoShape 7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1" name="AutoShape 7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2" name="AutoShape 7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3" name="AutoShape 7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4" name="AutoShape 7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5" name="AutoShape 7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6" name="AutoShape 8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7" name="AutoShape 8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8" name="AutoShape 8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79" name="AutoShape 8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0" name="AutoShape 8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1" name="AutoShape 8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2" name="AutoShape 8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3" name="AutoShape 8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4" name="AutoShape 8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5" name="AutoShape 8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6" name="AutoShape 9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7" name="AutoShape 9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8" name="AutoShape 9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89" name="AutoShape 9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0" name="AutoShape 9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1" name="AutoShape 9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2" name="AutoShape 9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3" name="AutoShape 9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4" name="AutoShape 9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5" name="AutoShape 9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6" name="AutoShape 10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7" name="AutoShape 10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8" name="AutoShape 10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199" name="AutoShape 10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0" name="AutoShape 10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1" name="AutoShape 10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2" name="AutoShape 10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3" name="AutoShape 10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4" name="AutoShape 10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5" name="AutoShape 10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6" name="AutoShape 110"/>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7" name="AutoShape 111"/>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8" name="AutoShape 112"/>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09" name="AutoShape 113"/>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0" name="AutoShape 114"/>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1" name="AutoShape 115"/>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2" name="AutoShape 116"/>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3" name="AutoShape 117"/>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4" name="AutoShape 118"/>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5" name="AutoShape 119"/>
          <p:cNvSpPr>
            <a:spLocks noChangeArrowheads="1"/>
          </p:cNvSpPr>
          <p:nvPr/>
        </p:nvSpPr>
        <p:spPr bwMode="auto">
          <a:xfrm>
            <a:off x="0" y="0"/>
            <a:ext cx="7086600" cy="93726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387" tIns="42194" rIns="84387" bIns="42194" anchor="ctr"/>
          <a:lstStyle/>
          <a:p>
            <a:endParaRPr lang="en-US"/>
          </a:p>
        </p:txBody>
      </p:sp>
      <p:sp>
        <p:nvSpPr>
          <p:cNvPr id="4216" name="Rectangle 120"/>
          <p:cNvSpPr>
            <a:spLocks noGrp="1" noRot="1" noChangeAspect="1" noChangeArrowheads="1"/>
          </p:cNvSpPr>
          <p:nvPr>
            <p:ph type="sldImg"/>
          </p:nvPr>
        </p:nvSpPr>
        <p:spPr bwMode="auto">
          <a:xfrm>
            <a:off x="1231900" y="709613"/>
            <a:ext cx="4448175" cy="333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217" name="Rectangle 121"/>
          <p:cNvSpPr>
            <a:spLocks noGrp="1" noChangeArrowheads="1"/>
          </p:cNvSpPr>
          <p:nvPr>
            <p:ph type="body"/>
          </p:nvPr>
        </p:nvSpPr>
        <p:spPr bwMode="auto">
          <a:xfrm>
            <a:off x="709241" y="4451100"/>
            <a:ext cx="5495879" cy="4039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4218" name="Rectangle 122"/>
          <p:cNvSpPr>
            <a:spLocks noGrp="1" noChangeArrowheads="1"/>
          </p:cNvSpPr>
          <p:nvPr>
            <p:ph type="hdr"/>
          </p:nvPr>
        </p:nvSpPr>
        <p:spPr bwMode="auto">
          <a:xfrm>
            <a:off x="0" y="2"/>
            <a:ext cx="2902092" cy="291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668059" algn="l"/>
                <a:tab pos="1336119" algn="l"/>
                <a:tab pos="2004178" algn="l"/>
                <a:tab pos="2672237" algn="l"/>
              </a:tabLst>
              <a:defRPr sz="1400">
                <a:solidFill>
                  <a:srgbClr val="000000"/>
                </a:solidFill>
                <a:latin typeface="Times New Roman" panose="02020603050405020304" pitchFamily="18" charset="0"/>
                <a:cs typeface="Arial Unicode MS" panose="020B0604020202020204" pitchFamily="34" charset="-128"/>
              </a:defRPr>
            </a:lvl1pPr>
          </a:lstStyle>
          <a:p>
            <a:endParaRPr lang="en-US" altLang="en-US"/>
          </a:p>
        </p:txBody>
      </p:sp>
      <p:sp>
        <p:nvSpPr>
          <p:cNvPr id="4219" name="Rectangle 123"/>
          <p:cNvSpPr>
            <a:spLocks noGrp="1" noChangeArrowheads="1"/>
          </p:cNvSpPr>
          <p:nvPr>
            <p:ph type="dt"/>
          </p:nvPr>
        </p:nvSpPr>
        <p:spPr bwMode="auto">
          <a:xfrm>
            <a:off x="4010822" y="2"/>
            <a:ext cx="2902089" cy="291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668059" algn="l"/>
                <a:tab pos="1336119" algn="l"/>
                <a:tab pos="2004178" algn="l"/>
                <a:tab pos="2672237" algn="l"/>
              </a:tabLst>
              <a:defRPr sz="1400">
                <a:solidFill>
                  <a:srgbClr val="000000"/>
                </a:solidFill>
                <a:latin typeface="Times New Roman" panose="02020603050405020304" pitchFamily="18" charset="0"/>
                <a:cs typeface="Arial Unicode MS" panose="020B0604020202020204" pitchFamily="34" charset="-128"/>
              </a:defRPr>
            </a:lvl1pPr>
          </a:lstStyle>
          <a:p>
            <a:endParaRPr lang="en-US" altLang="en-US"/>
          </a:p>
        </p:txBody>
      </p:sp>
      <p:sp>
        <p:nvSpPr>
          <p:cNvPr id="4220" name="Rectangle 124"/>
          <p:cNvSpPr>
            <a:spLocks noGrp="1" noChangeArrowheads="1"/>
          </p:cNvSpPr>
          <p:nvPr>
            <p:ph type="ftr"/>
          </p:nvPr>
        </p:nvSpPr>
        <p:spPr bwMode="auto">
          <a:xfrm>
            <a:off x="0" y="8903677"/>
            <a:ext cx="2902092" cy="29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668059" algn="l"/>
                <a:tab pos="1336119" algn="l"/>
                <a:tab pos="2004178" algn="l"/>
                <a:tab pos="2672237" algn="l"/>
              </a:tabLst>
              <a:defRPr sz="1400">
                <a:solidFill>
                  <a:srgbClr val="000000"/>
                </a:solidFill>
                <a:latin typeface="Times New Roman" panose="02020603050405020304" pitchFamily="18" charset="0"/>
                <a:cs typeface="Arial Unicode MS" panose="020B0604020202020204" pitchFamily="34" charset="-128"/>
              </a:defRPr>
            </a:lvl1pPr>
          </a:lstStyle>
          <a:p>
            <a:endParaRPr lang="en-US" altLang="en-US"/>
          </a:p>
        </p:txBody>
      </p:sp>
      <p:sp>
        <p:nvSpPr>
          <p:cNvPr id="4221" name="Rectangle 125"/>
          <p:cNvSpPr>
            <a:spLocks noGrp="1" noChangeArrowheads="1"/>
          </p:cNvSpPr>
          <p:nvPr>
            <p:ph type="sldNum"/>
          </p:nvPr>
        </p:nvSpPr>
        <p:spPr bwMode="auto">
          <a:xfrm>
            <a:off x="4010822" y="8903677"/>
            <a:ext cx="2902089" cy="29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668059" algn="l"/>
                <a:tab pos="1336119" algn="l"/>
                <a:tab pos="2004178" algn="l"/>
                <a:tab pos="2672237" algn="l"/>
              </a:tabLst>
              <a:defRPr sz="1400">
                <a:solidFill>
                  <a:srgbClr val="000000"/>
                </a:solidFill>
                <a:latin typeface="Times New Roman" panose="02020603050405020304" pitchFamily="18" charset="0"/>
                <a:cs typeface="Arial Unicode MS" panose="020B0604020202020204" pitchFamily="34" charset="-128"/>
              </a:defRPr>
            </a:lvl1pPr>
          </a:lstStyle>
          <a:p>
            <a:fld id="{9AE1EF05-757C-47E3-AC8F-CBBB602BF0D2}" type="slidenum">
              <a:rPr lang="en-US" altLang="en-US"/>
              <a:pPr/>
              <a:t>‹#›</a:t>
            </a:fld>
            <a:endParaRPr lang="en-US" altLang="en-US"/>
          </a:p>
        </p:txBody>
      </p:sp>
    </p:spTree>
    <p:extLst>
      <p:ext uri="{BB962C8B-B14F-4D97-AF65-F5344CB8AC3E}">
        <p14:creationId xmlns:p14="http://schemas.microsoft.com/office/powerpoint/2010/main" val="374902697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1</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02682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D233E9A-A8DD-450E-B3B5-0DBD5A12DBE7}" type="slidenum">
              <a:rPr lang="en-US" altLang="en-US"/>
              <a:pPr/>
              <a:t>10</a:t>
            </a:fld>
            <a:endParaRPr lang="en-US" altLang="en-US" dirty="0"/>
          </a:p>
        </p:txBody>
      </p:sp>
      <p:sp>
        <p:nvSpPr>
          <p:cNvPr id="11264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8155364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F332A6A-6DB8-4D37-B901-9443FAB2BA8C}" type="slidenum">
              <a:rPr lang="en-US" altLang="en-US"/>
              <a:pPr/>
              <a:t>119</a:t>
            </a:fld>
            <a:endParaRPr lang="en-US" altLang="en-US"/>
          </a:p>
        </p:txBody>
      </p:sp>
      <p:sp>
        <p:nvSpPr>
          <p:cNvPr id="17408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1496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F332A6A-6DB8-4D37-B901-9443FAB2BA8C}" type="slidenum">
              <a:rPr lang="en-US" altLang="en-US"/>
              <a:pPr/>
              <a:t>120</a:t>
            </a:fld>
            <a:endParaRPr lang="en-US" altLang="en-US"/>
          </a:p>
        </p:txBody>
      </p:sp>
      <p:sp>
        <p:nvSpPr>
          <p:cNvPr id="17408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039861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F332A6A-6DB8-4D37-B901-9443FAB2BA8C}" type="slidenum">
              <a:rPr lang="en-US" altLang="en-US"/>
              <a:pPr/>
              <a:t>121</a:t>
            </a:fld>
            <a:endParaRPr lang="en-US" altLang="en-US"/>
          </a:p>
        </p:txBody>
      </p:sp>
      <p:sp>
        <p:nvSpPr>
          <p:cNvPr id="17408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723679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3B46F6C-734E-4567-BEF6-2537B1A0D2FC}" type="slidenum">
              <a:rPr lang="en-US" altLang="en-US"/>
              <a:pPr/>
              <a:t>122</a:t>
            </a:fld>
            <a:endParaRPr lang="en-US" altLang="en-US"/>
          </a:p>
        </p:txBody>
      </p:sp>
      <p:sp>
        <p:nvSpPr>
          <p:cNvPr id="17817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682010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3B46F6C-734E-4567-BEF6-2537B1A0D2FC}" type="slidenum">
              <a:rPr lang="en-US" altLang="en-US"/>
              <a:pPr/>
              <a:t>123</a:t>
            </a:fld>
            <a:endParaRPr lang="en-US" altLang="en-US"/>
          </a:p>
        </p:txBody>
      </p:sp>
      <p:sp>
        <p:nvSpPr>
          <p:cNvPr id="17817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87433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3B46F6C-734E-4567-BEF6-2537B1A0D2FC}" type="slidenum">
              <a:rPr lang="en-US" altLang="en-US"/>
              <a:pPr/>
              <a:t>124</a:t>
            </a:fld>
            <a:endParaRPr lang="en-US" altLang="en-US"/>
          </a:p>
        </p:txBody>
      </p:sp>
      <p:sp>
        <p:nvSpPr>
          <p:cNvPr id="17817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728742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FFD73C0-75EC-4652-9B7E-EA1B3873FE2B}" type="slidenum">
              <a:rPr lang="en-US" altLang="en-US"/>
              <a:pPr/>
              <a:t>125</a:t>
            </a:fld>
            <a:endParaRPr lang="en-US" altLang="en-US"/>
          </a:p>
        </p:txBody>
      </p:sp>
      <p:sp>
        <p:nvSpPr>
          <p:cNvPr id="1658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883776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FFD73C0-75EC-4652-9B7E-EA1B3873FE2B}" type="slidenum">
              <a:rPr lang="en-US" altLang="en-US"/>
              <a:pPr/>
              <a:t>128</a:t>
            </a:fld>
            <a:endParaRPr lang="en-US" altLang="en-US"/>
          </a:p>
        </p:txBody>
      </p:sp>
      <p:sp>
        <p:nvSpPr>
          <p:cNvPr id="1658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629983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D2BAC3A7-F334-45EA-A8F8-2E51F02C330A}" type="slidenum">
              <a:rPr lang="en-US" altLang="en-US"/>
              <a:pPr/>
              <a:t>130</a:t>
            </a:fld>
            <a:endParaRPr lang="en-US" altLang="en-US"/>
          </a:p>
        </p:txBody>
      </p:sp>
      <p:sp>
        <p:nvSpPr>
          <p:cNvPr id="17920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937996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04C5148-0370-4DD8-8202-72F056ACCDD7}" type="slidenum">
              <a:rPr lang="en-US" altLang="en-US"/>
              <a:pPr/>
              <a:t>131</a:t>
            </a:fld>
            <a:endParaRPr lang="en-US" altLang="en-US"/>
          </a:p>
        </p:txBody>
      </p:sp>
      <p:sp>
        <p:nvSpPr>
          <p:cNvPr id="18022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31530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F36355C4-5A60-4067-BB96-B382FF13DC82}" type="slidenum">
              <a:rPr lang="en-US" altLang="en-US"/>
              <a:pPr/>
              <a:t>11</a:t>
            </a:fld>
            <a:endParaRPr lang="en-US" altLang="en-US" dirty="0"/>
          </a:p>
        </p:txBody>
      </p:sp>
      <p:sp>
        <p:nvSpPr>
          <p:cNvPr id="11366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2172005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04C5148-0370-4DD8-8202-72F056ACCDD7}" type="slidenum">
              <a:rPr lang="en-US" altLang="en-US"/>
              <a:pPr/>
              <a:t>132</a:t>
            </a:fld>
            <a:endParaRPr lang="en-US" altLang="en-US"/>
          </a:p>
        </p:txBody>
      </p:sp>
      <p:sp>
        <p:nvSpPr>
          <p:cNvPr id="18022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662104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FFD73C0-75EC-4652-9B7E-EA1B3873FE2B}" type="slidenum">
              <a:rPr lang="en-US" altLang="en-US"/>
              <a:pPr/>
              <a:t>133</a:t>
            </a:fld>
            <a:endParaRPr lang="en-US" altLang="en-US"/>
          </a:p>
        </p:txBody>
      </p:sp>
      <p:sp>
        <p:nvSpPr>
          <p:cNvPr id="1658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352935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C1BC2C7A-9988-4698-ABC9-C6B99D37AD38}" type="slidenum">
              <a:rPr lang="en-US" altLang="en-US"/>
              <a:pPr/>
              <a:t>134</a:t>
            </a:fld>
            <a:endParaRPr lang="en-US" altLang="en-US"/>
          </a:p>
        </p:txBody>
      </p:sp>
      <p:sp>
        <p:nvSpPr>
          <p:cNvPr id="182273" name="Rectangle 1"/>
          <p:cNvSpPr txBox="1">
            <a:spLocks noGrp="1" noRot="1" noChangeAspect="1" noChangeArrowheads="1"/>
          </p:cNvSpPr>
          <p:nvPr>
            <p:ph type="sldImg"/>
          </p:nvPr>
        </p:nvSpPr>
        <p:spPr bwMode="auto">
          <a:xfrm>
            <a:off x="1216025" y="709613"/>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580447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135</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594527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136</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969061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137</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921981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138</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331158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139</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722880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140</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10538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141</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1724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2A7EF9A-A7C0-4B46-AB40-218F59E3DA88}" type="slidenum">
              <a:rPr lang="en-US" altLang="en-US"/>
              <a:pPr/>
              <a:t>12</a:t>
            </a:fld>
            <a:endParaRPr lang="en-US" altLang="en-US" dirty="0"/>
          </a:p>
        </p:txBody>
      </p:sp>
      <p:sp>
        <p:nvSpPr>
          <p:cNvPr id="11878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6045448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142</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17339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143</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924243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144</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204010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859C128-8B06-4542-8F5B-3BCF61ECE995}" type="slidenum">
              <a:rPr lang="en-US" altLang="en-US"/>
              <a:pPr/>
              <a:t>145</a:t>
            </a:fld>
            <a:endParaRPr lang="en-US" altLang="en-US"/>
          </a:p>
        </p:txBody>
      </p:sp>
      <p:sp>
        <p:nvSpPr>
          <p:cNvPr id="1832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89630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D825927-E745-4C0B-8C52-E154A1DDF316}" type="slidenum">
              <a:rPr lang="en-US" altLang="en-US"/>
              <a:pPr/>
              <a:t>13</a:t>
            </a:fld>
            <a:endParaRPr lang="en-US" altLang="en-US" dirty="0"/>
          </a:p>
        </p:txBody>
      </p:sp>
      <p:sp>
        <p:nvSpPr>
          <p:cNvPr id="11980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87825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369489D-5EAB-4B83-A04D-C8EEA482E8E6}" type="slidenum">
              <a:rPr lang="en-US" altLang="en-US"/>
              <a:pPr/>
              <a:t>14</a:t>
            </a:fld>
            <a:endParaRPr lang="en-US" altLang="en-US" dirty="0"/>
          </a:p>
        </p:txBody>
      </p:sp>
      <p:sp>
        <p:nvSpPr>
          <p:cNvPr id="12083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51759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D2F19138-E933-4597-9CD9-7A3873277795}" type="slidenum">
              <a:rPr lang="en-US" altLang="en-US"/>
              <a:pPr/>
              <a:t>15</a:t>
            </a:fld>
            <a:endParaRPr lang="en-US" altLang="en-US" dirty="0"/>
          </a:p>
        </p:txBody>
      </p:sp>
      <p:sp>
        <p:nvSpPr>
          <p:cNvPr id="11571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0922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01BB98F0-03DA-42A2-B1F1-27DB3DFAC5D1}" type="slidenum">
              <a:rPr lang="en-US" altLang="en-US"/>
              <a:pPr/>
              <a:t>16</a:t>
            </a:fld>
            <a:endParaRPr lang="en-US" altLang="en-US" dirty="0"/>
          </a:p>
        </p:txBody>
      </p:sp>
      <p:sp>
        <p:nvSpPr>
          <p:cNvPr id="11673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80995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17</a:t>
            </a:fld>
            <a:endParaRPr lang="en-US" altLang="en-US" dirty="0"/>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7387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252842B6-62CD-4C32-AA70-048FA1842C5B}" type="slidenum">
              <a:rPr lang="en-US" altLang="en-US"/>
              <a:pPr/>
              <a:t>18</a:t>
            </a:fld>
            <a:endParaRPr lang="en-US" altLang="en-US" dirty="0"/>
          </a:p>
        </p:txBody>
      </p:sp>
      <p:sp>
        <p:nvSpPr>
          <p:cNvPr id="12288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60590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33BDC394-85D4-4681-A3F3-8923815580CF}" type="slidenum">
              <a:rPr lang="en-US" altLang="en-US"/>
              <a:pPr/>
              <a:t>19</a:t>
            </a:fld>
            <a:endParaRPr lang="en-US" altLang="en-US" dirty="0"/>
          </a:p>
        </p:txBody>
      </p:sp>
      <p:sp>
        <p:nvSpPr>
          <p:cNvPr id="12390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91480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F9ECB7B-2595-4A7E-81CF-57318C4FEBDD}" type="slidenum">
              <a:rPr lang="en-US" altLang="en-US"/>
              <a:pPr/>
              <a:t>2</a:t>
            </a:fld>
            <a:endParaRPr lang="en-US" altLang="en-US" dirty="0"/>
          </a:p>
        </p:txBody>
      </p:sp>
      <p:sp>
        <p:nvSpPr>
          <p:cNvPr id="108545" name="Rectangle 1"/>
          <p:cNvSpPr txBox="1">
            <a:spLocks noGrp="1" noRot="1" noChangeAspect="1" noChangeArrowheads="1"/>
          </p:cNvSpPr>
          <p:nvPr>
            <p:ph type="sldImg"/>
          </p:nvPr>
        </p:nvSpPr>
        <p:spPr bwMode="auto">
          <a:xfrm>
            <a:off x="1208088" y="709613"/>
            <a:ext cx="4618037" cy="3465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1235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62C6F948-E84B-4E25-B1DD-F4E0A6994777}" type="slidenum">
              <a:rPr lang="en-US" altLang="en-US"/>
              <a:pPr/>
              <a:t>20</a:t>
            </a:fld>
            <a:endParaRPr lang="en-US" altLang="en-US" dirty="0"/>
          </a:p>
        </p:txBody>
      </p:sp>
      <p:sp>
        <p:nvSpPr>
          <p:cNvPr id="12492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075106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4D173D7-19D1-492C-8E10-DDDA18A67FF0}" type="slidenum">
              <a:rPr lang="en-US" altLang="en-US"/>
              <a:pPr/>
              <a:t>21</a:t>
            </a:fld>
            <a:endParaRPr lang="en-US" altLang="en-US" dirty="0"/>
          </a:p>
        </p:txBody>
      </p:sp>
      <p:sp>
        <p:nvSpPr>
          <p:cNvPr id="131073" name="Rectangle 1"/>
          <p:cNvSpPr txBox="1">
            <a:spLocks noGrp="1" noRot="1" noChangeAspect="1" noChangeArrowheads="1"/>
          </p:cNvSpPr>
          <p:nvPr>
            <p:ph type="sldImg"/>
          </p:nvPr>
        </p:nvSpPr>
        <p:spPr bwMode="auto">
          <a:xfrm>
            <a:off x="1227138" y="709613"/>
            <a:ext cx="4476750" cy="3359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07421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0D7CDD5E-4646-4C1A-A547-DC8B076ADDA4}" type="slidenum">
              <a:rPr lang="en-US" altLang="en-US"/>
              <a:pPr/>
              <a:t>22</a:t>
            </a:fld>
            <a:endParaRPr lang="en-US" altLang="en-US" dirty="0"/>
          </a:p>
        </p:txBody>
      </p:sp>
      <p:sp>
        <p:nvSpPr>
          <p:cNvPr id="132097" name="Rectangle 1"/>
          <p:cNvSpPr txBox="1">
            <a:spLocks noGrp="1" noRot="1" noChangeAspect="1" noChangeArrowheads="1"/>
          </p:cNvSpPr>
          <p:nvPr>
            <p:ph type="sldImg"/>
          </p:nvPr>
        </p:nvSpPr>
        <p:spPr bwMode="auto">
          <a:xfrm>
            <a:off x="1227138" y="709613"/>
            <a:ext cx="4476750" cy="3359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19593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488FBE1-AFE3-41ED-85B9-219C7CD9680A}" type="slidenum">
              <a:rPr lang="en-US" altLang="en-US"/>
              <a:pPr/>
              <a:t>23</a:t>
            </a:fld>
            <a:endParaRPr lang="en-US" altLang="en-US" dirty="0"/>
          </a:p>
        </p:txBody>
      </p:sp>
      <p:sp>
        <p:nvSpPr>
          <p:cNvPr id="12902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02347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E54A047-0435-4767-B5BA-2EA77567C2F6}" type="slidenum">
              <a:rPr lang="en-US" altLang="en-US"/>
              <a:pPr/>
              <a:t>24</a:t>
            </a:fld>
            <a:endParaRPr lang="en-US" altLang="en-US" dirty="0"/>
          </a:p>
        </p:txBody>
      </p:sp>
      <p:sp>
        <p:nvSpPr>
          <p:cNvPr id="13004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05308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13ED4228-8683-475B-9DFD-02B7AA14301E}" type="slidenum">
              <a:rPr lang="en-US" altLang="en-US"/>
              <a:pPr/>
              <a:t>25</a:t>
            </a:fld>
            <a:endParaRPr lang="en-US" altLang="en-US" dirty="0"/>
          </a:p>
        </p:txBody>
      </p:sp>
      <p:sp>
        <p:nvSpPr>
          <p:cNvPr id="14950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34685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26</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8075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27</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039415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28</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1765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29</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2207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3</a:t>
            </a:fld>
            <a:endParaRPr lang="en-US" altLang="en-US" dirty="0"/>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40477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30</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23573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31</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97612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32</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587210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33</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13822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916C207-3CB9-48A2-B6C6-8BCAB8239885}" type="slidenum">
              <a:rPr lang="en-US" altLang="en-US"/>
              <a:pPr/>
              <a:t>34</a:t>
            </a:fld>
            <a:endParaRPr lang="en-US" altLang="en-US" dirty="0"/>
          </a:p>
        </p:txBody>
      </p:sp>
      <p:sp>
        <p:nvSpPr>
          <p:cNvPr id="1075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95620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E11F268-1332-4C58-8DAA-21E98AAE289B}" type="slidenum">
              <a:rPr lang="en-US" altLang="en-US"/>
              <a:pPr/>
              <a:t>35</a:t>
            </a:fld>
            <a:endParaRPr lang="en-US" altLang="en-US" dirty="0"/>
          </a:p>
        </p:txBody>
      </p:sp>
      <p:sp>
        <p:nvSpPr>
          <p:cNvPr id="13414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97709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E82608F-77D1-42DD-AAAF-5B133567C6A6}" type="slidenum">
              <a:rPr lang="en-US" altLang="en-US"/>
              <a:pPr/>
              <a:t>36</a:t>
            </a:fld>
            <a:endParaRPr lang="en-US" altLang="en-US"/>
          </a:p>
        </p:txBody>
      </p:sp>
      <p:sp>
        <p:nvSpPr>
          <p:cNvPr id="13516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22299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E82608F-77D1-42DD-AAAF-5B133567C6A6}" type="slidenum">
              <a:rPr lang="en-US" altLang="en-US"/>
              <a:pPr/>
              <a:t>37</a:t>
            </a:fld>
            <a:endParaRPr lang="en-US" altLang="en-US"/>
          </a:p>
        </p:txBody>
      </p:sp>
      <p:sp>
        <p:nvSpPr>
          <p:cNvPr id="13516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08189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38</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9115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39</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1558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4</a:t>
            </a:fld>
            <a:endParaRPr lang="en-US" altLang="en-US" dirty="0"/>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57137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F167F7FB-4293-4B10-8542-E391DE44C8BB}" type="slidenum">
              <a:rPr lang="en-US" altLang="en-US"/>
              <a:pPr/>
              <a:t>40</a:t>
            </a:fld>
            <a:endParaRPr lang="en-US" altLang="en-US"/>
          </a:p>
        </p:txBody>
      </p:sp>
      <p:sp>
        <p:nvSpPr>
          <p:cNvPr id="1372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06909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0A551A4B-112F-415F-8636-E0EC56AA0FE2}" type="slidenum">
              <a:rPr lang="en-US" altLang="en-US"/>
              <a:pPr/>
              <a:t>41</a:t>
            </a:fld>
            <a:endParaRPr lang="en-US" altLang="en-US"/>
          </a:p>
        </p:txBody>
      </p:sp>
      <p:sp>
        <p:nvSpPr>
          <p:cNvPr id="1402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98239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17E411C7-8F93-4A02-B07F-C6C4F52B7088}" type="slidenum">
              <a:rPr lang="en-US" altLang="en-US"/>
              <a:pPr/>
              <a:t>42</a:t>
            </a:fld>
            <a:endParaRPr lang="en-US" altLang="en-US"/>
          </a:p>
        </p:txBody>
      </p:sp>
      <p:sp>
        <p:nvSpPr>
          <p:cNvPr id="13926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84572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8600F43-0EA8-4C9B-A492-556443F46A19}" type="slidenum">
              <a:rPr lang="en-US" altLang="en-US"/>
              <a:pPr/>
              <a:t>43</a:t>
            </a:fld>
            <a:endParaRPr lang="en-US" altLang="en-US"/>
          </a:p>
        </p:txBody>
      </p:sp>
      <p:sp>
        <p:nvSpPr>
          <p:cNvPr id="13824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44538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234789F-D617-4F63-A3AA-0B011783BC6F}" type="slidenum">
              <a:rPr lang="en-US" altLang="en-US"/>
              <a:pPr/>
              <a:t>44</a:t>
            </a:fld>
            <a:endParaRPr lang="en-US" altLang="en-US"/>
          </a:p>
        </p:txBody>
      </p:sp>
      <p:sp>
        <p:nvSpPr>
          <p:cNvPr id="14131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35848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234789F-D617-4F63-A3AA-0B011783BC6F}" type="slidenum">
              <a:rPr lang="en-US" altLang="en-US"/>
              <a:pPr/>
              <a:t>45</a:t>
            </a:fld>
            <a:endParaRPr lang="en-US" altLang="en-US"/>
          </a:p>
        </p:txBody>
      </p:sp>
      <p:sp>
        <p:nvSpPr>
          <p:cNvPr id="14131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63622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46</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74924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47</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5625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48</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2432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49</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7528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5</a:t>
            </a:fld>
            <a:endParaRPr lang="en-US" altLang="en-US" dirty="0"/>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18450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50</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02278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57BDBC6-5492-4B78-A09E-0236038DC982}" type="slidenum">
              <a:rPr lang="en-US" altLang="en-US"/>
              <a:pPr/>
              <a:t>51</a:t>
            </a:fld>
            <a:endParaRPr lang="en-US" altLang="en-US"/>
          </a:p>
        </p:txBody>
      </p:sp>
      <p:sp>
        <p:nvSpPr>
          <p:cNvPr id="14233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88193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91C57AF-EA31-4A87-86E2-520AC0C190F3}" type="slidenum">
              <a:rPr lang="en-US" altLang="en-US"/>
              <a:pPr/>
              <a:t>52</a:t>
            </a:fld>
            <a:endParaRPr lang="en-US" altLang="en-US"/>
          </a:p>
        </p:txBody>
      </p:sp>
      <p:sp>
        <p:nvSpPr>
          <p:cNvPr id="14336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08529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C52706B6-CDEB-4B6C-BDFD-57ED844D2AA7}" type="slidenum">
              <a:rPr lang="en-US" altLang="en-US"/>
              <a:pPr/>
              <a:t>53</a:t>
            </a:fld>
            <a:endParaRPr lang="en-US" altLang="en-US"/>
          </a:p>
        </p:txBody>
      </p:sp>
      <p:sp>
        <p:nvSpPr>
          <p:cNvPr id="14438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66425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9000531C-34D1-48AB-8277-D3D8AAED1D71}" type="slidenum">
              <a:rPr lang="en-US" altLang="en-US"/>
              <a:pPr/>
              <a:t>54</a:t>
            </a:fld>
            <a:endParaRPr lang="en-US" altLang="en-US"/>
          </a:p>
        </p:txBody>
      </p:sp>
      <p:sp>
        <p:nvSpPr>
          <p:cNvPr id="14540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16518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4896E45-5F1C-49C1-8DF0-CB70FE492C72}" type="slidenum">
              <a:rPr lang="en-US" altLang="en-US"/>
              <a:pPr/>
              <a:t>55</a:t>
            </a:fld>
            <a:endParaRPr lang="en-US" altLang="en-US"/>
          </a:p>
        </p:txBody>
      </p:sp>
      <p:sp>
        <p:nvSpPr>
          <p:cNvPr id="14643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73976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56</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87698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CAFCF76-DA91-467D-A6C5-AE17D0E15537}" type="slidenum">
              <a:rPr lang="en-US" altLang="en-US"/>
              <a:pPr/>
              <a:t>57</a:t>
            </a:fld>
            <a:endParaRPr lang="en-US" altLang="en-US"/>
          </a:p>
        </p:txBody>
      </p:sp>
      <p:sp>
        <p:nvSpPr>
          <p:cNvPr id="14848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31256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CAFCF76-DA91-467D-A6C5-AE17D0E15537}" type="slidenum">
              <a:rPr lang="en-US" altLang="en-US"/>
              <a:pPr/>
              <a:t>58</a:t>
            </a:fld>
            <a:endParaRPr lang="en-US" altLang="en-US"/>
          </a:p>
        </p:txBody>
      </p:sp>
      <p:sp>
        <p:nvSpPr>
          <p:cNvPr id="14848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96633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39674415-780B-4BE0-B1B4-89C1B29BDF54}" type="slidenum">
              <a:rPr lang="en-US" altLang="en-US"/>
              <a:pPr/>
              <a:t>59</a:t>
            </a:fld>
            <a:endParaRPr lang="en-US" altLang="en-US"/>
          </a:p>
        </p:txBody>
      </p:sp>
      <p:sp>
        <p:nvSpPr>
          <p:cNvPr id="15052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367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6</a:t>
            </a:fld>
            <a:endParaRPr lang="en-US" altLang="en-US" dirty="0"/>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9201694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39674415-780B-4BE0-B1B4-89C1B29BDF54}" type="slidenum">
              <a:rPr lang="en-US" altLang="en-US"/>
              <a:pPr/>
              <a:t>60</a:t>
            </a:fld>
            <a:endParaRPr lang="en-US" altLang="en-US"/>
          </a:p>
        </p:txBody>
      </p:sp>
      <p:sp>
        <p:nvSpPr>
          <p:cNvPr id="15052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08247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39674415-780B-4BE0-B1B4-89C1B29BDF54}" type="slidenum">
              <a:rPr lang="en-US" altLang="en-US"/>
              <a:pPr/>
              <a:t>61</a:t>
            </a:fld>
            <a:endParaRPr lang="en-US" altLang="en-US"/>
          </a:p>
        </p:txBody>
      </p:sp>
      <p:sp>
        <p:nvSpPr>
          <p:cNvPr id="15052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681536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5F55045-9D41-4F32-A5B9-DADE582C9E70}" type="slidenum">
              <a:rPr lang="en-US" altLang="en-US"/>
              <a:pPr/>
              <a:t>62</a:t>
            </a:fld>
            <a:endParaRPr lang="en-US" altLang="en-US"/>
          </a:p>
        </p:txBody>
      </p:sp>
      <p:sp>
        <p:nvSpPr>
          <p:cNvPr id="15257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92213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6046D027-F6B0-4ADB-BB4F-6F9779D87083}" type="slidenum">
              <a:rPr lang="en-US" altLang="en-US"/>
              <a:pPr/>
              <a:t>63</a:t>
            </a:fld>
            <a:endParaRPr lang="en-US" altLang="en-US"/>
          </a:p>
        </p:txBody>
      </p:sp>
      <p:sp>
        <p:nvSpPr>
          <p:cNvPr id="15360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22522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6DCB124F-3308-4FAA-888F-E0463E94EF8F}" type="slidenum">
              <a:rPr lang="en-US" altLang="en-US"/>
              <a:pPr/>
              <a:t>64</a:t>
            </a:fld>
            <a:endParaRPr lang="en-US" altLang="en-US"/>
          </a:p>
        </p:txBody>
      </p:sp>
      <p:sp>
        <p:nvSpPr>
          <p:cNvPr id="1474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134191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8046D7A-8453-43FC-9718-BC78F65C8E1C}" type="slidenum">
              <a:rPr lang="en-US" altLang="en-US"/>
              <a:pPr/>
              <a:t>65</a:t>
            </a:fld>
            <a:endParaRPr lang="en-US" altLang="en-US"/>
          </a:p>
        </p:txBody>
      </p:sp>
      <p:sp>
        <p:nvSpPr>
          <p:cNvPr id="12185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17642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DD9E76F6-0B33-47DE-9F5C-EDEF5D5EAC09}" type="slidenum">
              <a:rPr lang="en-US" altLang="en-US"/>
              <a:pPr/>
              <a:t>66</a:t>
            </a:fld>
            <a:endParaRPr lang="en-US" altLang="en-US"/>
          </a:p>
        </p:txBody>
      </p:sp>
      <p:sp>
        <p:nvSpPr>
          <p:cNvPr id="15462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95114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E02933F-DEA7-43F5-8960-21240F46A257}" type="slidenum">
              <a:rPr lang="en-US" altLang="en-US"/>
              <a:pPr/>
              <a:t>67</a:t>
            </a:fld>
            <a:endParaRPr lang="en-US" altLang="en-US"/>
          </a:p>
        </p:txBody>
      </p:sp>
      <p:sp>
        <p:nvSpPr>
          <p:cNvPr id="15564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57187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9728ED62-2BA2-4CEC-92F2-39EF59486EBC}" type="slidenum">
              <a:rPr lang="en-US" altLang="en-US"/>
              <a:pPr/>
              <a:t>68</a:t>
            </a:fld>
            <a:endParaRPr lang="en-US" altLang="en-US"/>
          </a:p>
        </p:txBody>
      </p:sp>
      <p:sp>
        <p:nvSpPr>
          <p:cNvPr id="15667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309554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2A6B422E-9196-4D58-9748-6EB9217F1BB5}" type="slidenum">
              <a:rPr lang="en-US" altLang="en-US"/>
              <a:pPr/>
              <a:t>69</a:t>
            </a:fld>
            <a:endParaRPr lang="en-US" altLang="en-US"/>
          </a:p>
        </p:txBody>
      </p:sp>
      <p:sp>
        <p:nvSpPr>
          <p:cNvPr id="15769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9572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2154C30E-9DB6-4205-ABA2-C6ADB83A6F47}" type="slidenum">
              <a:rPr lang="en-US" altLang="en-US"/>
              <a:pPr/>
              <a:t>7</a:t>
            </a:fld>
            <a:endParaRPr lang="en-US" altLang="en-US" dirty="0"/>
          </a:p>
        </p:txBody>
      </p:sp>
      <p:sp>
        <p:nvSpPr>
          <p:cNvPr id="10956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08035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3967AABB-6EEA-49E1-8175-BDAF7C253F82}" type="slidenum">
              <a:rPr lang="en-US" altLang="en-US"/>
              <a:pPr/>
              <a:t>70</a:t>
            </a:fld>
            <a:endParaRPr lang="en-US" altLang="en-US"/>
          </a:p>
        </p:txBody>
      </p:sp>
      <p:sp>
        <p:nvSpPr>
          <p:cNvPr id="158721"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86818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3C360844-4BEA-45ED-9388-61255834A974}" type="slidenum">
              <a:rPr lang="en-US" altLang="en-US"/>
              <a:pPr/>
              <a:t>71</a:t>
            </a:fld>
            <a:endParaRPr lang="en-US" altLang="en-US"/>
          </a:p>
        </p:txBody>
      </p:sp>
      <p:sp>
        <p:nvSpPr>
          <p:cNvPr id="15974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230937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6AF2765B-1355-4113-928F-B3142E75C4CC}" type="slidenum">
              <a:rPr lang="en-US" altLang="en-US"/>
              <a:pPr/>
              <a:t>72</a:t>
            </a:fld>
            <a:endParaRPr lang="en-US" altLang="en-US" dirty="0"/>
          </a:p>
        </p:txBody>
      </p:sp>
      <p:sp>
        <p:nvSpPr>
          <p:cNvPr id="16076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23040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0C6DBDE-B637-45D5-A399-2995F7D50FC5}" type="slidenum">
              <a:rPr lang="en-US" altLang="en-US"/>
              <a:pPr/>
              <a:t>73</a:t>
            </a:fld>
            <a:endParaRPr lang="en-US" altLang="en-US" dirty="0"/>
          </a:p>
        </p:txBody>
      </p:sp>
      <p:sp>
        <p:nvSpPr>
          <p:cNvPr id="16179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946164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74</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610584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75</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546951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76</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1409888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77</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60650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78</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941390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79</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7343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B4DF5BC9-9E91-4DC2-986F-1049DEAE13EA}" type="slidenum">
              <a:rPr lang="en-US" altLang="en-US"/>
              <a:pPr/>
              <a:t>8</a:t>
            </a:fld>
            <a:endParaRPr lang="en-US" altLang="en-US" dirty="0"/>
          </a:p>
        </p:txBody>
      </p:sp>
      <p:sp>
        <p:nvSpPr>
          <p:cNvPr id="11059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997235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80</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045509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81</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5686213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82</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8493509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83</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61310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84</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144578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85</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383061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FFD73C0-75EC-4652-9B7E-EA1B3873FE2B}" type="slidenum">
              <a:rPr lang="en-US" altLang="en-US"/>
              <a:pPr/>
              <a:t>86</a:t>
            </a:fld>
            <a:endParaRPr lang="en-US" altLang="en-US" dirty="0"/>
          </a:p>
        </p:txBody>
      </p:sp>
      <p:sp>
        <p:nvSpPr>
          <p:cNvPr id="1658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830566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FFD73C0-75EC-4652-9B7E-EA1B3873FE2B}" type="slidenum">
              <a:rPr lang="en-US" altLang="en-US"/>
              <a:pPr/>
              <a:t>87</a:t>
            </a:fld>
            <a:endParaRPr lang="en-US" altLang="en-US"/>
          </a:p>
        </p:txBody>
      </p:sp>
      <p:sp>
        <p:nvSpPr>
          <p:cNvPr id="1658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693277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8D78A3BB-74A9-4C8D-8BD9-D7D3FFBB1BF1}" type="slidenum">
              <a:rPr lang="en-US" altLang="en-US"/>
              <a:pPr/>
              <a:t>88</a:t>
            </a:fld>
            <a:endParaRPr lang="en-US" altLang="en-US"/>
          </a:p>
        </p:txBody>
      </p:sp>
      <p:sp>
        <p:nvSpPr>
          <p:cNvPr id="16691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85509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04336199-266A-4868-9353-FBBAF1B807B2}" type="slidenum">
              <a:rPr lang="en-US" altLang="en-US"/>
              <a:pPr/>
              <a:t>89</a:t>
            </a:fld>
            <a:endParaRPr lang="en-US" altLang="en-US"/>
          </a:p>
        </p:txBody>
      </p:sp>
      <p:sp>
        <p:nvSpPr>
          <p:cNvPr id="16793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71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54248D4-09C3-4F37-9C6E-C078CE09CEE7}" type="slidenum">
              <a:rPr lang="en-US" altLang="en-US"/>
              <a:pPr/>
              <a:t>9</a:t>
            </a:fld>
            <a:endParaRPr lang="en-US" altLang="en-US" dirty="0"/>
          </a:p>
        </p:txBody>
      </p:sp>
      <p:sp>
        <p:nvSpPr>
          <p:cNvPr id="1116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925379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95</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0768387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96</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05668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E93C6CF5-1E5C-4B3E-A3DE-9CE639970789}" type="slidenum">
              <a:rPr lang="en-US" altLang="en-US"/>
              <a:pPr/>
              <a:t>97</a:t>
            </a:fld>
            <a:endParaRPr lang="en-US" altLang="en-US" dirty="0"/>
          </a:p>
        </p:txBody>
      </p:sp>
      <p:sp>
        <p:nvSpPr>
          <p:cNvPr id="16281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164916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D533A8D-EB97-418C-9315-48D189356065}" type="slidenum">
              <a:rPr lang="en-US" altLang="en-US"/>
              <a:pPr/>
              <a:t>111</a:t>
            </a:fld>
            <a:endParaRPr lang="en-US" altLang="en-US"/>
          </a:p>
        </p:txBody>
      </p:sp>
      <p:sp>
        <p:nvSpPr>
          <p:cNvPr id="16486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810082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CFE634E0-5AA5-468A-8C0B-AC75BF83350D}" type="slidenum">
              <a:rPr lang="en-US" altLang="en-US"/>
              <a:pPr/>
              <a:t>112</a:t>
            </a:fld>
            <a:endParaRPr lang="en-US" altLang="en-US"/>
          </a:p>
        </p:txBody>
      </p:sp>
      <p:sp>
        <p:nvSpPr>
          <p:cNvPr id="17510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581849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3B46F6C-734E-4567-BEF6-2537B1A0D2FC}" type="slidenum">
              <a:rPr lang="en-US" altLang="en-US"/>
              <a:pPr/>
              <a:t>113</a:t>
            </a:fld>
            <a:endParaRPr lang="en-US" altLang="en-US"/>
          </a:p>
        </p:txBody>
      </p:sp>
      <p:sp>
        <p:nvSpPr>
          <p:cNvPr id="17817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337761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A3B46F6C-734E-4567-BEF6-2537B1A0D2FC}" type="slidenum">
              <a:rPr lang="en-US" altLang="en-US"/>
              <a:pPr/>
              <a:t>114</a:t>
            </a:fld>
            <a:endParaRPr lang="en-US" altLang="en-US"/>
          </a:p>
        </p:txBody>
      </p:sp>
      <p:sp>
        <p:nvSpPr>
          <p:cNvPr id="178177"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64139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5FFD73C0-75EC-4652-9B7E-EA1B3873FE2B}" type="slidenum">
              <a:rPr lang="en-US" altLang="en-US"/>
              <a:pPr/>
              <a:t>115</a:t>
            </a:fld>
            <a:endParaRPr lang="en-US" altLang="en-US"/>
          </a:p>
        </p:txBody>
      </p:sp>
      <p:sp>
        <p:nvSpPr>
          <p:cNvPr id="165889"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518063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D3CF452F-6965-4D81-8A9B-A6188C7D07DF}" type="slidenum">
              <a:rPr lang="en-US" altLang="en-US"/>
              <a:pPr/>
              <a:t>116</a:t>
            </a:fld>
            <a:endParaRPr lang="en-US" altLang="en-US"/>
          </a:p>
        </p:txBody>
      </p:sp>
      <p:sp>
        <p:nvSpPr>
          <p:cNvPr id="172033"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35766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5"/>
          <p:cNvSpPr>
            <a:spLocks noGrp="1" noChangeArrowheads="1"/>
          </p:cNvSpPr>
          <p:nvPr>
            <p:ph type="sldNum"/>
          </p:nvPr>
        </p:nvSpPr>
        <p:spPr>
          <a:ln/>
        </p:spPr>
        <p:txBody>
          <a:bodyPr/>
          <a:lstStyle/>
          <a:p>
            <a:fld id="{4D533A8D-EB97-418C-9315-48D189356065}" type="slidenum">
              <a:rPr lang="en-US" altLang="en-US"/>
              <a:pPr/>
              <a:t>118</a:t>
            </a:fld>
            <a:endParaRPr lang="en-US" altLang="en-US"/>
          </a:p>
        </p:txBody>
      </p:sp>
      <p:sp>
        <p:nvSpPr>
          <p:cNvPr id="164865" name="Rectangle 1"/>
          <p:cNvSpPr txBox="1">
            <a:spLocks noGrp="1" noRot="1" noChangeAspect="1" noChangeArrowheads="1"/>
          </p:cNvSpPr>
          <p:nvPr>
            <p:ph type="sldImg"/>
          </p:nvPr>
        </p:nvSpPr>
        <p:spPr bwMode="auto">
          <a:xfrm>
            <a:off x="1200150" y="709613"/>
            <a:ext cx="4686300" cy="3514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709238" y="4451099"/>
            <a:ext cx="5511800" cy="4056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5102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r>
              <a:rPr lang="en-US" altLang="en-US"/>
              <a:t>3/9/15</a:t>
            </a:r>
          </a:p>
        </p:txBody>
      </p:sp>
      <p:sp>
        <p:nvSpPr>
          <p:cNvPr id="5" name="Slide Number Placeholder 4"/>
          <p:cNvSpPr>
            <a:spLocks noGrp="1"/>
          </p:cNvSpPr>
          <p:nvPr>
            <p:ph type="sldNum" idx="11"/>
          </p:nvPr>
        </p:nvSpPr>
        <p:spPr/>
        <p:txBody>
          <a:bodyPr/>
          <a:lstStyle>
            <a:lvl1pPr>
              <a:defRPr/>
            </a:lvl1pPr>
          </a:lstStyle>
          <a:p>
            <a:fld id="{FA622F9C-B403-47D6-A7F6-B76E85F28E3D}" type="slidenum">
              <a:rPr lang="en-US" altLang="en-US"/>
              <a:pPr/>
              <a:t>‹#›</a:t>
            </a:fld>
            <a:endParaRPr lang="en-US" altLang="en-US"/>
          </a:p>
        </p:txBody>
      </p:sp>
    </p:spTree>
    <p:extLst>
      <p:ext uri="{BB962C8B-B14F-4D97-AF65-F5344CB8AC3E}">
        <p14:creationId xmlns:p14="http://schemas.microsoft.com/office/powerpoint/2010/main" val="100397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r>
              <a:rPr lang="en-US" altLang="en-US"/>
              <a:t>3/9/15</a:t>
            </a:r>
          </a:p>
        </p:txBody>
      </p:sp>
      <p:sp>
        <p:nvSpPr>
          <p:cNvPr id="5" name="Slide Number Placeholder 4"/>
          <p:cNvSpPr>
            <a:spLocks noGrp="1"/>
          </p:cNvSpPr>
          <p:nvPr>
            <p:ph type="sldNum" idx="11"/>
          </p:nvPr>
        </p:nvSpPr>
        <p:spPr/>
        <p:txBody>
          <a:bodyPr/>
          <a:lstStyle>
            <a:lvl1pPr>
              <a:defRPr/>
            </a:lvl1pPr>
          </a:lstStyle>
          <a:p>
            <a:fld id="{3626B662-65CD-42FA-9F33-EC09B2F7813E}" type="slidenum">
              <a:rPr lang="en-US" altLang="en-US"/>
              <a:pPr/>
              <a:t>‹#›</a:t>
            </a:fld>
            <a:endParaRPr lang="en-US" altLang="en-US"/>
          </a:p>
        </p:txBody>
      </p:sp>
    </p:spTree>
    <p:extLst>
      <p:ext uri="{BB962C8B-B14F-4D97-AF65-F5344CB8AC3E}">
        <p14:creationId xmlns:p14="http://schemas.microsoft.com/office/powerpoint/2010/main" val="114005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0175" y="1604963"/>
            <a:ext cx="2006600" cy="4325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5870575" cy="4325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r>
              <a:rPr lang="en-US" altLang="en-US"/>
              <a:t>3/9/15</a:t>
            </a:r>
          </a:p>
        </p:txBody>
      </p:sp>
      <p:sp>
        <p:nvSpPr>
          <p:cNvPr id="5" name="Slide Number Placeholder 4"/>
          <p:cNvSpPr>
            <a:spLocks noGrp="1"/>
          </p:cNvSpPr>
          <p:nvPr>
            <p:ph type="sldNum" idx="11"/>
          </p:nvPr>
        </p:nvSpPr>
        <p:spPr/>
        <p:txBody>
          <a:bodyPr/>
          <a:lstStyle>
            <a:lvl1pPr>
              <a:defRPr/>
            </a:lvl1pPr>
          </a:lstStyle>
          <a:p>
            <a:fld id="{EDE6B409-1B93-46A0-9A3B-DF4FE214D611}" type="slidenum">
              <a:rPr lang="en-US" altLang="en-US"/>
              <a:pPr/>
              <a:t>‹#›</a:t>
            </a:fld>
            <a:endParaRPr lang="en-US" altLang="en-US"/>
          </a:p>
        </p:txBody>
      </p:sp>
    </p:spTree>
    <p:extLst>
      <p:ext uri="{BB962C8B-B14F-4D97-AF65-F5344CB8AC3E}">
        <p14:creationId xmlns:p14="http://schemas.microsoft.com/office/powerpoint/2010/main" val="3462982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572375" cy="1270000"/>
          </a:xfrm>
        </p:spPr>
        <p:txBody>
          <a:bodyPr/>
          <a:lstStyle/>
          <a:p>
            <a:r>
              <a:rPr lang="en-US"/>
              <a:t>Click to edit Master title style</a:t>
            </a:r>
          </a:p>
        </p:txBody>
      </p:sp>
      <p:sp>
        <p:nvSpPr>
          <p:cNvPr id="3" name="Date Placeholder 2"/>
          <p:cNvSpPr>
            <a:spLocks noGrp="1"/>
          </p:cNvSpPr>
          <p:nvPr>
            <p:ph type="dt" idx="10"/>
          </p:nvPr>
        </p:nvSpPr>
        <p:spPr>
          <a:xfrm>
            <a:off x="457200" y="6356350"/>
            <a:ext cx="1933575" cy="342900"/>
          </a:xfrm>
        </p:spPr>
        <p:txBody>
          <a:bodyPr/>
          <a:lstStyle>
            <a:lvl1pPr>
              <a:defRPr/>
            </a:lvl1pPr>
          </a:lstStyle>
          <a:p>
            <a:r>
              <a:rPr lang="en-US" altLang="en-US"/>
              <a:t>3/9/15</a:t>
            </a:r>
          </a:p>
        </p:txBody>
      </p:sp>
      <p:sp>
        <p:nvSpPr>
          <p:cNvPr id="4" name="Slide Number Placeholder 3"/>
          <p:cNvSpPr>
            <a:spLocks noGrp="1"/>
          </p:cNvSpPr>
          <p:nvPr>
            <p:ph type="sldNum" idx="11"/>
          </p:nvPr>
        </p:nvSpPr>
        <p:spPr>
          <a:xfrm>
            <a:off x="6553200" y="6356350"/>
            <a:ext cx="1933575" cy="342900"/>
          </a:xfrm>
        </p:spPr>
        <p:txBody>
          <a:bodyPr/>
          <a:lstStyle>
            <a:lvl1pPr>
              <a:defRPr/>
            </a:lvl1pPr>
          </a:lstStyle>
          <a:p>
            <a:fld id="{3B5A42BF-69CF-48E6-96F9-4886CB211E80}" type="slidenum">
              <a:rPr lang="en-US" altLang="en-US"/>
              <a:pPr/>
              <a:t>‹#›</a:t>
            </a:fld>
            <a:endParaRPr lang="en-US" altLang="en-US"/>
          </a:p>
        </p:txBody>
      </p:sp>
    </p:spTree>
    <p:extLst>
      <p:ext uri="{BB962C8B-B14F-4D97-AF65-F5344CB8AC3E}">
        <p14:creationId xmlns:p14="http://schemas.microsoft.com/office/powerpoint/2010/main" val="308441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endParaRPr lang="en-US" altLang="en-US"/>
          </a:p>
        </p:txBody>
      </p:sp>
      <p:sp>
        <p:nvSpPr>
          <p:cNvPr id="5" name="Footer Placeholder 4"/>
          <p:cNvSpPr>
            <a:spLocks noGrp="1"/>
          </p:cNvSpPr>
          <p:nvPr>
            <p:ph type="ftr" sz="quarter" idx="11"/>
          </p:nvPr>
        </p:nvSpPr>
        <p:spPr>
          <a:xfrm>
            <a:off x="914400" y="4323846"/>
            <a:ext cx="4880610" cy="365125"/>
          </a:xfrm>
        </p:spPr>
        <p:txBody>
          <a:bodyPr/>
          <a:lstStyle/>
          <a:p>
            <a:endParaRPr lang="en-US" altLang="en-US"/>
          </a:p>
        </p:txBody>
      </p:sp>
      <p:sp>
        <p:nvSpPr>
          <p:cNvPr id="6" name="Slide Number Placeholder 5"/>
          <p:cNvSpPr>
            <a:spLocks noGrp="1"/>
          </p:cNvSpPr>
          <p:nvPr>
            <p:ph type="sldNum" sz="quarter" idx="12"/>
          </p:nvPr>
        </p:nvSpPr>
        <p:spPr>
          <a:xfrm>
            <a:off x="6057900" y="1430867"/>
            <a:ext cx="2171700" cy="365125"/>
          </a:xfrm>
        </p:spPr>
        <p:txBody>
          <a:bodyPr/>
          <a:lstStyle/>
          <a:p>
            <a:fld id="{E7A4A23C-8CF3-4E5D-B796-E7FC78BEDFD1}" type="slidenum">
              <a:rPr lang="en-US" altLang="en-US" smtClean="0"/>
              <a:pPr/>
              <a:t>‹#›</a:t>
            </a:fld>
            <a:endParaRPr lang="en-US" altLang="en-US"/>
          </a:p>
        </p:txBody>
      </p:sp>
    </p:spTree>
    <p:extLst>
      <p:ext uri="{BB962C8B-B14F-4D97-AF65-F5344CB8AC3E}">
        <p14:creationId xmlns:p14="http://schemas.microsoft.com/office/powerpoint/2010/main" val="301178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E27007-6728-4EC8-AF77-D850926761B5}" type="slidenum">
              <a:rPr lang="en-US" altLang="en-US" smtClean="0"/>
              <a:pPr/>
              <a:t>‹#›</a:t>
            </a:fld>
            <a:endParaRPr lang="en-US" altLang="en-US"/>
          </a:p>
        </p:txBody>
      </p:sp>
    </p:spTree>
    <p:extLst>
      <p:ext uri="{BB962C8B-B14F-4D97-AF65-F5344CB8AC3E}">
        <p14:creationId xmlns:p14="http://schemas.microsoft.com/office/powerpoint/2010/main" val="480020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endParaRPr lang="en-US" altLang="en-US"/>
          </a:p>
        </p:txBody>
      </p:sp>
      <p:sp>
        <p:nvSpPr>
          <p:cNvPr id="5" name="Footer Placeholder 4"/>
          <p:cNvSpPr>
            <a:spLocks noGrp="1"/>
          </p:cNvSpPr>
          <p:nvPr>
            <p:ph type="ftr" sz="quarter" idx="11"/>
          </p:nvPr>
        </p:nvSpPr>
        <p:spPr>
          <a:xfrm>
            <a:off x="594360" y="381001"/>
            <a:ext cx="4830656" cy="365125"/>
          </a:xfrm>
        </p:spPr>
        <p:txBody>
          <a:bodyPr/>
          <a:lstStyle/>
          <a:p>
            <a:endParaRPr lang="en-US" altLang="en-US"/>
          </a:p>
        </p:txBody>
      </p:sp>
      <p:sp>
        <p:nvSpPr>
          <p:cNvPr id="6" name="Slide Number Placeholder 5"/>
          <p:cNvSpPr>
            <a:spLocks noGrp="1"/>
          </p:cNvSpPr>
          <p:nvPr>
            <p:ph type="sldNum" sz="quarter" idx="12"/>
          </p:nvPr>
        </p:nvSpPr>
        <p:spPr>
          <a:xfrm>
            <a:off x="7882466" y="381001"/>
            <a:ext cx="667173" cy="365125"/>
          </a:xfrm>
        </p:spPr>
        <p:txBody>
          <a:bodyPr/>
          <a:lstStyle/>
          <a:p>
            <a:fld id="{A86EC11C-3859-45B4-8640-4A5D327ACF0B}" type="slidenum">
              <a:rPr lang="en-US" altLang="en-US" smtClean="0"/>
              <a:pPr/>
              <a:t>‹#›</a:t>
            </a:fld>
            <a:endParaRPr lang="en-US" altLang="en-US"/>
          </a:p>
        </p:txBody>
      </p:sp>
    </p:spTree>
    <p:extLst>
      <p:ext uri="{BB962C8B-B14F-4D97-AF65-F5344CB8AC3E}">
        <p14:creationId xmlns:p14="http://schemas.microsoft.com/office/powerpoint/2010/main" val="765253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765DB68-7E9E-41D2-AE3E-45D08DDC53F1}" type="slidenum">
              <a:rPr lang="en-US" altLang="en-US" smtClean="0"/>
              <a:pPr/>
              <a:t>‹#›</a:t>
            </a:fld>
            <a:endParaRPr lang="en-US" altLang="en-US"/>
          </a:p>
        </p:txBody>
      </p:sp>
    </p:spTree>
    <p:extLst>
      <p:ext uri="{BB962C8B-B14F-4D97-AF65-F5344CB8AC3E}">
        <p14:creationId xmlns:p14="http://schemas.microsoft.com/office/powerpoint/2010/main" val="630392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09BE3D24-A1E9-41B2-B7D4-F5A107BE9066}" type="slidenum">
              <a:rPr lang="en-US" altLang="en-US" smtClean="0"/>
              <a:pPr/>
              <a:t>‹#›</a:t>
            </a:fld>
            <a:endParaRPr lang="en-US" altLang="en-US"/>
          </a:p>
        </p:txBody>
      </p:sp>
    </p:spTree>
    <p:extLst>
      <p:ext uri="{BB962C8B-B14F-4D97-AF65-F5344CB8AC3E}">
        <p14:creationId xmlns:p14="http://schemas.microsoft.com/office/powerpoint/2010/main" val="2463964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71F8CC2-5FC5-4283-BD89-079A50EA08C0}" type="slidenum">
              <a:rPr lang="en-US" altLang="en-US" smtClean="0"/>
              <a:pPr/>
              <a:t>‹#›</a:t>
            </a:fld>
            <a:endParaRPr lang="en-US" altLang="en-US"/>
          </a:p>
        </p:txBody>
      </p:sp>
    </p:spTree>
    <p:extLst>
      <p:ext uri="{BB962C8B-B14F-4D97-AF65-F5344CB8AC3E}">
        <p14:creationId xmlns:p14="http://schemas.microsoft.com/office/powerpoint/2010/main" val="1310837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C830AAF-FC12-4E26-9D61-61795A6A5A19}" type="slidenum">
              <a:rPr lang="en-US" altLang="en-US" smtClean="0"/>
              <a:pPr/>
              <a:t>‹#›</a:t>
            </a:fld>
            <a:endParaRPr lang="en-US" altLang="en-US"/>
          </a:p>
        </p:txBody>
      </p:sp>
    </p:spTree>
    <p:extLst>
      <p:ext uri="{BB962C8B-B14F-4D97-AF65-F5344CB8AC3E}">
        <p14:creationId xmlns:p14="http://schemas.microsoft.com/office/powerpoint/2010/main" val="189355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r>
              <a:rPr lang="en-US" altLang="en-US"/>
              <a:t>3/9/15</a:t>
            </a:r>
          </a:p>
        </p:txBody>
      </p:sp>
      <p:sp>
        <p:nvSpPr>
          <p:cNvPr id="5" name="Slide Number Placeholder 4"/>
          <p:cNvSpPr>
            <a:spLocks noGrp="1"/>
          </p:cNvSpPr>
          <p:nvPr>
            <p:ph type="sldNum" idx="11"/>
          </p:nvPr>
        </p:nvSpPr>
        <p:spPr/>
        <p:txBody>
          <a:bodyPr/>
          <a:lstStyle>
            <a:lvl1pPr>
              <a:defRPr/>
            </a:lvl1pPr>
          </a:lstStyle>
          <a:p>
            <a:fld id="{D0BDD971-3D92-4D70-B126-23A4974C8A51}" type="slidenum">
              <a:rPr lang="en-US" altLang="en-US"/>
              <a:pPr/>
              <a:t>‹#›</a:t>
            </a:fld>
            <a:endParaRPr lang="en-US" altLang="en-US"/>
          </a:p>
        </p:txBody>
      </p:sp>
    </p:spTree>
    <p:extLst>
      <p:ext uri="{BB962C8B-B14F-4D97-AF65-F5344CB8AC3E}">
        <p14:creationId xmlns:p14="http://schemas.microsoft.com/office/powerpoint/2010/main" val="2021385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C128856-A183-43A1-9266-887AE0516E28}" type="slidenum">
              <a:rPr lang="en-US" altLang="en-US" smtClean="0"/>
              <a:pPr/>
              <a:t>‹#›</a:t>
            </a:fld>
            <a:endParaRPr lang="en-US" altLang="en-US"/>
          </a:p>
        </p:txBody>
      </p:sp>
    </p:spTree>
    <p:extLst>
      <p:ext uri="{BB962C8B-B14F-4D97-AF65-F5344CB8AC3E}">
        <p14:creationId xmlns:p14="http://schemas.microsoft.com/office/powerpoint/2010/main" val="312087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9110FDA-A7B3-4336-9032-2F308B32D4D0}" type="slidenum">
              <a:rPr lang="en-US" altLang="en-US" smtClean="0"/>
              <a:pPr/>
              <a:t>‹#›</a:t>
            </a:fld>
            <a:endParaRPr lang="en-US" altLang="en-US"/>
          </a:p>
        </p:txBody>
      </p:sp>
    </p:spTree>
    <p:extLst>
      <p:ext uri="{BB962C8B-B14F-4D97-AF65-F5344CB8AC3E}">
        <p14:creationId xmlns:p14="http://schemas.microsoft.com/office/powerpoint/2010/main" val="2681739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en-US"/>
              <a:t>3/9/15</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0D5CA3-7A22-4133-B7A4-B3A1D10C5209}" type="slidenum">
              <a:rPr lang="en-US" altLang="en-US" smtClean="0"/>
              <a:pPr/>
              <a:t>‹#›</a:t>
            </a:fld>
            <a:endParaRPr lang="en-US" altLang="en-US"/>
          </a:p>
        </p:txBody>
      </p:sp>
    </p:spTree>
    <p:extLst>
      <p:ext uri="{BB962C8B-B14F-4D97-AF65-F5344CB8AC3E}">
        <p14:creationId xmlns:p14="http://schemas.microsoft.com/office/powerpoint/2010/main" val="1553675785"/>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endParaRPr lang="en-US" altLang="en-US"/>
          </a:p>
        </p:txBody>
      </p:sp>
      <p:sp>
        <p:nvSpPr>
          <p:cNvPr id="6" name="Footer Placeholder 5"/>
          <p:cNvSpPr>
            <a:spLocks noGrp="1"/>
          </p:cNvSpPr>
          <p:nvPr>
            <p:ph type="ftr" sz="quarter" idx="11"/>
          </p:nvPr>
        </p:nvSpPr>
        <p:spPr>
          <a:xfrm>
            <a:off x="594360" y="381001"/>
            <a:ext cx="4830656" cy="365125"/>
          </a:xfrm>
        </p:spPr>
        <p:txBody>
          <a:bodyPr/>
          <a:lstStyle/>
          <a:p>
            <a:endParaRPr lang="en-US" altLang="en-US"/>
          </a:p>
        </p:txBody>
      </p:sp>
      <p:sp>
        <p:nvSpPr>
          <p:cNvPr id="7" name="Slide Number Placeholder 6"/>
          <p:cNvSpPr>
            <a:spLocks noGrp="1"/>
          </p:cNvSpPr>
          <p:nvPr>
            <p:ph type="sldNum" sz="quarter" idx="12"/>
          </p:nvPr>
        </p:nvSpPr>
        <p:spPr>
          <a:xfrm>
            <a:off x="7882466" y="381001"/>
            <a:ext cx="667174" cy="365125"/>
          </a:xfrm>
        </p:spPr>
        <p:txBody>
          <a:bodyPr/>
          <a:lstStyle/>
          <a:p>
            <a:fld id="{BE524466-4ACC-43C1-8BB2-22A262E38049}" type="slidenum">
              <a:rPr lang="en-US" altLang="en-US" smtClean="0"/>
              <a:pPr/>
              <a:t>‹#›</a:t>
            </a:fld>
            <a:endParaRPr lang="en-US" altLang="en-US"/>
          </a:p>
        </p:txBody>
      </p:sp>
    </p:spTree>
    <p:extLst>
      <p:ext uri="{BB962C8B-B14F-4D97-AF65-F5344CB8AC3E}">
        <p14:creationId xmlns:p14="http://schemas.microsoft.com/office/powerpoint/2010/main" val="1480274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endParaRPr lang="en-US" altLang="en-US"/>
          </a:p>
        </p:txBody>
      </p:sp>
      <p:sp>
        <p:nvSpPr>
          <p:cNvPr id="6" name="Footer Placeholder 5"/>
          <p:cNvSpPr>
            <a:spLocks noGrp="1"/>
          </p:cNvSpPr>
          <p:nvPr>
            <p:ph type="ftr" sz="quarter" idx="11"/>
          </p:nvPr>
        </p:nvSpPr>
        <p:spPr>
          <a:xfrm>
            <a:off x="594360" y="379438"/>
            <a:ext cx="4830656" cy="365125"/>
          </a:xfrm>
        </p:spPr>
        <p:txBody>
          <a:bodyPr/>
          <a:lstStyle/>
          <a:p>
            <a:endParaRPr lang="en-US" altLang="en-US"/>
          </a:p>
        </p:txBody>
      </p:sp>
      <p:sp>
        <p:nvSpPr>
          <p:cNvPr id="7" name="Slide Number Placeholder 6"/>
          <p:cNvSpPr>
            <a:spLocks noGrp="1"/>
          </p:cNvSpPr>
          <p:nvPr>
            <p:ph type="sldNum" sz="quarter" idx="12"/>
          </p:nvPr>
        </p:nvSpPr>
        <p:spPr>
          <a:xfrm>
            <a:off x="7882466" y="381001"/>
            <a:ext cx="667174" cy="365125"/>
          </a:xfrm>
        </p:spPr>
        <p:txBody>
          <a:bodyPr/>
          <a:lstStyle/>
          <a:p>
            <a:fld id="{BE524466-4ACC-43C1-8BB2-22A262E38049}" type="slidenum">
              <a:rPr lang="en-US" altLang="en-US" smtClean="0"/>
              <a:pPr/>
              <a:t>‹#›</a:t>
            </a:fld>
            <a:endParaRPr lang="en-US" alt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01355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endParaRPr lang="en-US" altLang="en-US"/>
          </a:p>
        </p:txBody>
      </p:sp>
      <p:sp>
        <p:nvSpPr>
          <p:cNvPr id="6" name="Footer Placeholder 5"/>
          <p:cNvSpPr>
            <a:spLocks noGrp="1"/>
          </p:cNvSpPr>
          <p:nvPr>
            <p:ph type="ftr" sz="quarter" idx="11"/>
          </p:nvPr>
        </p:nvSpPr>
        <p:spPr>
          <a:xfrm>
            <a:off x="594360" y="378884"/>
            <a:ext cx="4830656" cy="365125"/>
          </a:xfrm>
        </p:spPr>
        <p:txBody>
          <a:bodyPr/>
          <a:lstStyle/>
          <a:p>
            <a:endParaRPr lang="en-US" altLang="en-US"/>
          </a:p>
        </p:txBody>
      </p:sp>
      <p:sp>
        <p:nvSpPr>
          <p:cNvPr id="7" name="Slide Number Placeholder 6"/>
          <p:cNvSpPr>
            <a:spLocks noGrp="1"/>
          </p:cNvSpPr>
          <p:nvPr>
            <p:ph type="sldNum" sz="quarter" idx="12"/>
          </p:nvPr>
        </p:nvSpPr>
        <p:spPr>
          <a:xfrm>
            <a:off x="7882466" y="381001"/>
            <a:ext cx="667174" cy="365125"/>
          </a:xfrm>
        </p:spPr>
        <p:txBody>
          <a:bodyPr/>
          <a:lstStyle/>
          <a:p>
            <a:fld id="{BE524466-4ACC-43C1-8BB2-22A262E38049}" type="slidenum">
              <a:rPr lang="en-US" altLang="en-US" smtClean="0"/>
              <a:pPr/>
              <a:t>‹#›</a:t>
            </a:fld>
            <a:endParaRPr lang="en-US" altLang="en-US"/>
          </a:p>
        </p:txBody>
      </p:sp>
    </p:spTree>
    <p:extLst>
      <p:ext uri="{BB962C8B-B14F-4D97-AF65-F5344CB8AC3E}">
        <p14:creationId xmlns:p14="http://schemas.microsoft.com/office/powerpoint/2010/main" val="2231002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ltLang="en-US"/>
              <a:t>3/9/15</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0D5CA3-7A22-4133-B7A4-B3A1D10C5209}" type="slidenum">
              <a:rPr lang="en-US" altLang="en-US" smtClean="0"/>
              <a:pPr/>
              <a:t>‹#›</a:t>
            </a:fld>
            <a:endParaRPr lang="en-US" altLang="en-US"/>
          </a:p>
        </p:txBody>
      </p:sp>
    </p:spTree>
    <p:extLst>
      <p:ext uri="{BB962C8B-B14F-4D97-AF65-F5344CB8AC3E}">
        <p14:creationId xmlns:p14="http://schemas.microsoft.com/office/powerpoint/2010/main" val="4028278607"/>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ltLang="en-US"/>
              <a:t>3/9/15</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0D5CA3-7A22-4133-B7A4-B3A1D10C5209}" type="slidenum">
              <a:rPr lang="en-US" altLang="en-US" smtClean="0"/>
              <a:pPr/>
              <a:t>‹#›</a:t>
            </a:fld>
            <a:endParaRPr lang="en-US" altLang="en-US"/>
          </a:p>
        </p:txBody>
      </p:sp>
    </p:spTree>
    <p:extLst>
      <p:ext uri="{BB962C8B-B14F-4D97-AF65-F5344CB8AC3E}">
        <p14:creationId xmlns:p14="http://schemas.microsoft.com/office/powerpoint/2010/main" val="3331971846"/>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FF1C6FD-4923-4B39-B102-A3304FD1D182}" type="slidenum">
              <a:rPr lang="en-US" altLang="en-US" smtClean="0"/>
              <a:pPr/>
              <a:t>‹#›</a:t>
            </a:fld>
            <a:endParaRPr lang="en-US" altLang="en-US"/>
          </a:p>
        </p:txBody>
      </p:sp>
    </p:spTree>
    <p:extLst>
      <p:ext uri="{BB962C8B-B14F-4D97-AF65-F5344CB8AC3E}">
        <p14:creationId xmlns:p14="http://schemas.microsoft.com/office/powerpoint/2010/main" val="1690645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endParaRPr lang="en-US" altLang="en-US"/>
          </a:p>
        </p:txBody>
      </p:sp>
      <p:sp>
        <p:nvSpPr>
          <p:cNvPr id="5" name="Footer Placeholder 4"/>
          <p:cNvSpPr>
            <a:spLocks noGrp="1"/>
          </p:cNvSpPr>
          <p:nvPr>
            <p:ph type="ftr" sz="quarter" idx="11"/>
          </p:nvPr>
        </p:nvSpPr>
        <p:spPr>
          <a:xfrm>
            <a:off x="594360" y="381001"/>
            <a:ext cx="4830656" cy="365125"/>
          </a:xfrm>
        </p:spPr>
        <p:txBody>
          <a:bodyPr/>
          <a:lstStyle/>
          <a:p>
            <a:endParaRPr lang="en-US" altLang="en-US"/>
          </a:p>
        </p:txBody>
      </p:sp>
      <p:sp>
        <p:nvSpPr>
          <p:cNvPr id="6" name="Slide Number Placeholder 5"/>
          <p:cNvSpPr>
            <a:spLocks noGrp="1"/>
          </p:cNvSpPr>
          <p:nvPr>
            <p:ph type="sldNum" sz="quarter" idx="12"/>
          </p:nvPr>
        </p:nvSpPr>
        <p:spPr>
          <a:xfrm>
            <a:off x="7882466" y="381001"/>
            <a:ext cx="667174" cy="365125"/>
          </a:xfrm>
        </p:spPr>
        <p:txBody>
          <a:bodyPr/>
          <a:lstStyle/>
          <a:p>
            <a:fld id="{F030AAE5-DC9D-4B3F-98CF-59CBB053213C}" type="slidenum">
              <a:rPr lang="en-US" altLang="en-US" smtClean="0"/>
              <a:pPr/>
              <a:t>‹#›</a:t>
            </a:fld>
            <a:endParaRPr lang="en-US" altLang="en-US"/>
          </a:p>
        </p:txBody>
      </p:sp>
    </p:spTree>
    <p:extLst>
      <p:ext uri="{BB962C8B-B14F-4D97-AF65-F5344CB8AC3E}">
        <p14:creationId xmlns:p14="http://schemas.microsoft.com/office/powerpoint/2010/main" val="23425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r>
              <a:rPr lang="en-US" altLang="en-US"/>
              <a:t>3/9/15</a:t>
            </a:r>
          </a:p>
        </p:txBody>
      </p:sp>
      <p:sp>
        <p:nvSpPr>
          <p:cNvPr id="5" name="Slide Number Placeholder 4"/>
          <p:cNvSpPr>
            <a:spLocks noGrp="1"/>
          </p:cNvSpPr>
          <p:nvPr>
            <p:ph type="sldNum" idx="11"/>
          </p:nvPr>
        </p:nvSpPr>
        <p:spPr/>
        <p:txBody>
          <a:bodyPr/>
          <a:lstStyle>
            <a:lvl1pPr>
              <a:defRPr/>
            </a:lvl1pPr>
          </a:lstStyle>
          <a:p>
            <a:fld id="{A06BDCF0-8FA1-4798-89C3-B92B4C78FA90}" type="slidenum">
              <a:rPr lang="en-US" altLang="en-US"/>
              <a:pPr/>
              <a:t>‹#›</a:t>
            </a:fld>
            <a:endParaRPr lang="en-US" altLang="en-US"/>
          </a:p>
        </p:txBody>
      </p:sp>
    </p:spTree>
    <p:extLst>
      <p:ext uri="{BB962C8B-B14F-4D97-AF65-F5344CB8AC3E}">
        <p14:creationId xmlns:p14="http://schemas.microsoft.com/office/powerpoint/2010/main" val="3372115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8950" y="488950"/>
            <a:ext cx="7810500" cy="738188"/>
          </a:xfrm>
        </p:spPr>
        <p:txBody>
          <a:bodyPr/>
          <a:lstStyle/>
          <a:p>
            <a:r>
              <a:rPr lang="en-US"/>
              <a:t>Click to edit Master title style</a:t>
            </a:r>
          </a:p>
        </p:txBody>
      </p:sp>
      <p:sp>
        <p:nvSpPr>
          <p:cNvPr id="3" name="Date Placeholder 2"/>
          <p:cNvSpPr>
            <a:spLocks noGrp="1"/>
          </p:cNvSpPr>
          <p:nvPr>
            <p:ph type="dt" idx="10"/>
          </p:nvPr>
        </p:nvSpPr>
        <p:spPr>
          <a:xfrm>
            <a:off x="488950" y="6346825"/>
            <a:ext cx="1931988" cy="280988"/>
          </a:xfrm>
        </p:spPr>
        <p:txBody>
          <a:bodyPr/>
          <a:lstStyle>
            <a:lvl1pPr>
              <a:defRPr/>
            </a:lvl1pPr>
          </a:lstStyle>
          <a:p>
            <a:endParaRPr lang="en-US" altLang="en-US"/>
          </a:p>
        </p:txBody>
      </p:sp>
      <p:sp>
        <p:nvSpPr>
          <p:cNvPr id="4" name="Footer Placeholder 3"/>
          <p:cNvSpPr>
            <a:spLocks noGrp="1"/>
          </p:cNvSpPr>
          <p:nvPr>
            <p:ph type="ftr" idx="11"/>
          </p:nvPr>
        </p:nvSpPr>
        <p:spPr>
          <a:xfrm>
            <a:off x="3149600" y="6346825"/>
            <a:ext cx="2695575" cy="280988"/>
          </a:xfrm>
        </p:spPr>
        <p:txBody>
          <a:bodyPr/>
          <a:lstStyle>
            <a:lvl1pPr>
              <a:defRPr/>
            </a:lvl1pPr>
          </a:lstStyle>
          <a:p>
            <a:endParaRPr lang="en-US" altLang="en-US"/>
          </a:p>
        </p:txBody>
      </p:sp>
      <p:sp>
        <p:nvSpPr>
          <p:cNvPr id="5" name="Slide Number Placeholder 4"/>
          <p:cNvSpPr>
            <a:spLocks noGrp="1"/>
          </p:cNvSpPr>
          <p:nvPr>
            <p:ph type="sldNum" idx="12"/>
          </p:nvPr>
        </p:nvSpPr>
        <p:spPr>
          <a:xfrm>
            <a:off x="6564313" y="6346825"/>
            <a:ext cx="1931987" cy="280988"/>
          </a:xfrm>
        </p:spPr>
        <p:txBody>
          <a:bodyPr/>
          <a:lstStyle>
            <a:lvl1pPr>
              <a:defRPr/>
            </a:lvl1pPr>
          </a:lstStyle>
          <a:p>
            <a:fld id="{57D7CEC3-A003-4562-9352-DAAFD4F444F5}" type="slidenum">
              <a:rPr lang="en-US" altLang="en-US"/>
              <a:pPr/>
              <a:t>‹#›</a:t>
            </a:fld>
            <a:endParaRPr lang="en-US" altLang="en-US"/>
          </a:p>
        </p:txBody>
      </p:sp>
    </p:spTree>
    <p:extLst>
      <p:ext uri="{BB962C8B-B14F-4D97-AF65-F5344CB8AC3E}">
        <p14:creationId xmlns:p14="http://schemas.microsoft.com/office/powerpoint/2010/main" val="10835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3938588" cy="432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48188" y="1604963"/>
            <a:ext cx="3938587" cy="432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r>
              <a:rPr lang="en-US" altLang="en-US"/>
              <a:t>3/9/15</a:t>
            </a:r>
          </a:p>
        </p:txBody>
      </p:sp>
      <p:sp>
        <p:nvSpPr>
          <p:cNvPr id="6" name="Slide Number Placeholder 5"/>
          <p:cNvSpPr>
            <a:spLocks noGrp="1"/>
          </p:cNvSpPr>
          <p:nvPr>
            <p:ph type="sldNum" idx="11"/>
          </p:nvPr>
        </p:nvSpPr>
        <p:spPr/>
        <p:txBody>
          <a:bodyPr/>
          <a:lstStyle>
            <a:lvl1pPr>
              <a:defRPr/>
            </a:lvl1pPr>
          </a:lstStyle>
          <a:p>
            <a:fld id="{47112669-6092-4AE3-B069-9FA85A38D720}" type="slidenum">
              <a:rPr lang="en-US" altLang="en-US"/>
              <a:pPr/>
              <a:t>‹#›</a:t>
            </a:fld>
            <a:endParaRPr lang="en-US" altLang="en-US"/>
          </a:p>
        </p:txBody>
      </p:sp>
    </p:spTree>
    <p:extLst>
      <p:ext uri="{BB962C8B-B14F-4D97-AF65-F5344CB8AC3E}">
        <p14:creationId xmlns:p14="http://schemas.microsoft.com/office/powerpoint/2010/main" val="2259257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r>
              <a:rPr lang="en-US" altLang="en-US"/>
              <a:t>3/9/15</a:t>
            </a:r>
          </a:p>
        </p:txBody>
      </p:sp>
      <p:sp>
        <p:nvSpPr>
          <p:cNvPr id="8" name="Slide Number Placeholder 7"/>
          <p:cNvSpPr>
            <a:spLocks noGrp="1"/>
          </p:cNvSpPr>
          <p:nvPr>
            <p:ph type="sldNum" idx="11"/>
          </p:nvPr>
        </p:nvSpPr>
        <p:spPr/>
        <p:txBody>
          <a:bodyPr/>
          <a:lstStyle>
            <a:lvl1pPr>
              <a:defRPr/>
            </a:lvl1pPr>
          </a:lstStyle>
          <a:p>
            <a:fld id="{FD55279F-0AFA-4179-91BA-9DCC3CBE26FD}" type="slidenum">
              <a:rPr lang="en-US" altLang="en-US"/>
              <a:pPr/>
              <a:t>‹#›</a:t>
            </a:fld>
            <a:endParaRPr lang="en-US" altLang="en-US"/>
          </a:p>
        </p:txBody>
      </p:sp>
    </p:spTree>
    <p:extLst>
      <p:ext uri="{BB962C8B-B14F-4D97-AF65-F5344CB8AC3E}">
        <p14:creationId xmlns:p14="http://schemas.microsoft.com/office/powerpoint/2010/main" val="238304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r>
              <a:rPr lang="en-US" altLang="en-US"/>
              <a:t>3/9/15</a:t>
            </a:r>
          </a:p>
        </p:txBody>
      </p:sp>
      <p:sp>
        <p:nvSpPr>
          <p:cNvPr id="4" name="Slide Number Placeholder 3"/>
          <p:cNvSpPr>
            <a:spLocks noGrp="1"/>
          </p:cNvSpPr>
          <p:nvPr>
            <p:ph type="sldNum" idx="11"/>
          </p:nvPr>
        </p:nvSpPr>
        <p:spPr/>
        <p:txBody>
          <a:bodyPr/>
          <a:lstStyle>
            <a:lvl1pPr>
              <a:defRPr/>
            </a:lvl1pPr>
          </a:lstStyle>
          <a:p>
            <a:fld id="{7886ACDB-FE72-46AE-BB7A-CCA301CAE4C3}" type="slidenum">
              <a:rPr lang="en-US" altLang="en-US"/>
              <a:pPr/>
              <a:t>‹#›</a:t>
            </a:fld>
            <a:endParaRPr lang="en-US" altLang="en-US"/>
          </a:p>
        </p:txBody>
      </p:sp>
    </p:spTree>
    <p:extLst>
      <p:ext uri="{BB962C8B-B14F-4D97-AF65-F5344CB8AC3E}">
        <p14:creationId xmlns:p14="http://schemas.microsoft.com/office/powerpoint/2010/main" val="87383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ltLang="en-US"/>
              <a:t>3/9/15</a:t>
            </a:r>
          </a:p>
        </p:txBody>
      </p:sp>
      <p:sp>
        <p:nvSpPr>
          <p:cNvPr id="3" name="Slide Number Placeholder 2"/>
          <p:cNvSpPr>
            <a:spLocks noGrp="1"/>
          </p:cNvSpPr>
          <p:nvPr>
            <p:ph type="sldNum" idx="11"/>
          </p:nvPr>
        </p:nvSpPr>
        <p:spPr/>
        <p:txBody>
          <a:bodyPr/>
          <a:lstStyle>
            <a:lvl1pPr>
              <a:defRPr/>
            </a:lvl1pPr>
          </a:lstStyle>
          <a:p>
            <a:fld id="{D5EB7F18-1407-4363-8A0B-272622F5C8E0}" type="slidenum">
              <a:rPr lang="en-US" altLang="en-US"/>
              <a:pPr/>
              <a:t>‹#›</a:t>
            </a:fld>
            <a:endParaRPr lang="en-US" altLang="en-US"/>
          </a:p>
        </p:txBody>
      </p:sp>
    </p:spTree>
    <p:extLst>
      <p:ext uri="{BB962C8B-B14F-4D97-AF65-F5344CB8AC3E}">
        <p14:creationId xmlns:p14="http://schemas.microsoft.com/office/powerpoint/2010/main" val="402600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r>
              <a:rPr lang="en-US" altLang="en-US"/>
              <a:t>3/9/15</a:t>
            </a:r>
          </a:p>
        </p:txBody>
      </p:sp>
      <p:sp>
        <p:nvSpPr>
          <p:cNvPr id="6" name="Slide Number Placeholder 5"/>
          <p:cNvSpPr>
            <a:spLocks noGrp="1"/>
          </p:cNvSpPr>
          <p:nvPr>
            <p:ph type="sldNum" idx="11"/>
          </p:nvPr>
        </p:nvSpPr>
        <p:spPr/>
        <p:txBody>
          <a:bodyPr/>
          <a:lstStyle>
            <a:lvl1pPr>
              <a:defRPr/>
            </a:lvl1pPr>
          </a:lstStyle>
          <a:p>
            <a:fld id="{F84BAC6B-7DE3-491C-94C3-990EEE493FE7}" type="slidenum">
              <a:rPr lang="en-US" altLang="en-US"/>
              <a:pPr/>
              <a:t>‹#›</a:t>
            </a:fld>
            <a:endParaRPr lang="en-US" altLang="en-US"/>
          </a:p>
        </p:txBody>
      </p:sp>
    </p:spTree>
    <p:extLst>
      <p:ext uri="{BB962C8B-B14F-4D97-AF65-F5344CB8AC3E}">
        <p14:creationId xmlns:p14="http://schemas.microsoft.com/office/powerpoint/2010/main" val="417060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r>
              <a:rPr lang="en-US" altLang="en-US"/>
              <a:t>3/9/15</a:t>
            </a:r>
          </a:p>
        </p:txBody>
      </p:sp>
      <p:sp>
        <p:nvSpPr>
          <p:cNvPr id="6" name="Slide Number Placeholder 5"/>
          <p:cNvSpPr>
            <a:spLocks noGrp="1"/>
          </p:cNvSpPr>
          <p:nvPr>
            <p:ph type="sldNum" idx="11"/>
          </p:nvPr>
        </p:nvSpPr>
        <p:spPr/>
        <p:txBody>
          <a:bodyPr/>
          <a:lstStyle>
            <a:lvl1pPr>
              <a:defRPr/>
            </a:lvl1pPr>
          </a:lstStyle>
          <a:p>
            <a:fld id="{C689D594-37BA-44B5-9800-9D1F4BA9A954}" type="slidenum">
              <a:rPr lang="en-US" altLang="en-US"/>
              <a:pPr/>
              <a:t>‹#›</a:t>
            </a:fld>
            <a:endParaRPr lang="en-US" altLang="en-US"/>
          </a:p>
        </p:txBody>
      </p:sp>
    </p:spTree>
    <p:extLst>
      <p:ext uri="{BB962C8B-B14F-4D97-AF65-F5344CB8AC3E}">
        <p14:creationId xmlns:p14="http://schemas.microsoft.com/office/powerpoint/2010/main" val="124384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2130425"/>
            <a:ext cx="757237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dt"/>
          </p:nvPr>
        </p:nvSpPr>
        <p:spPr bwMode="auto">
          <a:xfrm>
            <a:off x="457200" y="6356350"/>
            <a:ext cx="19335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r>
              <a:rPr lang="en-US" altLang="en-US"/>
              <a:t>3/9/15</a:t>
            </a:r>
          </a:p>
        </p:txBody>
      </p:sp>
      <p:sp>
        <p:nvSpPr>
          <p:cNvPr id="1027" name="Text Box 3"/>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8" name="Rectangle 4"/>
          <p:cNvSpPr>
            <a:spLocks noGrp="1" noChangeArrowheads="1"/>
          </p:cNvSpPr>
          <p:nvPr>
            <p:ph type="sldNum"/>
          </p:nvPr>
        </p:nvSpPr>
        <p:spPr bwMode="auto">
          <a:xfrm>
            <a:off x="6553200" y="6356350"/>
            <a:ext cx="19335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BF0D5CA3-7A22-4133-B7A4-B3A1D10C5209}" type="slidenum">
              <a:rPr lang="en-US" altLang="en-US"/>
              <a:pPr/>
              <a:t>‹#›</a:t>
            </a:fld>
            <a:endParaRPr lang="en-US" altLang="en-US"/>
          </a:p>
        </p:txBody>
      </p:sp>
      <p:sp>
        <p:nvSpPr>
          <p:cNvPr id="1029" name="Rectangle 5"/>
          <p:cNvSpPr>
            <a:spLocks noGrp="1" noChangeArrowheads="1"/>
          </p:cNvSpPr>
          <p:nvPr>
            <p:ph type="body" idx="1"/>
          </p:nvPr>
        </p:nvSpPr>
        <p:spPr bwMode="auto">
          <a:xfrm>
            <a:off x="457200" y="1604963"/>
            <a:ext cx="8029575" cy="432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4" r:id="rId12"/>
  </p:sldLayoutIdLst>
  <p:hf sldNum="0" hdr="0" ftr="0"/>
  <p:txStyles>
    <p:titleStyle>
      <a:lvl1pPr algn="l" defTabSz="457200" rtl="0" fontAlgn="base">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marL="11430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marL="16002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marL="20574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57200"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57200" rtl="0" fontAlgn="base">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fontAlgn="base">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ltLang="en-US"/>
              <a:t>3/9/15</a:t>
            </a: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F0D5CA3-7A22-4133-B7A4-B3A1D10C5209}" type="slidenum">
              <a:rPr lang="en-US" altLang="en-US" smtClean="0"/>
              <a:pPr/>
              <a:t>‹#›</a:t>
            </a:fld>
            <a:endParaRPr lang="en-US" altLang="en-US"/>
          </a:p>
        </p:txBody>
      </p:sp>
    </p:spTree>
    <p:extLst>
      <p:ext uri="{BB962C8B-B14F-4D97-AF65-F5344CB8AC3E}">
        <p14:creationId xmlns:p14="http://schemas.microsoft.com/office/powerpoint/2010/main" val="3475399317"/>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hf sldNum="0"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8" Type="http://schemas.openxmlformats.org/officeDocument/2006/relationships/hyperlink" Target="http://www.nasa.gov/multimedia/imagegallery/image_feature_2097.html" TargetMode="External"/><Relationship Id="rId3" Type="http://schemas.openxmlformats.org/officeDocument/2006/relationships/hyperlink" Target="http://en.wikipedia.org/wiki/Uranium-lead_dating" TargetMode="External"/><Relationship Id="rId7" Type="http://schemas.openxmlformats.org/officeDocument/2006/relationships/hyperlink" Target="http://www.youtube.com/watch?v=r7hXHMco7tU" TargetMode="External"/><Relationship Id="rId2" Type="http://schemas.openxmlformats.org/officeDocument/2006/relationships/hyperlink" Target="http://en.wikipedia.org/wiki/Red_shift_light" TargetMode="External"/><Relationship Id="rId1" Type="http://schemas.openxmlformats.org/officeDocument/2006/relationships/slideLayout" Target="../slideLayouts/slideLayout14.xml"/><Relationship Id="rId6" Type="http://schemas.openxmlformats.org/officeDocument/2006/relationships/hyperlink" Target="http://en.wikipedia.org/wiki/Milky_way_galaxy#Age" TargetMode="External"/><Relationship Id="rId5" Type="http://schemas.openxmlformats.org/officeDocument/2006/relationships/hyperlink" Target="http://en.wikipedia.org/wiki/Big_Bang" TargetMode="External"/><Relationship Id="rId10" Type="http://schemas.openxmlformats.org/officeDocument/2006/relationships/image" Target="../media/image71.png"/><Relationship Id="rId4" Type="http://schemas.openxmlformats.org/officeDocument/2006/relationships/hyperlink" Target="http://www.reasons.org/explore/author/HRoss" TargetMode="External"/><Relationship Id="rId9" Type="http://schemas.openxmlformats.org/officeDocument/2006/relationships/image" Target="../media/image5.jpeg"/></Relationships>
</file>

<file path=ppt/slides/_rels/slide101.xml.rels><?xml version="1.0" encoding="UTF-8" standalone="yes"?>
<Relationships xmlns="http://schemas.openxmlformats.org/package/2006/relationships"><Relationship Id="rId3" Type="http://schemas.openxmlformats.org/officeDocument/2006/relationships/hyperlink" Target="http://www.ctvn.org/programs-origins-viewshow.asp?id=10" TargetMode="External"/><Relationship Id="rId2" Type="http://schemas.openxmlformats.org/officeDocument/2006/relationships/hyperlink" Target="http://www.reasons.org/explore/author/HRoss" TargetMode="Externa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hyperlink" Target="http://www.biblegateway.com/passage/?search=hebrews%2011:3&amp;version=NIV" TargetMode="External"/><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sciencedaily.com/releases/2012/01/120109132703.htm" TargetMode="Externa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0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hyperlink" Target="http://www.youtube.com/watch?v=r7hXHMco7tU" TargetMode="External"/><Relationship Id="rId2" Type="http://schemas.openxmlformats.org/officeDocument/2006/relationships/hyperlink" Target="http://www.reasons.org/explore/author/HRoss" TargetMode="Externa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08.xml.rels><?xml version="1.0" encoding="UTF-8" standalone="yes"?>
<Relationships xmlns="http://schemas.openxmlformats.org/package/2006/relationships"><Relationship Id="rId3" Type="http://schemas.openxmlformats.org/officeDocument/2006/relationships/hyperlink" Target="http://www.reasons.org/dr-hugh-ross.html" TargetMode="External"/><Relationship Id="rId2" Type="http://schemas.openxmlformats.org/officeDocument/2006/relationships/hyperlink" Target="http://www.reasons.org/explore/author/HRoss" TargetMode="External"/><Relationship Id="rId1"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hyperlink" Target="http://www.youtube.com/watch?v=r7hXHMco7tU"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youtube.com/watch?v=HtjyUElU6n0&amp;feature=endscreen&amp;NR=1" TargetMode="External"/><Relationship Id="rId7" Type="http://schemas.openxmlformats.org/officeDocument/2006/relationships/image" Target="../media/image5.jpeg"/><Relationship Id="rId2" Type="http://schemas.openxmlformats.org/officeDocument/2006/relationships/hyperlink" Target="http://www.reasons.org/resources/news-archive" TargetMode="External"/><Relationship Id="rId1" Type="http://schemas.openxmlformats.org/officeDocument/2006/relationships/slideLayout" Target="../slideLayouts/slideLayout14.xml"/><Relationship Id="rId6" Type="http://schemas.openxmlformats.org/officeDocument/2006/relationships/hyperlink" Target="http://www.youtube.com/watch?v=-mdjM4-gRGg&amp;feature=relmfu" TargetMode="External"/><Relationship Id="rId5" Type="http://schemas.openxmlformats.org/officeDocument/2006/relationships/hyperlink" Target="http://www.youtube.com/watch?v=gJ_lTrTSXuk&amp;feature=endscreen&amp;NR=1" TargetMode="External"/><Relationship Id="rId4" Type="http://schemas.openxmlformats.org/officeDocument/2006/relationships/hyperlink" Target="http://www.youtube.com/watch?feature=endscreen&amp;NR=1&amp;v=MQQm_H7Eo8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10.xml.rels><?xml version="1.0" encoding="UTF-8" standalone="yes"?>
<Relationships xmlns="http://schemas.openxmlformats.org/package/2006/relationships"><Relationship Id="rId3" Type="http://schemas.openxmlformats.org/officeDocument/2006/relationships/hyperlink" Target="http://www.springerlink.com/content/g6n805154602432w/" TargetMode="External"/><Relationship Id="rId7" Type="http://schemas.openxmlformats.org/officeDocument/2006/relationships/image" Target="../media/image5.jpeg"/><Relationship Id="rId2" Type="http://schemas.openxmlformats.org/officeDocument/2006/relationships/hyperlink" Target="http://www.youtube.com/watch?v=r7hXHMco7tU" TargetMode="External"/><Relationship Id="rId1" Type="http://schemas.openxmlformats.org/officeDocument/2006/relationships/slideLayout" Target="../slideLayouts/slideLayout14.xml"/><Relationship Id="rId6" Type="http://schemas.openxmlformats.org/officeDocument/2006/relationships/hyperlink" Target="http://www.reasons.org/explore/author/HRoss" TargetMode="External"/><Relationship Id="rId5" Type="http://schemas.openxmlformats.org/officeDocument/2006/relationships/hyperlink" Target="http://www.youtube.com/watch?v=HZ5BzpBdyN4" TargetMode="External"/><Relationship Id="rId4" Type="http://schemas.openxmlformats.org/officeDocument/2006/relationships/hyperlink" Target="http://www.sciencedaily.com/releases/2011/04/110426164006.htm"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3.xml"/><Relationship Id="rId1" Type="http://schemas.openxmlformats.org/officeDocument/2006/relationships/slideLayout" Target="../slideLayouts/slideLayout30.xml"/><Relationship Id="rId5" Type="http://schemas.openxmlformats.org/officeDocument/2006/relationships/image" Target="../media/image75.jpeg"/><Relationship Id="rId4" Type="http://schemas.openxmlformats.org/officeDocument/2006/relationships/image" Target="../media/image74.jpeg"/></Relationships>
</file>

<file path=ppt/slides/_rels/slide112.xml.rels><?xml version="1.0" encoding="UTF-8" standalone="yes"?>
<Relationships xmlns="http://schemas.openxmlformats.org/package/2006/relationships"><Relationship Id="rId3" Type="http://schemas.openxmlformats.org/officeDocument/2006/relationships/hyperlink" Target="http://www.nasa.gov/pdf/168808main_gp-b_pfar_cvr-pref-execsum.pdf" TargetMode="External"/><Relationship Id="rId2" Type="http://schemas.openxmlformats.org/officeDocument/2006/relationships/notesSlide" Target="../notesSlides/notesSlide94.xml"/><Relationship Id="rId1" Type="http://schemas.openxmlformats.org/officeDocument/2006/relationships/slideLayout" Target="../slideLayouts/slideLayout30.xml"/><Relationship Id="rId6" Type="http://schemas.openxmlformats.org/officeDocument/2006/relationships/hyperlink" Target="http://youtu.be/VYZQxMowBsw" TargetMode="External"/><Relationship Id="rId5" Type="http://schemas.openxmlformats.org/officeDocument/2006/relationships/image" Target="../media/image5.jpeg"/><Relationship Id="rId4" Type="http://schemas.openxmlformats.org/officeDocument/2006/relationships/image" Target="../media/image75.jpeg"/></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hyperlink" Target="http://en.wikipedia.org/wiki/James_Ussher" TargetMode="External"/><Relationship Id="rId2" Type="http://schemas.openxmlformats.org/officeDocument/2006/relationships/notesSlide" Target="../notesSlides/notesSlide96.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hyperlink" Target="http://www.youtube.com/watch?v=I37wUKtX810"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7.xml"/><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8.xml"/><Relationship Id="rId1" Type="http://schemas.openxmlformats.org/officeDocument/2006/relationships/slideLayout" Target="../slideLayouts/slideLayout30.xml"/><Relationship Id="rId6" Type="http://schemas.openxmlformats.org/officeDocument/2006/relationships/hyperlink" Target="http://www.youtube.com/watch?v=r7hXHMco7tU" TargetMode="External"/><Relationship Id="rId5" Type="http://schemas.openxmlformats.org/officeDocument/2006/relationships/hyperlink" Target="http://www.reasons.org/explore/author/HRoss" TargetMode="External"/><Relationship Id="rId4" Type="http://schemas.openxmlformats.org/officeDocument/2006/relationships/hyperlink" Target="http://www.youtube.com/watch?v=HZ5BzpBdyN4"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9.xml"/><Relationship Id="rId1" Type="http://schemas.openxmlformats.org/officeDocument/2006/relationships/slideLayout" Target="../slideLayouts/slideLayout30.xml"/><Relationship Id="rId4" Type="http://schemas.openxmlformats.org/officeDocument/2006/relationships/image" Target="../media/image74.jpeg"/></Relationships>
</file>

<file path=ppt/slides/_rels/slide119.xml.rels><?xml version="1.0" encoding="UTF-8" standalone="yes"?>
<Relationships xmlns="http://schemas.openxmlformats.org/package/2006/relationships"><Relationship Id="rId3" Type="http://schemas.openxmlformats.org/officeDocument/2006/relationships/hyperlink" Target="http://www.youtube.com/watch?v=r7hXHMco7tU" TargetMode="External"/><Relationship Id="rId2" Type="http://schemas.openxmlformats.org/officeDocument/2006/relationships/notesSlide" Target="../notesSlides/notesSlide100.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hyperlink" Target="http://www.sciencedaily.com/releases/2013/12/131205142218.htm" TargetMode="External"/><Relationship Id="rId2" Type="http://schemas.openxmlformats.org/officeDocument/2006/relationships/notesSlide" Target="../notesSlides/notesSlide101.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2.xml"/><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3.xml"/><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4.xml"/><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5.xml"/><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1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1.jpeg"/><Relationship Id="rId7"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30.xml"/><Relationship Id="rId6" Type="http://schemas.openxmlformats.org/officeDocument/2006/relationships/image" Target="../media/image49.png"/><Relationship Id="rId11" Type="http://schemas.openxmlformats.org/officeDocument/2006/relationships/hyperlink" Target="http://www.nasa.gov/pdf/168808main_gp-b_pfar_cvr-pref-execsum.pdf" TargetMode="External"/><Relationship Id="rId5" Type="http://schemas.openxmlformats.org/officeDocument/2006/relationships/image" Target="../media/image48.png"/><Relationship Id="rId10" Type="http://schemas.openxmlformats.org/officeDocument/2006/relationships/hyperlink" Target="http://www.youtube.com/watch?v=l0tAQcpLILQ" TargetMode="External"/><Relationship Id="rId4" Type="http://schemas.openxmlformats.org/officeDocument/2006/relationships/image" Target="../media/image5.jpeg"/><Relationship Id="rId9" Type="http://schemas.openxmlformats.org/officeDocument/2006/relationships/hyperlink" Target="http://www.sciencedaily.com/releases/2012/02/120228123847.htm"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reasons.org/explore/author/HRoss" TargetMode="External"/><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hyperlink" Target="http://en.wikipedia.org/wiki/Big_Bang" TargetMode="External"/><Relationship Id="rId4" Type="http://schemas.openxmlformats.org/officeDocument/2006/relationships/hyperlink" Target="http://www.youtube.com/watch?v=r7hXHMco7tU"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7.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hyperlink" Target="http://www.sciencedaily.com/releases/2012/02/120228123847.htm"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9.xml"/><Relationship Id="rId1" Type="http://schemas.openxmlformats.org/officeDocument/2006/relationships/slideLayout" Target="../slideLayouts/slideLayout30.xml"/><Relationship Id="rId4" Type="http://schemas.openxmlformats.org/officeDocument/2006/relationships/image" Target="../media/image78.png"/></Relationships>
</file>

<file path=ppt/slides/_rels/slide1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0.xml"/><Relationship Id="rId1" Type="http://schemas.openxmlformats.org/officeDocument/2006/relationships/slideLayout" Target="../slideLayouts/slideLayout30.xml"/><Relationship Id="rId4" Type="http://schemas.openxmlformats.org/officeDocument/2006/relationships/image" Target="../media/image79.png"/></Relationships>
</file>

<file path=ppt/slides/_rels/slide1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1.xml"/><Relationship Id="rId1" Type="http://schemas.openxmlformats.org/officeDocument/2006/relationships/slideLayout" Target="../slideLayouts/slideLayout30.xml"/><Relationship Id="rId4" Type="http://schemas.openxmlformats.org/officeDocument/2006/relationships/image" Target="../media/image80.jpeg"/></Relationships>
</file>

<file path=ppt/slides/_rels/slide1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2.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35.xml.rels><?xml version="1.0" encoding="UTF-8" standalone="yes"?>
<Relationships xmlns="http://schemas.openxmlformats.org/package/2006/relationships"><Relationship Id="rId8" Type="http://schemas.openxmlformats.org/officeDocument/2006/relationships/hyperlink" Target="http://www.youtube.com/watch?v=r7hXHMco7tU" TargetMode="External"/><Relationship Id="rId3" Type="http://schemas.openxmlformats.org/officeDocument/2006/relationships/image" Target="../media/image5.jpeg"/><Relationship Id="rId7" Type="http://schemas.openxmlformats.org/officeDocument/2006/relationships/hyperlink" Target="http://www.reasons.org/explore/author/HRoss" TargetMode="External"/><Relationship Id="rId2" Type="http://schemas.openxmlformats.org/officeDocument/2006/relationships/notesSlide" Target="../notesSlides/notesSlide113.xml"/><Relationship Id="rId1" Type="http://schemas.openxmlformats.org/officeDocument/2006/relationships/slideLayout" Target="../slideLayouts/slideLayout30.xml"/><Relationship Id="rId6" Type="http://schemas.openxmlformats.org/officeDocument/2006/relationships/hyperlink" Target="http://www.jashow.org/Articles/science/creation-questions/SC-creation-questions.htm" TargetMode="External"/><Relationship Id="rId11" Type="http://schemas.openxmlformats.org/officeDocument/2006/relationships/hyperlink" Target="http://www.ronrhodes.org/" TargetMode="External"/><Relationship Id="rId5" Type="http://schemas.openxmlformats.org/officeDocument/2006/relationships/hyperlink" Target="http://www.youtube.com/watch?v=HZ5BzpBdyN4" TargetMode="External"/><Relationship Id="rId10" Type="http://schemas.openxmlformats.org/officeDocument/2006/relationships/hyperlink" Target="http://www.ctvn.org/programs-origins-viewshow.asp?id=10" TargetMode="External"/><Relationship Id="rId4" Type="http://schemas.openxmlformats.org/officeDocument/2006/relationships/hyperlink" Target="http://www.advbookstore.com/" TargetMode="External"/><Relationship Id="rId9" Type="http://schemas.openxmlformats.org/officeDocument/2006/relationships/hyperlink" Target="http://www.reasons.org/dr-hugh-ross.html"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einstein.stanford.edu/RESOURCES/presentations/tech_reviews/bencze-AAS06_DF_control.pdf" TargetMode="External"/><Relationship Id="rId3" Type="http://schemas.openxmlformats.org/officeDocument/2006/relationships/image" Target="../media/image5.jpeg"/><Relationship Id="rId7" Type="http://schemas.openxmlformats.org/officeDocument/2006/relationships/hyperlink" Target="http://www.wnd.com/?pageId=146369" TargetMode="External"/><Relationship Id="rId12" Type="http://schemas.openxmlformats.org/officeDocument/2006/relationships/hyperlink" Target="http://en.wikipedia.org/wiki/Werner_Von_Braun" TargetMode="External"/><Relationship Id="rId2" Type="http://schemas.openxmlformats.org/officeDocument/2006/relationships/notesSlide" Target="../notesSlides/notesSlide114.xml"/><Relationship Id="rId1" Type="http://schemas.openxmlformats.org/officeDocument/2006/relationships/slideLayout" Target="../slideLayouts/slideLayout30.xml"/><Relationship Id="rId6" Type="http://schemas.openxmlformats.org/officeDocument/2006/relationships/hyperlink" Target="http://www.cbn.com/cbnnews/world/2010/April/Explorers-Claim-They-Have-Found-Noahs-Ark" TargetMode="External"/><Relationship Id="rId11" Type="http://schemas.openxmlformats.org/officeDocument/2006/relationships/hyperlink" Target="mailto:jbergman@northweststate.edu" TargetMode="External"/><Relationship Id="rId5" Type="http://schemas.openxmlformats.org/officeDocument/2006/relationships/hyperlink" Target="http://en.wikipedia.org/wiki/Charles_Darwin" TargetMode="External"/><Relationship Id="rId10" Type="http://schemas.openxmlformats.org/officeDocument/2006/relationships/hyperlink" Target="http://www.ctvn.org/programs-origins-viewshow.asp?id=62" TargetMode="External"/><Relationship Id="rId4" Type="http://schemas.openxmlformats.org/officeDocument/2006/relationships/hyperlink" Target="http://www.sciencedaily.com/releases/2011/02/110216132034.htm" TargetMode="External"/><Relationship Id="rId9" Type="http://schemas.openxmlformats.org/officeDocument/2006/relationships/hyperlink" Target="http://einstein.stanford.edu/highlights/status1.html"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www.sciencedaily.com/releases/2008/03/080316161128.htm" TargetMode="External"/><Relationship Id="rId13" Type="http://schemas.openxmlformats.org/officeDocument/2006/relationships/hyperlink" Target="http://www.jashow.org/Articles/_PDFArchives/science/SC2W0304RA.pdf" TargetMode="External"/><Relationship Id="rId3" Type="http://schemas.openxmlformats.org/officeDocument/2006/relationships/image" Target="../media/image5.jpeg"/><Relationship Id="rId7" Type="http://schemas.openxmlformats.org/officeDocument/2006/relationships/hyperlink" Target="http://www.sciencedaily.com/releases/2011/04/110426164006.htm" TargetMode="External"/><Relationship Id="rId12" Type="http://schemas.openxmlformats.org/officeDocument/2006/relationships/hyperlink" Target="http://www.noahsarksearch.net/eng/" TargetMode="External"/><Relationship Id="rId2" Type="http://schemas.openxmlformats.org/officeDocument/2006/relationships/notesSlide" Target="../notesSlides/notesSlide115.xml"/><Relationship Id="rId1" Type="http://schemas.openxmlformats.org/officeDocument/2006/relationships/slideLayout" Target="../slideLayouts/slideLayout30.xml"/><Relationship Id="rId6" Type="http://schemas.openxmlformats.org/officeDocument/2006/relationships/hyperlink" Target="http://users.soe.ucsc.edu/~hongwang/ATP_synthase.html" TargetMode="External"/><Relationship Id="rId11" Type="http://schemas.openxmlformats.org/officeDocument/2006/relationships/hyperlink" Target="http://www.nasa.gov/pdf/168808main_gp-b_pfar_cvr-pref-execsum.pdf" TargetMode="External"/><Relationship Id="rId5" Type="http://schemas.openxmlformats.org/officeDocument/2006/relationships/hyperlink" Target="http://www.ncbi.nlm.nih.gov/books/NBK11555/figure/ch10rodpath.F7/?report=objectonly" TargetMode="External"/><Relationship Id="rId10" Type="http://schemas.openxmlformats.org/officeDocument/2006/relationships/hyperlink" Target="http://en.wikipedia.org/wiki/Big_Bang" TargetMode="External"/><Relationship Id="rId4" Type="http://schemas.openxmlformats.org/officeDocument/2006/relationships/hyperlink" Target="http://webvision.med.utah.edu/book/part-iii-retinal-circuits/feedback-loops/" TargetMode="External"/><Relationship Id="rId9" Type="http://schemas.openxmlformats.org/officeDocument/2006/relationships/hyperlink" Target="http://www.sciencedaily.com/releases/2011/05/110503171734.htm"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en.wikipedia.org/wiki/Cranial_capacity" TargetMode="External"/><Relationship Id="rId13" Type="http://schemas.openxmlformats.org/officeDocument/2006/relationships/hyperlink" Target="http://en.wikipedia.org/wiki/Yahweh" TargetMode="External"/><Relationship Id="rId3" Type="http://schemas.openxmlformats.org/officeDocument/2006/relationships/image" Target="../media/image5.jpeg"/><Relationship Id="rId7" Type="http://schemas.openxmlformats.org/officeDocument/2006/relationships/hyperlink" Target="http://en.wikipedia.org/wiki/Origin_of_language" TargetMode="External"/><Relationship Id="rId12" Type="http://schemas.openxmlformats.org/officeDocument/2006/relationships/hyperlink" Target="http://www.servantsnews.com/PDF/kjverr01.pdf" TargetMode="External"/><Relationship Id="rId2" Type="http://schemas.openxmlformats.org/officeDocument/2006/relationships/notesSlide" Target="../notesSlides/notesSlide116.xml"/><Relationship Id="rId1" Type="http://schemas.openxmlformats.org/officeDocument/2006/relationships/slideLayout" Target="../slideLayouts/slideLayout30.xml"/><Relationship Id="rId6" Type="http://schemas.openxmlformats.org/officeDocument/2006/relationships/hyperlink" Target="http://www.sciencedaily.com/releases/2011/05/110515145816.htm" TargetMode="External"/><Relationship Id="rId11" Type="http://schemas.openxmlformats.org/officeDocument/2006/relationships/hyperlink" Target="http://en.wikipedia.org/wiki/Retina" TargetMode="External"/><Relationship Id="rId5" Type="http://schemas.openxmlformats.org/officeDocument/2006/relationships/hyperlink" Target="http://en.wikipedia.org/wiki/Chimpanzee_Genome_Project" TargetMode="External"/><Relationship Id="rId15" Type="http://schemas.openxmlformats.org/officeDocument/2006/relationships/hyperlink" Target="http://en.wikipedia.org/wiki/Louis_Pasteur" TargetMode="External"/><Relationship Id="rId10" Type="http://schemas.openxmlformats.org/officeDocument/2006/relationships/hyperlink" Target="http://www.sciencedaily.com/releases/2011/04/110405174833.htm" TargetMode="External"/><Relationship Id="rId4" Type="http://schemas.openxmlformats.org/officeDocument/2006/relationships/hyperlink" Target="http://www.sciencedaily.com/releases/2009/10/091001110548.htm" TargetMode="External"/><Relationship Id="rId9" Type="http://schemas.openxmlformats.org/officeDocument/2006/relationships/hyperlink" Target="http://en.wikipedia.org/wiki/Pterosaur" TargetMode="External"/><Relationship Id="rId14" Type="http://schemas.openxmlformats.org/officeDocument/2006/relationships/hyperlink" Target="http://en.wikisource.org/wiki/Catholic_Encyclopedia_(1913)/Louis_Pasteur"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en.wikipedia.org/wiki/Isac_Newton" TargetMode="External"/><Relationship Id="rId13" Type="http://schemas.openxmlformats.org/officeDocument/2006/relationships/hyperlink" Target="http://www.americanpresbyterianchurch.org/the_received_text.htm" TargetMode="External"/><Relationship Id="rId3" Type="http://schemas.openxmlformats.org/officeDocument/2006/relationships/image" Target="../media/image5.jpeg"/><Relationship Id="rId7" Type="http://schemas.openxmlformats.org/officeDocument/2006/relationships/hyperlink" Target="http://en.wikipedia.org/wiki/Michael_Faraday" TargetMode="External"/><Relationship Id="rId12" Type="http://schemas.openxmlformats.org/officeDocument/2006/relationships/hyperlink" Target="http://en.wikipedia.org/wiki/Dead_sea_scrolls" TargetMode="External"/><Relationship Id="rId17" Type="http://schemas.openxmlformats.org/officeDocument/2006/relationships/hyperlink" Target="http://en.wikipedia.org/wiki/YHWH" TargetMode="External"/><Relationship Id="rId2" Type="http://schemas.openxmlformats.org/officeDocument/2006/relationships/notesSlide" Target="../notesSlides/notesSlide117.xml"/><Relationship Id="rId16" Type="http://schemas.openxmlformats.org/officeDocument/2006/relationships/hyperlink" Target="http://en.wikipedia.org/wiki/Ketef_Hinnom" TargetMode="External"/><Relationship Id="rId1" Type="http://schemas.openxmlformats.org/officeDocument/2006/relationships/slideLayout" Target="../slideLayouts/slideLayout30.xml"/><Relationship Id="rId6" Type="http://schemas.openxmlformats.org/officeDocument/2006/relationships/hyperlink" Target="http://en.wikipedia.org/wiki/List_of_Christian_thinkers_in_science#2001.E2.80.93today_.2821st_century.29" TargetMode="External"/><Relationship Id="rId11" Type="http://schemas.openxmlformats.org/officeDocument/2006/relationships/hyperlink" Target="http://en.wikipedia.org/wiki/Majority_text" TargetMode="External"/><Relationship Id="rId5" Type="http://schemas.openxmlformats.org/officeDocument/2006/relationships/hyperlink" Target="http://en.wikipedia.org/wiki/Einstein#Political_and_religious_views" TargetMode="External"/><Relationship Id="rId15" Type="http://schemas.openxmlformats.org/officeDocument/2006/relationships/hyperlink" Target="http://www.bible-researcher.com/hodges-farstad.html" TargetMode="External"/><Relationship Id="rId10" Type="http://schemas.openxmlformats.org/officeDocument/2006/relationships/hyperlink" Target="http://en.wikipedia.org/wiki/Received_text" TargetMode="External"/><Relationship Id="rId4" Type="http://schemas.openxmlformats.org/officeDocument/2006/relationships/hyperlink" Target="http://en.wikipedia.org/wiki/Raymond_Damadian" TargetMode="External"/><Relationship Id="rId9" Type="http://schemas.openxmlformats.org/officeDocument/2006/relationships/hyperlink" Target="http://en.wikipedia.org/wiki/James_Clerk_Maxwell" TargetMode="External"/><Relationship Id="rId14" Type="http://schemas.openxmlformats.org/officeDocument/2006/relationships/hyperlink" Target="http://www.bible-researcher.com/driver1.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8" Type="http://schemas.openxmlformats.org/officeDocument/2006/relationships/hyperlink" Target="http://en.wikipedia.org/wiki/Milky_way_galaxy#Age" TargetMode="External"/><Relationship Id="rId13" Type="http://schemas.openxmlformats.org/officeDocument/2006/relationships/hyperlink" Target="http://en.wikipedia.org/wiki/Gravitational_time_dilation" TargetMode="External"/><Relationship Id="rId3" Type="http://schemas.openxmlformats.org/officeDocument/2006/relationships/image" Target="../media/image5.jpeg"/><Relationship Id="rId7" Type="http://schemas.openxmlformats.org/officeDocument/2006/relationships/hyperlink" Target="http://www.nasa.gov/multimedia/imagegallery/image_feature_2097.html" TargetMode="External"/><Relationship Id="rId12" Type="http://schemas.openxmlformats.org/officeDocument/2006/relationships/hyperlink" Target="http://en.wikipedia.org/wiki/Lunar_Laser_Ranging_experiment" TargetMode="External"/><Relationship Id="rId2" Type="http://schemas.openxmlformats.org/officeDocument/2006/relationships/notesSlide" Target="../notesSlides/notesSlide118.xml"/><Relationship Id="rId1" Type="http://schemas.openxmlformats.org/officeDocument/2006/relationships/slideLayout" Target="../slideLayouts/slideLayout30.xml"/><Relationship Id="rId6" Type="http://schemas.openxmlformats.org/officeDocument/2006/relationships/hyperlink" Target="http://en.wikipedia.org/wiki/Time_travel#Via_faster-than-light_.28FTL.29_travel" TargetMode="External"/><Relationship Id="rId11" Type="http://schemas.openxmlformats.org/officeDocument/2006/relationships/hyperlink" Target="http://en.wikipedia.org/wiki/Red_shift_light" TargetMode="External"/><Relationship Id="rId5" Type="http://schemas.openxmlformats.org/officeDocument/2006/relationships/hyperlink" Target="http://en.wikipedia.org/wiki/General_theory_of_relativity#Light_deflection_and_gravitational_time_delay" TargetMode="External"/><Relationship Id="rId15" Type="http://schemas.openxmlformats.org/officeDocument/2006/relationships/hyperlink" Target="http://en.wikipedia.org/wiki/File:CMB_Timeline300_no_WMAP.jpg" TargetMode="External"/><Relationship Id="rId10" Type="http://schemas.openxmlformats.org/officeDocument/2006/relationships/hyperlink" Target="http://en.wikipedia.org/wiki/Tevatron" TargetMode="External"/><Relationship Id="rId4" Type="http://schemas.openxmlformats.org/officeDocument/2006/relationships/hyperlink" Target="http://en.wikipedia.org/wiki/Uranium-lead_dating" TargetMode="External"/><Relationship Id="rId9" Type="http://schemas.openxmlformats.org/officeDocument/2006/relationships/hyperlink" Target="http://en.wikipedia.org/wiki/Optical_spectroscopy" TargetMode="External"/><Relationship Id="rId14" Type="http://schemas.openxmlformats.org/officeDocument/2006/relationships/hyperlink" Target="http://www.sciencedaily.com/releases/2012/02/120207202803.htm"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www.illustramedia.com/" TargetMode="External"/><Relationship Id="rId13" Type="http://schemas.openxmlformats.org/officeDocument/2006/relationships/hyperlink" Target="http://en.wikipedia.org/wiki/Comet_Shoemaker&#8211;Levy_9" TargetMode="External"/><Relationship Id="rId3" Type="http://schemas.openxmlformats.org/officeDocument/2006/relationships/image" Target="../media/image5.jpeg"/><Relationship Id="rId7" Type="http://schemas.openxmlformats.org/officeDocument/2006/relationships/hyperlink" Target="http://www.sciencedaily.com/releases/2010/06/100609201426.htm" TargetMode="External"/><Relationship Id="rId12" Type="http://schemas.openxmlformats.org/officeDocument/2006/relationships/hyperlink" Target="http://en.wikipedia.org/wiki/Richard_Leakey" TargetMode="External"/><Relationship Id="rId2" Type="http://schemas.openxmlformats.org/officeDocument/2006/relationships/notesSlide" Target="../notesSlides/notesSlide119.xml"/><Relationship Id="rId1" Type="http://schemas.openxmlformats.org/officeDocument/2006/relationships/slideLayout" Target="../slideLayouts/slideLayout30.xml"/><Relationship Id="rId6" Type="http://schemas.openxmlformats.org/officeDocument/2006/relationships/hyperlink" Target="http://www.sciencedaily.com/releases/2011/10/111025091533.htm" TargetMode="External"/><Relationship Id="rId11" Type="http://schemas.openxmlformats.org/officeDocument/2006/relationships/hyperlink" Target="http://en.wikipedia.org/wiki/Mary_Leakey" TargetMode="External"/><Relationship Id="rId5" Type="http://schemas.openxmlformats.org/officeDocument/2006/relationships/hyperlink" Target="http://www.sciencedaily.com/releases/2013/02/130204153714.htm" TargetMode="External"/><Relationship Id="rId15" Type="http://schemas.openxmlformats.org/officeDocument/2006/relationships/hyperlink" Target="http://en.wikipedia.org/wiki/OH_5" TargetMode="External"/><Relationship Id="rId10" Type="http://schemas.openxmlformats.org/officeDocument/2006/relationships/hyperlink" Target="http://en.wikipedia.org/wiki/Louis_Leakey" TargetMode="External"/><Relationship Id="rId4" Type="http://schemas.openxmlformats.org/officeDocument/2006/relationships/hyperlink" Target="http://www.sciencedaily.com/releases/2012/02/120228123847.htm" TargetMode="External"/><Relationship Id="rId9" Type="http://schemas.openxmlformats.org/officeDocument/2006/relationships/hyperlink" Target="http://www.sciencedaily.com/releases/2013/02/130207141444.htm" TargetMode="External"/><Relationship Id="rId14" Type="http://schemas.openxmlformats.org/officeDocument/2006/relationships/hyperlink" Target="http://en.wikipedia.org/wiki/Chicxulub_crater"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www.amazon.com/Ancestral-Passions-Leakey-Humankinds-Beginnings/dp/0684824701#reader_0684824701" TargetMode="External"/><Relationship Id="rId13" Type="http://schemas.openxmlformats.org/officeDocument/2006/relationships/hyperlink" Target="http://www.sciencedaily.com/releases/2013/04/130426073811.htm" TargetMode="External"/><Relationship Id="rId3" Type="http://schemas.openxmlformats.org/officeDocument/2006/relationships/image" Target="../media/image5.jpeg"/><Relationship Id="rId7" Type="http://schemas.openxmlformats.org/officeDocument/2006/relationships/hyperlink" Target="http://en.wikipedia.org/wiki/Creation-evolution_controversy" TargetMode="External"/><Relationship Id="rId12" Type="http://schemas.openxmlformats.org/officeDocument/2006/relationships/hyperlink" Target="http://www.forbes.com/2009/03/23/charles-darwin-expenses-markets-face-science.html" TargetMode="External"/><Relationship Id="rId2" Type="http://schemas.openxmlformats.org/officeDocument/2006/relationships/notesSlide" Target="../notesSlides/notesSlide120.xml"/><Relationship Id="rId1" Type="http://schemas.openxmlformats.org/officeDocument/2006/relationships/slideLayout" Target="../slideLayouts/slideLayout30.xml"/><Relationship Id="rId6" Type="http://schemas.openxmlformats.org/officeDocument/2006/relationships/hyperlink" Target="http://en.wikipedia.org/wiki/Salientia" TargetMode="External"/><Relationship Id="rId11" Type="http://schemas.openxmlformats.org/officeDocument/2006/relationships/hyperlink" Target="http://www.youtube.com/watch?v=9D749wZSlb0%20%20" TargetMode="External"/><Relationship Id="rId5" Type="http://schemas.openxmlformats.org/officeDocument/2006/relationships/hyperlink" Target="http://en.wikipedia.org/wiki/Wormhole" TargetMode="External"/><Relationship Id="rId10" Type="http://schemas.openxmlformats.org/officeDocument/2006/relationships/hyperlink" Target="http://www.nytimes.com/1996/12/10/world/mary-leakey-83-dies-traced-human-dawn.html?pagewanted=all&amp;src=pm" TargetMode="External"/><Relationship Id="rId4" Type="http://schemas.openxmlformats.org/officeDocument/2006/relationships/hyperlink" Target="http://www.guardian.co.uk/g2/story/0,3604,565776,00.html" TargetMode="External"/><Relationship Id="rId9" Type="http://schemas.openxmlformats.org/officeDocument/2006/relationships/hyperlink" Target="http://en.wikipedia.org/wiki/Jane_Goodall"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en.wikipedia.org/wiki/Svante_Paabo" TargetMode="External"/><Relationship Id="rId13" Type="http://schemas.openxmlformats.org/officeDocument/2006/relationships/hyperlink" Target="http://www.reasons.org/podcasts/science-news-flash/wide-hipped-fossil-changes-picture-of-homo-erectus" TargetMode="External"/><Relationship Id="rId3" Type="http://schemas.openxmlformats.org/officeDocument/2006/relationships/image" Target="../media/image5.jpeg"/><Relationship Id="rId7" Type="http://schemas.openxmlformats.org/officeDocument/2006/relationships/hyperlink" Target="http://www.ncbi.nlm.nih.gov/pmc/articles/PMC2274957/" TargetMode="External"/><Relationship Id="rId12" Type="http://schemas.openxmlformats.org/officeDocument/2006/relationships/hyperlink" Target="http://en.wikipedia.org/wiki/Neanderthal_genome_project" TargetMode="External"/><Relationship Id="rId2" Type="http://schemas.openxmlformats.org/officeDocument/2006/relationships/notesSlide" Target="../notesSlides/notesSlide121.xml"/><Relationship Id="rId1" Type="http://schemas.openxmlformats.org/officeDocument/2006/relationships/slideLayout" Target="../slideLayouts/slideLayout30.xml"/><Relationship Id="rId6" Type="http://schemas.openxmlformats.org/officeDocument/2006/relationships/hyperlink" Target="http://www.plosgenetics.org/article/info:doi/10.1371/journal.pgen.1000035" TargetMode="External"/><Relationship Id="rId11" Type="http://schemas.openxmlformats.org/officeDocument/2006/relationships/hyperlink" Target="http://en.wikipedia.org/wiki/Mule" TargetMode="External"/><Relationship Id="rId5" Type="http://schemas.openxmlformats.org/officeDocument/2006/relationships/hyperlink" Target="http://www.sciencedaily.com/releases/2013/04/130402091145.htm" TargetMode="External"/><Relationship Id="rId10" Type="http://schemas.openxmlformats.org/officeDocument/2006/relationships/hyperlink" Target="http://edge.org/conversation/mapping-the-neanderthal-genome" TargetMode="External"/><Relationship Id="rId4" Type="http://schemas.openxmlformats.org/officeDocument/2006/relationships/hyperlink" Target="http://www.reasons.org/articles/animal-magnetoreceptor-cells-evidence-of-design-part-1" TargetMode="External"/><Relationship Id="rId9" Type="http://schemas.openxmlformats.org/officeDocument/2006/relationships/hyperlink" Target="http://afarensis99.wordpress.com/2009/07/10/svante-paabo-on-religion/"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darwin-online.org.uk/content/frameset?viewtype=text&amp;itemID=F1497&amp;pageseq=150" TargetMode="External"/><Relationship Id="rId13" Type="http://schemas.openxmlformats.org/officeDocument/2006/relationships/hyperlink" Target="http://www.youtube.com/watch?v=l0tAQcpLILQ" TargetMode="External"/><Relationship Id="rId3" Type="http://schemas.openxmlformats.org/officeDocument/2006/relationships/image" Target="../media/image5.jpeg"/><Relationship Id="rId7" Type="http://schemas.openxmlformats.org/officeDocument/2006/relationships/hyperlink" Target="http://www.history.com/news/what-killed-charles-darwin" TargetMode="External"/><Relationship Id="rId12" Type="http://schemas.openxmlformats.org/officeDocument/2006/relationships/hyperlink" Target="http://www.skullsunlimited.com/record_species.php?id=1424" TargetMode="External"/><Relationship Id="rId2" Type="http://schemas.openxmlformats.org/officeDocument/2006/relationships/notesSlide" Target="../notesSlides/notesSlide122.xml"/><Relationship Id="rId1" Type="http://schemas.openxmlformats.org/officeDocument/2006/relationships/slideLayout" Target="../slideLayouts/slideLayout30.xml"/><Relationship Id="rId6" Type="http://schemas.openxmlformats.org/officeDocument/2006/relationships/hyperlink" Target="http://en.wikipedia.org/wiki/File:Charles_Darwin.jpg" TargetMode="External"/><Relationship Id="rId11" Type="http://schemas.openxmlformats.org/officeDocument/2006/relationships/hyperlink" Target="http://en.wikipedia.org/wiki/Bonobo" TargetMode="External"/><Relationship Id="rId5" Type="http://schemas.openxmlformats.org/officeDocument/2006/relationships/hyperlink" Target="http://en.wikipedia.org/wiki/Darwin's_illness" TargetMode="External"/><Relationship Id="rId10" Type="http://schemas.openxmlformats.org/officeDocument/2006/relationships/hyperlink" Target="http://www.theguardian.com/science/2013/oct/17/skull-homo-erectus-human-evolution" TargetMode="External"/><Relationship Id="rId4" Type="http://schemas.openxmlformats.org/officeDocument/2006/relationships/hyperlink" Target="http://news.yahoo.com/s/nm/20081113/sc_nm/us_humans_erectus_1" TargetMode="External"/><Relationship Id="rId9" Type="http://schemas.openxmlformats.org/officeDocument/2006/relationships/hyperlink" Target="http://www.corbisimages.com/stock-photo/rights-managed/U1197916/mary-leakey-excavating?popup=1&amp;caller=enlargement" TargetMode="External"/><Relationship Id="rId14" Type="http://schemas.openxmlformats.org/officeDocument/2006/relationships/hyperlink" Target="http://www.youtube.com/watch?v=3Sjkv29k3cw"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en.wikipedia.org/wiki/James_Ussher" TargetMode="External"/><Relationship Id="rId13" Type="http://schemas.openxmlformats.org/officeDocument/2006/relationships/hyperlink" Target="http://www.nasa.gov/press-release/nasa-confirms-evidence-that-liquid-water-flows-on-today-s-mars" TargetMode="External"/><Relationship Id="rId3" Type="http://schemas.openxmlformats.org/officeDocument/2006/relationships/image" Target="../media/image5.jpeg"/><Relationship Id="rId7" Type="http://schemas.openxmlformats.org/officeDocument/2006/relationships/hyperlink" Target="http://www.youtube.com/watch?v=I37wUKtX810" TargetMode="External"/><Relationship Id="rId12" Type="http://schemas.openxmlformats.org/officeDocument/2006/relationships/hyperlink" Target="https://www.drugabuse.gov/publications/research-reports/cocaine/what-are-effects-maternal-cocaine-use" TargetMode="External"/><Relationship Id="rId2" Type="http://schemas.openxmlformats.org/officeDocument/2006/relationships/notesSlide" Target="../notesSlides/notesSlide123.xml"/><Relationship Id="rId1" Type="http://schemas.openxmlformats.org/officeDocument/2006/relationships/slideLayout" Target="../slideLayouts/slideLayout30.xml"/><Relationship Id="rId6" Type="http://schemas.openxmlformats.org/officeDocument/2006/relationships/hyperlink" Target="http://www.gallup.com/poll/21814/evolution-creationism-intelligent-design.aspx" TargetMode="External"/><Relationship Id="rId11" Type="http://schemas.openxmlformats.org/officeDocument/2006/relationships/hyperlink" Target="http://www.medicalnewstoday.com/articles/310534.php" TargetMode="External"/><Relationship Id="rId5" Type="http://schemas.openxmlformats.org/officeDocument/2006/relationships/hyperlink" Target="http://www.sciencedaily.com/releases/2013/12/131205142218.htm" TargetMode="External"/><Relationship Id="rId10" Type="http://schemas.openxmlformats.org/officeDocument/2006/relationships/hyperlink" Target="http://youtu.be/VYZQxMowBsw" TargetMode="External"/><Relationship Id="rId4" Type="http://schemas.openxmlformats.org/officeDocument/2006/relationships/hyperlink" Target="http://en.wikipedia.org/wiki/Chimpanzees" TargetMode="External"/><Relationship Id="rId9" Type="http://schemas.openxmlformats.org/officeDocument/2006/relationships/hyperlink" Target="http://en.wikipedia.org/wiki/Honorary_degree" TargetMode="External"/><Relationship Id="rId14" Type="http://schemas.openxmlformats.org/officeDocument/2006/relationships/hyperlink" Target="https://en.wikipedia.org/wiki/Human_geno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hyperlink" Target="http://en.wikipedia.org/wiki/File:Charles_Darwin.jpg" TargetMode="External"/><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hyperlink" Target="http://www.amazon.com/Ancestral-Passions-Leakey-Humankinds-Beginnings/dp/0684824701%22%20/l%20%22eader_0684824701" TargetMode="External"/><Relationship Id="rId4" Type="http://schemas.openxmlformats.org/officeDocument/2006/relationships/image" Target="../media/image5.jpeg"/><Relationship Id="rId9" Type="http://schemas.openxmlformats.org/officeDocument/2006/relationships/hyperlink" Target="http://en.wikipedia.org/wiki/Svante_Paabo"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ncbi.nlm.nih.gov/pmc/articles/PMC2274957/" TargetMode="External"/><Relationship Id="rId13" Type="http://schemas.openxmlformats.org/officeDocument/2006/relationships/hyperlink" Target="http://www.nytimes.com/1996/12/10/world/mary-leakey-83-dies-traced-human-dawn.html?pagewanted=all&amp;src=pm" TargetMode="External"/><Relationship Id="rId18" Type="http://schemas.openxmlformats.org/officeDocument/2006/relationships/hyperlink" Target="http://darwin-online.org.uk/content/frameset?viewtype=text&amp;itemID=F1497&amp;pageseq=150" TargetMode="External"/><Relationship Id="rId3" Type="http://schemas.openxmlformats.org/officeDocument/2006/relationships/image" Target="../media/image5.jpeg"/><Relationship Id="rId7" Type="http://schemas.openxmlformats.org/officeDocument/2006/relationships/hyperlink" Target="http://www.plosgenetics.org/article/info:doi/10.1371/journal.pgen.1000035" TargetMode="External"/><Relationship Id="rId12" Type="http://schemas.openxmlformats.org/officeDocument/2006/relationships/hyperlink" Target="http://en.wikipedia.org/wiki/Jane_Goodall" TargetMode="External"/><Relationship Id="rId17" Type="http://schemas.openxmlformats.org/officeDocument/2006/relationships/hyperlink" Target="http://www.history.com/news/what-killed-charles-darwin" TargetMode="External"/><Relationship Id="rId2" Type="http://schemas.openxmlformats.org/officeDocument/2006/relationships/notesSlide" Target="../notesSlides/notesSlide18.xml"/><Relationship Id="rId16" Type="http://schemas.openxmlformats.org/officeDocument/2006/relationships/hyperlink" Target="http://en.wikipedia.org/wiki/File:Charles_Darwin.jpg" TargetMode="External"/><Relationship Id="rId1" Type="http://schemas.openxmlformats.org/officeDocument/2006/relationships/slideLayout" Target="../slideLayouts/slideLayout30.xml"/><Relationship Id="rId6" Type="http://schemas.openxmlformats.org/officeDocument/2006/relationships/image" Target="../media/image27.jpeg"/><Relationship Id="rId11" Type="http://schemas.openxmlformats.org/officeDocument/2006/relationships/hyperlink" Target="http://www.amazon.com/Ancestral-Passions-Leakey-Humankinds-Beginnings/dp/0684824701%22%20/l%20%22eader_0684824701" TargetMode="External"/><Relationship Id="rId5" Type="http://schemas.openxmlformats.org/officeDocument/2006/relationships/image" Target="../media/image26.jpeg"/><Relationship Id="rId15" Type="http://schemas.openxmlformats.org/officeDocument/2006/relationships/hyperlink" Target="http://en.wikipedia.org/wiki/Darwin's_illness" TargetMode="External"/><Relationship Id="rId10" Type="http://schemas.openxmlformats.org/officeDocument/2006/relationships/hyperlink" Target="http://www.guardian.co.uk/g2/story/0,3604,565776,00.html" TargetMode="External"/><Relationship Id="rId4" Type="http://schemas.openxmlformats.org/officeDocument/2006/relationships/image" Target="../media/image25.png"/><Relationship Id="rId9" Type="http://schemas.openxmlformats.org/officeDocument/2006/relationships/hyperlink" Target="http://en.wikipedia.org/wiki/Svante_Paabo" TargetMode="External"/><Relationship Id="rId14" Type="http://schemas.openxmlformats.org/officeDocument/2006/relationships/hyperlink" Target="http://en.wikipedia.org/wiki/Honorary_degre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www.zondervan.co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en.wikipedia.org/wiki/Richard_Leakey" TargetMode="External"/><Relationship Id="rId3" Type="http://schemas.openxmlformats.org/officeDocument/2006/relationships/image" Target="../media/image28.png"/><Relationship Id="rId7" Type="http://schemas.openxmlformats.org/officeDocument/2006/relationships/hyperlink" Target="http://en.wikipedia.org/wiki/Jane_Goodall"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hyperlink" Target="http://www.amazon.com/Ancestral-Passions-Leakey-Humankinds-Beginnings/dp/0684824701%22%20/l%20%22eader_0684824701" TargetMode="External"/><Relationship Id="rId5" Type="http://schemas.openxmlformats.org/officeDocument/2006/relationships/hyperlink" Target="http://www.guardian.co.uk/g2/story/0,3604,565776,00.html" TargetMode="External"/><Relationship Id="rId10" Type="http://schemas.openxmlformats.org/officeDocument/2006/relationships/image" Target="../media/image5.jpeg"/><Relationship Id="rId4" Type="http://schemas.openxmlformats.org/officeDocument/2006/relationships/hyperlink" Target="http://www.nytimes.com/1996/12/10/world/mary-leakey-83-dies-traced-human-dawn.html?pagewanted=all&amp;src=pm" TargetMode="External"/><Relationship Id="rId9" Type="http://schemas.openxmlformats.org/officeDocument/2006/relationships/hyperlink" Target="http://en.wikipedia.org/wiki/OH_5"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8.png"/><Relationship Id="rId7" Type="http://schemas.openxmlformats.org/officeDocument/2006/relationships/hyperlink" Target="http://edge.org/conversation/mapping-the-neanderthal-genome"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afarensis99.wordpress.com/2009/07/10/svante-paabo-on-religion/" TargetMode="External"/><Relationship Id="rId5" Type="http://schemas.openxmlformats.org/officeDocument/2006/relationships/hyperlink" Target="http://www.ncbi.nlm.nih.gov/pmc/articles/PMC2274957/" TargetMode="External"/><Relationship Id="rId10" Type="http://schemas.openxmlformats.org/officeDocument/2006/relationships/image" Target="../media/image5.jpeg"/><Relationship Id="rId4" Type="http://schemas.openxmlformats.org/officeDocument/2006/relationships/hyperlink" Target="http://www.plosgenetics.org/article/info:doi/10.1371/journal.pgen.1000035" TargetMode="External"/><Relationship Id="rId9" Type="http://schemas.openxmlformats.org/officeDocument/2006/relationships/hyperlink" Target="http://en.wikipedia.org/wiki/Svante_Paab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hyperlink" Target="http://afarensis99.wordpress.com/2009/07/10/svante-paabo-on-religio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en.wikipedia.org/wiki/File:Charles_Darwin.jpg" TargetMode="External"/><Relationship Id="rId3" Type="http://schemas.openxmlformats.org/officeDocument/2006/relationships/image" Target="../media/image28.pn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hyperlink" Target="http://darwin-online.org.uk/content/frameset?viewtype=text&amp;itemID=F1497&amp;pageseq=150" TargetMode="External"/><Relationship Id="rId5" Type="http://schemas.openxmlformats.org/officeDocument/2006/relationships/hyperlink" Target="http://www.forbes.com/2009/03/23/charles-darwin-expenses-markets-face-science.html" TargetMode="External"/><Relationship Id="rId4" Type="http://schemas.openxmlformats.org/officeDocument/2006/relationships/hyperlink" Target="http://en.wikipedia.org/wiki/Charles_Darwin" TargetMode="External"/><Relationship Id="rId9"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en.wikipedia.org/wiki/File:Charles_Darwin.jpg" TargetMode="External"/><Relationship Id="rId5" Type="http://schemas.openxmlformats.org/officeDocument/2006/relationships/image" Target="../media/image26.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www.history.com/news/what-killed-charles-darwin" TargetMode="External"/><Relationship Id="rId5" Type="http://schemas.openxmlformats.org/officeDocument/2006/relationships/hyperlink" Target="http://en.wikipedia.org/wiki/Charles_Darwin" TargetMode="Externa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en.wikipedia.org/wiki/Charles_Darwin" TargetMode="External"/><Relationship Id="rId5" Type="http://schemas.openxmlformats.org/officeDocument/2006/relationships/hyperlink" Target="http://www.history.com/news/what-killed-charles-darwin" TargetMode="Externa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hyperlink" Target="http://en.wikipedia.org/wiki/Darwin's_illness" TargetMode="External"/><Relationship Id="rId3" Type="http://schemas.openxmlformats.org/officeDocument/2006/relationships/image" Target="../media/image3.png"/><Relationship Id="rId7" Type="http://schemas.openxmlformats.org/officeDocument/2006/relationships/hyperlink" Target="http://www.forbes.com/2009/03/23/charles-darwin-expenses-markets-face-science.html"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www.sciencedaily.com/releases/2011/04/110405174833.htm" TargetMode="External"/><Relationship Id="rId11" Type="http://schemas.openxmlformats.org/officeDocument/2006/relationships/hyperlink" Target="http://darwin-online.org.uk/content/frameset?viewtype=text&amp;itemID=F1497&amp;pageseq=150" TargetMode="External"/><Relationship Id="rId5" Type="http://schemas.openxmlformats.org/officeDocument/2006/relationships/hyperlink" Target="http://en.wikipedia.org/wiki/Charles_Darwin" TargetMode="External"/><Relationship Id="rId10" Type="http://schemas.openxmlformats.org/officeDocument/2006/relationships/hyperlink" Target="https://www.drugabuse.gov/publications/research-reports/cocaine/what-are-effects-maternal-cocaine-use" TargetMode="External"/><Relationship Id="rId4" Type="http://schemas.openxmlformats.org/officeDocument/2006/relationships/image" Target="../media/image5.jpeg"/><Relationship Id="rId9" Type="http://schemas.openxmlformats.org/officeDocument/2006/relationships/hyperlink" Target="http://www.history.com/news/what-killed-charles-darwin"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17.xml"/><Relationship Id="rId7" Type="http://schemas.openxmlformats.org/officeDocument/2006/relationships/slide" Target="slide38.xml"/><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en.wikipedia.org/wiki/Darwin's_illness" TargetMode="Externa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www.sciencedaily.com/releases/2011/04/110405174833.htm" TargetMode="Externa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www.medicalnewstoday.com/articles/310534.php" TargetMode="External"/><Relationship Id="rId5" Type="http://schemas.openxmlformats.org/officeDocument/2006/relationships/hyperlink" Target="https://www.drugabuse.gov/publications/research-reports/cocaine/what-are-effects-maternal-cocaine-use" TargetMode="Externa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www.drugabuse.gov/publications/research-reports/cocaine/what-are-effects-maternal-cocaine-use" TargetMode="Externa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Creation-evolution_controversy"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hyperlink" Target="http://www.gallup.com/poll/21814/evolution-creationism-intelligent-design.asp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en.wikipedia.org/wiki/James_Clerk_Maxwell" TargetMode="External"/><Relationship Id="rId13" Type="http://schemas.openxmlformats.org/officeDocument/2006/relationships/image" Target="../media/image5.jpeg"/><Relationship Id="rId3" Type="http://schemas.openxmlformats.org/officeDocument/2006/relationships/hyperlink" Target="http://en.wikipedia.org/wiki/List_of_Christian_thinkers_in_science%22%20/l%20%22001.E2.80.93today_.2821st_century.29" TargetMode="External"/><Relationship Id="rId7" Type="http://schemas.openxmlformats.org/officeDocument/2006/relationships/hyperlink" Target="http://en.wikipedia.org/wiki/Louis_Pasteur" TargetMode="External"/><Relationship Id="rId12" Type="http://schemas.openxmlformats.org/officeDocument/2006/relationships/hyperlink" Target="http://en.wikipedia.org/wiki/Werner_Von_Braun"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hyperlink" Target="http://en.wikisource.org/wiki/Catholic_Encyclopedia_(1913)/Louis_Pasteur" TargetMode="External"/><Relationship Id="rId11" Type="http://schemas.openxmlformats.org/officeDocument/2006/relationships/hyperlink" Target="http://en.wikipedia.org/wiki/Raymond_Damadian" TargetMode="External"/><Relationship Id="rId5" Type="http://schemas.openxmlformats.org/officeDocument/2006/relationships/hyperlink" Target="http://www.youtube.com/watch?v=HtjyUElU6n0&amp;feature=endscreen&amp;NR=1" TargetMode="External"/><Relationship Id="rId10" Type="http://schemas.openxmlformats.org/officeDocument/2006/relationships/hyperlink" Target="http://www.ctvn.org/programs-origins-viewshow.asp?id=62" TargetMode="External"/><Relationship Id="rId4" Type="http://schemas.openxmlformats.org/officeDocument/2006/relationships/hyperlink" Target="http://en.wikipedia.org/wiki/Isac_Newton" TargetMode="External"/><Relationship Id="rId9" Type="http://schemas.openxmlformats.org/officeDocument/2006/relationships/hyperlink" Target="http://en.wikipedia.org/wiki/Michael_Farada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List_of_Christian_thinkers_in_science%22%20/l%20%22001.E2.80.93today_.2821st_century.29" TargetMode="External"/><Relationship Id="rId7"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hyperlink" Target="http://en.wikipedia.org/wiki/Einstein#Political_and_religious_views" TargetMode="External"/><Relationship Id="rId5" Type="http://schemas.openxmlformats.org/officeDocument/2006/relationships/hyperlink" Target="http://www.reasons.org/explore/author/HRoss" TargetMode="External"/><Relationship Id="rId4" Type="http://schemas.openxmlformats.org/officeDocument/2006/relationships/hyperlink" Target="http://en.wikipedia.org/wiki/Isac_Newto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hyperlink" Target="http://www.ncbi.nlm.nih.gov/books/NBK11555/figure/ch10rodpath.F7/?report=objectonly" TargetMode="External"/><Relationship Id="rId5" Type="http://schemas.openxmlformats.org/officeDocument/2006/relationships/image" Target="../media/image29.jpe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8" Type="http://schemas.openxmlformats.org/officeDocument/2006/relationships/hyperlink" Target="http://www.youtube.com/watch?v=AuLR0kzfwBU&amp;feature=related" TargetMode="External"/><Relationship Id="rId3" Type="http://schemas.openxmlformats.org/officeDocument/2006/relationships/hyperlink" Target="http://en.wikipedia.org/wiki/Svante_Paabo" TargetMode="External"/><Relationship Id="rId7"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30.xml"/><Relationship Id="rId6" Type="http://schemas.openxmlformats.org/officeDocument/2006/relationships/image" Target="../media/image29.jpeg"/><Relationship Id="rId5" Type="http://schemas.openxmlformats.org/officeDocument/2006/relationships/image" Target="../media/image5.jpeg"/><Relationship Id="rId4" Type="http://schemas.openxmlformats.org/officeDocument/2006/relationships/hyperlink" Target="http://www.amazon.com/Ancestral-Passions-Leakey-Humankinds-Beginnings/dp/0684824701%22%20/l%20%22eader_0684824701" TargetMode="External"/><Relationship Id="rId9" Type="http://schemas.openxmlformats.org/officeDocument/2006/relationships/hyperlink" Target="http://www.ncbi.nlm.nih.gov/books/NBK11555/figure/ch10rodpath.F7/?report=objectonly"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46.xml"/><Relationship Id="rId7" Type="http://schemas.openxmlformats.org/officeDocument/2006/relationships/slide" Target="slide65.xml"/><Relationship Id="rId12" Type="http://schemas.openxmlformats.org/officeDocument/2006/relationships/slide" Target="slide75.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slide" Target="slide56.xml"/><Relationship Id="rId11" Type="http://schemas.openxmlformats.org/officeDocument/2006/relationships/image" Target="../media/image14.png"/><Relationship Id="rId5" Type="http://schemas.openxmlformats.org/officeDocument/2006/relationships/image" Target="../media/image5.jpe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hyperlink" Target="http://www.ncbi.nlm.nih.gov/books/NBK11555/figure/ch10rodpath.F7/?report=objectonly" TargetMode="Externa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1.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image" Target="../media/image32.emf"/></Relationships>
</file>

<file path=ppt/slides/_rels/slide42.xml.rels><?xml version="1.0" encoding="UTF-8" standalone="yes"?>
<Relationships xmlns="http://schemas.openxmlformats.org/package/2006/relationships"><Relationship Id="rId8" Type="http://schemas.openxmlformats.org/officeDocument/2006/relationships/hyperlink" Target="http://www.sciencedaily.com/releases/2008/03/080316161128.htm" TargetMode="External"/><Relationship Id="rId3" Type="http://schemas.openxmlformats.org/officeDocument/2006/relationships/oleObject" Target="../embeddings/oleObject1.bin"/><Relationship Id="rId7" Type="http://schemas.openxmlformats.org/officeDocument/2006/relationships/hyperlink" Target="http://en.wikipedia.org/wiki/Retina"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hyperlink" Target="http://www.sciencedaily.com/releases/2011/05/110503171734.htm" TargetMode="External"/><Relationship Id="rId5" Type="http://schemas.openxmlformats.org/officeDocument/2006/relationships/image" Target="../media/image28.png"/><Relationship Id="rId4" Type="http://schemas.openxmlformats.org/officeDocument/2006/relationships/image" Target="../media/image32.emf"/><Relationship Id="rId9"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image" Target="../media/image32.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image" Target="../media/image32.emf"/></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hyperlink" Target="http://www.sciencedaily.com/releases/2013/07/130710142023.htm" TargetMode="Externa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hyperlink" Target="http://www.reasons.org/articles/animal-magnetoreceptor-cells-evidence-of-design-part-1" TargetMode="Externa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30.xml"/><Relationship Id="rId5" Type="http://schemas.openxmlformats.org/officeDocument/2006/relationships/hyperlink" Target="http://www.reasons.org/articles/animal-magnetoreceptor-cells-evidence-of-design-part-1" TargetMode="External"/><Relationship Id="rId4" Type="http://schemas.openxmlformats.org/officeDocument/2006/relationships/hyperlink" Target="http://www.sciencedaily.com/releases/2013/09/130904132548.ht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0.xml"/><Relationship Id="rId6" Type="http://schemas.openxmlformats.org/officeDocument/2006/relationships/hyperlink" Target="http://en.wikipedia.org/wiki/ATP_synthase" TargetMode="External"/><Relationship Id="rId5" Type="http://schemas.openxmlformats.org/officeDocument/2006/relationships/hyperlink" Target="http://www.youtube.com/watch?v=J8lhPt6V-yM&amp;feature=player_embedded" TargetMode="External"/><Relationship Id="rId4" Type="http://schemas.openxmlformats.org/officeDocument/2006/relationships/hyperlink" Target="http://www.youtube.com/watch?v=PjdPTY1wHdQ"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106.xml"/><Relationship Id="rId7" Type="http://schemas.openxmlformats.org/officeDocument/2006/relationships/slide" Target="slide86.xml"/><Relationship Id="rId12" Type="http://schemas.openxmlformats.org/officeDocument/2006/relationships/slide" Target="slide98.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jpeg"/><Relationship Id="rId10" Type="http://schemas.openxmlformats.org/officeDocument/2006/relationships/slide" Target="slide111.xml"/><Relationship Id="rId4" Type="http://schemas.openxmlformats.org/officeDocument/2006/relationships/image" Target="../media/image6.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hyperlink" Target="http://users.soe.ucsc.edu/~hongwang/ATP_synthase.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sciencedaily.com/releases/2013/07/130710142023.htm" TargetMode="External"/><Relationship Id="rId2" Type="http://schemas.openxmlformats.org/officeDocument/2006/relationships/notesSlide" Target="../notesSlides/notesSlide51.xml"/><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hyperlink" Target="http://www.sciencedaily.com/releases/2012/02/120207202803.htm"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5" Type="http://schemas.openxmlformats.org/officeDocument/2006/relationships/image" Target="../media/image39.jpe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hyperlink" Target="http://www.sciencedaily.com/releases/2012/02/120207202803.htm"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8" Type="http://schemas.openxmlformats.org/officeDocument/2006/relationships/hyperlink" Target="http://www.youtube.com/watch?v=sH9KCHiuu8E" TargetMode="External"/><Relationship Id="rId3" Type="http://schemas.openxmlformats.org/officeDocument/2006/relationships/image" Target="../media/image40.jpeg"/><Relationship Id="rId7" Type="http://schemas.openxmlformats.org/officeDocument/2006/relationships/hyperlink" Target="http://www.youtube.com/watch?v=DiY45jALWjE" TargetMode="External"/><Relationship Id="rId2" Type="http://schemas.openxmlformats.org/officeDocument/2006/relationships/notesSlide" Target="../notesSlides/notesSlide54.xml"/><Relationship Id="rId1" Type="http://schemas.openxmlformats.org/officeDocument/2006/relationships/slideLayout" Target="../slideLayouts/slideLayout30.xml"/><Relationship Id="rId6" Type="http://schemas.openxmlformats.org/officeDocument/2006/relationships/hyperlink" Target="http://www.youtube.com/watch?v=4WYKgjW9DmM" TargetMode="External"/><Relationship Id="rId5" Type="http://schemas.openxmlformats.org/officeDocument/2006/relationships/hyperlink" Target="http://www.youtube.com/watch?v=9D749wZSlb0" TargetMode="External"/><Relationship Id="rId10" Type="http://schemas.openxmlformats.org/officeDocument/2006/relationships/hyperlink" Target="http://www.youtube.com/watch?v=9D749wZSlb0%20%20" TargetMode="External"/><Relationship Id="rId4" Type="http://schemas.openxmlformats.org/officeDocument/2006/relationships/hyperlink" Target="http://www.youtube.com/watch?v=80DhBLEhdzk" TargetMode="External"/><Relationship Id="rId9"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30.xml"/><Relationship Id="rId5" Type="http://schemas.openxmlformats.org/officeDocument/2006/relationships/image" Target="../media/image43.gif"/><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en.wikipedia.org/wiki/Salientia" TargetMode="External"/></Relationships>
</file>

<file path=ppt/slides/_rels/slide6.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slide" Target="slide125.xml"/><Relationship Id="rId4" Type="http://schemas.openxmlformats.org/officeDocument/2006/relationships/slide" Target="slide133.xml"/><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hyperlink" Target="http://www.youtube.com/watch?v=HZ5BzpBdyN4" TargetMode="External"/><Relationship Id="rId3" Type="http://schemas.openxmlformats.org/officeDocument/2006/relationships/image" Target="../media/image5.jpeg"/><Relationship Id="rId7"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30.xml"/><Relationship Id="rId6" Type="http://schemas.openxmlformats.org/officeDocument/2006/relationships/hyperlink" Target="http://en.wikipedia.org/wiki/Salientia" TargetMode="Externa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www.ctvn.org/programs-origins-viewshow.asp?id=1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30.xml"/><Relationship Id="rId6" Type="http://schemas.openxmlformats.org/officeDocument/2006/relationships/hyperlink" Target="http://en.wikipedia.org/wiki/Salientia" TargetMode="External"/><Relationship Id="rId5" Type="http://schemas.openxmlformats.org/officeDocument/2006/relationships/image" Target="../media/image46.pn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hyperlink" Target="http://www.nasa.gov/press-release/nasa-confirms-evidence-that-liquid-water-flows-on-today-s-mars" TargetMode="External"/><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hyperlink" Target="http://en.wikipedia.org/wiki/%C3" TargetMode="Externa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www.skullsunlimited.com/record_species.php?id=1424" TargetMode="External"/><Relationship Id="rId2" Type="http://schemas.openxmlformats.org/officeDocument/2006/relationships/notesSlide" Target="../notesSlides/notesSlide69.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hyperlink" Target="http://www.theguardian.com/science/2013/oct/17/skull-homo-erectus-human-evolution" TargetMode="Externa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hyperlink" Target="http://www.theguardian.com/science/2013/oct/17/skull-homo-erectus-human-evolution"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8.png"/><Relationship Id="rId7"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30.xml"/><Relationship Id="rId6" Type="http://schemas.openxmlformats.org/officeDocument/2006/relationships/hyperlink" Target="http://en.wikipedia.org/wiki/Cranial_capacity" TargetMode="External"/><Relationship Id="rId5" Type="http://schemas.openxmlformats.org/officeDocument/2006/relationships/hyperlink" Target="http://en.wikipedia.org/wiki/Chimpanzees" TargetMode="External"/><Relationship Id="rId10" Type="http://schemas.openxmlformats.org/officeDocument/2006/relationships/image" Target="../media/image5.jpeg"/><Relationship Id="rId4" Type="http://schemas.openxmlformats.org/officeDocument/2006/relationships/hyperlink" Target="http://www.theguardian.com/science/2013/oct/17/skull-homo-erectus-human-evolution" TargetMode="External"/><Relationship Id="rId9" Type="http://schemas.openxmlformats.org/officeDocument/2006/relationships/hyperlink" Target="http://www.skullsunlimited.com/record_species.php?id=1424"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hyperlink" Target="http://en.wikipedia.org/wiki/Bonobo" TargetMode="External"/><Relationship Id="rId5" Type="http://schemas.openxmlformats.org/officeDocument/2006/relationships/hyperlink" Target="http://news.yahoo.com/s/nm/20081113/sc_nm/us_humans_erectus_1" TargetMode="External"/><Relationship Id="rId10" Type="http://schemas.openxmlformats.org/officeDocument/2006/relationships/hyperlink" Target="http://www.youtube.com/watch?v=l0tAQcpLILQ" TargetMode="External"/><Relationship Id="rId4" Type="http://schemas.openxmlformats.org/officeDocument/2006/relationships/hyperlink" Target="http://www.sciencedaily.com/releases/2009/10/091001110548.htm" TargetMode="External"/><Relationship Id="rId9" Type="http://schemas.openxmlformats.org/officeDocument/2006/relationships/image" Target="../media/image5.jpeg"/></Relationships>
</file>

<file path=ppt/slides/_rels/slide73.xml.rels><?xml version="1.0" encoding="UTF-8" standalone="yes"?>
<Relationships xmlns="http://schemas.openxmlformats.org/package/2006/relationships"><Relationship Id="rId8" Type="http://schemas.openxmlformats.org/officeDocument/2006/relationships/hyperlink" Target="http://www.youtube.com/watch?v=l0tAQcpLILQ" TargetMode="External"/><Relationship Id="rId3" Type="http://schemas.openxmlformats.org/officeDocument/2006/relationships/image" Target="../media/image55.png"/><Relationship Id="rId7"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30.xml"/><Relationship Id="rId6" Type="http://schemas.openxmlformats.org/officeDocument/2006/relationships/hyperlink" Target="http://www.skullsunlimited.com/record_species.php?id=1424" TargetMode="External"/><Relationship Id="rId5" Type="http://schemas.openxmlformats.org/officeDocument/2006/relationships/hyperlink" Target="http://www.youtube.com/watch?v=3Sjkv29k3cw" TargetMode="Externa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8" Type="http://schemas.openxmlformats.org/officeDocument/2006/relationships/hyperlink" Target="http://www.reasons.org/podcasts/science-news-flash/wide-hipped-fossil-changes-picture-of-homo-erectus" TargetMode="External"/><Relationship Id="rId13" Type="http://schemas.openxmlformats.org/officeDocument/2006/relationships/image" Target="../media/image54.jpeg"/><Relationship Id="rId3" Type="http://schemas.openxmlformats.org/officeDocument/2006/relationships/image" Target="../media/image28.png"/><Relationship Id="rId7" Type="http://schemas.openxmlformats.org/officeDocument/2006/relationships/hyperlink" Target="http://www.sciencedaily.com/releases/2011/05/110515145816.htm" TargetMode="External"/><Relationship Id="rId12" Type="http://schemas.openxmlformats.org/officeDocument/2006/relationships/hyperlink" Target="http://www.youtube.com/watch?v=3Sjkv29k3cw" TargetMode="External"/><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hyperlink" Target="http://www.jashow.org/Articles/_PDFArchives/science/SC2W0304RA.pdf" TargetMode="External"/><Relationship Id="rId11" Type="http://schemas.openxmlformats.org/officeDocument/2006/relationships/image" Target="../media/image57.png"/><Relationship Id="rId5" Type="http://schemas.openxmlformats.org/officeDocument/2006/relationships/hyperlink" Target="http://www.sciencedaily.com/releases/2011/02/110216132034.htm" TargetMode="External"/><Relationship Id="rId15" Type="http://schemas.openxmlformats.org/officeDocument/2006/relationships/image" Target="../media/image5.jpeg"/><Relationship Id="rId10" Type="http://schemas.openxmlformats.org/officeDocument/2006/relationships/hyperlink" Target="http://en.wikipedia.org/wiki/Chimpanzees" TargetMode="External"/><Relationship Id="rId4" Type="http://schemas.openxmlformats.org/officeDocument/2006/relationships/hyperlink" Target="https://en.wikipedia.org/wiki/Human_genome" TargetMode="External"/><Relationship Id="rId9" Type="http://schemas.openxmlformats.org/officeDocument/2006/relationships/hyperlink" Target="http://news.yahoo.com/s/nm/20081113/sc_nm/us_humans_erectus_1" TargetMode="External"/><Relationship Id="rId1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30.xml"/><Relationship Id="rId6" Type="http://schemas.openxmlformats.org/officeDocument/2006/relationships/image" Target="../media/image59.jpeg"/><Relationship Id="rId5" Type="http://schemas.openxmlformats.org/officeDocument/2006/relationships/image" Target="../media/image50.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59.jpeg"/><Relationship Id="rId5" Type="http://schemas.openxmlformats.org/officeDocument/2006/relationships/hyperlink" Target="http://edge.org/conversation/mapping-the-neanderthal-genome" TargetMode="External"/><Relationship Id="rId4" Type="http://schemas.openxmlformats.org/officeDocument/2006/relationships/hyperlink" Target="http://www.sciencedaily.com/releases/2010/05/100506141559.ht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7.xml"/><Relationship Id="rId1" Type="http://schemas.openxmlformats.org/officeDocument/2006/relationships/slideLayout" Target="../slideLayouts/slideLayout30.xml"/><Relationship Id="rId5" Type="http://schemas.openxmlformats.org/officeDocument/2006/relationships/image" Target="../media/image59.jpeg"/><Relationship Id="rId4" Type="http://schemas.openxmlformats.org/officeDocument/2006/relationships/hyperlink" Target="http://www.biblegateway.com/passage/?search=Leviticus%2018&amp;version=KJV"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jpeg"/><Relationship Id="rId7" Type="http://schemas.openxmlformats.org/officeDocument/2006/relationships/hyperlink" Target="https://en.wikipedia.org/wiki/Human_genome" TargetMode="External"/><Relationship Id="rId2" Type="http://schemas.openxmlformats.org/officeDocument/2006/relationships/notesSlide" Target="../notesSlides/notesSlide78.xml"/><Relationship Id="rId1" Type="http://schemas.openxmlformats.org/officeDocument/2006/relationships/slideLayout" Target="../slideLayouts/slideLayout30.xml"/><Relationship Id="rId6" Type="http://schemas.openxmlformats.org/officeDocument/2006/relationships/hyperlink" Target="http://en.wikipedia.org/wiki/Neanderthal_genome_project" TargetMode="External"/><Relationship Id="rId5" Type="http://schemas.openxmlformats.org/officeDocument/2006/relationships/hyperlink" Target="http://edge.org/conversation/mapping-the-neanderthal-genome" TargetMode="External"/><Relationship Id="rId4" Type="http://schemas.openxmlformats.org/officeDocument/2006/relationships/hyperlink" Target="http://en.wikipedia.org/wiki/Chimpanzee_Genome_Projec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9.xml"/><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hyperlink" Target="http://www.advbookstore.co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30.xml"/><Relationship Id="rId6" Type="http://schemas.openxmlformats.org/officeDocument/2006/relationships/hyperlink" Target="http://www.sciencedaily.com/releases/2013/09/130913093314.htm" TargetMode="External"/><Relationship Id="rId5" Type="http://schemas.openxmlformats.org/officeDocument/2006/relationships/hyperlink" Target="http://www.sciencedaily.com/releases/2013/04/130402091145.htm" TargetMode="External"/><Relationship Id="rId4" Type="http://schemas.openxmlformats.org/officeDocument/2006/relationships/hyperlink" Target="http://www.sciencedaily.com/releases/2013/02/130204153714.ht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30.xml"/><Relationship Id="rId6" Type="http://schemas.openxmlformats.org/officeDocument/2006/relationships/hyperlink" Target="http://www.sciencedaily.com/releases/2013/02/130204153714.htm" TargetMode="External"/><Relationship Id="rId5" Type="http://schemas.openxmlformats.org/officeDocument/2006/relationships/hyperlink" Target="http://www.sciencedaily.com/releases/2012/02/120225110942.htm" TargetMode="External"/><Relationship Id="rId4" Type="http://schemas.openxmlformats.org/officeDocument/2006/relationships/hyperlink" Target="http://www.biology-online.org/articles/paleobiology_comparative_morphology_late/abstract.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2.xml"/><Relationship Id="rId1" Type="http://schemas.openxmlformats.org/officeDocument/2006/relationships/slideLayout" Target="../slideLayouts/slideLayout30.xml"/><Relationship Id="rId5" Type="http://schemas.openxmlformats.org/officeDocument/2006/relationships/image" Target="../media/image59.jpeg"/><Relationship Id="rId4" Type="http://schemas.openxmlformats.org/officeDocument/2006/relationships/hyperlink" Target="http://en.wikipedia.org/wiki/Mul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3.xml"/><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59.jpe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4.xml"/><Relationship Id="rId1" Type="http://schemas.openxmlformats.org/officeDocument/2006/relationships/slideLayout" Target="../slideLayouts/slideLayout30.xml"/><Relationship Id="rId5" Type="http://schemas.openxmlformats.org/officeDocument/2006/relationships/image" Target="../media/image59.jpeg"/><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5.xml"/><Relationship Id="rId1" Type="http://schemas.openxmlformats.org/officeDocument/2006/relationships/slideLayout" Target="../slideLayouts/slideLayout30.xml"/><Relationship Id="rId5" Type="http://schemas.openxmlformats.org/officeDocument/2006/relationships/image" Target="../media/image59.jpe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30.xml"/><Relationship Id="rId6" Type="http://schemas.openxmlformats.org/officeDocument/2006/relationships/image" Target="../media/image63.jpeg"/><Relationship Id="rId5" Type="http://schemas.openxmlformats.org/officeDocument/2006/relationships/image" Target="../media/image5.jpeg"/><Relationship Id="rId4" Type="http://schemas.openxmlformats.org/officeDocument/2006/relationships/image" Target="../media/image62.jpeg"/></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image" Target="../media/image62.jpeg"/></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image" Target="../media/image63.jpeg"/></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image" Target="../media/image6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1.jpe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94.xml.rels><?xml version="1.0" encoding="UTF-8" standalone="yes"?>
<Relationships xmlns="http://schemas.openxmlformats.org/package/2006/relationships"><Relationship Id="rId8" Type="http://schemas.openxmlformats.org/officeDocument/2006/relationships/hyperlink" Target="https://en.wikipedia.org/wiki/Searches_for_Noah's_Ark" TargetMode="External"/><Relationship Id="rId3" Type="http://schemas.openxmlformats.org/officeDocument/2006/relationships/hyperlink" Target="http://www.youtube.com/watch?v=NHaOSUyM7-Y" TargetMode="External"/><Relationship Id="rId7" Type="http://schemas.openxmlformats.org/officeDocument/2006/relationships/hyperlink" Target="http://www.wnd.com/?pageId=146369" TargetMode="External"/><Relationship Id="rId2" Type="http://schemas.openxmlformats.org/officeDocument/2006/relationships/image" Target="../media/image61.jpeg"/><Relationship Id="rId1" Type="http://schemas.openxmlformats.org/officeDocument/2006/relationships/slideLayout" Target="../slideLayouts/slideLayout30.xml"/><Relationship Id="rId6" Type="http://schemas.openxmlformats.org/officeDocument/2006/relationships/hyperlink" Target="http://www.cbn.com/cbnnews/world/2010/April/Explorers-Claim-They-Have-Found-Noahs-Ark" TargetMode="External"/><Relationship Id="rId5" Type="http://schemas.openxmlformats.org/officeDocument/2006/relationships/hyperlink" Target="http://www.youtube.com/watch?list=PL9B78C57FB3778445&amp;v=Cc7lLKCDwrw" TargetMode="External"/><Relationship Id="rId4" Type="http://schemas.openxmlformats.org/officeDocument/2006/relationships/hyperlink" Target="http://www.youtube.com/watch?v=vl8J9MUeJWo" TargetMode="External"/><Relationship Id="rId9" Type="http://schemas.openxmlformats.org/officeDocument/2006/relationships/image" Target="../media/image5.jpe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en.wikipedia.org/wiki/Pterosaur"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70.jpg"/><Relationship Id="rId2" Type="http://schemas.openxmlformats.org/officeDocument/2006/relationships/notesSlide" Target="../notesSlides/notesSlide92.xml"/><Relationship Id="rId1" Type="http://schemas.openxmlformats.org/officeDocument/2006/relationships/slideLayout" Target="../slideLayouts/slideLayout30.xml"/><Relationship Id="rId6" Type="http://schemas.openxmlformats.org/officeDocument/2006/relationships/image" Target="../media/image59.jpeg"/><Relationship Id="rId5" Type="http://schemas.openxmlformats.org/officeDocument/2006/relationships/image" Target="../media/image69.png"/><Relationship Id="rId4" Type="http://schemas.openxmlformats.org/officeDocument/2006/relationships/hyperlink" Target="http://www.biblegateway.com/passage/?search=job%2040;41&amp;version=KJV"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hyperlink" Target="http://en.wikipedia.org/wiki/File:CMB_Timeline300_no_WMAP.jpg"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youtube.com/watch?v=r7hXHMco7tU" TargetMode="External"/><Relationship Id="rId2" Type="http://schemas.openxmlformats.org/officeDocument/2006/relationships/hyperlink" Target="http://www.reasons.org/explore/author/HRoss" TargetMode="External"/><Relationship Id="rId1" Type="http://schemas.openxmlformats.org/officeDocument/2006/relationships/slideLayout" Target="../slideLayouts/slideLayout1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t="1949" b="1949"/>
          <a:stretch>
            <a:fillRect/>
          </a:stretch>
        </p:blipFill>
        <p:spPr bwMode="auto">
          <a:xfrm>
            <a:off x="1920876" y="45720"/>
            <a:ext cx="5269145" cy="6766560"/>
          </a:xfrm>
          <a:prstGeom prst="rect">
            <a:avLst/>
          </a:prstGeom>
          <a:ln>
            <a:noFill/>
          </a:ln>
          <a:effectLst>
            <a:glow rad="101600">
              <a:schemeClr val="accent2">
                <a:satMod val="175000"/>
                <a:alpha val="40000"/>
              </a:schemeClr>
            </a:glow>
            <a:outerShdw dist="35921" dir="2700000" algn="ctr" rotWithShape="0">
              <a:srgbClr val="808080"/>
            </a:outerShdw>
          </a:effectLst>
          <a:scene3d>
            <a:camera prst="orthographicFront"/>
            <a:lightRig rig="threePt" dir="t"/>
          </a:scene3d>
          <a:sp3d>
            <a:bevelT w="114300" h="114300" prst="coolSlant"/>
          </a:sp3d>
          <a:extLst>
            <a:ext uri="{909E8E84-426E-40DD-AFC4-6F175D3DCCD1}">
              <a14:hiddenFill xmlns:a14="http://schemas.microsoft.com/office/drawing/2010/main">
                <a:blipFill dpi="0" rotWithShape="0">
                  <a:blip/>
                  <a:srcRect t="1949" b="1949"/>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122" name="Text Box 2"/>
          <p:cNvSpPr txBox="1">
            <a:spLocks noChangeArrowheads="1"/>
          </p:cNvSpPr>
          <p:nvPr/>
        </p:nvSpPr>
        <p:spPr bwMode="auto">
          <a:xfrm>
            <a:off x="2514600" y="2133601"/>
            <a:ext cx="4419600" cy="533400"/>
          </a:xfrm>
          <a:prstGeom prst="rect">
            <a:avLst/>
          </a:prstGeom>
          <a:noFill/>
          <a:ln>
            <a:noFill/>
          </a:ln>
          <a:effectLst/>
        </p:spPr>
        <p:txBody>
          <a:bodyPr lIns="54720" tIns="18360" rIns="54720" bIns="18360"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70000"/>
              </a:lnSpc>
              <a:spcAft>
                <a:spcPts val="288"/>
              </a:spcAft>
              <a:buClrTx/>
              <a:buFontTx/>
              <a:buNone/>
            </a:pPr>
            <a:r>
              <a:rPr lang="en-US" altLang="en-US" sz="2000" b="1" dirty="0">
                <a:solidFill>
                  <a:srgbClr val="F8F30D"/>
                </a:solidFill>
                <a:latin typeface="Calibri" panose="020F0502020204030204" pitchFamily="34" charset="0"/>
              </a:rPr>
              <a:t>Book Summary</a:t>
            </a:r>
          </a:p>
        </p:txBody>
      </p:sp>
      <p:sp>
        <p:nvSpPr>
          <p:cNvPr id="2" name="TextBox 1"/>
          <p:cNvSpPr txBox="1"/>
          <p:nvPr/>
        </p:nvSpPr>
        <p:spPr>
          <a:xfrm>
            <a:off x="7620000" y="6262001"/>
            <a:ext cx="1295400" cy="550279"/>
          </a:xfrm>
          <a:prstGeom prst="rect">
            <a:avLst/>
          </a:prstGeom>
          <a:noFill/>
        </p:spPr>
        <p:txBody>
          <a:bodyPr wrap="square" rtlCol="0">
            <a:spAutoFit/>
          </a:bodyPr>
          <a:lstStyle/>
          <a:p>
            <a:r>
              <a:rPr lang="en-US" sz="1600" b="1" dirty="0"/>
              <a:t>8/4/2016  Ver. </a:t>
            </a:r>
            <a:r>
              <a:rPr lang="en-US" sz="1600" b="1"/>
              <a:t>1.4.2</a:t>
            </a:r>
            <a:endParaRPr lang="en-US" sz="16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750" tmFilter="0, 0; .2, .5; .8, .5; 1, 0"/>
                                        <p:tgtEl>
                                          <p:spTgt spid="5122"/>
                                        </p:tgtEl>
                                      </p:cBhvr>
                                    </p:animEffect>
                                    <p:animScale>
                                      <p:cBhvr>
                                        <p:cTn id="7" dur="375" autoRev="1" fill="hold"/>
                                        <p:tgtEl>
                                          <p:spTgt spid="51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609599" y="1295400"/>
            <a:ext cx="8345324" cy="6566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31775" indent="-231775">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1pPr>
            <a:lvl2pPr>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2pPr>
            <a:lvl3pPr>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3pPr>
            <a:lvl4pPr>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4pPr>
            <a:lvl5pPr>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1775" algn="l"/>
                <a:tab pos="688975" algn="l"/>
                <a:tab pos="1146175" algn="l"/>
                <a:tab pos="1603375" algn="l"/>
                <a:tab pos="2060575" algn="l"/>
                <a:tab pos="2517775" algn="l"/>
                <a:tab pos="2974975" algn="l"/>
                <a:tab pos="3432175" algn="l"/>
                <a:tab pos="3889375" algn="l"/>
                <a:tab pos="4346575" algn="l"/>
                <a:tab pos="4803775" algn="l"/>
                <a:tab pos="5260975" algn="l"/>
                <a:tab pos="5718175" algn="l"/>
                <a:tab pos="6175375" algn="l"/>
                <a:tab pos="6632575" algn="l"/>
                <a:tab pos="7089775" algn="l"/>
                <a:tab pos="7546975" algn="l"/>
                <a:tab pos="8004175" algn="l"/>
                <a:tab pos="8461375" algn="l"/>
                <a:tab pos="8918575" algn="l"/>
                <a:tab pos="9375775" algn="l"/>
              </a:tabLst>
              <a:defRPr>
                <a:solidFill>
                  <a:srgbClr val="000000"/>
                </a:solidFill>
                <a:latin typeface="Arial" panose="020B0604020202020204" pitchFamily="34" charset="0"/>
                <a:ea typeface="Microsoft YaHei" panose="020B0503020204020204" pitchFamily="34" charset="-122"/>
              </a:defRPr>
            </a:lvl9pPr>
          </a:lstStyle>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This book boldly crashes through the walls of evolutionary ignorance and deceit to present the scientific truth, wherever it leads, without artificial man-made boundaries on what science can study.</a:t>
            </a:r>
          </a:p>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Evolution doesn’t follow the required scientific method. Evolution is a phony science that calls itself science, while violating several bedrock laws of science. </a:t>
            </a:r>
          </a:p>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This book disproves illogical accidental Godless macroevolution and nonbiblical theistic evolution.</a:t>
            </a:r>
          </a:p>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I embrace small variation “after their kind” within the borders of the original first kinds, as described in the Bible for fish, whales and humans.</a:t>
            </a:r>
          </a:p>
          <a:p>
            <a:pPr marL="365760" indent="-365760">
              <a:lnSpc>
                <a:spcPct val="95000"/>
              </a:lnSpc>
              <a:spcAft>
                <a:spcPts val="1800"/>
              </a:spcAft>
              <a:buClr>
                <a:schemeClr val="tx2">
                  <a:lumMod val="25000"/>
                </a:schemeClr>
              </a:buClr>
              <a:buSzPct val="85000"/>
              <a:buFont typeface="Wingdings" panose="05000000000000000000" pitchFamily="2" charset="2"/>
              <a:buChar char="Ø"/>
            </a:pPr>
            <a:endParaRPr lang="en-US" altLang="en-US" sz="2600" b="1" dirty="0">
              <a:solidFill>
                <a:srgbClr val="FFFFFF"/>
              </a:solidFill>
              <a:latin typeface="Times New Roman" panose="02020603050405020304" pitchFamily="18" charset="0"/>
              <a:cs typeface="Arial Unicode MS" panose="020B0604020202020204" pitchFamily="34" charset="-128"/>
            </a:endParaRPr>
          </a:p>
          <a:p>
            <a:pPr marL="365760" indent="-365760">
              <a:lnSpc>
                <a:spcPct val="95000"/>
              </a:lnSpc>
              <a:spcAft>
                <a:spcPts val="1800"/>
              </a:spcAft>
              <a:buClr>
                <a:schemeClr val="tx2">
                  <a:lumMod val="25000"/>
                </a:schemeClr>
              </a:buClr>
              <a:buSzPct val="85000"/>
              <a:buFont typeface="Wingdings" panose="05000000000000000000" pitchFamily="2" charset="2"/>
              <a:buChar char="Ø"/>
            </a:pPr>
            <a:endParaRPr lang="en-US" altLang="en-US" sz="2600" b="1" dirty="0">
              <a:solidFill>
                <a:srgbClr val="FFFFFF"/>
              </a:solidFill>
              <a:latin typeface="Times New Roman" panose="02020603050405020304" pitchFamily="18" charset="0"/>
              <a:cs typeface="Arial Unicode MS" panose="020B0604020202020204" pitchFamily="34" charset="-128"/>
            </a:endParaRPr>
          </a:p>
        </p:txBody>
      </p:sp>
      <p:sp>
        <p:nvSpPr>
          <p:cNvPr id="4" name="Date Placeholder 2"/>
          <p:cNvSpPr>
            <a:spLocks noGrp="1"/>
          </p:cNvSpPr>
          <p:nvPr>
            <p:ph type="dt" sz="half" idx="10"/>
          </p:nvPr>
        </p:nvSpPr>
        <p:spPr>
          <a:xfrm>
            <a:off x="5943600" y="6400800"/>
            <a:ext cx="2667000" cy="365125"/>
          </a:xfrm>
        </p:spPr>
        <p:txBody>
          <a:bodyPr/>
          <a:lstStyle/>
          <a:p>
            <a:r>
              <a:rPr lang="en-US" altLang="en-US" sz="1000" dirty="0"/>
              <a:t>Evolution Is Not Science, Jeff Woodward</a:t>
            </a:r>
          </a:p>
        </p:txBody>
      </p:sp>
      <p:sp>
        <p:nvSpPr>
          <p:cNvPr id="5" name="Text Box 2"/>
          <p:cNvSpPr txBox="1">
            <a:spLocks noChangeArrowheads="1"/>
          </p:cNvSpPr>
          <p:nvPr/>
        </p:nvSpPr>
        <p:spPr bwMode="auto">
          <a:xfrm>
            <a:off x="609599" y="304800"/>
            <a:ext cx="7924801"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INTRODUCTION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000">
        <p15:prstTrans prst="pageCurlDouble"/>
      </p:transition>
    </mc:Choice>
    <mc:Fallback xmlns="">
      <p:transition spd="slow" advTm="24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0612" y="2743199"/>
            <a:ext cx="8530988" cy="3795713"/>
          </a:xfrm>
        </p:spPr>
        <p:txBody>
          <a:bodyPr>
            <a:noAutofit/>
          </a:bodyPr>
          <a:lstStyle/>
          <a:p>
            <a:pPr marL="347472" indent="-347472">
              <a:lnSpc>
                <a:spcPct val="80000"/>
              </a:lnSpc>
              <a:spcBef>
                <a:spcPts val="0"/>
              </a:spcBef>
              <a:spcAft>
                <a:spcPts val="600"/>
              </a:spcAft>
              <a:buClr>
                <a:srgbClr val="0070C0"/>
              </a:buClr>
              <a:buFont typeface="Wingdings" panose="05000000000000000000" pitchFamily="2" charset="2"/>
              <a:buChar char="Ø"/>
            </a:pPr>
            <a:r>
              <a:rPr lang="en-US" sz="2400" dirty="0">
                <a:latin typeface="Calibri" panose="020F0502020204030204" pitchFamily="34" charset="0"/>
              </a:rPr>
              <a:t>The </a:t>
            </a:r>
            <a:r>
              <a:rPr lang="en-US" sz="2400" u="sng" dirty="0">
                <a:latin typeface="Calibri" panose="020F0502020204030204" pitchFamily="34" charset="0"/>
              </a:rPr>
              <a:t>Red Shift of light</a:t>
            </a:r>
            <a:r>
              <a:rPr lang="en-US" sz="2400" dirty="0">
                <a:latin typeface="Calibri" panose="020F0502020204030204" pitchFamily="34" charset="0"/>
              </a:rPr>
              <a:t> </a:t>
            </a:r>
            <a:r>
              <a:rPr lang="en-US" sz="1600" dirty="0">
                <a:latin typeface="Calibri" panose="020F0502020204030204" pitchFamily="34" charset="0"/>
                <a:hlinkClick r:id="rId2"/>
              </a:rPr>
              <a:t>[331]</a:t>
            </a:r>
            <a:endParaRPr lang="en-US" sz="1600" dirty="0">
              <a:latin typeface="Calibri" panose="020F0502020204030204" pitchFamily="34" charset="0"/>
            </a:endParaRPr>
          </a:p>
          <a:p>
            <a:pPr marL="347472" indent="-347472">
              <a:lnSpc>
                <a:spcPct val="80000"/>
              </a:lnSpc>
              <a:spcBef>
                <a:spcPts val="0"/>
              </a:spcBef>
              <a:spcAft>
                <a:spcPts val="5400"/>
              </a:spcAft>
              <a:buClr>
                <a:srgbClr val="0070C0"/>
              </a:buClr>
              <a:buFont typeface="Wingdings" panose="05000000000000000000" pitchFamily="2" charset="2"/>
              <a:buChar char="Ø"/>
            </a:pPr>
            <a:r>
              <a:rPr lang="en-US" sz="2400" u="sng" dirty="0">
                <a:latin typeface="Calibri" panose="020F0502020204030204" pitchFamily="34" charset="0"/>
              </a:rPr>
              <a:t>U238</a:t>
            </a:r>
            <a:r>
              <a:rPr lang="en-US" sz="2400" dirty="0">
                <a:latin typeface="Calibri" panose="020F0502020204030204" pitchFamily="34" charset="0"/>
              </a:rPr>
              <a:t> dating </a:t>
            </a:r>
            <a:r>
              <a:rPr lang="en-US" sz="1600" u="sng" dirty="0">
                <a:latin typeface="Calibri" panose="020F0502020204030204" pitchFamily="34" charset="0"/>
                <a:hlinkClick r:id="rId3"/>
              </a:rPr>
              <a:t>[289]</a:t>
            </a:r>
            <a:endParaRPr lang="en-US" sz="1600" u="sng" dirty="0">
              <a:latin typeface="Calibri" panose="020F0502020204030204" pitchFamily="34" charset="0"/>
            </a:endParaRPr>
          </a:p>
          <a:p>
            <a:pPr marL="0" indent="0">
              <a:lnSpc>
                <a:spcPct val="80000"/>
              </a:lnSpc>
              <a:spcBef>
                <a:spcPts val="0"/>
              </a:spcBef>
              <a:spcAft>
                <a:spcPts val="1200"/>
              </a:spcAft>
              <a:buClr>
                <a:srgbClr val="0070C0"/>
              </a:buClr>
              <a:buNone/>
            </a:pPr>
            <a:endParaRPr lang="en-US" sz="2400" dirty="0">
              <a:latin typeface="Calibri" panose="020F0502020204030204" pitchFamily="34" charset="0"/>
            </a:endParaRPr>
          </a:p>
          <a:p>
            <a:pPr marL="347472" indent="-347472">
              <a:lnSpc>
                <a:spcPct val="80000"/>
              </a:lnSpc>
              <a:spcBef>
                <a:spcPts val="0"/>
              </a:spcBef>
              <a:spcAft>
                <a:spcPts val="1200"/>
              </a:spcAft>
              <a:buClr>
                <a:srgbClr val="0070C0"/>
              </a:buClr>
              <a:buFont typeface="Wingdings" panose="05000000000000000000" pitchFamily="2" charset="2"/>
              <a:buChar char="Ø"/>
            </a:pPr>
            <a:r>
              <a:rPr lang="en-US" sz="2400" dirty="0">
                <a:latin typeface="Calibri" panose="020F0502020204030204" pitchFamily="34" charset="0"/>
              </a:rPr>
              <a:t>Higher amounts of Big Bang event helium in distant dust clouds. </a:t>
            </a:r>
            <a:r>
              <a:rPr lang="en-US" sz="2400" u="sng" dirty="0">
                <a:latin typeface="Calibri" panose="020F0502020204030204" pitchFamily="34" charset="0"/>
              </a:rPr>
              <a:t>The further back in time we look the more helium we see</a:t>
            </a:r>
            <a:r>
              <a:rPr lang="en-US" sz="2400" dirty="0">
                <a:latin typeface="Calibri" panose="020F0502020204030204" pitchFamily="34" charset="0"/>
              </a:rPr>
              <a:t>. </a:t>
            </a:r>
            <a:r>
              <a:rPr lang="en-US" sz="1600" u="sng" dirty="0">
                <a:latin typeface="Calibri" panose="020F0502020204030204" pitchFamily="34" charset="0"/>
                <a:hlinkClick r:id="rId4"/>
              </a:rPr>
              <a:t>[3]</a:t>
            </a:r>
            <a:endParaRPr lang="en-US" sz="1600" u="sng" dirty="0">
              <a:latin typeface="Calibri" panose="020F0502020204030204" pitchFamily="34" charset="0"/>
            </a:endParaRPr>
          </a:p>
        </p:txBody>
      </p:sp>
      <p:sp>
        <p:nvSpPr>
          <p:cNvPr id="3" name="Date Placeholder 2"/>
          <p:cNvSpPr>
            <a:spLocks noGrp="1"/>
          </p:cNvSpPr>
          <p:nvPr>
            <p:ph type="dt" sz="half" idx="10"/>
          </p:nvPr>
        </p:nvSpPr>
        <p:spPr>
          <a:xfrm>
            <a:off x="6152865" y="6562724"/>
            <a:ext cx="2667000" cy="365125"/>
          </a:xfrm>
        </p:spPr>
        <p:txBody>
          <a:bodyPr/>
          <a:lstStyle/>
          <a:p>
            <a:r>
              <a:rPr lang="en-US" altLang="en-US" sz="1000" dirty="0"/>
              <a:t>Evolution Is Not Science, Jeff Woodward</a:t>
            </a:r>
          </a:p>
        </p:txBody>
      </p:sp>
      <p:sp>
        <p:nvSpPr>
          <p:cNvPr id="7" name="Content Placeholder 4"/>
          <p:cNvSpPr txBox="1">
            <a:spLocks/>
          </p:cNvSpPr>
          <p:nvPr/>
        </p:nvSpPr>
        <p:spPr>
          <a:xfrm>
            <a:off x="434454" y="1580943"/>
            <a:ext cx="8404746" cy="19657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Bef>
                <a:spcPts val="0"/>
              </a:spcBef>
              <a:spcAft>
                <a:spcPts val="1800"/>
              </a:spcAft>
              <a:buClrTx/>
              <a:buSzTx/>
              <a:buFont typeface="Arial" panose="020B0604020202020204" pitchFamily="34" charset="0"/>
              <a:buNone/>
            </a:pPr>
            <a:r>
              <a:rPr lang="en-US" sz="2400" dirty="0">
                <a:latin typeface="Calibri" panose="020F0502020204030204" pitchFamily="34" charset="0"/>
              </a:rPr>
              <a:t>The Big Bang Theory is proved with further certainty by many </a:t>
            </a:r>
            <a:r>
              <a:rPr lang="en-US" sz="2400" u="sng" dirty="0">
                <a:latin typeface="Calibri" panose="020F0502020204030204" pitchFamily="34" charset="0"/>
              </a:rPr>
              <a:t>independent measurements producing approximately the same linear time date </a:t>
            </a:r>
            <a:r>
              <a:rPr lang="en-US" sz="2400" dirty="0">
                <a:latin typeface="Calibri" panose="020F0502020204030204" pitchFamily="34" charset="0"/>
              </a:rPr>
              <a:t>for the Big Bang. </a:t>
            </a:r>
            <a:r>
              <a:rPr lang="en-US" sz="1400" dirty="0">
                <a:latin typeface="Calibri" panose="020F0502020204030204" pitchFamily="34" charset="0"/>
                <a:hlinkClick r:id="rId4"/>
              </a:rPr>
              <a:t>[3]</a:t>
            </a:r>
            <a:r>
              <a:rPr lang="en-US" sz="1400" dirty="0">
                <a:latin typeface="Calibri" panose="020F0502020204030204" pitchFamily="34" charset="0"/>
                <a:hlinkClick r:id="rId5"/>
              </a:rPr>
              <a:t>[135]</a:t>
            </a:r>
            <a:r>
              <a:rPr lang="en-US" sz="1400" dirty="0">
                <a:latin typeface="Calibri" panose="020F0502020204030204" pitchFamily="34" charset="0"/>
                <a:hlinkClick r:id="rId6"/>
              </a:rPr>
              <a:t>[319]</a:t>
            </a:r>
            <a:endParaRPr lang="en-US" sz="1400" dirty="0">
              <a:latin typeface="Calibri" panose="020F0502020204030204" pitchFamily="34" charset="0"/>
            </a:endParaRPr>
          </a:p>
        </p:txBody>
      </p:sp>
      <p:sp>
        <p:nvSpPr>
          <p:cNvPr id="9" name="Content Placeholder 4"/>
          <p:cNvSpPr txBox="1">
            <a:spLocks/>
          </p:cNvSpPr>
          <p:nvPr/>
        </p:nvSpPr>
        <p:spPr>
          <a:xfrm>
            <a:off x="423080" y="5238315"/>
            <a:ext cx="8416119" cy="1300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347472" indent="-347472" fontAlgn="auto">
              <a:lnSpc>
                <a:spcPct val="80000"/>
              </a:lnSpc>
              <a:spcBef>
                <a:spcPts val="0"/>
              </a:spcBef>
              <a:spcAft>
                <a:spcPts val="1200"/>
              </a:spcAft>
              <a:buClr>
                <a:srgbClr val="0070C0"/>
              </a:buClr>
              <a:buSzTx/>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For decades evolutionists fought against the Big Bang Theory because Darwin erroneously believed that the universe was in an eternal steady state</a:t>
            </a:r>
            <a:r>
              <a:rPr lang="en-US" sz="2400" dirty="0">
                <a:solidFill>
                  <a:schemeClr val="accent5">
                    <a:lumMod val="75000"/>
                  </a:schemeClr>
                </a:solidFill>
                <a:latin typeface="Calibri" panose="020F0502020204030204" pitchFamily="34" charset="0"/>
              </a:rPr>
              <a:t>,</a:t>
            </a:r>
            <a:r>
              <a:rPr lang="en-US" sz="2400" dirty="0">
                <a:latin typeface="Calibri" panose="020F0502020204030204" pitchFamily="34" charset="0"/>
              </a:rPr>
              <a:t> with no beginning or end, and that the universe never changed or expanded. </a:t>
            </a:r>
            <a:r>
              <a:rPr lang="en-US" sz="1600" u="sng" dirty="0">
                <a:latin typeface="Calibri" panose="020F0502020204030204" pitchFamily="34" charset="0"/>
                <a:hlinkClick r:id="rId4"/>
              </a:rPr>
              <a:t>[3]</a:t>
            </a:r>
            <a:r>
              <a:rPr lang="en-US" sz="1600" u="sng" dirty="0">
                <a:latin typeface="Calibri" panose="020F0502020204030204" pitchFamily="34" charset="0"/>
                <a:hlinkClick r:id="rId7"/>
              </a:rPr>
              <a:t>[4]</a:t>
            </a:r>
            <a:r>
              <a:rPr lang="en-US" sz="1600" u="sng" dirty="0">
                <a:latin typeface="Calibri" panose="020F0502020204030204" pitchFamily="34" charset="0"/>
                <a:hlinkClick r:id="rId5"/>
              </a:rPr>
              <a:t>[135]</a:t>
            </a:r>
            <a:r>
              <a:rPr lang="en-US" sz="1600" dirty="0">
                <a:latin typeface="Calibri" panose="020F0502020204030204" pitchFamily="34" charset="0"/>
              </a:rPr>
              <a:t> </a:t>
            </a:r>
          </a:p>
        </p:txBody>
      </p:sp>
      <p:sp>
        <p:nvSpPr>
          <p:cNvPr id="2" name="Rectangle 1"/>
          <p:cNvSpPr/>
          <p:nvPr/>
        </p:nvSpPr>
        <p:spPr>
          <a:xfrm>
            <a:off x="454924" y="3546656"/>
            <a:ext cx="4572000" cy="978729"/>
          </a:xfrm>
          <a:prstGeom prst="rect">
            <a:avLst/>
          </a:prstGeom>
        </p:spPr>
        <p:txBody>
          <a:bodyPr>
            <a:spAutoFit/>
          </a:bodyPr>
          <a:lstStyle/>
          <a:p>
            <a:pPr marL="347472" indent="-347472">
              <a:lnSpc>
                <a:spcPct val="80000"/>
              </a:lnSpc>
              <a:spcBef>
                <a:spcPts val="0"/>
              </a:spcBef>
              <a:spcAft>
                <a:spcPts val="1200"/>
              </a:spcAft>
              <a:buClr>
                <a:srgbClr val="0070C0"/>
              </a:buClr>
              <a:buFont typeface="Wingdings" panose="05000000000000000000" pitchFamily="2" charset="2"/>
              <a:buChar char="Ø"/>
            </a:pPr>
            <a:r>
              <a:rPr lang="en-US" sz="2400" u="sng" dirty="0">
                <a:solidFill>
                  <a:schemeClr val="tx1"/>
                </a:solidFill>
                <a:latin typeface="Calibri" panose="020F0502020204030204" pitchFamily="34" charset="0"/>
              </a:rPr>
              <a:t>12 to 13 billion year old burnt out white dwarf stars</a:t>
            </a:r>
            <a:r>
              <a:rPr lang="en-US" sz="2400" dirty="0">
                <a:solidFill>
                  <a:schemeClr val="tx1"/>
                </a:solidFill>
                <a:latin typeface="Calibri" panose="020F0502020204030204" pitchFamily="34" charset="0"/>
              </a:rPr>
              <a:t> at the edge of the universe. </a:t>
            </a:r>
            <a:r>
              <a:rPr lang="en-US" sz="1600" u="sng" dirty="0">
                <a:solidFill>
                  <a:schemeClr val="tx1"/>
                </a:solidFill>
                <a:latin typeface="Calibri" panose="020F0502020204030204" pitchFamily="34" charset="0"/>
                <a:hlinkClick r:id="rId8"/>
              </a:rPr>
              <a:t>[318]</a:t>
            </a:r>
            <a:endParaRPr lang="en-US" sz="1600" dirty="0">
              <a:solidFill>
                <a:schemeClr val="tx1"/>
              </a:solidFill>
              <a:latin typeface="Calibri" panose="020F0502020204030204" pitchFamily="34" charset="0"/>
            </a:endParaRPr>
          </a:p>
        </p:txBody>
      </p:sp>
      <p:sp>
        <p:nvSpPr>
          <p:cNvPr id="10" name="Text Box 1"/>
          <p:cNvSpPr txBox="1">
            <a:spLocks noChangeArrowheads="1"/>
          </p:cNvSpPr>
          <p:nvPr/>
        </p:nvSpPr>
        <p:spPr bwMode="auto">
          <a:xfrm>
            <a:off x="381000" y="228600"/>
            <a:ext cx="8458200" cy="1143000"/>
          </a:xfrm>
          <a:prstGeom prst="rect">
            <a:avLst/>
          </a:prstGeom>
          <a:blipFill dpi="0" rotWithShape="0">
            <a:blip r:embed="rId9"/>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11" name="graphics228"/>
          <p:cNvPicPr>
            <a:picLocks noChangeAspect="1"/>
          </p:cNvPicPr>
          <p:nvPr/>
        </p:nvPicPr>
        <p:blipFill>
          <a:blip r:embed="rId10">
            <a:alphaModFix/>
          </a:blip>
          <a:srcRect/>
          <a:stretch>
            <a:fillRect/>
          </a:stretch>
        </p:blipFill>
        <p:spPr>
          <a:xfrm>
            <a:off x="5860965" y="2413075"/>
            <a:ext cx="2958900" cy="1920240"/>
          </a:xfrm>
          <a:prstGeom prst="rect">
            <a:avLst/>
          </a:prstGeom>
        </p:spPr>
      </p:pic>
    </p:spTree>
    <p:extLst>
      <p:ext uri="{BB962C8B-B14F-4D97-AF65-F5344CB8AC3E}">
        <p14:creationId xmlns:p14="http://schemas.microsoft.com/office/powerpoint/2010/main" val="258040319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39572" y="1752600"/>
            <a:ext cx="8191500" cy="4513950"/>
          </a:xfrm>
        </p:spPr>
        <p:txBody>
          <a:bodyPr>
            <a:noAutofit/>
          </a:bodyPr>
          <a:lstStyle/>
          <a:p>
            <a:pPr marL="0" indent="0">
              <a:lnSpc>
                <a:spcPct val="100000"/>
              </a:lnSpc>
              <a:spcBef>
                <a:spcPts val="0"/>
              </a:spcBef>
              <a:spcAft>
                <a:spcPts val="1200"/>
              </a:spcAft>
              <a:buClr>
                <a:srgbClr val="0070C0"/>
              </a:buClr>
              <a:buNone/>
            </a:pPr>
            <a:r>
              <a:rPr lang="en-US" sz="3200" b="1" dirty="0">
                <a:solidFill>
                  <a:schemeClr val="accent5">
                    <a:lumMod val="75000"/>
                  </a:schemeClr>
                </a:solidFill>
                <a:latin typeface="Calibri" panose="020F0502020204030204" pitchFamily="34" charset="0"/>
              </a:rPr>
              <a:t>The First Law of Thermodynamics </a:t>
            </a:r>
          </a:p>
          <a:p>
            <a:pPr>
              <a:lnSpc>
                <a:spcPct val="100000"/>
              </a:lnSpc>
              <a:spcBef>
                <a:spcPts val="0"/>
              </a:spcBef>
              <a:spcAft>
                <a:spcPts val="1800"/>
              </a:spcAft>
              <a:buClr>
                <a:srgbClr val="0070C0"/>
              </a:buClr>
              <a:buFont typeface="Wingdings" panose="05000000000000000000" pitchFamily="2" charset="2"/>
              <a:buChar char="Ø"/>
            </a:pPr>
            <a:r>
              <a:rPr lang="en-US" sz="2400" dirty="0">
                <a:latin typeface="Calibri" panose="020F0502020204030204" pitchFamily="34" charset="0"/>
              </a:rPr>
              <a:t>States that energy cannot be created or destroyed. Energy cannot spontaneously appear from absolutely nothing.</a:t>
            </a:r>
            <a:r>
              <a:rPr lang="en-US" sz="1400" dirty="0">
                <a:latin typeface="Calibri" panose="020F0502020204030204" pitchFamily="34" charset="0"/>
              </a:rPr>
              <a:t> </a:t>
            </a:r>
            <a:r>
              <a:rPr lang="en-US" sz="1400" dirty="0">
                <a:latin typeface="Calibri" panose="020F0502020204030204" pitchFamily="34" charset="0"/>
                <a:hlinkClick r:id="rId2"/>
              </a:rPr>
              <a:t>[3]</a:t>
            </a:r>
            <a:r>
              <a:rPr lang="en-US" sz="1400" dirty="0">
                <a:latin typeface="Calibri" panose="020F0502020204030204" pitchFamily="34" charset="0"/>
                <a:hlinkClick r:id="rId3"/>
              </a:rPr>
              <a:t>[12]</a:t>
            </a:r>
            <a:endParaRPr lang="en-US" sz="1400" dirty="0">
              <a:latin typeface="Calibri" panose="020F0502020204030204" pitchFamily="34" charset="0"/>
            </a:endParaRPr>
          </a:p>
          <a:p>
            <a:pPr>
              <a:lnSpc>
                <a:spcPct val="100000"/>
              </a:lnSpc>
              <a:spcBef>
                <a:spcPts val="0"/>
              </a:spcBef>
              <a:spcAft>
                <a:spcPts val="1800"/>
              </a:spcAft>
              <a:buClr>
                <a:srgbClr val="0070C0"/>
              </a:buClr>
              <a:buFont typeface="Wingdings" panose="05000000000000000000" pitchFamily="2" charset="2"/>
              <a:buChar char="Ø"/>
            </a:pPr>
            <a:r>
              <a:rPr lang="en-US" sz="2400" dirty="0">
                <a:latin typeface="Calibri" panose="020F0502020204030204" pitchFamily="34" charset="0"/>
              </a:rPr>
              <a:t>Energy can only change from one form of energy to another. </a:t>
            </a:r>
            <a:r>
              <a:rPr lang="en-US" sz="1400" dirty="0">
                <a:latin typeface="Calibri" panose="020F0502020204030204" pitchFamily="34" charset="0"/>
                <a:hlinkClick r:id="rId2"/>
              </a:rPr>
              <a:t>[3]</a:t>
            </a:r>
            <a:r>
              <a:rPr lang="en-US" sz="1400" dirty="0">
                <a:latin typeface="Calibri" panose="020F0502020204030204" pitchFamily="34" charset="0"/>
                <a:hlinkClick r:id="rId3"/>
              </a:rPr>
              <a:t>[12]</a:t>
            </a:r>
            <a:r>
              <a:rPr lang="en-US" sz="1400" dirty="0">
                <a:latin typeface="Calibri" panose="020F0502020204030204" pitchFamily="34" charset="0"/>
              </a:rPr>
              <a:t> </a:t>
            </a:r>
          </a:p>
          <a:p>
            <a:pPr>
              <a:lnSpc>
                <a:spcPct val="100000"/>
              </a:lnSpc>
              <a:spcBef>
                <a:spcPts val="0"/>
              </a:spcBef>
              <a:spcAft>
                <a:spcPts val="1800"/>
              </a:spcAft>
              <a:buClr>
                <a:srgbClr val="0070C0"/>
              </a:buClr>
              <a:buFont typeface="Wingdings" panose="05000000000000000000" pitchFamily="2" charset="2"/>
              <a:buChar char="Ø"/>
            </a:pPr>
            <a:r>
              <a:rPr lang="en-US" sz="2400" dirty="0">
                <a:latin typeface="Calibri" panose="020F0502020204030204" pitchFamily="34" charset="0"/>
              </a:rPr>
              <a:t>Creating the entire universe from the Big Bang required the </a:t>
            </a:r>
            <a:r>
              <a:rPr lang="en-US" sz="2400" u="sng" dirty="0">
                <a:latin typeface="Calibri" panose="020F0502020204030204" pitchFamily="34" charset="0"/>
              </a:rPr>
              <a:t>creation of massive amounts of new energy and matter with unimaginable levels of complexity and low entropy symmetry.</a:t>
            </a:r>
          </a:p>
        </p:txBody>
      </p:sp>
      <p:sp>
        <p:nvSpPr>
          <p:cNvPr id="7" name="Date Placeholder 2"/>
          <p:cNvSpPr txBox="1">
            <a:spLocks/>
          </p:cNvSpPr>
          <p:nvPr/>
        </p:nvSpPr>
        <p:spPr>
          <a:xfrm>
            <a:off x="5943600" y="6400800"/>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a:t>Evolution Is Not Science, Jeff Woodward</a:t>
            </a:r>
            <a:endParaRPr lang="en-US" altLang="en-US" sz="1000" dirty="0"/>
          </a:p>
        </p:txBody>
      </p:sp>
      <p:sp>
        <p:nvSpPr>
          <p:cNvPr id="8" name="Text Box 1"/>
          <p:cNvSpPr txBox="1">
            <a:spLocks noChangeArrowheads="1"/>
          </p:cNvSpPr>
          <p:nvPr/>
        </p:nvSpPr>
        <p:spPr bwMode="auto">
          <a:xfrm>
            <a:off x="381000" y="228600"/>
            <a:ext cx="8458200" cy="11430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78228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74320" y="1600200"/>
            <a:ext cx="8595360" cy="5029200"/>
          </a:xfrm>
        </p:spPr>
        <p:txBody>
          <a:bodyPr>
            <a:noAutofit/>
          </a:bodyPr>
          <a:lstStyle/>
          <a:p>
            <a:pPr marL="0" indent="0">
              <a:lnSpc>
                <a:spcPct val="100000"/>
              </a:lnSpc>
              <a:spcBef>
                <a:spcPts val="0"/>
              </a:spcBef>
              <a:spcAft>
                <a:spcPts val="600"/>
              </a:spcAft>
              <a:buClr>
                <a:srgbClr val="0070C0"/>
              </a:buClr>
              <a:buNone/>
            </a:pPr>
            <a:r>
              <a:rPr lang="en-US" sz="3200" b="1" dirty="0">
                <a:solidFill>
                  <a:schemeClr val="accent5">
                    <a:lumMod val="75000"/>
                  </a:schemeClr>
                </a:solidFill>
                <a:latin typeface="Calibri" panose="020F0502020204030204" pitchFamily="34" charset="0"/>
              </a:rPr>
              <a:t>The 2</a:t>
            </a:r>
            <a:r>
              <a:rPr lang="en-US" sz="3200" b="1" baseline="30000" dirty="0">
                <a:solidFill>
                  <a:schemeClr val="accent5">
                    <a:lumMod val="75000"/>
                  </a:schemeClr>
                </a:solidFill>
                <a:latin typeface="Calibri" panose="020F0502020204030204" pitchFamily="34" charset="0"/>
              </a:rPr>
              <a:t>nd</a:t>
            </a:r>
            <a:r>
              <a:rPr lang="en-US" sz="3200" b="1" dirty="0">
                <a:solidFill>
                  <a:schemeClr val="accent5">
                    <a:lumMod val="75000"/>
                  </a:schemeClr>
                </a:solidFill>
                <a:latin typeface="Calibri" panose="020F0502020204030204" pitchFamily="34" charset="0"/>
              </a:rPr>
              <a:t> Law of Thermodynamics </a:t>
            </a:r>
          </a:p>
          <a:p>
            <a:pPr>
              <a:spcBef>
                <a:spcPts val="0"/>
              </a:spcBef>
              <a:spcAft>
                <a:spcPts val="1800"/>
              </a:spcAft>
              <a:buClr>
                <a:srgbClr val="0070C0"/>
              </a:buClr>
              <a:buFont typeface="Wingdings" panose="05000000000000000000" pitchFamily="2" charset="2"/>
              <a:buChar char="Ø"/>
            </a:pPr>
            <a:r>
              <a:rPr lang="en-US" sz="2400" dirty="0">
                <a:latin typeface="Calibri" panose="020F0502020204030204" pitchFamily="34" charset="0"/>
              </a:rPr>
              <a:t>Requires everything to start from a higher ordered state and progress to a lower ordered more random state. The reverse is impossible unless acted on by an outside force.</a:t>
            </a:r>
          </a:p>
          <a:p>
            <a:pPr>
              <a:spcBef>
                <a:spcPts val="0"/>
              </a:spcBef>
              <a:spcAft>
                <a:spcPts val="1800"/>
              </a:spcAft>
              <a:buClr>
                <a:srgbClr val="0070C0"/>
              </a:buClr>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Evolution violates the 2</a:t>
            </a:r>
            <a:r>
              <a:rPr lang="en-US" sz="2400" b="1" baseline="30000" dirty="0">
                <a:solidFill>
                  <a:schemeClr val="accent5">
                    <a:lumMod val="75000"/>
                  </a:schemeClr>
                </a:solidFill>
                <a:latin typeface="Calibri" panose="020F0502020204030204" pitchFamily="34" charset="0"/>
              </a:rPr>
              <a:t>nd</a:t>
            </a:r>
            <a:r>
              <a:rPr lang="en-US" sz="2400" b="1" dirty="0">
                <a:solidFill>
                  <a:schemeClr val="accent5">
                    <a:lumMod val="75000"/>
                  </a:schemeClr>
                </a:solidFill>
                <a:latin typeface="Calibri" panose="020F0502020204030204" pitchFamily="34" charset="0"/>
              </a:rPr>
              <a:t> Law of Thermodynamics and required perpetual state of entropy and decay throughout the universe. </a:t>
            </a:r>
          </a:p>
          <a:p>
            <a:pPr>
              <a:lnSpc>
                <a:spcPct val="80000"/>
              </a:lnSpc>
              <a:spcBef>
                <a:spcPts val="0"/>
              </a:spcBef>
              <a:spcAft>
                <a:spcPts val="1800"/>
              </a:spcAft>
              <a:buClr>
                <a:srgbClr val="0070C0"/>
              </a:buClr>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Evolution is another cleverly disguised illegal perpetual energy machine with reverse entropy.</a:t>
            </a:r>
            <a:endParaRPr lang="en-US" sz="2400" b="1" dirty="0">
              <a:latin typeface="Calibri" panose="020F0502020204030204" pitchFamily="34" charset="0"/>
            </a:endParaRPr>
          </a:p>
          <a:p>
            <a:pPr>
              <a:spcBef>
                <a:spcPts val="0"/>
              </a:spcBef>
              <a:spcAft>
                <a:spcPts val="1800"/>
              </a:spcAft>
              <a:buClr>
                <a:srgbClr val="0070C0"/>
              </a:buClr>
              <a:buFont typeface="Wingdings" panose="05000000000000000000" pitchFamily="2" charset="2"/>
              <a:buChar char="Ø"/>
            </a:pPr>
            <a:r>
              <a:rPr lang="en-US" sz="2400" dirty="0">
                <a:latin typeface="Calibri" panose="020F0502020204030204" pitchFamily="34" charset="0"/>
              </a:rPr>
              <a:t>Evolution illegally requires matter to accidentally go to higher energy levels, with impossible levels of information and complexity, to form trillions of interacting cellular nanomachines and nanocomputers in a single animal.</a:t>
            </a:r>
          </a:p>
        </p:txBody>
      </p:sp>
      <p:sp>
        <p:nvSpPr>
          <p:cNvPr id="7" name="Date Placeholder 2"/>
          <p:cNvSpPr txBox="1">
            <a:spLocks/>
          </p:cNvSpPr>
          <p:nvPr/>
        </p:nvSpPr>
        <p:spPr>
          <a:xfrm>
            <a:off x="5943600" y="6583680"/>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t>Evolution Is Not Science, Jeff Woodward</a:t>
            </a:r>
          </a:p>
        </p:txBody>
      </p:sp>
      <p:sp>
        <p:nvSpPr>
          <p:cNvPr id="8" name="Text Box 1"/>
          <p:cNvSpPr txBox="1">
            <a:spLocks noChangeArrowheads="1"/>
          </p:cNvSpPr>
          <p:nvPr/>
        </p:nvSpPr>
        <p:spPr bwMode="auto">
          <a:xfrm>
            <a:off x="381000" y="228600"/>
            <a:ext cx="8458200" cy="11430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5263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737042"/>
            <a:ext cx="8637270" cy="5029200"/>
          </a:xfrm>
        </p:spPr>
        <p:txBody>
          <a:bodyPr>
            <a:noAutofit/>
          </a:bodyPr>
          <a:lstStyle/>
          <a:p>
            <a:pPr>
              <a:spcBef>
                <a:spcPts val="0"/>
              </a:spcBef>
              <a:spcAft>
                <a:spcPts val="1800"/>
              </a:spcAft>
              <a:buClr>
                <a:srgbClr val="0070C0"/>
              </a:buClr>
              <a:buFont typeface="Wingdings" panose="05000000000000000000" pitchFamily="2" charset="2"/>
              <a:buChar char="Ø"/>
            </a:pPr>
            <a:r>
              <a:rPr lang="en-US" sz="2400" dirty="0">
                <a:latin typeface="Calibri" panose="020F0502020204030204" pitchFamily="34" charset="0"/>
              </a:rPr>
              <a:t>After decades working with nearly every software code, I have never observed software mutate into a more advanced code by accident or by repeated copying over a long time.</a:t>
            </a:r>
          </a:p>
          <a:p>
            <a:pPr>
              <a:spcBef>
                <a:spcPts val="0"/>
              </a:spcBef>
              <a:spcAft>
                <a:spcPts val="1800"/>
              </a:spcAft>
              <a:buClr>
                <a:srgbClr val="0070C0"/>
              </a:buClr>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Software code also follows the rule of entropy until software becomes useless unreadable junk </a:t>
            </a:r>
            <a:r>
              <a:rPr lang="en-US" sz="2400" dirty="0">
                <a:latin typeface="Calibri" panose="020F0502020204030204" pitchFamily="34" charset="0"/>
              </a:rPr>
              <a:t>due to: copy and read errors, dissipated tape magnetism, crashed drives, scratched CDs, ESD, moisture, humidity, thermal stress, etc.</a:t>
            </a:r>
          </a:p>
          <a:p>
            <a:pPr>
              <a:spcBef>
                <a:spcPts val="0"/>
              </a:spcBef>
              <a:spcAft>
                <a:spcPts val="1800"/>
              </a:spcAft>
              <a:buClr>
                <a:srgbClr val="0070C0"/>
              </a:buClr>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Similar to software code,</a:t>
            </a:r>
            <a:r>
              <a:rPr lang="en-US" sz="2400" b="1" dirty="0">
                <a:latin typeface="Calibri" panose="020F0502020204030204" pitchFamily="34" charset="0"/>
              </a:rPr>
              <a:t> </a:t>
            </a:r>
            <a:r>
              <a:rPr lang="en-US" sz="2400" b="1" dirty="0">
                <a:solidFill>
                  <a:schemeClr val="accent5">
                    <a:lumMod val="75000"/>
                  </a:schemeClr>
                </a:solidFill>
                <a:latin typeface="Calibri" panose="020F0502020204030204" pitchFamily="34" charset="0"/>
              </a:rPr>
              <a:t>DNA is proven to degrade very slowly over time, following the required rules of entropy. </a:t>
            </a:r>
          </a:p>
          <a:p>
            <a:pPr>
              <a:spcBef>
                <a:spcPts val="0"/>
              </a:spcBef>
              <a:spcAft>
                <a:spcPts val="1800"/>
              </a:spcAft>
              <a:buClr>
                <a:srgbClr val="0070C0"/>
              </a:buClr>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DNA degradation is slowed by DNA repair machinery. This is the definition of a machine that does intentional work when supplied fuel, with expelled exhaust byproducts.</a:t>
            </a:r>
          </a:p>
          <a:p>
            <a:endParaRPr lang="en-US" sz="2400" b="1" dirty="0">
              <a:latin typeface="Calibri" panose="020F0502020204030204" pitchFamily="34" charset="0"/>
            </a:endParaRPr>
          </a:p>
        </p:txBody>
      </p:sp>
      <p:sp>
        <p:nvSpPr>
          <p:cNvPr id="7" name="Date Placeholder 2"/>
          <p:cNvSpPr txBox="1">
            <a:spLocks/>
          </p:cNvSpPr>
          <p:nvPr/>
        </p:nvSpPr>
        <p:spPr>
          <a:xfrm>
            <a:off x="5943600" y="6583680"/>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t>Evolution Is Not Science, Jeff Woodward</a:t>
            </a:r>
          </a:p>
        </p:txBody>
      </p:sp>
      <p:sp>
        <p:nvSpPr>
          <p:cNvPr id="8" name="Text Box 1"/>
          <p:cNvSpPr txBox="1">
            <a:spLocks noChangeArrowheads="1"/>
          </p:cNvSpPr>
          <p:nvPr/>
        </p:nvSpPr>
        <p:spPr bwMode="auto">
          <a:xfrm>
            <a:off x="381000" y="228600"/>
            <a:ext cx="8458200" cy="11430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67402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10436" y="1519451"/>
            <a:ext cx="5999328" cy="1021398"/>
          </a:xfrm>
          <a:effectLst>
            <a:outerShdw dist="25400" algn="l" rotWithShape="0">
              <a:schemeClr val="tx2">
                <a:lumMod val="75000"/>
              </a:schemeClr>
            </a:outerShdw>
          </a:effectLst>
        </p:spPr>
        <p:txBody>
          <a:bodyPr>
            <a:noAutofit/>
          </a:bodyPr>
          <a:lstStyle/>
          <a:p>
            <a:pPr marL="0" indent="0" algn="ctr">
              <a:spcBef>
                <a:spcPts val="0"/>
              </a:spcBef>
              <a:spcAft>
                <a:spcPts val="1800"/>
              </a:spcAft>
              <a:buNone/>
            </a:pPr>
            <a:r>
              <a:rPr lang="en-US" sz="3600" b="1" dirty="0">
                <a:solidFill>
                  <a:schemeClr val="accent5">
                    <a:lumMod val="75000"/>
                  </a:schemeClr>
                </a:solidFill>
              </a:rPr>
              <a:t>Invisible Dark Matter,    the Bible Described it First</a:t>
            </a:r>
            <a:endParaRPr lang="en-US" sz="3600" dirty="0">
              <a:solidFill>
                <a:schemeClr val="accent5">
                  <a:lumMod val="75000"/>
                </a:schemeClr>
              </a:solidFill>
            </a:endParaRPr>
          </a:p>
        </p:txBody>
      </p:sp>
      <p:sp>
        <p:nvSpPr>
          <p:cNvPr id="7" name="Date Placeholder 2"/>
          <p:cNvSpPr txBox="1">
            <a:spLocks/>
          </p:cNvSpPr>
          <p:nvPr/>
        </p:nvSpPr>
        <p:spPr>
          <a:xfrm>
            <a:off x="5943600" y="6492240"/>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t>Evolution Is Not Science, Jeff Woodward</a:t>
            </a:r>
          </a:p>
        </p:txBody>
      </p:sp>
      <p:sp>
        <p:nvSpPr>
          <p:cNvPr id="8" name="Text Box 1"/>
          <p:cNvSpPr txBox="1">
            <a:spLocks noChangeArrowheads="1"/>
          </p:cNvSpPr>
          <p:nvPr/>
        </p:nvSpPr>
        <p:spPr bwMode="auto">
          <a:xfrm>
            <a:off x="381000" y="228600"/>
            <a:ext cx="8458200" cy="11430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
        <p:nvSpPr>
          <p:cNvPr id="6" name="Content Placeholder 4"/>
          <p:cNvSpPr txBox="1">
            <a:spLocks/>
          </p:cNvSpPr>
          <p:nvPr/>
        </p:nvSpPr>
        <p:spPr>
          <a:xfrm>
            <a:off x="457200" y="2609499"/>
            <a:ext cx="8382000" cy="4247866"/>
          </a:xfrm>
          <a:prstGeom prst="rect">
            <a:avLst/>
          </a:prstGeom>
          <a:effectLst/>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fontAlgn="auto">
              <a:lnSpc>
                <a:spcPct val="100000"/>
              </a:lnSpc>
              <a:spcBef>
                <a:spcPts val="0"/>
              </a:spcBef>
              <a:spcAft>
                <a:spcPts val="1200"/>
              </a:spcAft>
              <a:buClr>
                <a:srgbClr val="0070C0"/>
              </a:buClr>
              <a:buSzTx/>
              <a:buFont typeface="Wingdings" panose="05000000000000000000" pitchFamily="2" charset="2"/>
              <a:buChar char="Ø"/>
            </a:pPr>
            <a:r>
              <a:rPr lang="en-US" sz="9600" b="1" dirty="0">
                <a:solidFill>
                  <a:schemeClr val="accent5">
                    <a:lumMod val="75000"/>
                  </a:schemeClr>
                </a:solidFill>
                <a:latin typeface="Calibri" panose="020F0502020204030204" pitchFamily="34" charset="0"/>
              </a:rPr>
              <a:t>The Bible said the universe was created by God from something “invisible” that we cannot see or detect.</a:t>
            </a:r>
          </a:p>
          <a:p>
            <a:pPr fontAlgn="auto">
              <a:lnSpc>
                <a:spcPct val="100000"/>
              </a:lnSpc>
              <a:spcBef>
                <a:spcPts val="0"/>
              </a:spcBef>
              <a:spcAft>
                <a:spcPts val="1200"/>
              </a:spcAft>
              <a:buClr>
                <a:srgbClr val="0070C0"/>
              </a:buClr>
              <a:buSzTx/>
              <a:buFont typeface="Wingdings" panose="05000000000000000000" pitchFamily="2" charset="2"/>
              <a:buChar char="Ø"/>
            </a:pPr>
            <a:r>
              <a:rPr lang="en-US" sz="9600" dirty="0">
                <a:latin typeface="Calibri" panose="020F0502020204030204" pitchFamily="34" charset="0"/>
              </a:rPr>
              <a:t>“… </a:t>
            </a:r>
            <a:r>
              <a:rPr lang="en-US" sz="9600" i="1" dirty="0">
                <a:latin typeface="Calibri" panose="020F0502020204030204" pitchFamily="34" charset="0"/>
              </a:rPr>
              <a:t>The universe was formed at God’s command, so that </a:t>
            </a:r>
            <a:r>
              <a:rPr lang="en-US" sz="9600" i="1" u="sng" dirty="0">
                <a:latin typeface="Calibri" panose="020F0502020204030204" pitchFamily="34" charset="0"/>
              </a:rPr>
              <a:t>what is seen was not made out of what was visible</a:t>
            </a:r>
            <a:r>
              <a:rPr lang="en-US" sz="9600" i="1" dirty="0">
                <a:latin typeface="Calibri" panose="020F0502020204030204" pitchFamily="34" charset="0"/>
              </a:rPr>
              <a:t>.” </a:t>
            </a:r>
            <a:r>
              <a:rPr lang="en-US" sz="8000" i="1" dirty="0">
                <a:solidFill>
                  <a:srgbClr val="0070C0"/>
                </a:solidFill>
                <a:latin typeface="Calibri" panose="020F0502020204030204" pitchFamily="34" charset="0"/>
                <a:hlinkClick r:id="rId3"/>
              </a:rPr>
              <a:t>(Heb. 11:3 NIV)</a:t>
            </a:r>
            <a:r>
              <a:rPr lang="en-US" sz="8000" dirty="0">
                <a:solidFill>
                  <a:srgbClr val="0070C0"/>
                </a:solidFill>
                <a:latin typeface="Calibri" panose="020F0502020204030204" pitchFamily="34" charset="0"/>
              </a:rPr>
              <a:t> </a:t>
            </a:r>
          </a:p>
          <a:p>
            <a:pPr fontAlgn="auto">
              <a:lnSpc>
                <a:spcPct val="100000"/>
              </a:lnSpc>
              <a:spcBef>
                <a:spcPts val="0"/>
              </a:spcBef>
              <a:spcAft>
                <a:spcPts val="1200"/>
              </a:spcAft>
              <a:buClr>
                <a:srgbClr val="0070C0"/>
              </a:buClr>
              <a:buSzTx/>
              <a:buFont typeface="Wingdings" panose="05000000000000000000" pitchFamily="2" charset="2"/>
              <a:buChar char="Ø"/>
            </a:pPr>
            <a:r>
              <a:rPr lang="en-US" sz="9600" dirty="0">
                <a:latin typeface="Calibri" panose="020F0502020204030204" pitchFamily="34" charset="0"/>
              </a:rPr>
              <a:t>God and his power are also described as invisible in Rom. 1:20.</a:t>
            </a:r>
          </a:p>
          <a:p>
            <a:pPr fontAlgn="auto">
              <a:lnSpc>
                <a:spcPct val="100000"/>
              </a:lnSpc>
              <a:spcBef>
                <a:spcPts val="0"/>
              </a:spcBef>
              <a:spcAft>
                <a:spcPts val="1200"/>
              </a:spcAft>
              <a:buClr>
                <a:srgbClr val="0070C0"/>
              </a:buClr>
              <a:buSzTx/>
              <a:buFont typeface="Wingdings" panose="05000000000000000000" pitchFamily="2" charset="2"/>
              <a:buChar char="Ø"/>
            </a:pPr>
            <a:r>
              <a:rPr lang="en-US" sz="9600" dirty="0">
                <a:latin typeface="Calibri" panose="020F0502020204030204" pitchFamily="34" charset="0"/>
              </a:rPr>
              <a:t>Science is finding what the Bible described, dark energy and </a:t>
            </a:r>
            <a:r>
              <a:rPr lang="en-US" sz="9600" u="sng" dirty="0">
                <a:latin typeface="Calibri" panose="020F0502020204030204" pitchFamily="34" charset="0"/>
              </a:rPr>
              <a:t>matter that are “invisible” yet make up 96% of the mass of the universe. The mass is caused by an invisible Higgs ocean</a:t>
            </a:r>
            <a:r>
              <a:rPr lang="en-US" sz="9600" dirty="0">
                <a:latin typeface="Calibri" panose="020F0502020204030204" pitchFamily="34" charset="0"/>
              </a:rPr>
              <a:t>.</a:t>
            </a:r>
          </a:p>
          <a:p>
            <a:pPr fontAlgn="auto">
              <a:lnSpc>
                <a:spcPct val="100000"/>
              </a:lnSpc>
              <a:spcBef>
                <a:spcPts val="0"/>
              </a:spcBef>
              <a:spcAft>
                <a:spcPts val="1200"/>
              </a:spcAft>
              <a:buClr>
                <a:srgbClr val="0070C0"/>
              </a:buClr>
              <a:buSzTx/>
              <a:buFont typeface="Wingdings" panose="05000000000000000000" pitchFamily="2" charset="2"/>
              <a:buChar char="Ø"/>
            </a:pPr>
            <a:r>
              <a:rPr lang="en-US" sz="9600" dirty="0">
                <a:latin typeface="Calibri" panose="020F0502020204030204" pitchFamily="34" charset="0"/>
              </a:rPr>
              <a:t>This </a:t>
            </a:r>
            <a:r>
              <a:rPr lang="en-US" sz="9600" u="sng" dirty="0">
                <a:latin typeface="Calibri" panose="020F0502020204030204" pitchFamily="34" charset="0"/>
              </a:rPr>
              <a:t>invisible cosmic web of dark matter is used to pull stars and galaxies and bind them</a:t>
            </a:r>
            <a:r>
              <a:rPr lang="en-US" sz="9600" dirty="0">
                <a:latin typeface="Calibri" panose="020F0502020204030204" pitchFamily="34" charset="0"/>
              </a:rPr>
              <a:t> in optimal pre-planned locations </a:t>
            </a:r>
            <a:r>
              <a:rPr lang="en-US" sz="9600" dirty="0">
                <a:latin typeface="Calibri" panose="020F0502020204030204" pitchFamily="34" charset="0"/>
                <a:ea typeface="SimSun" panose="02010600030101010101" pitchFamily="2" charset="-122"/>
                <a:cs typeface="Mangal" panose="02040503050203030202" pitchFamily="18" charset="0"/>
              </a:rPr>
              <a:t>as </a:t>
            </a:r>
            <a:r>
              <a:rPr lang="en-US" sz="9600" u="sng" dirty="0">
                <a:latin typeface="Calibri" panose="020F0502020204030204" pitchFamily="34" charset="0"/>
                <a:ea typeface="SimSun" panose="02010600030101010101" pitchFamily="2" charset="-122"/>
                <a:cs typeface="Mangal" panose="02040503050203030202" pitchFamily="18" charset="0"/>
              </a:rPr>
              <a:t>described by God in Job</a:t>
            </a:r>
            <a:r>
              <a:rPr lang="en-US" sz="9600" dirty="0">
                <a:latin typeface="Calibri" panose="020F0502020204030204" pitchFamily="34" charset="0"/>
                <a:ea typeface="SimSun" panose="02010600030101010101" pitchFamily="2" charset="-122"/>
                <a:cs typeface="Mangal" panose="02040503050203030202" pitchFamily="18" charset="0"/>
              </a:rPr>
              <a:t> 38:31</a:t>
            </a:r>
            <a:endParaRPr lang="en-US" sz="9600" dirty="0">
              <a:latin typeface="Calibri" panose="020F0502020204030204" pitchFamily="34" charset="0"/>
            </a:endParaRPr>
          </a:p>
        </p:txBody>
      </p:sp>
    </p:spTree>
    <p:extLst>
      <p:ext uri="{BB962C8B-B14F-4D97-AF65-F5344CB8AC3E}">
        <p14:creationId xmlns:p14="http://schemas.microsoft.com/office/powerpoint/2010/main" val="189303680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1184" y="1536450"/>
            <a:ext cx="5191774" cy="3743733"/>
          </a:xfrm>
        </p:spPr>
        <p:txBody>
          <a:bodyPr>
            <a:noAutofit/>
          </a:bodyPr>
          <a:lstStyle/>
          <a:p>
            <a:pPr>
              <a:lnSpc>
                <a:spcPct val="100000"/>
              </a:lnSpc>
              <a:spcBef>
                <a:spcPts val="0"/>
              </a:spcBef>
              <a:spcAft>
                <a:spcPts val="600"/>
              </a:spcAft>
              <a:buClr>
                <a:srgbClr val="0070C0"/>
              </a:buClr>
              <a:buFont typeface="Wingdings" panose="05000000000000000000" pitchFamily="2" charset="2"/>
              <a:buChar char="Ø"/>
            </a:pPr>
            <a:r>
              <a:rPr lang="en-US" i="1" dirty="0">
                <a:latin typeface="Calibri" panose="020F0502020204030204" pitchFamily="34" charset="0"/>
              </a:rPr>
              <a:t>“The Herschel Space Observatory has revealed how much dark matter it takes to form a new galaxy… </a:t>
            </a:r>
            <a:r>
              <a:rPr lang="en-US" b="1" i="1" dirty="0">
                <a:solidFill>
                  <a:schemeClr val="accent5">
                    <a:lumMod val="75000"/>
                  </a:schemeClr>
                </a:solidFill>
                <a:latin typeface="Calibri" panose="020F0502020204030204" pitchFamily="34" charset="0"/>
              </a:rPr>
              <a:t>dark matter, an invisible substance permeating our universe, contributed to the birth of massive galaxies…”</a:t>
            </a:r>
            <a:r>
              <a:rPr lang="en-US" b="1" i="1" dirty="0">
                <a:latin typeface="Calibri" panose="020F0502020204030204" pitchFamily="34" charset="0"/>
              </a:rPr>
              <a:t> </a:t>
            </a:r>
            <a:r>
              <a:rPr lang="en-US" sz="1400" i="1" dirty="0">
                <a:latin typeface="Calibri" panose="020F0502020204030204" pitchFamily="34" charset="0"/>
                <a:hlinkClick r:id="rId2"/>
              </a:rPr>
              <a:t>[346]</a:t>
            </a:r>
            <a:endParaRPr lang="en-US" b="1" i="1" dirty="0">
              <a:latin typeface="Calibri" panose="020F0502020204030204" pitchFamily="34" charset="0"/>
            </a:endParaRPr>
          </a:p>
          <a:p>
            <a:pPr>
              <a:buClr>
                <a:srgbClr val="0070C0"/>
              </a:buClr>
              <a:buFont typeface="Wingdings" panose="05000000000000000000" pitchFamily="2" charset="2"/>
              <a:buChar char="Ø"/>
            </a:pPr>
            <a:r>
              <a:rPr lang="en-US" b="1" i="1" dirty="0">
                <a:latin typeface="Calibri" panose="020F0502020204030204" pitchFamily="34" charset="0"/>
              </a:rPr>
              <a:t>'</a:t>
            </a:r>
            <a:r>
              <a:rPr lang="en-US" i="1" dirty="0">
                <a:latin typeface="Calibri" panose="020F0502020204030204" pitchFamily="34" charset="0"/>
              </a:rPr>
              <a:t>If you start with too little dark matter… (a) developing galaxy would peter out", "If you have too much, then gas doesn't cool efficiently to form one large galaxy… you end up with lots of smaller galaxies'“. </a:t>
            </a:r>
            <a:r>
              <a:rPr lang="en-US" sz="1400" i="1" dirty="0">
                <a:latin typeface="Calibri" panose="020F0502020204030204" pitchFamily="34" charset="0"/>
                <a:hlinkClick r:id="rId2"/>
              </a:rPr>
              <a:t>[346]</a:t>
            </a:r>
            <a:endParaRPr lang="en-US" sz="1400" dirty="0">
              <a:latin typeface="Calibri" panose="020F0502020204030204" pitchFamily="34" charset="0"/>
            </a:endParaRPr>
          </a:p>
          <a:p>
            <a:pPr>
              <a:buClr>
                <a:srgbClr val="0070C0"/>
              </a:buClr>
              <a:buFont typeface="Wingdings" panose="05000000000000000000" pitchFamily="2" charset="2"/>
              <a:buChar char="Ø"/>
            </a:pPr>
            <a:endParaRPr lang="en-US" dirty="0">
              <a:latin typeface="Calibri" panose="020F0502020204030204" pitchFamily="34" charset="0"/>
            </a:endParaRPr>
          </a:p>
        </p:txBody>
      </p:sp>
      <p:sp>
        <p:nvSpPr>
          <p:cNvPr id="3" name="Date Placeholder 2"/>
          <p:cNvSpPr>
            <a:spLocks noGrp="1"/>
          </p:cNvSpPr>
          <p:nvPr>
            <p:ph type="dt" sz="half" idx="10"/>
          </p:nvPr>
        </p:nvSpPr>
        <p:spPr>
          <a:xfrm>
            <a:off x="3474720" y="6492240"/>
            <a:ext cx="2667000" cy="365125"/>
          </a:xfrm>
        </p:spPr>
        <p:txBody>
          <a:bodyPr/>
          <a:lstStyle/>
          <a:p>
            <a:r>
              <a:rPr lang="en-US" altLang="en-US" sz="1000" dirty="0"/>
              <a:t>Evolution Is Not Science, Jeff Woodward</a:t>
            </a:r>
          </a:p>
        </p:txBody>
      </p:sp>
      <p:pic>
        <p:nvPicPr>
          <p:cNvPr id="7" name="graphics6"/>
          <p:cNvPicPr>
            <a:picLocks noChangeAspect="1"/>
          </p:cNvPicPr>
          <p:nvPr/>
        </p:nvPicPr>
        <p:blipFill>
          <a:blip r:embed="rId3">
            <a:alphaModFix/>
          </a:blip>
          <a:srcRect/>
          <a:stretch>
            <a:fillRect/>
          </a:stretch>
        </p:blipFill>
        <p:spPr>
          <a:xfrm>
            <a:off x="5565236" y="1628910"/>
            <a:ext cx="3228244" cy="2743200"/>
          </a:xfrm>
          <a:prstGeom prst="rect">
            <a:avLst/>
          </a:prstGeom>
        </p:spPr>
      </p:pic>
      <p:sp>
        <p:nvSpPr>
          <p:cNvPr id="2" name="Rectangle 1"/>
          <p:cNvSpPr/>
          <p:nvPr/>
        </p:nvSpPr>
        <p:spPr>
          <a:xfrm>
            <a:off x="5565236" y="4373681"/>
            <a:ext cx="3290522" cy="738664"/>
          </a:xfrm>
          <a:prstGeom prst="rect">
            <a:avLst/>
          </a:prstGeom>
          <a:ln>
            <a:noFill/>
          </a:ln>
        </p:spPr>
        <p:txBody>
          <a:bodyPr wrap="square">
            <a:spAutoFit/>
          </a:bodyPr>
          <a:lstStyle/>
          <a:p>
            <a:pPr lvl="0" defTabSz="914400" eaLnBrk="0">
              <a:lnSpc>
                <a:spcPct val="100000"/>
              </a:lnSpc>
              <a:buClrTx/>
              <a:buSzTx/>
            </a:pPr>
            <a:r>
              <a:rPr lang="en-US" altLang="zh-CN" sz="1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Figure:</a:t>
            </a:r>
            <a:r>
              <a:rPr lang="en-US" altLang="zh-CN" sz="1400" b="1" dirty="0">
                <a:solidFill>
                  <a:schemeClr val="tx1"/>
                </a:solidFill>
                <a:latin typeface="Times New Roman" panose="02020603050405020304" pitchFamily="18" charset="0"/>
                <a:ea typeface="SimSun" panose="02010600030101010101" pitchFamily="2" charset="-122"/>
                <a:cs typeface="Mangal" panose="02040503050203030202" pitchFamily="18" charset="0"/>
              </a:rPr>
              <a:t> </a:t>
            </a:r>
            <a:r>
              <a:rPr lang="en-US" altLang="zh-CN" sz="1400" dirty="0">
                <a:solidFill>
                  <a:schemeClr val="tx1"/>
                </a:solidFill>
                <a:latin typeface="Times New Roman" panose="02020603050405020304" pitchFamily="18" charset="0"/>
                <a:ea typeface="SimSun" panose="02010600030101010101" pitchFamily="2" charset="-122"/>
                <a:cs typeface="Mangal" panose="02040503050203030202" pitchFamily="18" charset="0"/>
              </a:rPr>
              <a:t>White = gravitational lensing of starlight behind dark matter (Credit: Van Waerbeke, Heymans &amp; CFHTLenS) </a:t>
            </a:r>
            <a:r>
              <a:rPr lang="en-US" altLang="zh-CN" sz="1400" dirty="0">
                <a:solidFill>
                  <a:schemeClr val="tx1"/>
                </a:solidFill>
                <a:latin typeface="Times New Roman" panose="02020603050405020304" pitchFamily="18" charset="0"/>
                <a:ea typeface="SimSun" panose="02010600030101010101" pitchFamily="2" charset="-122"/>
                <a:cs typeface="Mangal" panose="02040503050203030202" pitchFamily="18" charset="0"/>
                <a:hlinkClick r:id="rId2"/>
              </a:rPr>
              <a:t>[346]</a:t>
            </a:r>
            <a:r>
              <a:rPr lang="en-US" altLang="zh-CN" sz="1400" dirty="0">
                <a:solidFill>
                  <a:schemeClr val="tx1"/>
                </a:solidFill>
                <a:latin typeface="Times New Roman" panose="02020603050405020304" pitchFamily="18" charset="0"/>
                <a:ea typeface="SimSun" panose="02010600030101010101" pitchFamily="2" charset="-122"/>
                <a:cs typeface="Mangal" panose="02040503050203030202" pitchFamily="18" charset="0"/>
              </a:rPr>
              <a:t>.</a:t>
            </a:r>
            <a:endParaRPr lang="en-US" altLang="zh-CN" sz="1400" dirty="0">
              <a:solidFill>
                <a:schemeClr val="tx1"/>
              </a:solidFill>
            </a:endParaRPr>
          </a:p>
        </p:txBody>
      </p:sp>
      <p:sp>
        <p:nvSpPr>
          <p:cNvPr id="8" name="Content Placeholder 4"/>
          <p:cNvSpPr txBox="1">
            <a:spLocks/>
          </p:cNvSpPr>
          <p:nvPr/>
        </p:nvSpPr>
        <p:spPr>
          <a:xfrm>
            <a:off x="311184" y="5445033"/>
            <a:ext cx="8708261" cy="1142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fontAlgn="auto">
              <a:spcAft>
                <a:spcPts val="0"/>
              </a:spcAft>
              <a:buClr>
                <a:srgbClr val="0070C0"/>
              </a:buClr>
              <a:buSzTx/>
              <a:buFont typeface="Wingdings" panose="05000000000000000000" pitchFamily="2" charset="2"/>
              <a:buChar char="Ø"/>
            </a:pPr>
            <a:r>
              <a:rPr lang="en-US" i="1" dirty="0">
                <a:latin typeface="Calibri" panose="020F0502020204030204" pitchFamily="34" charset="0"/>
              </a:rPr>
              <a:t>"Astronomers … mapped dark matter on the largest scale ever observed. New findings reveal a Universe comprising an </a:t>
            </a:r>
            <a:r>
              <a:rPr lang="en-US" i="1" u="sng" dirty="0">
                <a:latin typeface="Calibri" panose="020F0502020204030204" pitchFamily="34" charset="0"/>
              </a:rPr>
              <a:t>intricate cosmic web of dark matter and galaxies spanning more than one billion light years</a:t>
            </a:r>
            <a:r>
              <a:rPr lang="en-US" i="1" dirty="0">
                <a:latin typeface="Calibri" panose="020F0502020204030204" pitchFamily="34" charset="0"/>
              </a:rPr>
              <a:t>."</a:t>
            </a:r>
            <a:r>
              <a:rPr lang="en-US" i="1" dirty="0">
                <a:solidFill>
                  <a:schemeClr val="accent5">
                    <a:lumMod val="75000"/>
                  </a:schemeClr>
                </a:solidFill>
                <a:latin typeface="Calibri" panose="020F0502020204030204" pitchFamily="34" charset="0"/>
              </a:rPr>
              <a:t> </a:t>
            </a:r>
            <a:r>
              <a:rPr lang="en-US" sz="1400" i="1" dirty="0">
                <a:latin typeface="Calibri" panose="020F0502020204030204" pitchFamily="34" charset="0"/>
                <a:hlinkClick r:id="rId2"/>
              </a:rPr>
              <a:t>[346]</a:t>
            </a:r>
            <a:endParaRPr lang="en-US" sz="1400" dirty="0">
              <a:latin typeface="Calibri" panose="020F0502020204030204" pitchFamily="34" charset="0"/>
            </a:endParaRPr>
          </a:p>
        </p:txBody>
      </p:sp>
      <p:sp>
        <p:nvSpPr>
          <p:cNvPr id="9" name="Text Box 1"/>
          <p:cNvSpPr txBox="1">
            <a:spLocks noChangeArrowheads="1"/>
          </p:cNvSpPr>
          <p:nvPr/>
        </p:nvSpPr>
        <p:spPr bwMode="auto">
          <a:xfrm>
            <a:off x="381000" y="228600"/>
            <a:ext cx="8458200" cy="11430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50769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2535"/>
            <a:ext cx="7787005" cy="4478058"/>
          </a:xfrm>
        </p:spPr>
        <p:txBody>
          <a:bodyPr>
            <a:normAutofit/>
          </a:bodyPr>
          <a:lstStyle/>
          <a:p>
            <a:pPr marL="0" indent="0" algn="ctr">
              <a:spcAft>
                <a:spcPts val="1200"/>
              </a:spcAft>
              <a:buNone/>
            </a:pPr>
            <a:r>
              <a:rPr lang="en-US" sz="3200" b="1" dirty="0">
                <a:latin typeface="Calibri" panose="020F0502020204030204" pitchFamily="34" charset="0"/>
              </a:rPr>
              <a:t>The Anthropic Principle's 200 Unimaginably Fine-Tuned Characteristics</a:t>
            </a:r>
          </a:p>
        </p:txBody>
      </p:sp>
      <p:sp>
        <p:nvSpPr>
          <p:cNvPr id="6" name="Date Placeholder 2"/>
          <p:cNvSpPr txBox="1">
            <a:spLocks/>
          </p:cNvSpPr>
          <p:nvPr/>
        </p:nvSpPr>
        <p:spPr>
          <a:xfrm>
            <a:off x="3184074" y="6585090"/>
            <a:ext cx="2638056" cy="411163"/>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l"/>
            <a:r>
              <a:rPr lang="en-US" altLang="en-US" sz="1000" dirty="0"/>
              <a:t>Evolution Is Not Science, Jeff Woodward</a:t>
            </a:r>
          </a:p>
        </p:txBody>
      </p:sp>
      <p:sp>
        <p:nvSpPr>
          <p:cNvPr id="8" name="Text Box 1"/>
          <p:cNvSpPr txBox="1">
            <a:spLocks noChangeArrowheads="1"/>
          </p:cNvSpPr>
          <p:nvPr/>
        </p:nvSpPr>
        <p:spPr bwMode="auto">
          <a:xfrm>
            <a:off x="457200" y="381000"/>
            <a:ext cx="8382000" cy="10668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This Century's Greatest Astrophysics Discoveries Reveal God</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1524000" y="6034811"/>
            <a:ext cx="6248400" cy="550279"/>
          </a:xfrm>
          <a:prstGeom prst="rect">
            <a:avLst/>
          </a:prstGeom>
        </p:spPr>
        <p:txBody>
          <a:bodyPr wrap="square">
            <a:spAutoFit/>
          </a:bodyPr>
          <a:lstStyle/>
          <a:p>
            <a:pPr marL="457200" marR="457200" algn="ctr">
              <a:spcBef>
                <a:spcPts val="0"/>
              </a:spcBef>
              <a:spcAft>
                <a:spcPts val="290"/>
              </a:spcAft>
            </a:pPr>
            <a:r>
              <a:rPr lang="en-US" sz="1600" kern="0" dirty="0">
                <a:solidFill>
                  <a:schemeClr val="tx1"/>
                </a:solidFill>
                <a:latin typeface="Calibri" panose="020F0502020204030204" pitchFamily="34" charset="0"/>
                <a:ea typeface="Times New Roman" panose="02020603050405020304" pitchFamily="18" charset="0"/>
                <a:cs typeface="Mangal" panose="02040503050203030202" pitchFamily="18" charset="0"/>
              </a:rPr>
              <a:t>Figure:</a:t>
            </a:r>
            <a:r>
              <a:rPr lang="en-US" sz="1600" kern="150" dirty="0">
                <a:solidFill>
                  <a:schemeClr val="tx1"/>
                </a:solidFill>
                <a:latin typeface="Calibri" panose="020F0502020204030204" pitchFamily="34" charset="0"/>
                <a:ea typeface="SimSun" panose="02010600030101010101" pitchFamily="2" charset="-122"/>
                <a:cs typeface="Mangal" panose="02040503050203030202" pitchFamily="18" charset="0"/>
              </a:rPr>
              <a:t> In the center of a whirlpool of hot gas, a black hole is shown </a:t>
            </a:r>
            <a:r>
              <a:rPr lang="en-US" sz="1600" dirty="0">
                <a:solidFill>
                  <a:schemeClr val="tx1"/>
                </a:solidFill>
                <a:latin typeface="Calibri" panose="020F0502020204030204" pitchFamily="34" charset="0"/>
              </a:rPr>
              <a:t>accreting a cloud of dust and gas</a:t>
            </a:r>
            <a:r>
              <a:rPr lang="en-US" sz="1600" kern="150" dirty="0">
                <a:solidFill>
                  <a:schemeClr val="tx1"/>
                </a:solidFill>
                <a:latin typeface="Calibri" panose="020F0502020204030204" pitchFamily="34" charset="0"/>
                <a:ea typeface="SimSun" panose="02010600030101010101" pitchFamily="2" charset="-122"/>
                <a:cs typeface="Mangal" panose="02040503050203030202" pitchFamily="18" charset="0"/>
              </a:rPr>
              <a:t>, (Credit NASA artist).</a:t>
            </a:r>
            <a:endParaRPr lang="en-US" sz="1600" kern="150" dirty="0">
              <a:solidFill>
                <a:schemeClr val="tx1"/>
              </a:solidFill>
              <a:effectLst/>
              <a:latin typeface="Calibri" panose="020F0502020204030204" pitchFamily="34" charset="0"/>
              <a:ea typeface="SimSun" panose="02010600030101010101" pitchFamily="2" charset="-122"/>
              <a:cs typeface="Mangal" panose="02040503050203030202"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863" y="2607754"/>
            <a:ext cx="5024674" cy="3383280"/>
          </a:xfrm>
          <a:prstGeom prst="rect">
            <a:avLst/>
          </a:prstGeom>
        </p:spPr>
      </p:pic>
    </p:spTree>
    <p:extLst>
      <p:ext uri="{BB962C8B-B14F-4D97-AF65-F5344CB8AC3E}">
        <p14:creationId xmlns:p14="http://schemas.microsoft.com/office/powerpoint/2010/main" val="390891079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44604"/>
            <a:ext cx="8382000" cy="3292522"/>
          </a:xfrm>
        </p:spPr>
        <p:txBody>
          <a:bodyPr>
            <a:normAutofit fontScale="92500" lnSpcReduction="20000"/>
          </a:bodyPr>
          <a:lstStyle/>
          <a:p>
            <a:pPr marL="0" indent="0">
              <a:lnSpc>
                <a:spcPct val="99000"/>
              </a:lnSpc>
              <a:spcAft>
                <a:spcPts val="1800"/>
              </a:spcAft>
              <a:buNone/>
            </a:pPr>
            <a:r>
              <a:rPr lang="en-US" sz="3500" b="1" dirty="0">
                <a:solidFill>
                  <a:schemeClr val="accent5">
                    <a:lumMod val="75000"/>
                  </a:schemeClr>
                </a:solidFill>
                <a:latin typeface="Calibri" panose="020F0502020204030204" pitchFamily="34" charset="0"/>
                <a:cs typeface="Times New Roman" panose="02020603050405020304" pitchFamily="18" charset="0"/>
              </a:rPr>
              <a:t>The Anthropic Principle's 200 Unimaginably Fine-Tuned Characteristics</a:t>
            </a:r>
          </a:p>
          <a:p>
            <a:pPr>
              <a:lnSpc>
                <a:spcPct val="110000"/>
              </a:lnSpc>
              <a:spcBef>
                <a:spcPts val="0"/>
              </a:spcBef>
              <a:spcAft>
                <a:spcPts val="1800"/>
              </a:spcAft>
              <a:buClr>
                <a:schemeClr val="accent5">
                  <a:lumMod val="75000"/>
                </a:schemeClr>
              </a:buClr>
              <a:buFont typeface="Wingdings" panose="05000000000000000000" pitchFamily="2" charset="2"/>
              <a:buChar char="Ø"/>
            </a:pPr>
            <a:r>
              <a:rPr lang="en-US" sz="2600" b="1" dirty="0">
                <a:latin typeface="Calibri" panose="020F0502020204030204" pitchFamily="34" charset="0"/>
                <a:cs typeface="Times New Roman" panose="02020603050405020304" pitchFamily="18" charset="0"/>
              </a:rPr>
              <a:t>The Anthropic Principle shows that creation of the entire universe for life on Earth to exist, required fine tuning to unimaginably precise degrees of over 200 characteristics. </a:t>
            </a:r>
            <a:r>
              <a:rPr lang="en-US" sz="1500" dirty="0">
                <a:latin typeface="Calibri" panose="020F0502020204030204" pitchFamily="34" charset="0"/>
                <a:cs typeface="Times New Roman" panose="02020603050405020304" pitchFamily="18" charset="0"/>
                <a:hlinkClick r:id="rId2"/>
              </a:rPr>
              <a:t>[3]</a:t>
            </a:r>
            <a:r>
              <a:rPr lang="en-US" sz="1500" dirty="0">
                <a:latin typeface="Calibri" panose="020F0502020204030204" pitchFamily="34" charset="0"/>
                <a:cs typeface="Times New Roman" panose="02020603050405020304" pitchFamily="18" charset="0"/>
                <a:hlinkClick r:id="rId3"/>
              </a:rPr>
              <a:t>[4]</a:t>
            </a:r>
            <a:endParaRPr lang="en-US" sz="1500" b="1" dirty="0">
              <a:latin typeface="Calibri" panose="020F0502020204030204" pitchFamily="34" charset="0"/>
              <a:cs typeface="Times New Roman" panose="02020603050405020304" pitchFamily="18" charset="0"/>
            </a:endParaRPr>
          </a:p>
          <a:p>
            <a:pPr>
              <a:lnSpc>
                <a:spcPct val="110000"/>
              </a:lnSpc>
              <a:spcBef>
                <a:spcPts val="0"/>
              </a:spcBef>
              <a:spcAft>
                <a:spcPts val="1800"/>
              </a:spcAft>
              <a:buClr>
                <a:schemeClr val="accent5">
                  <a:lumMod val="75000"/>
                </a:schemeClr>
              </a:buClr>
              <a:buFont typeface="Wingdings" panose="05000000000000000000" pitchFamily="2" charset="2"/>
              <a:buChar char="Ø"/>
            </a:pPr>
            <a:r>
              <a:rPr lang="en-US" sz="2600" b="1" dirty="0">
                <a:latin typeface="Calibri" panose="020F0502020204030204" pitchFamily="34" charset="0"/>
                <a:cs typeface="Times New Roman" panose="02020603050405020304" pitchFamily="18" charset="0"/>
              </a:rPr>
              <a:t>If any one of these 200 characteristics was minutely altered, life on Earth would not be possible. </a:t>
            </a:r>
            <a:r>
              <a:rPr lang="en-US" sz="1500" dirty="0">
                <a:latin typeface="Calibri" panose="020F0502020204030204" pitchFamily="34" charset="0"/>
                <a:cs typeface="Times New Roman" panose="02020603050405020304" pitchFamily="18" charset="0"/>
                <a:hlinkClick r:id="rId2"/>
              </a:rPr>
              <a:t>[3]</a:t>
            </a:r>
            <a:r>
              <a:rPr lang="en-US" sz="1500" dirty="0">
                <a:latin typeface="Calibri" panose="020F0502020204030204" pitchFamily="34" charset="0"/>
                <a:cs typeface="Times New Roman" panose="02020603050405020304" pitchFamily="18" charset="0"/>
                <a:hlinkClick r:id="rId3"/>
              </a:rPr>
              <a:t>[4]</a:t>
            </a:r>
            <a:endParaRPr lang="en-US" sz="1500" dirty="0">
              <a:latin typeface="Calibri" panose="020F0502020204030204" pitchFamily="34" charset="0"/>
              <a:cs typeface="Times New Roman" panose="02020603050405020304" pitchFamily="18" charset="0"/>
            </a:endParaRPr>
          </a:p>
          <a:p>
            <a:endParaRPr lang="en-US" dirty="0">
              <a:solidFill>
                <a:srgbClr val="FF0000"/>
              </a:solidFill>
            </a:endParaRPr>
          </a:p>
        </p:txBody>
      </p:sp>
      <p:sp>
        <p:nvSpPr>
          <p:cNvPr id="6" name="Date Placeholder 2"/>
          <p:cNvSpPr txBox="1">
            <a:spLocks/>
          </p:cNvSpPr>
          <p:nvPr/>
        </p:nvSpPr>
        <p:spPr>
          <a:xfrm>
            <a:off x="5883275" y="6400800"/>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t>Evolution Is Not Science, Jeff Woodward</a:t>
            </a:r>
          </a:p>
        </p:txBody>
      </p:sp>
      <p:sp>
        <p:nvSpPr>
          <p:cNvPr id="8" name="Text Box 1"/>
          <p:cNvSpPr txBox="1">
            <a:spLocks noChangeArrowheads="1"/>
          </p:cNvSpPr>
          <p:nvPr/>
        </p:nvSpPr>
        <p:spPr bwMode="auto">
          <a:xfrm>
            <a:off x="457200" y="381000"/>
            <a:ext cx="8382000" cy="1066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This Century's Greatest Astrophysics Discoveries Reveal God</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0" name="Content Placeholder 4"/>
          <p:cNvSpPr txBox="1">
            <a:spLocks/>
          </p:cNvSpPr>
          <p:nvPr/>
        </p:nvSpPr>
        <p:spPr>
          <a:xfrm>
            <a:off x="594996" y="2971800"/>
            <a:ext cx="5288280" cy="1423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fontAlgn="auto">
              <a:spcAft>
                <a:spcPts val="0"/>
              </a:spcAft>
              <a:buClr>
                <a:schemeClr val="tx1"/>
              </a:buClr>
              <a:buSzTx/>
              <a:buFont typeface="Wingdings" panose="05000000000000000000" pitchFamily="2" charset="2"/>
              <a:buChar char="Ø"/>
            </a:pPr>
            <a:endParaRPr lang="en-US" dirty="0">
              <a:solidFill>
                <a:srgbClr val="FF0000"/>
              </a:solidFill>
            </a:endParaRPr>
          </a:p>
        </p:txBody>
      </p:sp>
      <p:sp>
        <p:nvSpPr>
          <p:cNvPr id="7" name="Content Placeholder 4"/>
          <p:cNvSpPr txBox="1">
            <a:spLocks/>
          </p:cNvSpPr>
          <p:nvPr/>
        </p:nvSpPr>
        <p:spPr>
          <a:xfrm>
            <a:off x="432179" y="4846320"/>
            <a:ext cx="8382000" cy="1828800"/>
          </a:xfrm>
          <a:prstGeom prst="rect">
            <a:avLst/>
          </a:prstGeom>
          <a:effectLst>
            <a:outerShdw dist="25400" dir="3000000" algn="l" rotWithShape="0">
              <a:schemeClr val="tx2">
                <a:lumMod val="75000"/>
              </a:schemeClr>
            </a:outerShdw>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fontAlgn="auto">
              <a:lnSpc>
                <a:spcPct val="110000"/>
              </a:lnSpc>
              <a:spcBef>
                <a:spcPts val="0"/>
              </a:spcBef>
              <a:spcAft>
                <a:spcPts val="1800"/>
              </a:spcAft>
              <a:buClr>
                <a:schemeClr val="accent5">
                  <a:lumMod val="75000"/>
                </a:schemeClr>
              </a:buClr>
              <a:buSzTx/>
              <a:buFont typeface="Wingdings" panose="05000000000000000000" pitchFamily="2" charset="2"/>
              <a:buChar char="Ø"/>
            </a:pPr>
            <a:r>
              <a:rPr lang="en-US" sz="2800" b="1" dirty="0">
                <a:solidFill>
                  <a:schemeClr val="accent5">
                    <a:lumMod val="75000"/>
                  </a:schemeClr>
                </a:solidFill>
                <a:latin typeface="Calibri" panose="020F0502020204030204" pitchFamily="34" charset="0"/>
                <a:cs typeface="Times New Roman" panose="02020603050405020304" pitchFamily="18" charset="0"/>
              </a:rPr>
              <a:t>“The probability that all this astrophysical complexity and fine tuning could occur in the universe accidentally by evolution and chance is one chance in 1X10 </a:t>
            </a:r>
            <a:r>
              <a:rPr lang="en-US" sz="2800" b="1" baseline="30000" dirty="0">
                <a:solidFill>
                  <a:schemeClr val="accent5">
                    <a:lumMod val="75000"/>
                  </a:schemeClr>
                </a:solidFill>
                <a:latin typeface="Calibri" panose="020F0502020204030204" pitchFamily="34" charset="0"/>
                <a:cs typeface="Times New Roman" panose="02020603050405020304" pitchFamily="18" charset="0"/>
              </a:rPr>
              <a:t>250 </a:t>
            </a:r>
            <a:r>
              <a:rPr lang="en-US" sz="2800" b="1" dirty="0">
                <a:solidFill>
                  <a:schemeClr val="accent5">
                    <a:lumMod val="75000"/>
                  </a:schemeClr>
                </a:solidFill>
                <a:latin typeface="Calibri" panose="020F0502020204030204" pitchFamily="34" charset="0"/>
                <a:cs typeface="Times New Roman" panose="02020603050405020304" pitchFamily="18" charset="0"/>
              </a:rPr>
              <a:t>. Therefore evolution is statistically impossible”. </a:t>
            </a:r>
            <a:r>
              <a:rPr lang="en-US" sz="1500" dirty="0">
                <a:latin typeface="Calibri" panose="020F0502020204030204" pitchFamily="34" charset="0"/>
                <a:cs typeface="Times New Roman" panose="02020603050405020304" pitchFamily="18" charset="0"/>
                <a:hlinkClick r:id="rId2"/>
              </a:rPr>
              <a:t>[3]</a:t>
            </a:r>
            <a:r>
              <a:rPr lang="en-US" sz="1500" dirty="0">
                <a:latin typeface="Calibri" panose="020F0502020204030204" pitchFamily="34" charset="0"/>
                <a:cs typeface="Times New Roman" panose="02020603050405020304" pitchFamily="18" charset="0"/>
                <a:hlinkClick r:id="rId3"/>
              </a:rPr>
              <a:t>[4]</a:t>
            </a:r>
            <a:endParaRPr lang="en-US" sz="1600" dirty="0">
              <a:latin typeface="Calibri" panose="020F0502020204030204" pitchFamily="34" charset="0"/>
            </a:endParaRPr>
          </a:p>
          <a:p>
            <a:pPr fontAlgn="auto">
              <a:spcAft>
                <a:spcPts val="0"/>
              </a:spcAft>
              <a:buClrTx/>
              <a:buSzTx/>
            </a:pPr>
            <a:endParaRPr lang="en-US" dirty="0">
              <a:solidFill>
                <a:srgbClr val="FF0000"/>
              </a:solidFill>
            </a:endParaRPr>
          </a:p>
        </p:txBody>
      </p:sp>
    </p:spTree>
    <p:extLst>
      <p:ext uri="{BB962C8B-B14F-4D97-AF65-F5344CB8AC3E}">
        <p14:creationId xmlns:p14="http://schemas.microsoft.com/office/powerpoint/2010/main" val="4102442813"/>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700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706562"/>
            <a:ext cx="8382000" cy="4876800"/>
          </a:xfrm>
        </p:spPr>
        <p:txBody>
          <a:bodyPr>
            <a:normAutofit fontScale="85000" lnSpcReduction="10000"/>
          </a:bodyPr>
          <a:lstStyle/>
          <a:p>
            <a:pPr>
              <a:spcBef>
                <a:spcPts val="0"/>
              </a:spcBef>
              <a:spcAft>
                <a:spcPts val="1800"/>
              </a:spcAft>
              <a:buClr>
                <a:schemeClr val="accent5">
                  <a:lumMod val="75000"/>
                </a:schemeClr>
              </a:buClr>
              <a:buFont typeface="Wingdings" panose="05000000000000000000" pitchFamily="2" charset="2"/>
              <a:buChar char="Ø"/>
            </a:pPr>
            <a:r>
              <a:rPr lang="en-US" sz="2800" i="1" dirty="0">
                <a:latin typeface="Calibri" panose="020F0502020204030204" pitchFamily="34" charset="0"/>
              </a:rPr>
              <a:t>“Incredible fine tuning of </a:t>
            </a:r>
            <a:r>
              <a:rPr lang="en-US" sz="2800" i="1" u="sng" dirty="0">
                <a:latin typeface="Calibri" panose="020F0502020204030204" pitchFamily="34" charset="0"/>
              </a:rPr>
              <a:t>one part in 1X10</a:t>
            </a:r>
            <a:r>
              <a:rPr lang="en-US" sz="2800" i="1" u="sng" baseline="30000" dirty="0">
                <a:latin typeface="Calibri" panose="020F0502020204030204" pitchFamily="34" charset="0"/>
              </a:rPr>
              <a:t>120 </a:t>
            </a:r>
            <a:r>
              <a:rPr lang="en-US" sz="2800" i="1" u="sng" dirty="0">
                <a:latin typeface="Calibri" panose="020F0502020204030204" pitchFamily="34" charset="0"/>
              </a:rPr>
              <a:t>is required for the Space Energy Density expansion rate</a:t>
            </a:r>
            <a:r>
              <a:rPr lang="en-US" sz="2800" i="1" dirty="0">
                <a:latin typeface="Calibri" panose="020F0502020204030204" pitchFamily="34" charset="0"/>
              </a:rPr>
              <a:t> of the universe, or life could not exist on Earth”. </a:t>
            </a:r>
            <a:r>
              <a:rPr lang="en-US" sz="1900" i="1" dirty="0">
                <a:latin typeface="Calibri" panose="020F0502020204030204" pitchFamily="34" charset="0"/>
                <a:hlinkClick r:id="rId2"/>
              </a:rPr>
              <a:t>[3</a:t>
            </a:r>
            <a:r>
              <a:rPr lang="en-US" sz="1900" i="1" dirty="0">
                <a:latin typeface="Calibri" panose="020F0502020204030204" pitchFamily="34" charset="0"/>
                <a:hlinkClick r:id="rId3"/>
              </a:rPr>
              <a:t>]</a:t>
            </a:r>
            <a:r>
              <a:rPr lang="en-US" sz="1900" i="1" dirty="0">
                <a:latin typeface="Calibri" panose="020F0502020204030204" pitchFamily="34" charset="0"/>
                <a:hlinkClick r:id="rId4"/>
              </a:rPr>
              <a:t>[4]</a:t>
            </a:r>
            <a:endParaRPr lang="en-US" sz="1900" i="1" dirty="0">
              <a:latin typeface="Calibri" panose="020F0502020204030204" pitchFamily="34" charset="0"/>
            </a:endParaRPr>
          </a:p>
          <a:p>
            <a:pPr>
              <a:spcBef>
                <a:spcPts val="0"/>
              </a:spcBef>
              <a:spcAft>
                <a:spcPts val="1800"/>
              </a:spcAft>
              <a:buClr>
                <a:schemeClr val="accent5">
                  <a:lumMod val="75000"/>
                </a:schemeClr>
              </a:buClr>
              <a:buFont typeface="Wingdings" panose="05000000000000000000" pitchFamily="2" charset="2"/>
              <a:buChar char="Ø"/>
            </a:pPr>
            <a:r>
              <a:rPr lang="en-US" sz="2800" i="1" u="sng" dirty="0">
                <a:latin typeface="Calibri" panose="020F0502020204030204" pitchFamily="34" charset="0"/>
              </a:rPr>
              <a:t>If the number of stars in the universe of billions of trillions of stars was any more or any less</a:t>
            </a:r>
            <a:r>
              <a:rPr lang="en-US" sz="2800" i="1" dirty="0">
                <a:latin typeface="Calibri" panose="020F0502020204030204" pitchFamily="34" charset="0"/>
              </a:rPr>
              <a:t>, the universe would contain only helium and hydrogen with no stars or contain only heavy elements like iron and black holes. </a:t>
            </a:r>
            <a:r>
              <a:rPr lang="en-US" sz="2800" i="1" u="sng" dirty="0">
                <a:latin typeface="Calibri" panose="020F0502020204030204" pitchFamily="34" charset="0"/>
              </a:rPr>
              <a:t>Life on Earth would not be possible</a:t>
            </a:r>
            <a:r>
              <a:rPr lang="en-US" sz="2800" i="1" dirty="0">
                <a:latin typeface="Calibri" panose="020F0502020204030204" pitchFamily="34" charset="0"/>
              </a:rPr>
              <a:t> </a:t>
            </a:r>
            <a:r>
              <a:rPr lang="en-US" sz="2100" i="1" dirty="0">
                <a:latin typeface="Calibri" panose="020F0502020204030204" pitchFamily="34" charset="0"/>
                <a:hlinkClick r:id="rId2"/>
              </a:rPr>
              <a:t>[3</a:t>
            </a:r>
            <a:r>
              <a:rPr lang="en-US" sz="2100" i="1" dirty="0">
                <a:latin typeface="Calibri" panose="020F0502020204030204" pitchFamily="34" charset="0"/>
                <a:hlinkClick r:id="rId3"/>
              </a:rPr>
              <a:t>]</a:t>
            </a:r>
            <a:r>
              <a:rPr lang="en-US" sz="2100" i="1" dirty="0">
                <a:latin typeface="Calibri" panose="020F0502020204030204" pitchFamily="34" charset="0"/>
                <a:hlinkClick r:id="rId4"/>
              </a:rPr>
              <a:t>[4]</a:t>
            </a:r>
            <a:r>
              <a:rPr lang="en-US" sz="2100" i="1" dirty="0">
                <a:latin typeface="Calibri" panose="020F0502020204030204" pitchFamily="34" charset="0"/>
              </a:rPr>
              <a:t>. </a:t>
            </a:r>
          </a:p>
          <a:p>
            <a:pPr>
              <a:spcBef>
                <a:spcPts val="0"/>
              </a:spcBef>
              <a:spcAft>
                <a:spcPts val="1800"/>
              </a:spcAft>
              <a:buClr>
                <a:schemeClr val="accent5">
                  <a:lumMod val="75000"/>
                </a:schemeClr>
              </a:buClr>
              <a:buFont typeface="Wingdings" panose="05000000000000000000" pitchFamily="2" charset="2"/>
              <a:buChar char="Ø"/>
            </a:pPr>
            <a:r>
              <a:rPr lang="en-US" sz="2800" i="1" dirty="0">
                <a:latin typeface="Calibri" panose="020F0502020204030204" pitchFamily="34" charset="0"/>
              </a:rPr>
              <a:t>“</a:t>
            </a:r>
            <a:r>
              <a:rPr lang="en-US" sz="2800" i="1" u="sng" dirty="0">
                <a:latin typeface="Calibri" panose="020F0502020204030204" pitchFamily="34" charset="0"/>
              </a:rPr>
              <a:t>Only spiral arm galaxies can support life</a:t>
            </a:r>
            <a:r>
              <a:rPr lang="en-US" sz="2800" i="1" dirty="0">
                <a:latin typeface="Calibri" panose="020F0502020204030204" pitchFamily="34" charset="0"/>
              </a:rPr>
              <a:t>, and only 6% of the galaxies in the universe have spiral arms…” </a:t>
            </a:r>
            <a:r>
              <a:rPr lang="en-US" sz="1900" i="1" u="sng" dirty="0">
                <a:latin typeface="Calibri" panose="020F0502020204030204" pitchFamily="34" charset="0"/>
                <a:hlinkClick r:id="rId2"/>
              </a:rPr>
              <a:t>[3]</a:t>
            </a:r>
            <a:r>
              <a:rPr lang="en-US" sz="1900" i="1" u="sng" dirty="0">
                <a:latin typeface="Calibri" panose="020F0502020204030204" pitchFamily="34" charset="0"/>
                <a:hlinkClick r:id="rId4"/>
              </a:rPr>
              <a:t>[4]</a:t>
            </a:r>
            <a:endParaRPr lang="en-US" sz="1900" dirty="0">
              <a:latin typeface="Calibri" panose="020F0502020204030204" pitchFamily="34" charset="0"/>
            </a:endParaRPr>
          </a:p>
          <a:p>
            <a:pPr>
              <a:spcBef>
                <a:spcPts val="0"/>
              </a:spcBef>
              <a:spcAft>
                <a:spcPts val="1800"/>
              </a:spcAft>
              <a:buClr>
                <a:schemeClr val="accent5">
                  <a:lumMod val="75000"/>
                </a:schemeClr>
              </a:buClr>
              <a:buFont typeface="Wingdings" panose="05000000000000000000" pitchFamily="2" charset="2"/>
              <a:buChar char="Ø"/>
            </a:pPr>
            <a:r>
              <a:rPr lang="en-US" sz="2800" i="1" dirty="0">
                <a:latin typeface="Calibri" panose="020F0502020204030204" pitchFamily="34" charset="0"/>
              </a:rPr>
              <a:t>“</a:t>
            </a:r>
            <a:r>
              <a:rPr lang="en-US" sz="2800" i="1" u="sng" dirty="0">
                <a:latin typeface="Calibri" panose="020F0502020204030204" pitchFamily="34" charset="0"/>
              </a:rPr>
              <a:t>The black hole at the center of our galaxy must be exactly the right size and shape for life to exist on Earth</a:t>
            </a:r>
            <a:r>
              <a:rPr lang="en-US" sz="2800" i="1" dirty="0">
                <a:latin typeface="Calibri" panose="020F0502020204030204" pitchFamily="34" charset="0"/>
              </a:rPr>
              <a:t>. If too large, we would be bombarded with deadly radiation and gravity... If too small, we would not receive enough heavy elements …” </a:t>
            </a:r>
            <a:r>
              <a:rPr lang="en-US" sz="1900" i="1" dirty="0">
                <a:latin typeface="Calibri" panose="020F0502020204030204" pitchFamily="34" charset="0"/>
                <a:hlinkClick r:id="rId2"/>
              </a:rPr>
              <a:t>[3]</a:t>
            </a:r>
            <a:r>
              <a:rPr lang="en-US" sz="1900" i="1" dirty="0">
                <a:latin typeface="Calibri" panose="020F0502020204030204" pitchFamily="34" charset="0"/>
                <a:hlinkClick r:id="rId4"/>
              </a:rPr>
              <a:t>[4]</a:t>
            </a:r>
            <a:endParaRPr lang="en-US" sz="1900" dirty="0">
              <a:latin typeface="Calibri" panose="020F0502020204030204" pitchFamily="34" charset="0"/>
            </a:endParaRPr>
          </a:p>
        </p:txBody>
      </p:sp>
      <p:sp>
        <p:nvSpPr>
          <p:cNvPr id="6" name="Text Box 1"/>
          <p:cNvSpPr txBox="1">
            <a:spLocks noChangeArrowheads="1"/>
          </p:cNvSpPr>
          <p:nvPr/>
        </p:nvSpPr>
        <p:spPr bwMode="auto">
          <a:xfrm>
            <a:off x="457200" y="381000"/>
            <a:ext cx="8382000" cy="1066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This Century's Greatest Astrophysics Discoveries Reveal God</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7" name="Date Placeholder 2"/>
          <p:cNvSpPr txBox="1">
            <a:spLocks/>
          </p:cNvSpPr>
          <p:nvPr/>
        </p:nvSpPr>
        <p:spPr>
          <a:xfrm>
            <a:off x="5867400" y="6549833"/>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t>Evolution Is Not Science, Jeff Woodward</a:t>
            </a:r>
          </a:p>
        </p:txBody>
      </p:sp>
    </p:spTree>
    <p:extLst>
      <p:ext uri="{BB962C8B-B14F-4D97-AF65-F5344CB8AC3E}">
        <p14:creationId xmlns:p14="http://schemas.microsoft.com/office/powerpoint/2010/main" val="269854471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92275"/>
            <a:ext cx="8347881" cy="4800600"/>
          </a:xfrm>
        </p:spPr>
        <p:txBody>
          <a:bodyPr>
            <a:normAutofit/>
          </a:bodyPr>
          <a:lstStyle/>
          <a:p>
            <a:pPr marL="0" indent="0">
              <a:spcBef>
                <a:spcPts val="0"/>
              </a:spcBef>
              <a:spcAft>
                <a:spcPts val="1000"/>
              </a:spcAft>
              <a:buNone/>
            </a:pPr>
            <a:r>
              <a:rPr lang="en-US" sz="3600" b="1" dirty="0">
                <a:solidFill>
                  <a:schemeClr val="accent5">
                    <a:lumMod val="75000"/>
                  </a:schemeClr>
                </a:solidFill>
                <a:latin typeface="Calibri" panose="020F0502020204030204" pitchFamily="34" charset="0"/>
              </a:rPr>
              <a:t>Videos - Creator and the Cosmos and Journey towards Creation</a:t>
            </a:r>
            <a:endParaRPr lang="en-US" sz="3600" dirty="0">
              <a:solidFill>
                <a:schemeClr val="accent5">
                  <a:lumMod val="75000"/>
                </a:schemeClr>
              </a:solidFill>
              <a:latin typeface="Calibri" panose="020F0502020204030204" pitchFamily="34" charset="0"/>
            </a:endParaRPr>
          </a:p>
          <a:p>
            <a:pPr lvl="0">
              <a:spcBef>
                <a:spcPts val="0"/>
              </a:spcBef>
              <a:buClr>
                <a:schemeClr val="accent5">
                  <a:lumMod val="75000"/>
                </a:schemeClr>
              </a:buClr>
              <a:buFont typeface="Wingdings" panose="05000000000000000000" pitchFamily="2" charset="2"/>
              <a:buChar char="Ø"/>
            </a:pPr>
            <a:r>
              <a:rPr lang="en-US" sz="2000" u="sng" dirty="0">
                <a:latin typeface="Calibri" panose="020F0502020204030204" pitchFamily="34" charset="0"/>
                <a:hlinkClick r:id="rId2"/>
              </a:rPr>
              <a:t>https://www.youtube.com/watch?v=IayzEWA_o8g</a:t>
            </a:r>
          </a:p>
          <a:p>
            <a:pPr lvl="0">
              <a:spcAft>
                <a:spcPts val="2400"/>
              </a:spcAft>
              <a:buClr>
                <a:schemeClr val="accent5">
                  <a:lumMod val="75000"/>
                </a:schemeClr>
              </a:buClr>
              <a:buFont typeface="Wingdings" panose="05000000000000000000" pitchFamily="2" charset="2"/>
              <a:buChar char="Ø"/>
            </a:pPr>
            <a:r>
              <a:rPr lang="en-US" sz="2000" u="sng" dirty="0">
                <a:latin typeface="Calibri" panose="020F0502020204030204" pitchFamily="34" charset="0"/>
                <a:hlinkClick r:id="rId2"/>
              </a:rPr>
              <a:t>www.reasons.org/resources/news-archive</a:t>
            </a:r>
            <a:endParaRPr lang="en-US" sz="2000" dirty="0">
              <a:latin typeface="Calibri" panose="020F0502020204030204" pitchFamily="34" charset="0"/>
            </a:endParaRPr>
          </a:p>
          <a:p>
            <a:pPr marL="0" indent="0">
              <a:buNone/>
            </a:pPr>
            <a:r>
              <a:rPr lang="en-US" sz="3600" b="1" dirty="0">
                <a:solidFill>
                  <a:schemeClr val="accent5">
                    <a:lumMod val="75000"/>
                  </a:schemeClr>
                </a:solidFill>
                <a:latin typeface="Calibri" panose="020F0502020204030204" pitchFamily="34" charset="0"/>
              </a:rPr>
              <a:t>Videos - Privileged Planet</a:t>
            </a:r>
            <a:endParaRPr lang="en-US" sz="3600" dirty="0">
              <a:solidFill>
                <a:schemeClr val="accent5">
                  <a:lumMod val="75000"/>
                </a:schemeClr>
              </a:solidFill>
              <a:latin typeface="Calibri" panose="020F0502020204030204" pitchFamily="34" charset="0"/>
            </a:endParaRPr>
          </a:p>
          <a:p>
            <a:pPr lvl="0">
              <a:buClr>
                <a:schemeClr val="accent5">
                  <a:lumMod val="75000"/>
                </a:schemeClr>
              </a:buClr>
              <a:buFont typeface="Wingdings" panose="05000000000000000000" pitchFamily="2" charset="2"/>
              <a:buChar char="Ø"/>
            </a:pPr>
            <a:r>
              <a:rPr lang="en-US" sz="2000" u="sng" dirty="0">
                <a:latin typeface="Calibri" panose="020F0502020204030204" pitchFamily="34" charset="0"/>
                <a:hlinkClick r:id="rId3"/>
              </a:rPr>
              <a:t>www.youtube.com/watch?v=HtjyUElU6n0&amp;feature=endscreen&amp;NR=1</a:t>
            </a:r>
            <a:r>
              <a:rPr lang="en-US" sz="2000" dirty="0">
                <a:latin typeface="Calibri" panose="020F0502020204030204" pitchFamily="34" charset="0"/>
              </a:rPr>
              <a:t>              </a:t>
            </a:r>
          </a:p>
          <a:p>
            <a:pPr lvl="0">
              <a:buClr>
                <a:schemeClr val="accent5">
                  <a:lumMod val="75000"/>
                </a:schemeClr>
              </a:buClr>
              <a:buFont typeface="Wingdings" panose="05000000000000000000" pitchFamily="2" charset="2"/>
              <a:buChar char="Ø"/>
            </a:pPr>
            <a:r>
              <a:rPr lang="en-US" sz="2000" u="sng" dirty="0">
                <a:latin typeface="Calibri" panose="020F0502020204030204" pitchFamily="34" charset="0"/>
                <a:hlinkClick r:id="rId4"/>
              </a:rPr>
              <a:t>www.youtube.com/watch?feature=endscreen&amp;NR=1&amp;v=MQQm_H7Eo8A</a:t>
            </a:r>
            <a:r>
              <a:rPr lang="en-US" sz="2000" dirty="0">
                <a:latin typeface="Calibri" panose="020F0502020204030204" pitchFamily="34" charset="0"/>
              </a:rPr>
              <a:t>       </a:t>
            </a:r>
          </a:p>
          <a:p>
            <a:pPr lvl="0">
              <a:buClr>
                <a:schemeClr val="accent5">
                  <a:lumMod val="75000"/>
                </a:schemeClr>
              </a:buClr>
              <a:buFont typeface="Wingdings" panose="05000000000000000000" pitchFamily="2" charset="2"/>
              <a:buChar char="Ø"/>
            </a:pPr>
            <a:r>
              <a:rPr lang="en-US" sz="2000" u="sng" dirty="0">
                <a:latin typeface="Calibri" panose="020F0502020204030204" pitchFamily="34" charset="0"/>
                <a:hlinkClick r:id="rId5"/>
              </a:rPr>
              <a:t>www.youtube.com/watch?v=gJ_lTrTSXuk&amp;feature=endscreen&amp;NR=1</a:t>
            </a:r>
            <a:r>
              <a:rPr lang="en-US" sz="2000" dirty="0">
                <a:latin typeface="Calibri" panose="020F0502020204030204" pitchFamily="34" charset="0"/>
              </a:rPr>
              <a:t>                </a:t>
            </a:r>
          </a:p>
          <a:p>
            <a:pPr lvl="0">
              <a:buClr>
                <a:schemeClr val="accent5">
                  <a:lumMod val="75000"/>
                </a:schemeClr>
              </a:buClr>
              <a:buFont typeface="Wingdings" panose="05000000000000000000" pitchFamily="2" charset="2"/>
              <a:buChar char="Ø"/>
            </a:pPr>
            <a:r>
              <a:rPr lang="en-US" sz="2000" u="sng" dirty="0">
                <a:latin typeface="Calibri" panose="020F0502020204030204" pitchFamily="34" charset="0"/>
                <a:hlinkClick r:id="rId6"/>
              </a:rPr>
              <a:t>www.youtube.com/watch?v=-mdjM4-gRGg&amp;feature=relmfu</a:t>
            </a:r>
            <a:r>
              <a:rPr lang="en-US" sz="2000" dirty="0">
                <a:latin typeface="Calibri" panose="020F0502020204030204" pitchFamily="34" charset="0"/>
              </a:rPr>
              <a:t>                              </a:t>
            </a:r>
          </a:p>
          <a:p>
            <a:pPr lvl="0">
              <a:buClr>
                <a:srgbClr val="0000FF"/>
              </a:buClr>
              <a:buFont typeface="Wingdings" panose="05000000000000000000" pitchFamily="2" charset="2"/>
              <a:buChar char="Ø"/>
            </a:pPr>
            <a:endParaRPr lang="en-US" dirty="0">
              <a:latin typeface="Calibri" panose="020F0502020204030204" pitchFamily="34" charset="0"/>
            </a:endParaRPr>
          </a:p>
        </p:txBody>
      </p:sp>
      <p:sp>
        <p:nvSpPr>
          <p:cNvPr id="6" name="Date Placeholder 2"/>
          <p:cNvSpPr txBox="1">
            <a:spLocks/>
          </p:cNvSpPr>
          <p:nvPr/>
        </p:nvSpPr>
        <p:spPr>
          <a:xfrm>
            <a:off x="3314700" y="6492875"/>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a:r>
              <a:rPr lang="en-US" altLang="en-US" sz="1000" dirty="0"/>
              <a:t>Evolution Is Not Science, Jeff Woodward</a:t>
            </a:r>
          </a:p>
        </p:txBody>
      </p:sp>
      <p:sp>
        <p:nvSpPr>
          <p:cNvPr id="7" name="Text Box 1"/>
          <p:cNvSpPr txBox="1">
            <a:spLocks noChangeArrowheads="1"/>
          </p:cNvSpPr>
          <p:nvPr/>
        </p:nvSpPr>
        <p:spPr bwMode="auto">
          <a:xfrm>
            <a:off x="457200" y="381000"/>
            <a:ext cx="8382000" cy="1066800"/>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This Century's Greatest Astrophysics Discoveries Reveal God</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28633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xEl>
                                              <p:pRg st="1" end="1"/>
                                            </p:txEl>
                                          </p:spTgt>
                                        </p:tgtEl>
                                      </p:cBhvr>
                                    </p:animEffect>
                                    <p:animScale>
                                      <p:cBhvr>
                                        <p:cTn id="12" dur="250" autoRev="1" fill="hold"/>
                                        <p:tgtEl>
                                          <p:spTgt spid="5">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04800" y="1296241"/>
            <a:ext cx="8472703" cy="5104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This 4</a:t>
            </a:r>
            <a:r>
              <a:rPr lang="en-US" altLang="en-US" sz="2600" b="1" baseline="30000" dirty="0">
                <a:solidFill>
                  <a:srgbClr val="FFFFFF"/>
                </a:solidFill>
                <a:latin typeface="Times New Roman" panose="02020603050405020304" pitchFamily="18" charset="0"/>
                <a:cs typeface="Arial Unicode MS" panose="020B0604020202020204" pitchFamily="34" charset="-128"/>
              </a:rPr>
              <a:t>th</a:t>
            </a:r>
            <a:r>
              <a:rPr lang="en-US" altLang="en-US" sz="2600" b="1" dirty="0">
                <a:solidFill>
                  <a:srgbClr val="FFFFFF"/>
                </a:solidFill>
                <a:latin typeface="Times New Roman" panose="02020603050405020304" pitchFamily="18" charset="0"/>
                <a:cs typeface="Arial Unicode MS" panose="020B0604020202020204" pitchFamily="34" charset="-128"/>
              </a:rPr>
              <a:t> edition book and summary version took 6 years to write and includes the results of extensive peer review and research for over 30 years with over 300 debates with leaders from every field of science and religion.</a:t>
            </a:r>
          </a:p>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No one could rigorously scientifically refute the information presented in this book.</a:t>
            </a:r>
          </a:p>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90% of the Christian leaders I debated with later agreed with the information presented in this book, sometimes after months or years of research.</a:t>
            </a:r>
          </a:p>
          <a:p>
            <a:pPr marL="274320" indent="-274320">
              <a:lnSpc>
                <a:spcPct val="90000"/>
              </a:lnSpc>
              <a:spcAft>
                <a:spcPts val="1800"/>
              </a:spcAft>
              <a:buClr>
                <a:schemeClr val="bg1"/>
              </a:buClr>
              <a:buSzPct val="12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40% of the evolutionists, atheists, agnostics and homosexuals I debated with later became Christians. They were freed from their painful traps and lies.</a:t>
            </a:r>
          </a:p>
        </p:txBody>
      </p:sp>
      <p:sp>
        <p:nvSpPr>
          <p:cNvPr id="4" name="Date Placeholder 2"/>
          <p:cNvSpPr>
            <a:spLocks noGrp="1"/>
          </p:cNvSpPr>
          <p:nvPr>
            <p:ph type="dt" sz="half" idx="10"/>
          </p:nvPr>
        </p:nvSpPr>
        <p:spPr>
          <a:xfrm>
            <a:off x="5943600" y="6400800"/>
            <a:ext cx="2667000" cy="365125"/>
          </a:xfrm>
        </p:spPr>
        <p:txBody>
          <a:bodyPr/>
          <a:lstStyle/>
          <a:p>
            <a:r>
              <a:rPr lang="en-US" altLang="en-US" sz="1000" dirty="0"/>
              <a:t>Evolution Is Not Science, Jeff Woodward</a:t>
            </a:r>
          </a:p>
        </p:txBody>
      </p:sp>
      <p:sp>
        <p:nvSpPr>
          <p:cNvPr id="5" name="Text Box 2"/>
          <p:cNvSpPr txBox="1">
            <a:spLocks noChangeArrowheads="1"/>
          </p:cNvSpPr>
          <p:nvPr/>
        </p:nvSpPr>
        <p:spPr bwMode="auto">
          <a:xfrm>
            <a:off x="609599" y="304800"/>
            <a:ext cx="7924801"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INTRODUCTION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pageCurlDouble"/>
      </p:transition>
    </mc:Choice>
    <mc:Fallback xmlns="">
      <p:transition spd="slow" advTm="23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382000" cy="5029200"/>
          </a:xfrm>
        </p:spPr>
        <p:txBody>
          <a:bodyPr>
            <a:normAutofit fontScale="92500"/>
          </a:bodyPr>
          <a:lstStyle/>
          <a:p>
            <a:pPr marL="365760" indent="-365760">
              <a:lnSpc>
                <a:spcPct val="100000"/>
              </a:lnSpc>
              <a:spcAft>
                <a:spcPts val="600"/>
              </a:spcAft>
              <a:buFont typeface="Wingdings" panose="05000000000000000000" pitchFamily="2" charset="2"/>
              <a:buChar char="Ø"/>
            </a:pPr>
            <a:r>
              <a:rPr lang="en-US" sz="2400" i="1" dirty="0">
                <a:latin typeface="Calibri" panose="020F0502020204030204" pitchFamily="34" charset="0"/>
              </a:rPr>
              <a:t>“The early Earth's plant life, </a:t>
            </a:r>
            <a:r>
              <a:rPr lang="en-US" sz="2400" i="1" u="sng" dirty="0">
                <a:latin typeface="Calibri" panose="020F0502020204030204" pitchFamily="34" charset="0"/>
              </a:rPr>
              <a:t>Cyanobacteria and seaweeds, further terraformed the atmosphere into the life sustaining oxygen atmosphere</a:t>
            </a:r>
            <a:r>
              <a:rPr lang="en-US" sz="2400" i="1" dirty="0">
                <a:latin typeface="Calibri" panose="020F0502020204030204" pitchFamily="34" charset="0"/>
              </a:rPr>
              <a:t> we see today”. </a:t>
            </a:r>
            <a:r>
              <a:rPr lang="en-US" sz="1600" i="1" u="sng" dirty="0">
                <a:latin typeface="Calibri" panose="020F0502020204030204" pitchFamily="34" charset="0"/>
                <a:hlinkClick r:id="rId2"/>
              </a:rPr>
              <a:t>[4]</a:t>
            </a:r>
            <a:r>
              <a:rPr lang="en-US" sz="1600" i="1" u="sng" dirty="0">
                <a:latin typeface="Calibri" panose="020F0502020204030204" pitchFamily="34" charset="0"/>
                <a:hlinkClick r:id="rId3"/>
              </a:rPr>
              <a:t>[86]</a:t>
            </a:r>
            <a:r>
              <a:rPr lang="en-US" sz="1600" i="1" u="sng" dirty="0">
                <a:latin typeface="Calibri" panose="020F0502020204030204" pitchFamily="34" charset="0"/>
                <a:hlinkClick r:id="rId4"/>
              </a:rPr>
              <a:t>[109]</a:t>
            </a:r>
            <a:r>
              <a:rPr lang="en-US" sz="1600" i="1" dirty="0">
                <a:latin typeface="Calibri" panose="020F0502020204030204" pitchFamily="34" charset="0"/>
              </a:rPr>
              <a:t> </a:t>
            </a:r>
          </a:p>
          <a:p>
            <a:pPr marL="365760" indent="-365760">
              <a:lnSpc>
                <a:spcPct val="100000"/>
              </a:lnSpc>
              <a:spcAft>
                <a:spcPts val="600"/>
              </a:spcAft>
              <a:buFont typeface="Wingdings" panose="05000000000000000000" pitchFamily="2" charset="2"/>
              <a:buChar char="Ø"/>
            </a:pPr>
            <a:r>
              <a:rPr lang="en-US" sz="2400" i="1" dirty="0">
                <a:latin typeface="Calibri" panose="020F0502020204030204" pitchFamily="34" charset="0"/>
              </a:rPr>
              <a:t>“We now know that </a:t>
            </a:r>
            <a:r>
              <a:rPr lang="en-US" sz="2400" i="1" u="sng" dirty="0">
                <a:latin typeface="Calibri" panose="020F0502020204030204" pitchFamily="34" charset="0"/>
              </a:rPr>
              <a:t>every single year of the billions of years of Earth's formation was necessary for the Earth's safe habitation by man today</a:t>
            </a:r>
            <a:r>
              <a:rPr lang="en-US" sz="2400" i="1" dirty="0">
                <a:latin typeface="Calibri" panose="020F0502020204030204" pitchFamily="34" charset="0"/>
              </a:rPr>
              <a:t>. Every organism that was needed for this predetermined design process was introduced by God at the exact moment the Earth was able to support it”. </a:t>
            </a:r>
            <a:r>
              <a:rPr lang="en-US" sz="1600" i="1" u="sng" dirty="0">
                <a:latin typeface="Calibri" panose="020F0502020204030204" pitchFamily="34" charset="0"/>
                <a:hlinkClick r:id="rId5"/>
              </a:rPr>
              <a:t>[2]</a:t>
            </a:r>
            <a:r>
              <a:rPr lang="en-US" sz="1600" i="1" dirty="0">
                <a:latin typeface="Calibri" panose="020F0502020204030204" pitchFamily="34" charset="0"/>
                <a:hlinkClick r:id="rId6"/>
              </a:rPr>
              <a:t>[3]</a:t>
            </a:r>
            <a:r>
              <a:rPr lang="en-US" sz="1600" i="1" u="sng" dirty="0">
                <a:latin typeface="Calibri" panose="020F0502020204030204" pitchFamily="34" charset="0"/>
                <a:hlinkClick r:id="rId2"/>
              </a:rPr>
              <a:t>[</a:t>
            </a:r>
            <a:r>
              <a:rPr lang="en-US" sz="1600" i="1" dirty="0">
                <a:latin typeface="Calibri" panose="020F0502020204030204" pitchFamily="34" charset="0"/>
                <a:hlinkClick r:id="rId2"/>
              </a:rPr>
              <a:t>4]</a:t>
            </a:r>
            <a:endParaRPr lang="en-US" sz="1600" dirty="0">
              <a:latin typeface="Calibri" panose="020F0502020204030204" pitchFamily="34" charset="0"/>
            </a:endParaRPr>
          </a:p>
          <a:p>
            <a:pPr marL="365760" indent="-365760">
              <a:lnSpc>
                <a:spcPct val="100000"/>
              </a:lnSpc>
              <a:spcAft>
                <a:spcPts val="600"/>
              </a:spcAft>
              <a:buFont typeface="Wingdings" panose="05000000000000000000" pitchFamily="2" charset="2"/>
              <a:buChar char="Ø"/>
            </a:pPr>
            <a:r>
              <a:rPr lang="en-US" sz="2800" b="1" i="1" dirty="0">
                <a:solidFill>
                  <a:schemeClr val="accent5">
                    <a:lumMod val="75000"/>
                  </a:schemeClr>
                </a:solidFill>
                <a:latin typeface="Calibri" panose="020F0502020204030204" pitchFamily="34" charset="0"/>
              </a:rPr>
              <a:t>“The probability that all this astrophysical complexity and fine tuning could occur in the universe accidentally by evolution and chance is one chance in 1X10 </a:t>
            </a:r>
            <a:r>
              <a:rPr lang="en-US" sz="2800" b="1" i="1" baseline="30000" dirty="0">
                <a:solidFill>
                  <a:schemeClr val="accent5">
                    <a:lumMod val="75000"/>
                  </a:schemeClr>
                </a:solidFill>
                <a:latin typeface="Calibri" panose="020F0502020204030204" pitchFamily="34" charset="0"/>
              </a:rPr>
              <a:t>250 </a:t>
            </a:r>
            <a:r>
              <a:rPr lang="en-US" sz="2800" b="1" i="1" dirty="0">
                <a:solidFill>
                  <a:schemeClr val="accent5">
                    <a:lumMod val="75000"/>
                  </a:schemeClr>
                </a:solidFill>
                <a:latin typeface="Calibri" panose="020F0502020204030204" pitchFamily="34" charset="0"/>
              </a:rPr>
              <a:t>. Therefore evolution is statistically impossible</a:t>
            </a:r>
            <a:r>
              <a:rPr lang="en-US" sz="3200" b="1" i="1" dirty="0">
                <a:solidFill>
                  <a:schemeClr val="accent5">
                    <a:lumMod val="75000"/>
                  </a:schemeClr>
                </a:solidFill>
                <a:latin typeface="Calibri" panose="020F0502020204030204" pitchFamily="34" charset="0"/>
              </a:rPr>
              <a:t>”. </a:t>
            </a:r>
            <a:r>
              <a:rPr lang="en-US" sz="1600" i="1" dirty="0">
                <a:latin typeface="Calibri" panose="020F0502020204030204" pitchFamily="34" charset="0"/>
                <a:hlinkClick r:id="rId6"/>
              </a:rPr>
              <a:t>[3]</a:t>
            </a:r>
            <a:r>
              <a:rPr lang="en-US" sz="1600" i="1" dirty="0">
                <a:latin typeface="Calibri" panose="020F0502020204030204" pitchFamily="34" charset="0"/>
                <a:hlinkClick r:id="rId2"/>
              </a:rPr>
              <a:t>[4]</a:t>
            </a:r>
            <a:endParaRPr lang="en-US" sz="1600" dirty="0">
              <a:latin typeface="Calibri" panose="020F0502020204030204" pitchFamily="34" charset="0"/>
            </a:endParaRPr>
          </a:p>
          <a:p>
            <a:pPr lvl="0"/>
            <a:endParaRPr lang="en-US" dirty="0"/>
          </a:p>
        </p:txBody>
      </p:sp>
      <p:sp>
        <p:nvSpPr>
          <p:cNvPr id="6" name="Text Box 1"/>
          <p:cNvSpPr txBox="1">
            <a:spLocks noChangeArrowheads="1"/>
          </p:cNvSpPr>
          <p:nvPr/>
        </p:nvSpPr>
        <p:spPr bwMode="auto">
          <a:xfrm>
            <a:off x="457200" y="381000"/>
            <a:ext cx="8382000" cy="1066800"/>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50000"/>
                  </a:schemeClr>
                </a:solidFill>
              </a:rPr>
              <a:t>This Century's Greatest Astrophysics Discoveries Reveal God</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Date Placeholder 2"/>
          <p:cNvSpPr txBox="1">
            <a:spLocks/>
          </p:cNvSpPr>
          <p:nvPr/>
        </p:nvSpPr>
        <p:spPr>
          <a:xfrm>
            <a:off x="3314700" y="6492875"/>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a:r>
              <a:rPr lang="en-US" altLang="en-US" sz="1000" dirty="0"/>
              <a:t>Evolution Is Not Science, Jeff Woodward</a:t>
            </a:r>
          </a:p>
        </p:txBody>
      </p:sp>
    </p:spTree>
    <p:extLst>
      <p:ext uri="{BB962C8B-B14F-4D97-AF65-F5344CB8AC3E}">
        <p14:creationId xmlns:p14="http://schemas.microsoft.com/office/powerpoint/2010/main" val="309813120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548640" y="457200"/>
            <a:ext cx="7955280" cy="1066800"/>
          </a:xfr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lIns="99000" tIns="54000" rIns="99000" bIns="54000">
            <a:no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 r="-5"/>
          <a:stretch/>
        </p:blipFill>
        <p:spPr bwMode="auto">
          <a:xfrm>
            <a:off x="627017" y="2834640"/>
            <a:ext cx="5392783" cy="3566160"/>
          </a:xfrm>
          <a:prstGeom prst="ellipse">
            <a:avLst/>
          </a:prstGeom>
          <a:ln>
            <a:noFill/>
          </a:ln>
          <a:effectLst>
            <a:glow rad="2286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3002" r="628"/>
          <a:stretch/>
        </p:blipFill>
        <p:spPr bwMode="auto">
          <a:xfrm>
            <a:off x="4572000" y="1874520"/>
            <a:ext cx="393192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000"/>
                                  </p:stCondLst>
                                  <p:childTnLst>
                                    <p:animEffect transition="out" filter="fade">
                                      <p:cBhvr>
                                        <p:cTn id="6" dur="3250"/>
                                        <p:tgtEl>
                                          <p:spTgt spid="4"/>
                                        </p:tgtEl>
                                      </p:cBhvr>
                                    </p:animEffect>
                                    <p:set>
                                      <p:cBhvr>
                                        <p:cTn id="7" dur="1" fill="hold">
                                          <p:stCondLst>
                                            <p:cond delay="3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601498" y="6045001"/>
            <a:ext cx="8153400" cy="421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200"/>
              </a:spcAft>
              <a:buClr>
                <a:schemeClr val="accent5">
                  <a:lumMod val="75000"/>
                </a:schemeClr>
              </a:buClr>
            </a:pPr>
            <a:r>
              <a:rPr lang="en-US" altLang="en-US" sz="2000" b="1" dirty="0">
                <a:solidFill>
                  <a:srgbClr val="FFFFFF"/>
                </a:solidFill>
                <a:latin typeface="Calibri" panose="020F0502020204030204" pitchFamily="34" charset="0"/>
                <a:cs typeface="Arial Unicode MS" panose="020B0604020202020204" pitchFamily="34" charset="-128"/>
              </a:rPr>
              <a:t>Figure: Space-time fabric twisting like honey swirling around Earth. </a:t>
            </a:r>
            <a:r>
              <a:rPr lang="en-US" altLang="en-US" sz="1400" u="sng" dirty="0">
                <a:solidFill>
                  <a:srgbClr val="CCCCFF"/>
                </a:solidFill>
                <a:latin typeface="Calibri" panose="020F0502020204030204" pitchFamily="34" charset="0"/>
                <a:cs typeface="Arial Unicode MS" panose="020B0604020202020204" pitchFamily="34" charset="-128"/>
                <a:hlinkClick r:id="rId3"/>
              </a:rPr>
              <a:t>[</a:t>
            </a:r>
            <a:r>
              <a:rPr lang="en-US" altLang="en-US" sz="1400" u="sng" dirty="0">
                <a:solidFill>
                  <a:schemeClr val="tx1"/>
                </a:solidFill>
                <a:latin typeface="Calibri" panose="020F0502020204030204" pitchFamily="34" charset="0"/>
                <a:cs typeface="Arial Unicode MS" panose="020B0604020202020204" pitchFamily="34" charset="-128"/>
                <a:hlinkClick r:id="rId3"/>
              </a:rPr>
              <a:t>137]</a:t>
            </a:r>
            <a:r>
              <a:rPr lang="en-US" altLang="en-US" sz="1400" u="sng" dirty="0">
                <a:solidFill>
                  <a:schemeClr val="tx1"/>
                </a:solidFill>
                <a:latin typeface="Calibri" panose="020F0502020204030204" pitchFamily="34" charset="0"/>
                <a:cs typeface="Arial Unicode MS" panose="020B0604020202020204" pitchFamily="34" charset="-128"/>
              </a:rPr>
              <a:t>[290]</a:t>
            </a:r>
          </a:p>
        </p:txBody>
      </p:sp>
      <p:pic>
        <p:nvPicPr>
          <p:cNvPr id="727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632" r="-17"/>
          <a:stretch/>
        </p:blipFill>
        <p:spPr bwMode="auto">
          <a:xfrm>
            <a:off x="2317909" y="2748385"/>
            <a:ext cx="4720578" cy="329184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txBox="1">
            <a:spLocks noChangeArrowheads="1"/>
          </p:cNvSpPr>
          <p:nvPr/>
        </p:nvSpPr>
        <p:spPr>
          <a:xfrm>
            <a:off x="478809" y="456063"/>
            <a:ext cx="8071466" cy="1066800"/>
          </a:xfrm>
          <a:prstGeom prst="rect">
            <a:avLst/>
          </a:prstGeom>
          <a:blipFill dpi="0" rotWithShape="0">
            <a:blip r:embed="rId5"/>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
        <p:nvSpPr>
          <p:cNvPr id="7" name="Text Box 2"/>
          <p:cNvSpPr txBox="1">
            <a:spLocks noChangeArrowheads="1"/>
          </p:cNvSpPr>
          <p:nvPr/>
        </p:nvSpPr>
        <p:spPr bwMode="auto">
          <a:xfrm>
            <a:off x="478810" y="1729035"/>
            <a:ext cx="8071465" cy="937965"/>
          </a:xfrm>
          <a:prstGeom prst="rect">
            <a:avLst/>
          </a:prstGeom>
          <a:noFill/>
          <a:ln>
            <a:noFill/>
          </a:ln>
          <a:effectLst>
            <a:outerShdw dist="25400" dir="2700000" algn="ctr"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1200"/>
              </a:spcAft>
              <a:buClr>
                <a:schemeClr val="accent5">
                  <a:lumMod val="75000"/>
                </a:schemeClr>
              </a:buClr>
            </a:pPr>
            <a:r>
              <a:rPr lang="en-US" altLang="en-US" sz="3200" b="1" dirty="0">
                <a:solidFill>
                  <a:schemeClr val="accent5">
                    <a:lumMod val="75000"/>
                  </a:schemeClr>
                </a:solidFill>
                <a:latin typeface="Calibri" panose="020F0502020204030204" pitchFamily="34" charset="0"/>
                <a:cs typeface="Arial Unicode MS" panose="020B0604020202020204" pitchFamily="34" charset="-128"/>
              </a:rPr>
              <a:t>Video: Einstein Stated that Time was an Illusion</a:t>
            </a:r>
          </a:p>
          <a:p>
            <a:pPr marL="342900" indent="-342900" algn="ctr">
              <a:lnSpc>
                <a:spcPct val="80000"/>
              </a:lnSpc>
              <a:spcAft>
                <a:spcPts val="1738"/>
              </a:spcAft>
              <a:buClr>
                <a:schemeClr val="accent5">
                  <a:lumMod val="75000"/>
                </a:schemeClr>
              </a:buClr>
              <a:buFont typeface="Wingdings" panose="05000000000000000000" pitchFamily="2" charset="2"/>
              <a:buChar char="Ø"/>
            </a:pPr>
            <a:r>
              <a:rPr lang="en-US" altLang="en-US" sz="2400" dirty="0">
                <a:solidFill>
                  <a:schemeClr val="tx1"/>
                </a:solidFill>
                <a:latin typeface="Calibri" panose="020F0502020204030204" pitchFamily="34" charset="0"/>
                <a:cs typeface="Arial Unicode MS" panose="020B0604020202020204" pitchFamily="34" charset="-128"/>
                <a:hlinkClick r:id="rId6"/>
              </a:rPr>
              <a:t>http://youtu.be/VYZQxMowBsw</a:t>
            </a:r>
            <a:endParaRPr lang="en-US" altLang="en-US" sz="2400" dirty="0">
              <a:solidFill>
                <a:schemeClr val="tx1"/>
              </a:solidFill>
              <a:latin typeface="Calibri" panose="020F0502020204030204" pitchFamily="34" charset="0"/>
              <a:cs typeface="Arial Unicode MS" panose="020B0604020202020204" pitchFamily="34" charset="-128"/>
            </a:endParaRPr>
          </a:p>
        </p:txBody>
      </p:sp>
    </p:spTree>
  </p:cSld>
  <p:clrMapOvr>
    <a:masterClrMapping/>
  </p:clrMapOvr>
  <p:transition spd="med"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27660" y="1463040"/>
            <a:ext cx="827532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marR="0" indent="-342900">
              <a:lnSpc>
                <a:spcPct val="87000"/>
              </a:lnSpc>
              <a:spcBef>
                <a:spcPts val="0"/>
              </a:spcBef>
              <a:spcAft>
                <a:spcPts val="120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Young Earth Creationists state that we must throw out most of rigorously provable science that agrees with the literal Bible.</a:t>
            </a:r>
          </a:p>
          <a:p>
            <a:pPr marL="342900" marR="0" indent="-342900">
              <a:lnSpc>
                <a:spcPct val="87000"/>
              </a:lnSpc>
              <a:spcBef>
                <a:spcPts val="0"/>
              </a:spcBef>
              <a:spcAft>
                <a:spcPts val="120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Young Earth Creationists add words to the Bible that claim the universe is only 6,000 years old. But these “literal” words cannot be found in the Bible. </a:t>
            </a:r>
          </a:p>
          <a:p>
            <a:pPr marL="342900" marR="0" indent="-342900">
              <a:lnSpc>
                <a:spcPct val="87000"/>
              </a:lnSpc>
              <a:spcBef>
                <a:spcPts val="0"/>
              </a:spcBef>
              <a:spcAft>
                <a:spcPts val="120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Jesus never stated the Earth was young, or stated the age of the universe, or described dinosaurs living with Adam, or stated that space and time were simple.</a:t>
            </a:r>
          </a:p>
          <a:p>
            <a:pPr marL="342900" marR="0" indent="-342900">
              <a:lnSpc>
                <a:spcPct val="87000"/>
              </a:lnSpc>
              <a:spcBef>
                <a:spcPts val="0"/>
              </a:spcBef>
              <a:spcAft>
                <a:spcPts val="120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Jesus demonstrated examples of the incredible complexity of space and time by changing to a brilliant transcendence on a mountain while talking with Moses, Elijah and God. </a:t>
            </a:r>
          </a:p>
          <a:p>
            <a:pPr marL="342900" marR="0" indent="-342900">
              <a:lnSpc>
                <a:spcPct val="87000"/>
              </a:lnSpc>
              <a:spcBef>
                <a:spcPts val="0"/>
              </a:spcBef>
              <a:spcAft>
                <a:spcPts val="120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Jesus also entered a room through locked doors to speak to the apostles, and disappeared while eating with others.</a:t>
            </a:r>
            <a:endParaRPr lang="en-US" sz="2400" b="1" kern="150" dirty="0">
              <a:solidFill>
                <a:schemeClr val="accent5">
                  <a:lumMod val="75000"/>
                </a:schemeClr>
              </a:solidFill>
              <a:effectLst/>
              <a:latin typeface="Calibri" panose="020F0502020204030204" pitchFamily="34" charset="0"/>
              <a:ea typeface="SimSun" panose="02010600030101010101" pitchFamily="2" charset="-122"/>
              <a:cs typeface="Mangal" panose="02040503050203030202" pitchFamily="18" charset="0"/>
            </a:endParaRPr>
          </a:p>
        </p:txBody>
      </p:sp>
      <p:sp>
        <p:nvSpPr>
          <p:cNvPr id="7" name="Rectangle 1"/>
          <p:cNvSpPr txBox="1">
            <a:spLocks noChangeArrowheads="1"/>
          </p:cNvSpPr>
          <p:nvPr/>
        </p:nvSpPr>
        <p:spPr>
          <a:xfrm>
            <a:off x="487680" y="304800"/>
            <a:ext cx="7955280"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1092080896"/>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87680" y="1600200"/>
            <a:ext cx="8199121"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90000"/>
              </a:lnSpc>
              <a:spcAft>
                <a:spcPts val="1200"/>
              </a:spcAft>
              <a:buClr>
                <a:schemeClr val="accent5">
                  <a:lumMod val="75000"/>
                </a:schemeClr>
              </a:buClr>
              <a:buSzPct val="90000"/>
              <a:buFont typeface="Wingdings" panose="05000000000000000000" pitchFamily="2" charset="2"/>
              <a:buChar char="Ø"/>
            </a:pPr>
            <a:r>
              <a:rPr lang="en-US" sz="24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Young Earth creationists change the Bible's words to fit their predetermined assumption that time was simple and linear.</a:t>
            </a:r>
            <a:endParaRPr lang="en-US" sz="2400" b="1" dirty="0">
              <a:solidFill>
                <a:schemeClr val="accent5">
                  <a:lumMod val="75000"/>
                </a:schemeClr>
              </a:solidFill>
              <a:latin typeface="Calibri" panose="020F0502020204030204" pitchFamily="34" charset="0"/>
            </a:endParaRPr>
          </a:p>
          <a:p>
            <a:pPr marL="342900" indent="-342900">
              <a:lnSpc>
                <a:spcPct val="90000"/>
              </a:lnSpc>
              <a:spcAft>
                <a:spcPts val="1200"/>
              </a:spcAft>
              <a:buClr>
                <a:schemeClr val="accent5">
                  <a:lumMod val="75000"/>
                </a:schemeClr>
              </a:buClr>
              <a:buSzPct val="90000"/>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The Bible never stated that Genesis human genealogies must be added to the seven 24 hour days of creation to calculate the total age of the Earth and universe.</a:t>
            </a:r>
          </a:p>
          <a:p>
            <a:pPr marL="342900" indent="-342900">
              <a:lnSpc>
                <a:spcPct val="90000"/>
              </a:lnSpc>
              <a:spcAft>
                <a:spcPts val="1200"/>
              </a:spcAft>
              <a:buClr>
                <a:schemeClr val="accent5">
                  <a:lumMod val="75000"/>
                </a:schemeClr>
              </a:buClr>
              <a:buSzPct val="90000"/>
              <a:buFont typeface="Wingdings" panose="05000000000000000000" pitchFamily="2" charset="2"/>
              <a:buChar char="Ø"/>
            </a:pPr>
            <a:r>
              <a:rPr lang="en-US" sz="2400" dirty="0">
                <a:solidFill>
                  <a:schemeClr val="tx1"/>
                </a:solidFill>
                <a:latin typeface="Calibri" panose="020F0502020204030204" pitchFamily="34" charset="0"/>
              </a:rPr>
              <a:t>Christians have ASSUMED this, but the Bible does not specifically say this.</a:t>
            </a:r>
          </a:p>
          <a:p>
            <a:pPr marL="342900" indent="-342900">
              <a:lnSpc>
                <a:spcPct val="90000"/>
              </a:lnSpc>
              <a:spcAft>
                <a:spcPts val="1200"/>
              </a:spcAft>
              <a:buClr>
                <a:schemeClr val="accent5">
                  <a:lumMod val="75000"/>
                </a:schemeClr>
              </a:buClr>
              <a:buSzPct val="90000"/>
              <a:buFont typeface="Wingdings" panose="05000000000000000000" pitchFamily="2" charset="2"/>
              <a:buChar char="Ø"/>
            </a:pPr>
            <a:r>
              <a:rPr lang="en-US" sz="2400" dirty="0">
                <a:solidFill>
                  <a:schemeClr val="tx1"/>
                </a:solidFill>
                <a:latin typeface="Calibri" panose="020F0502020204030204" pitchFamily="34" charset="0"/>
              </a:rPr>
              <a:t>Many Christians including Pat Robertson are now refuting Catholic Archbishop Ussher's (in year 1654) calculation of approximately 6,000 years for the age of the universe. </a:t>
            </a:r>
            <a:r>
              <a:rPr lang="en-US" sz="1600" dirty="0">
                <a:solidFill>
                  <a:schemeClr val="tx1"/>
                </a:solidFill>
                <a:latin typeface="Calibri" panose="020F0502020204030204" pitchFamily="34" charset="0"/>
                <a:hlinkClick r:id="rId3"/>
              </a:rPr>
              <a:t>[707]</a:t>
            </a:r>
            <a:r>
              <a:rPr lang="en-US" sz="1600" dirty="0">
                <a:solidFill>
                  <a:schemeClr val="tx1"/>
                </a:solidFill>
                <a:latin typeface="Calibri" panose="020F0502020204030204" pitchFamily="34" charset="0"/>
              </a:rPr>
              <a:t>[717]</a:t>
            </a:r>
            <a:endParaRPr lang="en-US" sz="1600" i="1" dirty="0">
              <a:solidFill>
                <a:schemeClr val="tx1"/>
              </a:solidFill>
              <a:latin typeface="Calibri" panose="020F0502020204030204" pitchFamily="34" charset="0"/>
            </a:endParaRPr>
          </a:p>
          <a:p>
            <a:pPr marL="342900" indent="-342900">
              <a:lnSpc>
                <a:spcPct val="90000"/>
              </a:lnSpc>
              <a:spcAft>
                <a:spcPts val="1200"/>
              </a:spcAft>
              <a:buClr>
                <a:schemeClr val="accent5">
                  <a:lumMod val="75000"/>
                </a:schemeClr>
              </a:buClr>
              <a:buSzPct val="90000"/>
              <a:buFont typeface="Wingdings" panose="05000000000000000000" pitchFamily="2" charset="2"/>
              <a:buChar char="Ø"/>
            </a:pPr>
            <a:r>
              <a:rPr lang="en-US" sz="2400" i="1" dirty="0">
                <a:solidFill>
                  <a:schemeClr val="tx1"/>
                </a:solidFill>
                <a:latin typeface="Calibri" panose="020F0502020204030204" pitchFamily="34" charset="0"/>
              </a:rPr>
              <a:t>Pat Robertson states this “is just nonsense”... “The dating of Bishop Ussher just doesn't comport with anything that is found in science”. </a:t>
            </a:r>
            <a:r>
              <a:rPr lang="en-US" sz="1600" i="1" dirty="0">
                <a:solidFill>
                  <a:schemeClr val="tx1"/>
                </a:solidFill>
                <a:latin typeface="Calibri" panose="020F0502020204030204" pitchFamily="34" charset="0"/>
                <a:hlinkClick r:id="rId4"/>
              </a:rPr>
              <a:t>[706]</a:t>
            </a:r>
            <a:endParaRPr lang="en-US" sz="1600" i="1" dirty="0">
              <a:solidFill>
                <a:schemeClr val="tx1"/>
              </a:solidFill>
              <a:latin typeface="Calibri" panose="020F0502020204030204" pitchFamily="34" charset="0"/>
            </a:endParaRPr>
          </a:p>
        </p:txBody>
      </p:sp>
      <p:sp>
        <p:nvSpPr>
          <p:cNvPr id="7" name="Rectangle 1"/>
          <p:cNvSpPr txBox="1">
            <a:spLocks noChangeArrowheads="1"/>
          </p:cNvSpPr>
          <p:nvPr/>
        </p:nvSpPr>
        <p:spPr>
          <a:xfrm>
            <a:off x="487680" y="304800"/>
            <a:ext cx="7955280" cy="1066800"/>
          </a:xfrm>
          <a:prstGeom prst="rect">
            <a:avLst/>
          </a:prstGeom>
          <a:blipFill dpi="0" rotWithShape="0">
            <a:blip r:embed="rId5"/>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232110599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ate Placeholder 2"/>
          <p:cNvSpPr>
            <a:spLocks noGrp="1"/>
          </p:cNvSpPr>
          <p:nvPr>
            <p:ph type="dt" sz="half" idx="10"/>
          </p:nvPr>
        </p:nvSpPr>
        <p:spPr>
          <a:xfrm>
            <a:off x="3238499" y="6545987"/>
            <a:ext cx="2667000" cy="365125"/>
          </a:xfrm>
        </p:spPr>
        <p:txBody>
          <a:bodyPr/>
          <a:lstStyle/>
          <a:p>
            <a:r>
              <a:rPr lang="en-US" altLang="en-US" sz="1000" dirty="0">
                <a:solidFill>
                  <a:prstClr val="white">
                    <a:tint val="75000"/>
                  </a:prstClr>
                </a:solidFill>
              </a:rPr>
              <a:t>Evolution Is Not Science, Jeff Woodward</a:t>
            </a:r>
          </a:p>
        </p:txBody>
      </p:sp>
      <p:sp>
        <p:nvSpPr>
          <p:cNvPr id="3" name="Rectangle 2"/>
          <p:cNvSpPr/>
          <p:nvPr/>
        </p:nvSpPr>
        <p:spPr>
          <a:xfrm>
            <a:off x="478808" y="1734926"/>
            <a:ext cx="8071467" cy="4811061"/>
          </a:xfrm>
          <a:prstGeom prst="rect">
            <a:avLst/>
          </a:prstGeom>
        </p:spPr>
        <p:txBody>
          <a:bodyPr wrap="square">
            <a:spAutoFit/>
          </a:bodyPr>
          <a:lstStyle/>
          <a:p>
            <a:pPr>
              <a:spcBef>
                <a:spcPts val="0"/>
              </a:spcBef>
              <a:spcAft>
                <a:spcPts val="1730"/>
              </a:spcAft>
              <a:buClr>
                <a:schemeClr val="accent5">
                  <a:lumMod val="75000"/>
                </a:schemeClr>
              </a:buClr>
            </a:pPr>
            <a:r>
              <a:rPr lang="en-US" sz="2800" b="1" dirty="0">
                <a:solidFill>
                  <a:schemeClr val="accent5">
                    <a:lumMod val="75000"/>
                  </a:schemeClr>
                </a:solidFill>
                <a:latin typeface="Calibri" panose="020F0502020204030204" pitchFamily="34" charset="0"/>
              </a:rPr>
              <a:t>Time can slow down or speed up, due to velocity. The most accurate laser clocks on orbiting GPS satellites at high velocity record time slightly slower than time on Earth.</a:t>
            </a:r>
            <a:r>
              <a:rPr lang="en-US" sz="280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 </a:t>
            </a:r>
            <a:r>
              <a:rPr lang="en-US" sz="1600" dirty="0">
                <a:solidFill>
                  <a:schemeClr val="tx1"/>
                </a:solidFill>
                <a:latin typeface="Calibri" panose="020F0502020204030204" pitchFamily="34" charset="0"/>
                <a:ea typeface="SimSun" panose="02010600030101010101" pitchFamily="2" charset="-122"/>
                <a:cs typeface="Mangal" panose="02040503050203030202" pitchFamily="18" charset="0"/>
              </a:rPr>
              <a:t>[291]</a:t>
            </a:r>
            <a:endParaRPr lang="en-US" sz="1600" b="1" kern="15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342900" marR="0" indent="-342900">
              <a:spcBef>
                <a:spcPts val="0"/>
              </a:spcBef>
              <a:spcAft>
                <a:spcPts val="1730"/>
              </a:spcAft>
              <a:buClr>
                <a:schemeClr val="accent5">
                  <a:lumMod val="75000"/>
                </a:schemeClr>
              </a:buClr>
              <a:buFont typeface="Wingdings" panose="05000000000000000000" pitchFamily="2" charset="2"/>
              <a:buChar char="Ø"/>
            </a:pP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The </a:t>
            </a:r>
            <a:r>
              <a:rPr lang="en-US" sz="2400" u="sng" kern="150" dirty="0">
                <a:solidFill>
                  <a:schemeClr val="tx1"/>
                </a:solidFill>
                <a:latin typeface="Calibri" panose="020F0502020204030204" pitchFamily="34" charset="0"/>
                <a:ea typeface="SimSun" panose="02010600030101010101" pitchFamily="2" charset="-122"/>
                <a:cs typeface="Mangal" panose="02040503050203030202" pitchFamily="18" charset="0"/>
              </a:rPr>
              <a:t>time your brain experiences is slightly different than</a:t>
            </a: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 the time observed at your </a:t>
            </a:r>
            <a:r>
              <a:rPr lang="en-US" sz="2400" u="sng" kern="150" dirty="0">
                <a:solidFill>
                  <a:schemeClr val="tx1"/>
                </a:solidFill>
                <a:latin typeface="Calibri" panose="020F0502020204030204" pitchFamily="34" charset="0"/>
                <a:ea typeface="SimSun" panose="02010600030101010101" pitchFamily="2" charset="-122"/>
                <a:cs typeface="Mangal" panose="02040503050203030202" pitchFamily="18" charset="0"/>
              </a:rPr>
              <a:t>toes</a:t>
            </a: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 due to different elevations above the Earth. </a:t>
            </a:r>
            <a:r>
              <a:rPr lang="en-US" sz="1600" kern="150" dirty="0">
                <a:solidFill>
                  <a:schemeClr val="tx1"/>
                </a:solidFill>
                <a:latin typeface="Calibri" panose="020F0502020204030204" pitchFamily="34" charset="0"/>
                <a:ea typeface="SimSun" panose="02010600030101010101" pitchFamily="2" charset="-122"/>
                <a:cs typeface="Mangal" panose="02040503050203030202" pitchFamily="18" charset="0"/>
              </a:rPr>
              <a:t>[290]</a:t>
            </a:r>
          </a:p>
          <a:p>
            <a:pPr marL="342900" lvl="0" indent="-342900">
              <a:spcBef>
                <a:spcPts val="0"/>
              </a:spcBef>
              <a:spcAft>
                <a:spcPts val="1730"/>
              </a:spcAft>
              <a:buClr>
                <a:srgbClr val="4472C4">
                  <a:lumMod val="75000"/>
                </a:srgbClr>
              </a:buClr>
              <a:buFont typeface="Wingdings" panose="05000000000000000000" pitchFamily="2" charset="2"/>
              <a:buChar char="Ø"/>
            </a:pP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Science shows that </a:t>
            </a:r>
            <a:r>
              <a:rPr lang="en-US" sz="2400" u="sng" kern="150" dirty="0">
                <a:solidFill>
                  <a:schemeClr val="tx1"/>
                </a:solidFill>
                <a:latin typeface="Calibri" panose="020F0502020204030204" pitchFamily="34" charset="0"/>
                <a:ea typeface="SimSun" panose="02010600030101010101" pitchFamily="2" charset="-122"/>
                <a:cs typeface="Mangal" panose="02040503050203030202" pitchFamily="18" charset="0"/>
              </a:rPr>
              <a:t>every point in the universe experiences time at a slightly different rate</a:t>
            </a: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 due to relativity and slight differences in gravity and velocity. </a:t>
            </a:r>
            <a:r>
              <a:rPr lang="en-US" sz="1600" kern="150" dirty="0">
                <a:solidFill>
                  <a:prstClr val="white"/>
                </a:solidFill>
                <a:latin typeface="Calibri" panose="020F0502020204030204" pitchFamily="34" charset="0"/>
                <a:ea typeface="SimSun" panose="02010600030101010101" pitchFamily="2" charset="-122"/>
                <a:cs typeface="Mangal" panose="02040503050203030202" pitchFamily="18" charset="0"/>
              </a:rPr>
              <a:t>[290]</a:t>
            </a:r>
            <a:endParaRPr lang="en-US" sz="1600" kern="15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342900" marR="0" indent="-342900">
              <a:spcBef>
                <a:spcPts val="0"/>
              </a:spcBef>
              <a:spcAft>
                <a:spcPts val="1730"/>
              </a:spcAft>
              <a:buClr>
                <a:schemeClr val="accent5">
                  <a:lumMod val="75000"/>
                </a:schemeClr>
              </a:buClr>
              <a:buFont typeface="Wingdings" panose="05000000000000000000" pitchFamily="2" charset="2"/>
              <a:buChar char="Ø"/>
            </a:pP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The Bible described nonlinear time thousands of years ago.</a:t>
            </a:r>
          </a:p>
        </p:txBody>
      </p:sp>
      <p:sp>
        <p:nvSpPr>
          <p:cNvPr id="5" name="Rectangle 1"/>
          <p:cNvSpPr txBox="1">
            <a:spLocks noChangeArrowheads="1"/>
          </p:cNvSpPr>
          <p:nvPr/>
        </p:nvSpPr>
        <p:spPr>
          <a:xfrm>
            <a:off x="478809" y="456063"/>
            <a:ext cx="8071466"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584791"/>
      </p:ext>
    </p:extLst>
  </p:cSld>
  <p:clrMapOvr>
    <a:masterClrMapping/>
  </p:clrMapOvr>
  <p:transition spd="med" advTm="30000">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594360" y="1582003"/>
            <a:ext cx="7955280" cy="1524000"/>
          </a:xfrm>
          <a:prstGeom prst="rect">
            <a:avLst/>
          </a:prstGeom>
          <a:noFill/>
          <a:ln>
            <a:noFill/>
          </a:ln>
          <a:effectLst>
            <a:outerShdw dist="25400" dir="2700000" algn="ctr"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80000"/>
              </a:lnSpc>
              <a:spcAft>
                <a:spcPts val="1200"/>
              </a:spcAft>
              <a:buClrTx/>
            </a:pPr>
            <a:r>
              <a:rPr lang="en-US" altLang="en-US" sz="3600" b="1" dirty="0">
                <a:solidFill>
                  <a:schemeClr val="accent5">
                    <a:lumMod val="75000"/>
                  </a:schemeClr>
                </a:solidFill>
                <a:latin typeface="Calibri" panose="020F0502020204030204" pitchFamily="34" charset="0"/>
                <a:cs typeface="Arial Unicode MS" panose="020B0604020202020204" pitchFamily="34" charset="-128"/>
              </a:rPr>
              <a:t>Many Bible Verses Describe how God can Accelerate Time, Make Time Stand Still and Reverse Time </a:t>
            </a:r>
          </a:p>
        </p:txBody>
      </p:sp>
      <p:sp>
        <p:nvSpPr>
          <p:cNvPr id="4" name="Rectangle 1"/>
          <p:cNvSpPr txBox="1">
            <a:spLocks noChangeArrowheads="1"/>
          </p:cNvSpPr>
          <p:nvPr/>
        </p:nvSpPr>
        <p:spPr>
          <a:xfrm>
            <a:off x="594360" y="304800"/>
            <a:ext cx="7955280"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
        <p:nvSpPr>
          <p:cNvPr id="6" name="Text Box 2"/>
          <p:cNvSpPr txBox="1">
            <a:spLocks noChangeArrowheads="1"/>
          </p:cNvSpPr>
          <p:nvPr/>
        </p:nvSpPr>
        <p:spPr bwMode="auto">
          <a:xfrm>
            <a:off x="594360" y="2925762"/>
            <a:ext cx="795528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80000"/>
              </a:lnSpc>
              <a:spcAft>
                <a:spcPts val="1200"/>
              </a:spcAft>
              <a:buClr>
                <a:schemeClr val="accent5">
                  <a:lumMod val="75000"/>
                </a:schemeClr>
              </a:buClr>
              <a:buFont typeface="Wingdings" panose="05000000000000000000" pitchFamily="2" charset="2"/>
              <a:buChar char="Ø"/>
            </a:pPr>
            <a:r>
              <a:rPr lang="en-US" altLang="en-US" sz="2400" b="1" i="1" dirty="0">
                <a:solidFill>
                  <a:srgbClr val="FFFFFF"/>
                </a:solidFill>
                <a:latin typeface="Calibri" panose="020F0502020204030204" pitchFamily="34" charset="0"/>
              </a:rPr>
              <a:t>One day is with the Lord as a thousand years, and a </a:t>
            </a:r>
            <a:r>
              <a:rPr lang="en-US" altLang="en-US" sz="2400" b="1" i="1" u="sng" dirty="0">
                <a:solidFill>
                  <a:srgbClr val="FFFFFF"/>
                </a:solidFill>
                <a:latin typeface="Calibri" panose="020F0502020204030204" pitchFamily="34" charset="0"/>
              </a:rPr>
              <a:t>thousand years as one day</a:t>
            </a:r>
            <a:r>
              <a:rPr lang="en-US" altLang="en-US" sz="2400" b="1" i="1" dirty="0">
                <a:solidFill>
                  <a:srgbClr val="FFFFFF"/>
                </a:solidFill>
                <a:latin typeface="Calibri" panose="020F0502020204030204" pitchFamily="34" charset="0"/>
              </a:rPr>
              <a:t>. </a:t>
            </a:r>
            <a:r>
              <a:rPr lang="en-US" altLang="en-US" sz="2000" dirty="0">
                <a:solidFill>
                  <a:srgbClr val="FFFFFF"/>
                </a:solidFill>
                <a:latin typeface="Calibri" panose="020F0502020204030204" pitchFamily="34" charset="0"/>
                <a:cs typeface="Arial Unicode MS" panose="020B0604020202020204" pitchFamily="34" charset="-128"/>
              </a:rPr>
              <a:t>(II Peter 3:8)</a:t>
            </a:r>
          </a:p>
          <a:p>
            <a:pPr marL="342900" indent="-342900">
              <a:lnSpc>
                <a:spcPct val="80000"/>
              </a:lnSpc>
              <a:spcAft>
                <a:spcPts val="1200"/>
              </a:spcAft>
              <a:buClr>
                <a:schemeClr val="accent5">
                  <a:lumMod val="75000"/>
                </a:schemeClr>
              </a:buClr>
              <a:buFont typeface="Wingdings" panose="05000000000000000000" pitchFamily="2" charset="2"/>
              <a:buChar char="Ø"/>
            </a:pPr>
            <a:r>
              <a:rPr lang="en-US" altLang="en-US" sz="2400" b="1" i="1" dirty="0">
                <a:solidFill>
                  <a:srgbClr val="FFFFFF"/>
                </a:solidFill>
                <a:latin typeface="Calibri" panose="020F0502020204030204" pitchFamily="34" charset="0"/>
                <a:cs typeface="Arial Unicode MS" panose="020B0604020202020204" pitchFamily="34" charset="-128"/>
              </a:rPr>
              <a:t>The Bible said that both the </a:t>
            </a:r>
            <a:r>
              <a:rPr lang="en-US" altLang="en-US" sz="2400" b="1" i="1" u="sng" dirty="0">
                <a:solidFill>
                  <a:srgbClr val="FFFFFF"/>
                </a:solidFill>
                <a:latin typeface="Calibri" panose="020F0502020204030204" pitchFamily="34" charset="0"/>
                <a:cs typeface="Arial Unicode MS" panose="020B0604020202020204" pitchFamily="34" charset="-128"/>
              </a:rPr>
              <a:t>Sun and Moon stood still in the sky about an entire day for Joshua</a:t>
            </a:r>
            <a:r>
              <a:rPr lang="en-US" altLang="en-US" sz="2400" b="1" i="1" dirty="0">
                <a:solidFill>
                  <a:srgbClr val="FFFFFF"/>
                </a:solidFill>
                <a:latin typeface="Calibri" panose="020F0502020204030204" pitchFamily="34" charset="0"/>
                <a:cs typeface="Arial Unicode MS" panose="020B0604020202020204" pitchFamily="34" charset="-128"/>
              </a:rPr>
              <a:t>. </a:t>
            </a:r>
            <a:r>
              <a:rPr lang="en-US" altLang="en-US" sz="2000" i="1" dirty="0">
                <a:solidFill>
                  <a:srgbClr val="FFFFFF"/>
                </a:solidFill>
                <a:latin typeface="Calibri" panose="020F0502020204030204" pitchFamily="34" charset="0"/>
                <a:cs typeface="Arial Unicode MS" panose="020B0604020202020204" pitchFamily="34" charset="-128"/>
              </a:rPr>
              <a:t>(</a:t>
            </a:r>
            <a:r>
              <a:rPr lang="en-US" altLang="en-US" sz="2000" i="1" dirty="0">
                <a:solidFill>
                  <a:srgbClr val="FFFFFF"/>
                </a:solidFill>
                <a:latin typeface="Calibri" panose="020F0502020204030204" pitchFamily="34" charset="0"/>
              </a:rPr>
              <a:t>Joshua 10:10-14)</a:t>
            </a:r>
            <a:endParaRPr lang="en-US" altLang="en-US" sz="2000" i="1" u="sng" dirty="0">
              <a:solidFill>
                <a:srgbClr val="FFFFFF"/>
              </a:solidFill>
              <a:latin typeface="Calibri" panose="020F0502020204030204" pitchFamily="34" charset="0"/>
            </a:endParaRPr>
          </a:p>
          <a:p>
            <a:pPr marL="342900" indent="-342900" hangingPunct="1">
              <a:lnSpc>
                <a:spcPct val="80000"/>
              </a:lnSpc>
              <a:spcAft>
                <a:spcPts val="1200"/>
              </a:spcAft>
              <a:buClr>
                <a:schemeClr val="accent5">
                  <a:lumMod val="75000"/>
                </a:schemeClr>
              </a:buClr>
              <a:buFont typeface="Wingdings" panose="05000000000000000000" pitchFamily="2" charset="2"/>
              <a:buChar char="Ø"/>
            </a:pPr>
            <a:r>
              <a:rPr lang="en-US" altLang="en-US" sz="2400" b="1" dirty="0">
                <a:solidFill>
                  <a:schemeClr val="tx1"/>
                </a:solidFill>
                <a:latin typeface="Calibri" panose="020F0502020204030204" pitchFamily="34" charset="0"/>
                <a:cs typeface="Arial Unicode MS" panose="020B0604020202020204" pitchFamily="34" charset="-128"/>
              </a:rPr>
              <a:t>God stated that He </a:t>
            </a:r>
            <a:r>
              <a:rPr lang="en-US" altLang="en-US" sz="2400" b="1" u="sng" dirty="0">
                <a:solidFill>
                  <a:schemeClr val="tx1"/>
                </a:solidFill>
                <a:latin typeface="Calibri" panose="020F0502020204030204" pitchFamily="34" charset="0"/>
                <a:cs typeface="Arial Unicode MS" panose="020B0604020202020204" pitchFamily="34" charset="-128"/>
              </a:rPr>
              <a:t>could see the end from the beginning</a:t>
            </a:r>
            <a:r>
              <a:rPr lang="en-US" altLang="en-US" sz="2400" b="1" dirty="0">
                <a:solidFill>
                  <a:schemeClr val="tx1"/>
                </a:solidFill>
                <a:latin typeface="Calibri" panose="020F0502020204030204" pitchFamily="34" charset="0"/>
                <a:cs typeface="Arial Unicode MS" panose="020B0604020202020204" pitchFamily="34" charset="-128"/>
              </a:rPr>
              <a:t>.</a:t>
            </a:r>
            <a:r>
              <a:rPr lang="en-US" sz="2400" b="1" u="sng" dirty="0">
                <a:solidFill>
                  <a:schemeClr val="tx1"/>
                </a:solidFill>
                <a:latin typeface="Calibri" panose="020F0502020204030204" pitchFamily="34" charset="0"/>
              </a:rPr>
              <a:t> </a:t>
            </a:r>
          </a:p>
          <a:p>
            <a:pPr marL="342900" indent="-342900" hangingPunct="1">
              <a:lnSpc>
                <a:spcPct val="80000"/>
              </a:lnSpc>
              <a:spcAft>
                <a:spcPts val="1200"/>
              </a:spcAft>
              <a:buClr>
                <a:schemeClr val="accent5">
                  <a:lumMod val="75000"/>
                </a:schemeClr>
              </a:buClr>
              <a:buFont typeface="Wingdings" panose="05000000000000000000" pitchFamily="2" charset="2"/>
              <a:buChar char="Ø"/>
            </a:pPr>
            <a:r>
              <a:rPr lang="en-US" sz="2400" b="1" u="sng" dirty="0">
                <a:solidFill>
                  <a:schemeClr val="tx1"/>
                </a:solidFill>
                <a:latin typeface="Calibri" panose="020F0502020204030204" pitchFamily="34" charset="0"/>
              </a:rPr>
              <a:t>The Bible stated that God existed before the universe and before time</a:t>
            </a:r>
            <a:r>
              <a:rPr lang="en-US" sz="2400" b="1" dirty="0">
                <a:solidFill>
                  <a:schemeClr val="tx1"/>
                </a:solidFill>
                <a:latin typeface="Calibri" panose="020F0502020204030204" pitchFamily="34" charset="0"/>
              </a:rPr>
              <a:t>. God always existed and had no beginnings and will have no end. </a:t>
            </a:r>
            <a:r>
              <a:rPr lang="en-US" sz="2000" dirty="0">
                <a:solidFill>
                  <a:schemeClr val="tx1"/>
                </a:solidFill>
                <a:latin typeface="Calibri" panose="020F0502020204030204" pitchFamily="34" charset="0"/>
              </a:rPr>
              <a:t>(Rev. 21:4-6) </a:t>
            </a:r>
          </a:p>
          <a:p>
            <a:pPr marL="342900" indent="-342900" hangingPunct="1">
              <a:lnSpc>
                <a:spcPct val="80000"/>
              </a:lnSpc>
              <a:spcAft>
                <a:spcPts val="1200"/>
              </a:spcAft>
              <a:buClr>
                <a:schemeClr val="accent5">
                  <a:lumMod val="75000"/>
                </a:schemeClr>
              </a:buClr>
              <a:buFont typeface="Wingdings" panose="05000000000000000000" pitchFamily="2" charset="2"/>
              <a:buChar char="Ø"/>
            </a:pPr>
            <a:r>
              <a:rPr lang="en-US" sz="2400" b="1" u="sng" dirty="0">
                <a:solidFill>
                  <a:schemeClr val="tx1"/>
                </a:solidFill>
                <a:latin typeface="Calibri" panose="020F0502020204030204" pitchFamily="34" charset="0"/>
              </a:rPr>
              <a:t>God exists outside of time</a:t>
            </a:r>
            <a:r>
              <a:rPr lang="en-US" sz="2400" b="1" dirty="0">
                <a:solidFill>
                  <a:schemeClr val="tx1"/>
                </a:solidFill>
                <a:latin typeface="Calibri" panose="020F0502020204030204" pitchFamily="34" charset="0"/>
              </a:rPr>
              <a:t>. </a:t>
            </a:r>
            <a:r>
              <a:rPr lang="en-US" sz="1400" b="1" u="sng" dirty="0">
                <a:solidFill>
                  <a:schemeClr val="tx1"/>
                </a:solidFill>
                <a:latin typeface="Calibri" panose="020F0502020204030204" pitchFamily="34" charset="0"/>
                <a:hlinkClick r:id="rId4"/>
              </a:rPr>
              <a:t>[2]</a:t>
            </a:r>
            <a:r>
              <a:rPr lang="en-US" sz="1400" b="1" dirty="0">
                <a:solidFill>
                  <a:schemeClr val="tx1"/>
                </a:solidFill>
                <a:latin typeface="Calibri" panose="020F0502020204030204" pitchFamily="34" charset="0"/>
                <a:hlinkClick r:id="rId5"/>
              </a:rPr>
              <a:t>[3]</a:t>
            </a:r>
            <a:r>
              <a:rPr lang="en-US" sz="1400" b="1" u="sng" dirty="0">
                <a:solidFill>
                  <a:schemeClr val="tx1"/>
                </a:solidFill>
                <a:latin typeface="Calibri" panose="020F0502020204030204" pitchFamily="34" charset="0"/>
                <a:hlinkClick r:id="rId6"/>
              </a:rPr>
              <a:t>[4]</a:t>
            </a:r>
            <a:endParaRPr lang="en-US" altLang="en-US" sz="1400" b="1" dirty="0">
              <a:solidFill>
                <a:schemeClr val="tx1"/>
              </a:solidFill>
              <a:latin typeface="Calibri" panose="020F0502020204030204" pitchFamily="34" charset="0"/>
              <a:cs typeface="Arial Unicode MS" panose="020B0604020202020204" pitchFamily="34" charset="-128"/>
            </a:endParaRP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19100" y="1676400"/>
            <a:ext cx="8305800" cy="4724400"/>
          </a:xfrm>
        </p:spPr>
        <p:txBody>
          <a:bodyPr>
            <a:noAutofit/>
          </a:bodyPr>
          <a:lstStyle/>
          <a:p>
            <a:pPr marL="0" indent="0">
              <a:spcBef>
                <a:spcPts val="0"/>
              </a:spcBef>
              <a:spcAft>
                <a:spcPts val="1800"/>
              </a:spcAft>
              <a:buNone/>
            </a:pPr>
            <a:r>
              <a:rPr lang="en-US" sz="3600" b="1" i="1" dirty="0">
                <a:solidFill>
                  <a:schemeClr val="accent5">
                    <a:lumMod val="75000"/>
                  </a:schemeClr>
                </a:solidFill>
                <a:latin typeface="Calibri" panose="020F0502020204030204" pitchFamily="34" charset="0"/>
              </a:rPr>
              <a:t>Hezekiah’s Illness </a:t>
            </a:r>
          </a:p>
          <a:p>
            <a:pPr>
              <a:lnSpc>
                <a:spcPct val="100000"/>
              </a:lnSpc>
              <a:spcBef>
                <a:spcPts val="0"/>
              </a:spcBef>
              <a:spcAft>
                <a:spcPts val="1800"/>
              </a:spcAft>
              <a:buClr>
                <a:schemeClr val="accent5">
                  <a:lumMod val="75000"/>
                </a:schemeClr>
              </a:buClr>
              <a:buFont typeface="Wingdings" panose="05000000000000000000" pitchFamily="2" charset="2"/>
              <a:buChar char="Ø"/>
            </a:pPr>
            <a:r>
              <a:rPr lang="en-US" sz="2400" b="1" i="1" dirty="0">
                <a:latin typeface="Calibri" panose="020F0502020204030204" pitchFamily="34" charset="0"/>
              </a:rPr>
              <a:t>“This is the LORD'S sign to you… I will make the shadow cast by the sun go back the ten steps it has gone down on the stairway of Ahaz </a:t>
            </a:r>
            <a:r>
              <a:rPr lang="en-US" sz="2600" b="1" i="1" dirty="0">
                <a:solidFill>
                  <a:schemeClr val="accent5">
                    <a:lumMod val="75000"/>
                  </a:schemeClr>
                </a:solidFill>
                <a:latin typeface="Calibri" panose="020F0502020204030204" pitchFamily="34" charset="0"/>
              </a:rPr>
              <a:t>(a sundial per the KJV)”. So the sunlight went back the ten steps it had gone down. </a:t>
            </a:r>
            <a:r>
              <a:rPr lang="en-US" sz="2000" i="1" dirty="0">
                <a:latin typeface="Calibri" panose="020F0502020204030204" pitchFamily="34" charset="0"/>
              </a:rPr>
              <a:t>(Isaiah 38:7-8)</a:t>
            </a:r>
            <a:endParaRPr lang="en-US" sz="2000" dirty="0">
              <a:latin typeface="Calibri" panose="020F0502020204030204" pitchFamily="34" charset="0"/>
            </a:endParaRPr>
          </a:p>
          <a:p>
            <a:pPr marL="274320" indent="-274320">
              <a:lnSpc>
                <a:spcPct val="100000"/>
              </a:lnSpc>
              <a:spcBef>
                <a:spcPts val="0"/>
              </a:spcBef>
              <a:spcAft>
                <a:spcPts val="1800"/>
              </a:spcAft>
              <a:buClr>
                <a:schemeClr val="accent5">
                  <a:lumMod val="75000"/>
                </a:schemeClr>
              </a:buClr>
              <a:buFont typeface="Wingdings" panose="05000000000000000000" pitchFamily="2" charset="2"/>
              <a:buChar char="Ø"/>
            </a:pPr>
            <a:r>
              <a:rPr lang="en-US" altLang="en-US" sz="2400" b="1" dirty="0">
                <a:solidFill>
                  <a:srgbClr val="FFFFFF"/>
                </a:solidFill>
                <a:latin typeface="Calibri" panose="020F0502020204030204" pitchFamily="34" charset="0"/>
                <a:cs typeface="Arial Unicode MS" panose="020B0604020202020204" pitchFamily="34" charset="-128"/>
              </a:rPr>
              <a:t>Time isn’t linear and had a beginning, science is proving this.</a:t>
            </a:r>
          </a:p>
          <a:p>
            <a:pPr marL="274320" indent="-274320">
              <a:lnSpc>
                <a:spcPct val="100000"/>
              </a:lnSpc>
              <a:spcBef>
                <a:spcPts val="0"/>
              </a:spcBef>
              <a:spcAft>
                <a:spcPts val="1800"/>
              </a:spcAft>
              <a:buClr>
                <a:schemeClr val="accent5">
                  <a:lumMod val="75000"/>
                </a:schemeClr>
              </a:buClr>
              <a:buFont typeface="Wingdings" panose="05000000000000000000" pitchFamily="2" charset="2"/>
              <a:buChar char="Ø"/>
            </a:pPr>
            <a:r>
              <a:rPr lang="en-US" sz="2400" b="1" dirty="0">
                <a:latin typeface="Calibri" panose="020F0502020204030204" pitchFamily="34" charset="0"/>
              </a:rPr>
              <a:t>People with </a:t>
            </a:r>
            <a:r>
              <a:rPr lang="en-US" sz="2400" b="1" u="sng" dirty="0">
                <a:latin typeface="Calibri" panose="020F0502020204030204" pitchFamily="34" charset="0"/>
              </a:rPr>
              <a:t>near death experiences report seeing all different times at once when visiting heaven, or time has no meaning</a:t>
            </a:r>
            <a:r>
              <a:rPr lang="en-US" sz="2400" b="1" dirty="0">
                <a:latin typeface="Calibri" panose="020F0502020204030204" pitchFamily="34" charset="0"/>
              </a:rPr>
              <a:t>. Other people return to their body in seconds per hospital clocks, but patients say they were away a long time.</a:t>
            </a:r>
          </a:p>
        </p:txBody>
      </p:sp>
      <p:sp>
        <p:nvSpPr>
          <p:cNvPr id="6" name="Rectangle 1"/>
          <p:cNvSpPr txBox="1">
            <a:spLocks noChangeArrowheads="1"/>
          </p:cNvSpPr>
          <p:nvPr/>
        </p:nvSpPr>
        <p:spPr>
          <a:xfrm>
            <a:off x="594360" y="304800"/>
            <a:ext cx="7955280" cy="1066800"/>
          </a:xfrm>
          <a:prstGeom prst="rect">
            <a:avLst/>
          </a:prstGeom>
          <a:blipFill dpi="0" rotWithShape="0">
            <a:blip r:embed="rId2"/>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225301455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548640" y="457200"/>
            <a:ext cx="7955280" cy="1066800"/>
          </a:xfr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lIns="99000" tIns="54000" rIns="99000" bIns="54000">
            <a:no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 r="-5"/>
          <a:stretch/>
        </p:blipFill>
        <p:spPr bwMode="auto">
          <a:xfrm>
            <a:off x="2936099" y="2412642"/>
            <a:ext cx="3180360" cy="2103120"/>
          </a:xfrm>
          <a:prstGeom prst="ellipse">
            <a:avLst/>
          </a:prstGeom>
          <a:ln>
            <a:noFill/>
          </a:ln>
          <a:effectLst>
            <a:glow rad="2286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6"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
        <p:nvSpPr>
          <p:cNvPr id="2" name="TextBox 1"/>
          <p:cNvSpPr txBox="1"/>
          <p:nvPr/>
        </p:nvSpPr>
        <p:spPr>
          <a:xfrm>
            <a:off x="304800" y="1693181"/>
            <a:ext cx="8686800" cy="550279"/>
          </a:xfrm>
          <a:prstGeom prst="rect">
            <a:avLst/>
          </a:prstGeom>
          <a:noFill/>
          <a:effectLst>
            <a:outerShdw dist="25400" dir="3000000" algn="l" rotWithShape="0">
              <a:schemeClr val="tx2">
                <a:lumMod val="75000"/>
              </a:schemeClr>
            </a:outerShdw>
          </a:effectLst>
        </p:spPr>
        <p:txBody>
          <a:bodyPr wrap="square" rtlCol="0">
            <a:spAutoFit/>
          </a:bodyPr>
          <a:lstStyle/>
          <a:p>
            <a:r>
              <a:rPr lang="en-US" sz="3200" b="1" dirty="0">
                <a:solidFill>
                  <a:schemeClr val="accent5">
                    <a:lumMod val="75000"/>
                  </a:schemeClr>
                </a:solidFill>
              </a:rPr>
              <a:t>Wormholes: The Bible Described them First</a:t>
            </a:r>
          </a:p>
        </p:txBody>
      </p:sp>
      <p:sp>
        <p:nvSpPr>
          <p:cNvPr id="7" name="Text Box 2"/>
          <p:cNvSpPr txBox="1">
            <a:spLocks noChangeArrowheads="1"/>
          </p:cNvSpPr>
          <p:nvPr/>
        </p:nvSpPr>
        <p:spPr bwMode="auto">
          <a:xfrm>
            <a:off x="525462" y="4648200"/>
            <a:ext cx="8001635" cy="1941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100000"/>
              </a:lnSpc>
              <a:spcAft>
                <a:spcPts val="600"/>
              </a:spcAft>
              <a:buClr>
                <a:schemeClr val="accent5">
                  <a:lumMod val="75000"/>
                </a:schemeClr>
              </a:buClr>
              <a:buFont typeface="Wingdings" panose="05000000000000000000" pitchFamily="2" charset="2"/>
              <a:buChar char="Ø"/>
            </a:pPr>
            <a:r>
              <a:rPr lang="en-US" sz="2400" b="1" dirty="0">
                <a:solidFill>
                  <a:schemeClr val="tx1"/>
                </a:solidFill>
                <a:latin typeface="Calibri" panose="020F0502020204030204" pitchFamily="34" charset="0"/>
              </a:rPr>
              <a:t>Timeless wormholes are described in both the ancient Bible scriptures and the most advanced science today.</a:t>
            </a:r>
          </a:p>
          <a:p>
            <a:pPr marL="342900" indent="-342900">
              <a:lnSpc>
                <a:spcPct val="100000"/>
              </a:lnSpc>
              <a:spcAft>
                <a:spcPts val="600"/>
              </a:spcAft>
              <a:buClr>
                <a:schemeClr val="accent5">
                  <a:lumMod val="75000"/>
                </a:schemeClr>
              </a:buClr>
              <a:buFont typeface="Wingdings" panose="05000000000000000000" pitchFamily="2" charset="2"/>
              <a:buChar char="Ø"/>
            </a:pPr>
            <a:r>
              <a:rPr lang="en-US" sz="2400" b="1" dirty="0">
                <a:solidFill>
                  <a:schemeClr val="tx1"/>
                </a:solidFill>
                <a:latin typeface="Calibri" panose="020F0502020204030204" pitchFamily="34" charset="0"/>
              </a:rPr>
              <a:t>This is also consistent with the tunnel of light many people with near death experiences report traveling through.</a:t>
            </a:r>
            <a:endParaRPr lang="en-US" sz="2400" b="1" i="1" u="sng" dirty="0">
              <a:solidFill>
                <a:schemeClr val="tx1"/>
              </a:solidFill>
              <a:latin typeface="Calibri" panose="020F0502020204030204" pitchFamily="34" charset="0"/>
            </a:endParaRPr>
          </a:p>
        </p:txBody>
      </p:sp>
    </p:spTree>
    <p:extLst>
      <p:ext uri="{BB962C8B-B14F-4D97-AF65-F5344CB8AC3E}">
        <p14:creationId xmlns:p14="http://schemas.microsoft.com/office/powerpoint/2010/main" val="562848316"/>
      </p:ext>
    </p:extLst>
  </p:cSld>
  <p:clrMapOvr>
    <a:masterClrMapping/>
  </p:clrMapOvr>
  <p:transition spd="med"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2000"/>
                                  </p:stCondLst>
                                  <p:childTnLst>
                                    <p:animEffect transition="out" filter="fade">
                                      <p:cBhvr>
                                        <p:cTn id="6" dur="3250"/>
                                        <p:tgtEl>
                                          <p:spTgt spid="4"/>
                                        </p:tgtEl>
                                      </p:cBhvr>
                                    </p:animEffect>
                                    <p:set>
                                      <p:cBhvr>
                                        <p:cTn id="7" dur="1" fill="hold">
                                          <p:stCondLst>
                                            <p:cond delay="3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57200" y="1692279"/>
            <a:ext cx="8153400" cy="482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lvl="0" indent="-342900">
              <a:lnSpc>
                <a:spcPct val="90000"/>
              </a:lnSpc>
              <a:spcAft>
                <a:spcPts val="1200"/>
              </a:spcAft>
              <a:buClr>
                <a:srgbClr val="4472C4">
                  <a:lumMod val="75000"/>
                </a:srgbClr>
              </a:buClr>
              <a:buFont typeface="Wingdings" panose="05000000000000000000" pitchFamily="2" charset="2"/>
              <a:buChar char="Ø"/>
              <a:tabLst/>
            </a:pPr>
            <a:r>
              <a:rPr lang="en-US" sz="2400" dirty="0">
                <a:solidFill>
                  <a:schemeClr val="tx1"/>
                </a:solidFill>
                <a:latin typeface="Calibri" panose="020F0502020204030204" pitchFamily="34" charset="0"/>
              </a:rPr>
              <a:t>Quantum entanglement and Big Bang Theory show that </a:t>
            </a:r>
            <a:r>
              <a:rPr lang="en-US" sz="2600" b="1" dirty="0">
                <a:solidFill>
                  <a:schemeClr val="accent5">
                    <a:lumMod val="75000"/>
                  </a:schemeClr>
                </a:solidFill>
                <a:latin typeface="Calibri" panose="020F0502020204030204" pitchFamily="34" charset="0"/>
              </a:rPr>
              <a:t>every particle in the universe is connected to every other particle in a space-time fabric “curtain”, as the Bible described.</a:t>
            </a:r>
            <a:r>
              <a:rPr lang="en-US" b="1" i="1" dirty="0">
                <a:solidFill>
                  <a:prstClr val="white"/>
                </a:solidFill>
                <a:latin typeface="Calibri" panose="020F0502020204030204" pitchFamily="34" charset="0"/>
              </a:rPr>
              <a:t> </a:t>
            </a:r>
            <a:r>
              <a:rPr lang="en-US" i="1" dirty="0">
                <a:solidFill>
                  <a:prstClr val="white"/>
                </a:solidFill>
                <a:latin typeface="Calibri" panose="020F0502020204030204" pitchFamily="34" charset="0"/>
              </a:rPr>
              <a:t>(Isaiah 40:22)</a:t>
            </a:r>
            <a:endParaRPr lang="en-US" sz="2400" dirty="0">
              <a:solidFill>
                <a:schemeClr val="accent5">
                  <a:lumMod val="75000"/>
                </a:schemeClr>
              </a:solidFill>
              <a:latin typeface="Calibri" panose="020F0502020204030204" pitchFamily="34" charset="0"/>
            </a:endParaRPr>
          </a:p>
          <a:p>
            <a:pPr marL="342900" indent="-342900">
              <a:lnSpc>
                <a:spcPct val="90000"/>
              </a:lnSpc>
              <a:spcAft>
                <a:spcPts val="1200"/>
              </a:spcAft>
              <a:buClr>
                <a:schemeClr val="accent5">
                  <a:lumMod val="75000"/>
                </a:schemeClr>
              </a:buClr>
              <a:buFont typeface="Wingdings" panose="05000000000000000000" pitchFamily="2" charset="2"/>
              <a:buChar char="Ø"/>
            </a:pPr>
            <a:r>
              <a:rPr lang="en-US" sz="2400" i="1" dirty="0">
                <a:solidFill>
                  <a:schemeClr val="tx1"/>
                </a:solidFill>
                <a:latin typeface="Calibri" panose="020F0502020204030204" pitchFamily="34" charset="0"/>
              </a:rPr>
              <a:t>It is he that sitteth upon the </a:t>
            </a:r>
            <a:r>
              <a:rPr lang="en-US" sz="2600" b="1" i="1" dirty="0">
                <a:solidFill>
                  <a:schemeClr val="accent5">
                    <a:lumMod val="75000"/>
                  </a:schemeClr>
                </a:solidFill>
                <a:latin typeface="Calibri" panose="020F0502020204030204" pitchFamily="34" charset="0"/>
              </a:rPr>
              <a:t>circle of the earth,</a:t>
            </a:r>
            <a:r>
              <a:rPr lang="en-US" sz="2600" b="1" i="1" dirty="0">
                <a:solidFill>
                  <a:schemeClr val="tx1"/>
                </a:solidFill>
                <a:latin typeface="Calibri" panose="020F0502020204030204" pitchFamily="34" charset="0"/>
              </a:rPr>
              <a:t> </a:t>
            </a:r>
            <a:r>
              <a:rPr lang="en-US" sz="2400" i="1" dirty="0">
                <a:solidFill>
                  <a:schemeClr val="tx1"/>
                </a:solidFill>
                <a:latin typeface="Calibri" panose="020F0502020204030204" pitchFamily="34" charset="0"/>
              </a:rPr>
              <a:t>and the inhabitants thereof are as grasshoppers; that</a:t>
            </a:r>
            <a:r>
              <a:rPr lang="en-US" sz="2400" b="1" i="1" dirty="0">
                <a:solidFill>
                  <a:schemeClr val="tx1"/>
                </a:solidFill>
                <a:latin typeface="Calibri" panose="020F0502020204030204" pitchFamily="34" charset="0"/>
              </a:rPr>
              <a:t> </a:t>
            </a:r>
            <a:r>
              <a:rPr lang="en-US" sz="2600" b="1" i="1" dirty="0">
                <a:solidFill>
                  <a:schemeClr val="accent5">
                    <a:lumMod val="75000"/>
                  </a:schemeClr>
                </a:solidFill>
                <a:latin typeface="Calibri" panose="020F0502020204030204" pitchFamily="34" charset="0"/>
              </a:rPr>
              <a:t>stretcheth out the heavens as a curtain,</a:t>
            </a:r>
            <a:r>
              <a:rPr lang="en-US" sz="2600" b="1" i="1" dirty="0">
                <a:solidFill>
                  <a:schemeClr val="tx1"/>
                </a:solidFill>
                <a:latin typeface="Calibri" panose="020F0502020204030204" pitchFamily="34" charset="0"/>
              </a:rPr>
              <a:t> </a:t>
            </a:r>
            <a:r>
              <a:rPr lang="en-US" sz="2400" i="1" dirty="0">
                <a:solidFill>
                  <a:schemeClr val="tx1"/>
                </a:solidFill>
                <a:latin typeface="Calibri" panose="020F0502020204030204" pitchFamily="34" charset="0"/>
              </a:rPr>
              <a:t>and spreadeth them out as a tent to dwell in </a:t>
            </a:r>
            <a:r>
              <a:rPr lang="en-US" i="1" dirty="0">
                <a:solidFill>
                  <a:schemeClr val="tx1"/>
                </a:solidFill>
                <a:latin typeface="Calibri" panose="020F0502020204030204" pitchFamily="34" charset="0"/>
              </a:rPr>
              <a:t>(Isaiah 40:22)</a:t>
            </a:r>
            <a:r>
              <a:rPr lang="en-US" dirty="0">
                <a:solidFill>
                  <a:schemeClr val="tx1"/>
                </a:solidFill>
                <a:latin typeface="Calibri" panose="020F0502020204030204" pitchFamily="34" charset="0"/>
              </a:rPr>
              <a:t>.</a:t>
            </a:r>
          </a:p>
          <a:p>
            <a:pPr marL="274320" marR="0" indent="-274320">
              <a:lnSpc>
                <a:spcPct val="90000"/>
              </a:lnSpc>
              <a:spcBef>
                <a:spcPts val="0"/>
              </a:spcBef>
              <a:spcAft>
                <a:spcPts val="720"/>
              </a:spcAft>
              <a:buClr>
                <a:schemeClr val="accent5">
                  <a:lumMod val="75000"/>
                </a:schemeClr>
              </a:buClr>
              <a:buFont typeface="Wingdings" panose="05000000000000000000" pitchFamily="2" charset="2"/>
              <a:buChar char="Ø"/>
            </a:pPr>
            <a:r>
              <a:rPr lang="en-US" sz="2400" i="1" kern="150" dirty="0">
                <a:solidFill>
                  <a:schemeClr val="tx1"/>
                </a:solidFill>
                <a:latin typeface="Calibri" panose="020F0502020204030204" pitchFamily="34" charset="0"/>
                <a:ea typeface="SimSun" panose="02010600030101010101" pitchFamily="2" charset="-122"/>
                <a:cs typeface="Mangal" panose="02040503050203030202" pitchFamily="18" charset="0"/>
              </a:rPr>
              <a:t>“</a:t>
            </a:r>
            <a:r>
              <a:rPr lang="en-US" sz="2400" i="1" u="sng" kern="150" dirty="0">
                <a:solidFill>
                  <a:schemeClr val="tx1"/>
                </a:solidFill>
                <a:latin typeface="Calibri" panose="020F0502020204030204" pitchFamily="34" charset="0"/>
                <a:ea typeface="SimSun" panose="02010600030101010101" pitchFamily="2" charset="-122"/>
                <a:cs typeface="Mangal" panose="02040503050203030202" pitchFamily="18" charset="0"/>
              </a:rPr>
              <a:t>The early universe began with a huge amount of space curvature (a folded curtain</a:t>
            </a:r>
            <a:r>
              <a:rPr lang="en-US" sz="2400" i="1" kern="150" dirty="0">
                <a:solidFill>
                  <a:schemeClr val="tx1"/>
                </a:solidFill>
                <a:latin typeface="Calibri" panose="020F0502020204030204" pitchFamily="34" charset="0"/>
                <a:ea typeface="SimSun" panose="02010600030101010101" pitchFamily="2" charset="-122"/>
                <a:cs typeface="Mangal" panose="02040503050203030202" pitchFamily="18" charset="0"/>
              </a:rPr>
              <a:t>) and little or no matter. But, as the universe expands, space is stretched, reducing the curvature. This loss of curvature (</a:t>
            </a:r>
            <a:r>
              <a:rPr lang="en-US" sz="2400" i="1" u="sng" kern="150" dirty="0">
                <a:solidFill>
                  <a:schemeClr val="tx1"/>
                </a:solidFill>
                <a:latin typeface="Calibri" panose="020F0502020204030204" pitchFamily="34" charset="0"/>
                <a:ea typeface="SimSun" panose="02010600030101010101" pitchFamily="2" charset="-122"/>
                <a:cs typeface="Mangal" panose="02040503050203030202" pitchFamily="18" charset="0"/>
              </a:rPr>
              <a:t>resembling an opened nearly flat curtain today</a:t>
            </a:r>
            <a:r>
              <a:rPr lang="en-US" sz="2400" i="1" kern="150" dirty="0">
                <a:solidFill>
                  <a:schemeClr val="tx1"/>
                </a:solidFill>
                <a:latin typeface="Calibri" panose="020F0502020204030204" pitchFamily="34" charset="0"/>
                <a:ea typeface="SimSun" panose="02010600030101010101" pitchFamily="2" charset="-122"/>
                <a:cs typeface="Mangal" panose="02040503050203030202" pitchFamily="18" charset="0"/>
              </a:rPr>
              <a:t>) is transformed into matter...”</a:t>
            </a:r>
            <a:r>
              <a:rPr lang="en-US" sz="2200" i="1" kern="150" dirty="0">
                <a:solidFill>
                  <a:schemeClr val="tx1"/>
                </a:solidFill>
                <a:latin typeface="Calibri" panose="020F0502020204030204" pitchFamily="34" charset="0"/>
                <a:ea typeface="SimSun" panose="02010600030101010101" pitchFamily="2" charset="-122"/>
                <a:cs typeface="Mangal" panose="02040503050203030202" pitchFamily="18" charset="0"/>
              </a:rPr>
              <a:t> </a:t>
            </a:r>
            <a:r>
              <a:rPr lang="en-US" sz="1600" i="1" kern="150" dirty="0">
                <a:solidFill>
                  <a:schemeClr val="tx1"/>
                </a:solidFill>
                <a:latin typeface="Calibri" panose="020F0502020204030204" pitchFamily="34" charset="0"/>
                <a:ea typeface="SimSun" panose="02010600030101010101" pitchFamily="2" charset="-122"/>
                <a:cs typeface="Mangal" panose="02040503050203030202" pitchFamily="18" charset="0"/>
                <a:hlinkClick r:id="rId3"/>
              </a:rPr>
              <a:t>[4]</a:t>
            </a:r>
            <a:endParaRPr lang="en-US" sz="1600" kern="150" dirty="0">
              <a:solidFill>
                <a:schemeClr val="tx1"/>
              </a:solidFill>
              <a:effectLst/>
              <a:latin typeface="Calibri" panose="020F0502020204030204" pitchFamily="34" charset="0"/>
              <a:ea typeface="SimSun" panose="02010600030101010101" pitchFamily="2" charset="-122"/>
              <a:cs typeface="Mangal" panose="02040503050203030202" pitchFamily="18" charset="0"/>
            </a:endParaRPr>
          </a:p>
        </p:txBody>
      </p:sp>
      <p:sp>
        <p:nvSpPr>
          <p:cNvPr id="5" name="Rectangle 1"/>
          <p:cNvSpPr txBox="1">
            <a:spLocks noChangeArrowheads="1"/>
          </p:cNvSpPr>
          <p:nvPr/>
        </p:nvSpPr>
        <p:spPr>
          <a:xfrm>
            <a:off x="556260" y="381000"/>
            <a:ext cx="7955280" cy="1066800"/>
          </a:xfrm>
          <a:prstGeom prst="rect">
            <a:avLst/>
          </a:prstGeom>
          <a:blipFill dpi="0" rotWithShape="0">
            <a:blip r:embed="rId4"/>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5860097" y="6521904"/>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1712919768"/>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7" name="AutoShape 3"/>
          <p:cNvSpPr>
            <a:spLocks noChangeArrowheads="1"/>
          </p:cNvSpPr>
          <p:nvPr/>
        </p:nvSpPr>
        <p:spPr bwMode="auto">
          <a:xfrm>
            <a:off x="898525" y="1219200"/>
            <a:ext cx="7391400" cy="1143000"/>
          </a:xfrm>
          <a:prstGeom prst="roundRect">
            <a:avLst>
              <a:gd name="adj" fmla="val 139"/>
            </a:avLst>
          </a:prstGeom>
          <a:blipFill>
            <a:blip r:embed="rId3"/>
            <a:tile tx="0" ty="0" sx="100000" sy="100000" flip="none" algn="tl"/>
          </a:blipFill>
          <a:ln w="73080">
            <a:noFill/>
            <a:round/>
            <a:headEnd/>
            <a:tailEnd/>
          </a:ln>
          <a:effectLst/>
          <a:scene3d>
            <a:camera prst="orthographicFront"/>
            <a:lightRig rig="threePt" dir="t"/>
          </a:scene3d>
          <a:sp3d>
            <a:bevelT w="165100" prst="coolSlant"/>
          </a:sp3d>
        </p:spPr>
        <p:txBody>
          <a:bodyPr wrap="none" anchor="ctr"/>
          <a:lstStyle/>
          <a:p>
            <a:endParaRPr lang="en-US" dirty="0"/>
          </a:p>
        </p:txBody>
      </p:sp>
      <p:sp>
        <p:nvSpPr>
          <p:cNvPr id="16385" name="Rectangle 1"/>
          <p:cNvSpPr>
            <a:spLocks noChangeArrowheads="1"/>
          </p:cNvSpPr>
          <p:nvPr/>
        </p:nvSpPr>
        <p:spPr bwMode="auto">
          <a:xfrm>
            <a:off x="463151" y="1141863"/>
            <a:ext cx="8262143" cy="5326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82440" rIns="90000" bIns="450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0"/>
              </a:spcAft>
              <a:buClrTx/>
              <a:buFontTx/>
              <a:buNone/>
            </a:pPr>
            <a:r>
              <a:rPr lang="en-US" altLang="en-US" sz="3400" b="1" dirty="0">
                <a:solidFill>
                  <a:schemeClr val="tx2">
                    <a:lumMod val="25000"/>
                  </a:schemeClr>
                </a:solidFill>
                <a:latin typeface="Calibri" panose="020F0502020204030204" pitchFamily="34" charset="0"/>
                <a:cs typeface="Times New Roman" panose="02020603050405020304" pitchFamily="18" charset="0"/>
              </a:rPr>
              <a:t>Senior Electrical and Test Engineer, </a:t>
            </a:r>
          </a:p>
          <a:p>
            <a:pPr algn="ctr">
              <a:lnSpc>
                <a:spcPct val="100000"/>
              </a:lnSpc>
              <a:spcAft>
                <a:spcPts val="1800"/>
              </a:spcAft>
              <a:buClrTx/>
              <a:buFontTx/>
              <a:buNone/>
            </a:pPr>
            <a:r>
              <a:rPr lang="en-US" altLang="en-US" sz="3400" b="1" dirty="0">
                <a:solidFill>
                  <a:schemeClr val="tx2">
                    <a:lumMod val="25000"/>
                  </a:schemeClr>
                </a:solidFill>
                <a:latin typeface="Calibri" panose="020F0502020204030204" pitchFamily="34" charset="0"/>
                <a:cs typeface="Times New Roman" panose="02020603050405020304" pitchFamily="18" charset="0"/>
              </a:rPr>
              <a:t>Project Team Lead, 20 Years Experience</a:t>
            </a:r>
          </a:p>
          <a:p>
            <a:pPr>
              <a:lnSpc>
                <a:spcPct val="90000"/>
              </a:lnSpc>
              <a:spcAft>
                <a:spcPts val="1200"/>
              </a:spcAft>
              <a:buClr>
                <a:srgbClr val="0070C0"/>
              </a:buClr>
              <a:buSzPct val="69000"/>
            </a:pPr>
            <a:r>
              <a:rPr lang="en-US" altLang="en-US" sz="2600" b="1" dirty="0">
                <a:solidFill>
                  <a:schemeClr val="accent5">
                    <a:lumMod val="75000"/>
                  </a:schemeClr>
                </a:solidFill>
                <a:latin typeface="Calibri" panose="020F0502020204030204" pitchFamily="34" charset="0"/>
                <a:cs typeface="Times New Roman" panose="02020603050405020304" pitchFamily="18" charset="0"/>
              </a:rPr>
              <a:t>Electrical engineer for intentionally designed systems that resemble far more advanced designs found in life, that build, test and repair themselves.</a:t>
            </a:r>
          </a:p>
          <a:p>
            <a:pPr marL="342900" indent="-342900">
              <a:lnSpc>
                <a:spcPct val="90000"/>
              </a:lnSpc>
              <a:spcAft>
                <a:spcPts val="600"/>
              </a:spcAft>
              <a:buClr>
                <a:srgbClr val="0070C0"/>
              </a:buClr>
              <a:buSzPct val="69000"/>
              <a:buFont typeface="Wingdings" panose="05000000000000000000" pitchFamily="2" charset="2"/>
              <a:buChar char="Ø"/>
            </a:pPr>
            <a:r>
              <a:rPr lang="en-US" altLang="en-US" sz="2400" b="1" dirty="0">
                <a:solidFill>
                  <a:srgbClr val="FFFFFF"/>
                </a:solidFill>
                <a:latin typeface="Calibri" panose="020F0502020204030204" pitchFamily="34" charset="0"/>
                <a:cs typeface="Times New Roman" panose="02020603050405020304" pitchFamily="18" charset="0"/>
              </a:rPr>
              <a:t>Honeywell*, Orbital Sciences*, Kaman Aerospace*, Alanco*</a:t>
            </a:r>
          </a:p>
          <a:p>
            <a:pPr marL="342900" indent="-342900">
              <a:lnSpc>
                <a:spcPct val="90000"/>
              </a:lnSpc>
              <a:spcAft>
                <a:spcPts val="600"/>
              </a:spcAft>
              <a:buClr>
                <a:srgbClr val="0070C0"/>
              </a:buClr>
              <a:buSzPct val="69000"/>
              <a:buFont typeface="Wingdings" panose="05000000000000000000" pitchFamily="2" charset="2"/>
              <a:buChar char="Ø"/>
            </a:pPr>
            <a:r>
              <a:rPr lang="en-US" altLang="en-US" sz="2400" b="1" dirty="0">
                <a:solidFill>
                  <a:srgbClr val="FFFFFF"/>
                </a:solidFill>
                <a:latin typeface="Calibri" panose="020F0502020204030204" pitchFamily="34" charset="0"/>
                <a:cs typeface="Times New Roman" panose="02020603050405020304" pitchFamily="18" charset="0"/>
              </a:rPr>
              <a:t>Avionic flight control and navigation systems for the most advanced jets and rockets in the world today.</a:t>
            </a:r>
          </a:p>
          <a:p>
            <a:pPr marL="342900" indent="-342900">
              <a:lnSpc>
                <a:spcPct val="90000"/>
              </a:lnSpc>
              <a:spcAft>
                <a:spcPts val="600"/>
              </a:spcAft>
              <a:buClr>
                <a:srgbClr val="0070C0"/>
              </a:buClr>
              <a:buSzPct val="69000"/>
              <a:buFont typeface="Wingdings" panose="05000000000000000000" pitchFamily="2" charset="2"/>
              <a:buChar char="Ø"/>
            </a:pPr>
            <a:r>
              <a:rPr lang="en-US" altLang="en-US" sz="2400" b="1" dirty="0">
                <a:solidFill>
                  <a:srgbClr val="FFFFFF"/>
                </a:solidFill>
                <a:latin typeface="Calibri" panose="020F0502020204030204" pitchFamily="34" charset="0"/>
                <a:cs typeface="Times New Roman" panose="02020603050405020304" pitchFamily="18" charset="0"/>
              </a:rPr>
              <a:t>High performance adaptive optic camera systems &amp; sensors</a:t>
            </a:r>
          </a:p>
          <a:p>
            <a:pPr marL="342900" indent="-342900">
              <a:lnSpc>
                <a:spcPct val="90000"/>
              </a:lnSpc>
              <a:spcAft>
                <a:spcPts val="600"/>
              </a:spcAft>
              <a:buClr>
                <a:srgbClr val="0070C0"/>
              </a:buClr>
              <a:buSzPct val="69000"/>
              <a:buFont typeface="Wingdings" panose="05000000000000000000" pitchFamily="2" charset="2"/>
              <a:buChar char="Ø"/>
            </a:pPr>
            <a:r>
              <a:rPr lang="en-US" altLang="en-US" sz="2400" b="1" dirty="0">
                <a:solidFill>
                  <a:srgbClr val="FFFFFF"/>
                </a:solidFill>
                <a:latin typeface="Calibri" panose="020F0502020204030204" pitchFamily="34" charset="0"/>
                <a:cs typeface="Times New Roman" panose="02020603050405020304" pitchFamily="18" charset="0"/>
              </a:rPr>
              <a:t>Cell phones, RF communication systems, GPS systems</a:t>
            </a:r>
          </a:p>
          <a:p>
            <a:pPr marL="342900" indent="-342900">
              <a:lnSpc>
                <a:spcPct val="90000"/>
              </a:lnSpc>
              <a:spcAft>
                <a:spcPts val="600"/>
              </a:spcAft>
              <a:buClr>
                <a:srgbClr val="0070C0"/>
              </a:buClr>
              <a:buSzPct val="69000"/>
              <a:buFont typeface="Wingdings" panose="05000000000000000000" pitchFamily="2" charset="2"/>
              <a:buChar char="Ø"/>
            </a:pPr>
            <a:r>
              <a:rPr lang="en-US" altLang="en-US" sz="2400" b="1" dirty="0">
                <a:solidFill>
                  <a:srgbClr val="FFFFFF"/>
                </a:solidFill>
                <a:latin typeface="Calibri" panose="020F0502020204030204" pitchFamily="34" charset="0"/>
                <a:cs typeface="Times New Roman" panose="02020603050405020304" pitchFamily="18" charset="0"/>
              </a:rPr>
              <a:t>Multicore computer systems, wearable electronic systems</a:t>
            </a:r>
          </a:p>
          <a:p>
            <a:pPr marL="342900" indent="-342900">
              <a:lnSpc>
                <a:spcPct val="90000"/>
              </a:lnSpc>
              <a:spcAft>
                <a:spcPts val="800"/>
              </a:spcAft>
              <a:buClr>
                <a:srgbClr val="0070C0"/>
              </a:buClr>
              <a:buSzPct val="69000"/>
              <a:buFont typeface="Wingdings" panose="05000000000000000000" pitchFamily="2" charset="2"/>
              <a:buChar char="Ø"/>
            </a:pPr>
            <a:r>
              <a:rPr lang="en-US" altLang="en-US" sz="2400" b="1" dirty="0">
                <a:solidFill>
                  <a:srgbClr val="FFFFFF"/>
                </a:solidFill>
                <a:latin typeface="Calibri" panose="020F0502020204030204" pitchFamily="34" charset="0"/>
                <a:cs typeface="Times New Roman" panose="02020603050405020304" pitchFamily="18" charset="0"/>
              </a:rPr>
              <a:t>Fiber optic systems, robotic systems, software programming</a:t>
            </a:r>
            <a:endParaRPr lang="en-US" altLang="en-US" sz="2200" b="1" dirty="0">
              <a:solidFill>
                <a:srgbClr val="FFFFFF"/>
              </a:solidFill>
              <a:latin typeface="Calibri" panose="020F0502020204030204" pitchFamily="34" charset="0"/>
              <a:cs typeface="Times New Roman" panose="02020603050405020304" pitchFamily="18" charset="0"/>
            </a:endParaRPr>
          </a:p>
        </p:txBody>
      </p:sp>
      <p:sp>
        <p:nvSpPr>
          <p:cNvPr id="16386" name="Text Box 2"/>
          <p:cNvSpPr txBox="1">
            <a:spLocks noChangeArrowheads="1"/>
          </p:cNvSpPr>
          <p:nvPr/>
        </p:nvSpPr>
        <p:spPr bwMode="auto">
          <a:xfrm>
            <a:off x="593725" y="228600"/>
            <a:ext cx="8001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wrap="none"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QUALIFICATIONS</a:t>
            </a:r>
          </a:p>
        </p:txBody>
      </p:sp>
      <p:sp>
        <p:nvSpPr>
          <p:cNvPr id="5" name="Date Placeholder 2"/>
          <p:cNvSpPr>
            <a:spLocks noGrp="1"/>
          </p:cNvSpPr>
          <p:nvPr>
            <p:ph type="dt" sz="half" idx="10"/>
          </p:nvPr>
        </p:nvSpPr>
        <p:spPr>
          <a:xfrm>
            <a:off x="2247102" y="6583680"/>
            <a:ext cx="4694239" cy="365125"/>
          </a:xfrm>
        </p:spPr>
        <p:txBody>
          <a:bodyPr/>
          <a:lstStyle/>
          <a:p>
            <a:pPr lvl="0" algn="ctr"/>
            <a:r>
              <a:rPr lang="en-US" altLang="en-US" sz="1200" b="1" dirty="0">
                <a:solidFill>
                  <a:srgbClr val="FFFFFF"/>
                </a:solidFill>
                <a:latin typeface="Calibri" panose="020F0502020204030204" pitchFamily="34" charset="0"/>
                <a:cs typeface="Times New Roman" panose="02020603050405020304" pitchFamily="18" charset="0"/>
              </a:rPr>
              <a:t>* Not affiliated with this book </a:t>
            </a:r>
            <a:r>
              <a:rPr lang="en-US" altLang="en-US" sz="1000" b="1" dirty="0">
                <a:solidFill>
                  <a:prstClr val="white">
                    <a:tint val="75000"/>
                  </a:prstClr>
                </a:solidFill>
              </a:rPr>
              <a:t>Evolution Is Not Science, Jeff Woodward</a:t>
            </a:r>
          </a:p>
          <a:p>
            <a:pPr algn="ctr"/>
            <a:endParaRPr lang="en-US" altLang="en-US" sz="1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000">
        <p15:prstTrans prst="pageCurlDouble"/>
      </p:transition>
    </mc:Choice>
    <mc:Fallback xmlns="">
      <p:transition spd="slow" advTm="24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533400" y="1524000"/>
            <a:ext cx="81534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800"/>
              </a:spcAft>
              <a:buClrTx/>
              <a:buFontTx/>
              <a:buNone/>
            </a:pPr>
            <a:r>
              <a:rPr lang="en-US" sz="3200" b="1" dirty="0">
                <a:solidFill>
                  <a:schemeClr val="accent5">
                    <a:lumMod val="75000"/>
                  </a:schemeClr>
                </a:solidFill>
                <a:latin typeface="Calibri" panose="020F0502020204030204" pitchFamily="34" charset="0"/>
              </a:rPr>
              <a:t>Physicist Finds (Quark) Entanglement Instantly Gives Rise to a Wormhole</a:t>
            </a:r>
            <a:endParaRPr lang="en-US" sz="3200" dirty="0">
              <a:solidFill>
                <a:schemeClr val="accent5">
                  <a:lumMod val="75000"/>
                </a:schemeClr>
              </a:solidFill>
              <a:latin typeface="Calibri" panose="020F0502020204030204" pitchFamily="34" charset="0"/>
            </a:endParaRPr>
          </a:p>
          <a:p>
            <a:pPr marL="342900" indent="-342900">
              <a:lnSpc>
                <a:spcPct val="100000"/>
              </a:lnSpc>
              <a:spcAft>
                <a:spcPts val="1800"/>
              </a:spcAft>
              <a:buClr>
                <a:schemeClr val="accent5">
                  <a:lumMod val="75000"/>
                </a:schemeClr>
              </a:buClr>
              <a:buFont typeface="Wingdings" panose="05000000000000000000" pitchFamily="2" charset="2"/>
              <a:buChar char="Ø"/>
            </a:pPr>
            <a:r>
              <a:rPr lang="en-US" sz="2200" i="1" dirty="0">
                <a:solidFill>
                  <a:schemeClr val="tx1"/>
                </a:solidFill>
                <a:latin typeface="Calibri" panose="020F0502020204030204" pitchFamily="34" charset="0"/>
              </a:rPr>
              <a:t>“Earlier this year, physicists proposed an answer in the form of ‘wormholes,’ or gravitational tunnels. The group showed that by creating two entangled black </a:t>
            </a:r>
            <a:r>
              <a:rPr lang="en-US" sz="2400" i="1" dirty="0">
                <a:solidFill>
                  <a:schemeClr val="tx1"/>
                </a:solidFill>
                <a:latin typeface="Calibri" panose="020F0502020204030204" pitchFamily="34" charset="0"/>
              </a:rPr>
              <a:t>holes </a:t>
            </a:r>
            <a:r>
              <a:rPr lang="en-US" sz="2400" b="1" i="1" dirty="0">
                <a:solidFill>
                  <a:schemeClr val="accent5">
                    <a:lumMod val="75000"/>
                  </a:schemeClr>
                </a:solidFill>
                <a:latin typeface="Calibri" panose="020F0502020204030204" pitchFamily="34" charset="0"/>
              </a:rPr>
              <a:t>(using vacuum captured quarks), then pulling them apart, they formed a wormhole -- essentially a ‘shortcut’ through the universe</a:t>
            </a:r>
            <a:r>
              <a:rPr lang="en-US" sz="2200" b="1" i="1" dirty="0">
                <a:solidFill>
                  <a:schemeClr val="accent5">
                    <a:lumMod val="75000"/>
                  </a:schemeClr>
                </a:solidFill>
                <a:latin typeface="Calibri" panose="020F0502020204030204" pitchFamily="34" charset="0"/>
              </a:rPr>
              <a:t> </a:t>
            </a:r>
            <a:r>
              <a:rPr lang="en-US" sz="2200" i="1" dirty="0">
                <a:solidFill>
                  <a:schemeClr val="tx1"/>
                </a:solidFill>
                <a:latin typeface="Calibri" panose="020F0502020204030204" pitchFamily="34" charset="0"/>
              </a:rPr>
              <a:t>-- connecting the distant black holes</a:t>
            </a:r>
            <a:r>
              <a:rPr lang="en-US" sz="1600" i="1" dirty="0">
                <a:solidFill>
                  <a:schemeClr val="tx1"/>
                </a:solidFill>
                <a:latin typeface="Calibri" panose="020F0502020204030204" pitchFamily="34" charset="0"/>
              </a:rPr>
              <a:t>.” </a:t>
            </a:r>
            <a:r>
              <a:rPr lang="en-US" sz="1600" i="1" dirty="0">
                <a:solidFill>
                  <a:schemeClr val="tx1"/>
                </a:solidFill>
                <a:latin typeface="Calibri" panose="020F0502020204030204" pitchFamily="34" charset="0"/>
                <a:hlinkClick r:id="rId3"/>
              </a:rPr>
              <a:t>[681]</a:t>
            </a:r>
            <a:endParaRPr lang="en-US" sz="1600" dirty="0">
              <a:solidFill>
                <a:schemeClr val="tx1"/>
              </a:solidFill>
              <a:latin typeface="Calibri" panose="020F0502020204030204" pitchFamily="34" charset="0"/>
            </a:endParaRPr>
          </a:p>
          <a:p>
            <a:pPr marL="342900" indent="-342900">
              <a:spcAft>
                <a:spcPts val="1800"/>
              </a:spcAft>
              <a:buClr>
                <a:schemeClr val="accent5">
                  <a:lumMod val="75000"/>
                </a:schemeClr>
              </a:buClr>
              <a:buFont typeface="Wingdings" panose="05000000000000000000" pitchFamily="2" charset="2"/>
              <a:buChar char="Ø"/>
            </a:pPr>
            <a:r>
              <a:rPr lang="en-US" sz="2200" i="1" dirty="0">
                <a:solidFill>
                  <a:schemeClr val="tx1"/>
                </a:solidFill>
                <a:latin typeface="Calibri" panose="020F0502020204030204" pitchFamily="34" charset="0"/>
              </a:rPr>
              <a:t>“The theoretical results bolster the relatively new and exciting idea that the </a:t>
            </a:r>
            <a:r>
              <a:rPr lang="en-US" sz="2200" i="1" u="sng" dirty="0">
                <a:solidFill>
                  <a:schemeClr val="tx1"/>
                </a:solidFill>
                <a:latin typeface="Calibri" panose="020F0502020204030204" pitchFamily="34" charset="0"/>
              </a:rPr>
              <a:t>laws of gravity </a:t>
            </a:r>
            <a:r>
              <a:rPr lang="en-US" sz="2200" i="1" dirty="0">
                <a:solidFill>
                  <a:schemeClr val="tx1"/>
                </a:solidFill>
                <a:latin typeface="Calibri" panose="020F0502020204030204" pitchFamily="34" charset="0"/>
              </a:rPr>
              <a:t>holding together the universe may not be fundamental, but </a:t>
            </a:r>
            <a:r>
              <a:rPr lang="en-US" sz="2200" i="1" u="sng" dirty="0">
                <a:solidFill>
                  <a:schemeClr val="tx1"/>
                </a:solidFill>
                <a:latin typeface="Calibri" panose="020F0502020204030204" pitchFamily="34" charset="0"/>
              </a:rPr>
              <a:t>arise from something else: quantum entanglement</a:t>
            </a:r>
            <a:r>
              <a:rPr lang="en-US" sz="2200" i="1" dirty="0">
                <a:solidFill>
                  <a:schemeClr val="tx1"/>
                </a:solidFill>
                <a:latin typeface="Calibri" panose="020F0502020204030204" pitchFamily="34" charset="0"/>
              </a:rPr>
              <a:t>.” </a:t>
            </a:r>
            <a:r>
              <a:rPr lang="en-US" sz="1600" i="1" u="sng" dirty="0">
                <a:solidFill>
                  <a:schemeClr val="tx1"/>
                </a:solidFill>
                <a:latin typeface="Calibri" panose="020F0502020204030204" pitchFamily="34" charset="0"/>
                <a:hlinkClick r:id="rId3"/>
              </a:rPr>
              <a:t>[681]</a:t>
            </a:r>
            <a:endParaRPr lang="en-US" sz="1600" i="1" u="sng" dirty="0">
              <a:solidFill>
                <a:schemeClr val="tx1"/>
              </a:solidFill>
              <a:latin typeface="Calibri" panose="020F0502020204030204" pitchFamily="34" charset="0"/>
            </a:endParaRPr>
          </a:p>
        </p:txBody>
      </p:sp>
      <p:sp>
        <p:nvSpPr>
          <p:cNvPr id="5" name="Rectangle 1"/>
          <p:cNvSpPr txBox="1">
            <a:spLocks noChangeArrowheads="1"/>
          </p:cNvSpPr>
          <p:nvPr/>
        </p:nvSpPr>
        <p:spPr>
          <a:xfrm>
            <a:off x="507242" y="304800"/>
            <a:ext cx="8060093" cy="1066800"/>
          </a:xfrm>
          <a:prstGeom prst="rect">
            <a:avLst/>
          </a:prstGeom>
          <a:blipFill dpi="0" rotWithShape="0">
            <a:blip r:embed="rId4"/>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3276600" y="6569122"/>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3206580836"/>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81000" y="1554480"/>
            <a:ext cx="8305800" cy="4969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1200"/>
              </a:spcAft>
              <a:buClrTx/>
              <a:buFontTx/>
              <a:buNone/>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The Bible States that Time and Space were Far More Complex than Imagined</a:t>
            </a:r>
          </a:p>
          <a:p>
            <a:pPr marL="342900" indent="-342900">
              <a:lnSpc>
                <a:spcPct val="87000"/>
              </a:lnSpc>
              <a:spcAft>
                <a:spcPts val="1000"/>
              </a:spcAft>
              <a:buClr>
                <a:srgbClr val="0070C0"/>
              </a:buClr>
              <a:buFont typeface="Wingdings" panose="05000000000000000000" pitchFamily="2" charset="2"/>
              <a:buChar char="Ø"/>
            </a:pPr>
            <a:r>
              <a:rPr lang="en-US" altLang="en-US" sz="2200" dirty="0">
                <a:solidFill>
                  <a:srgbClr val="FFFFFF"/>
                </a:solidFill>
                <a:latin typeface="Calibri" panose="020F0502020204030204" pitchFamily="34" charset="0"/>
                <a:cs typeface="Arial Unicode MS" panose="020B0604020202020204" pitchFamily="34" charset="-128"/>
              </a:rPr>
              <a:t>Isaiah, Stephen and John the Apostle all described an instant </a:t>
            </a:r>
            <a:r>
              <a:rPr lang="en-US" altLang="en-US" sz="2200" u="sng" dirty="0">
                <a:solidFill>
                  <a:srgbClr val="FFFFFF"/>
                </a:solidFill>
                <a:latin typeface="Calibri" panose="020F0502020204030204" pitchFamily="34" charset="0"/>
                <a:cs typeface="Arial Unicode MS" panose="020B0604020202020204" pitchFamily="34" charset="-128"/>
              </a:rPr>
              <a:t>doorway to a very near heaven that opened up in front of them</a:t>
            </a:r>
            <a:r>
              <a:rPr lang="en-US" altLang="en-US" sz="2200" dirty="0">
                <a:solidFill>
                  <a:srgbClr val="FFFFFF"/>
                </a:solidFill>
                <a:latin typeface="Calibri" panose="020F0502020204030204" pitchFamily="34" charset="0"/>
                <a:cs typeface="Arial Unicode MS" panose="020B0604020202020204" pitchFamily="34" charset="-128"/>
              </a:rPr>
              <a:t> while they were still on Earth. </a:t>
            </a:r>
            <a:r>
              <a:rPr lang="en-US" altLang="en-US" sz="2000" dirty="0">
                <a:solidFill>
                  <a:srgbClr val="FFFFFF"/>
                </a:solidFill>
                <a:latin typeface="Calibri" panose="020F0502020204030204" pitchFamily="34" charset="0"/>
                <a:cs typeface="Arial Unicode MS" panose="020B0604020202020204" pitchFamily="34" charset="-128"/>
              </a:rPr>
              <a:t>(Acts 8:55-57, Isaiah 6, </a:t>
            </a:r>
            <a:r>
              <a:rPr lang="en-US" altLang="en-US" sz="2000" i="1" dirty="0">
                <a:solidFill>
                  <a:srgbClr val="FFFFFF"/>
                </a:solidFill>
                <a:latin typeface="Calibri" panose="020F0502020204030204" pitchFamily="34" charset="0"/>
                <a:cs typeface="Arial Unicode MS" panose="020B0604020202020204" pitchFamily="34" charset="-128"/>
              </a:rPr>
              <a:t>Rev. 4:1-2</a:t>
            </a:r>
            <a:r>
              <a:rPr lang="en-US" altLang="en-US" sz="2000" dirty="0">
                <a:solidFill>
                  <a:srgbClr val="FFFFFF"/>
                </a:solidFill>
                <a:latin typeface="Calibri" panose="020F0502020204030204" pitchFamily="34" charset="0"/>
                <a:cs typeface="Arial Unicode MS" panose="020B0604020202020204" pitchFamily="34" charset="-128"/>
              </a:rPr>
              <a:t>) </a:t>
            </a:r>
          </a:p>
          <a:p>
            <a:pPr marL="342900" indent="-342900">
              <a:lnSpc>
                <a:spcPct val="87000"/>
              </a:lnSpc>
              <a:spcAft>
                <a:spcPts val="1000"/>
              </a:spcAft>
              <a:buClr>
                <a:srgbClr val="0070C0"/>
              </a:buClr>
              <a:buFont typeface="Wingdings" panose="05000000000000000000" pitchFamily="2" charset="2"/>
              <a:buChar char="Ø"/>
            </a:pPr>
            <a:r>
              <a:rPr lang="en-US" altLang="en-US" sz="2200" i="1" dirty="0">
                <a:solidFill>
                  <a:srgbClr val="FFFFFF"/>
                </a:solidFill>
                <a:latin typeface="Calibri" panose="020F0502020204030204" pitchFamily="34" charset="0"/>
                <a:cs typeface="Arial Unicode MS" panose="020B0604020202020204" pitchFamily="34" charset="-128"/>
              </a:rPr>
              <a:t> After this I looked, and, behold, </a:t>
            </a:r>
            <a:r>
              <a:rPr lang="en-US" altLang="en-US" sz="2200" i="1" u="sng" dirty="0">
                <a:solidFill>
                  <a:srgbClr val="FFFFFF"/>
                </a:solidFill>
                <a:latin typeface="Calibri" panose="020F0502020204030204" pitchFamily="34" charset="0"/>
                <a:cs typeface="Arial Unicode MS" panose="020B0604020202020204" pitchFamily="34" charset="-128"/>
              </a:rPr>
              <a:t>a door was opened in heaven</a:t>
            </a:r>
            <a:r>
              <a:rPr lang="en-US" altLang="en-US" sz="2200" i="1" dirty="0">
                <a:solidFill>
                  <a:srgbClr val="FFFFFF"/>
                </a:solidFill>
                <a:latin typeface="Calibri" panose="020F0502020204030204" pitchFamily="34" charset="0"/>
                <a:cs typeface="Arial Unicode MS" panose="020B0604020202020204" pitchFamily="34" charset="-128"/>
              </a:rPr>
              <a:t>: and the first voice ... said, Come up hither, and I will shew thee things which must be hereafter. And immediately I was in the spirit: and … a throne was set in heaven… </a:t>
            </a:r>
            <a:r>
              <a:rPr lang="en-US" altLang="en-US" sz="2000" i="1" dirty="0">
                <a:solidFill>
                  <a:srgbClr val="FFFFFF"/>
                </a:solidFill>
                <a:latin typeface="Calibri" panose="020F0502020204030204" pitchFamily="34" charset="0"/>
                <a:cs typeface="Arial Unicode MS" panose="020B0604020202020204" pitchFamily="34" charset="-128"/>
              </a:rPr>
              <a:t>(Rev. 4:1-2)</a:t>
            </a:r>
          </a:p>
          <a:p>
            <a:pPr marL="342900" indent="-342900">
              <a:lnSpc>
                <a:spcPct val="87000"/>
              </a:lnSpc>
              <a:spcAft>
                <a:spcPts val="1000"/>
              </a:spcAft>
              <a:buClr>
                <a:srgbClr val="0070C0"/>
              </a:buClr>
              <a:buFont typeface="Wingdings" panose="05000000000000000000" pitchFamily="2" charset="2"/>
              <a:buChar char="Ø"/>
            </a:pPr>
            <a:r>
              <a:rPr lang="en-US" altLang="en-US" sz="2200" i="1" dirty="0">
                <a:solidFill>
                  <a:srgbClr val="FFFFFF"/>
                </a:solidFill>
                <a:latin typeface="Calibri" panose="020F0502020204030204" pitchFamily="34" charset="0"/>
                <a:cs typeface="Arial Unicode MS" panose="020B0604020202020204" pitchFamily="34" charset="-128"/>
              </a:rPr>
              <a:t> As they traveled along the road, they came to some water and the eunuch said, “Look, here is water. What can stand in the way of my being baptized?”... When they came up out of the water, the Spirit of </a:t>
            </a:r>
            <a:r>
              <a:rPr lang="en-US" altLang="en-US" sz="2200" b="1" i="1" dirty="0">
                <a:solidFill>
                  <a:schemeClr val="accent5">
                    <a:lumMod val="75000"/>
                  </a:schemeClr>
                </a:solidFill>
                <a:latin typeface="Calibri" panose="020F0502020204030204" pitchFamily="34" charset="0"/>
                <a:cs typeface="Arial Unicode MS" panose="020B0604020202020204" pitchFamily="34" charset="-128"/>
              </a:rPr>
              <a:t>the Lord suddenly took Philip away, and the eunuch did not see him again, but went on his way rejoicing. Philip, however, appeared at Azotus</a:t>
            </a:r>
            <a:r>
              <a:rPr lang="en-US" altLang="en-US" sz="2200" b="1" dirty="0">
                <a:solidFill>
                  <a:schemeClr val="accent5">
                    <a:lumMod val="75000"/>
                  </a:schemeClr>
                </a:solidFill>
                <a:latin typeface="Calibri" panose="020F0502020204030204" pitchFamily="34" charset="0"/>
                <a:cs typeface="Arial Unicode MS" panose="020B0604020202020204" pitchFamily="34" charset="-128"/>
              </a:rPr>
              <a:t> </a:t>
            </a:r>
            <a:r>
              <a:rPr lang="en-US" altLang="en-US" sz="2200" b="1" i="1" dirty="0">
                <a:solidFill>
                  <a:schemeClr val="accent5">
                    <a:lumMod val="75000"/>
                  </a:schemeClr>
                </a:solidFill>
                <a:latin typeface="Calibri" panose="020F0502020204030204" pitchFamily="34" charset="0"/>
                <a:cs typeface="Arial Unicode MS" panose="020B0604020202020204" pitchFamily="34" charset="-128"/>
              </a:rPr>
              <a:t>and traveled about, preaching the gospel... </a:t>
            </a:r>
            <a:r>
              <a:rPr lang="en-US" altLang="en-US" sz="2000" i="1" dirty="0">
                <a:solidFill>
                  <a:srgbClr val="FFFFFF"/>
                </a:solidFill>
                <a:latin typeface="Calibri" panose="020F0502020204030204" pitchFamily="34" charset="0"/>
                <a:cs typeface="Arial Unicode MS" panose="020B0604020202020204" pitchFamily="34" charset="-128"/>
              </a:rPr>
              <a:t>(Acts 8:26-40 NIV)</a:t>
            </a:r>
          </a:p>
        </p:txBody>
      </p:sp>
      <p:sp>
        <p:nvSpPr>
          <p:cNvPr id="5" name="Rectangle 1"/>
          <p:cNvSpPr txBox="1">
            <a:spLocks noChangeArrowheads="1"/>
          </p:cNvSpPr>
          <p:nvPr/>
        </p:nvSpPr>
        <p:spPr>
          <a:xfrm>
            <a:off x="533399" y="228600"/>
            <a:ext cx="8153400"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3276599" y="659701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3746526516"/>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81000" y="1143000"/>
            <a:ext cx="85344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85000"/>
              </a:lnSpc>
              <a:spcAft>
                <a:spcPts val="1200"/>
              </a:spcAft>
              <a:buClr>
                <a:schemeClr val="accent5">
                  <a:lumMod val="75000"/>
                </a:schemeClr>
              </a:buClr>
              <a:buFont typeface="Wingdings" panose="05000000000000000000" pitchFamily="2" charset="2"/>
              <a:buChar char="Ø"/>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God created the entire universe in seven consecutive twenty four hour literal days as the Bible stated. But God is not limited to travel our simple linear time path.</a:t>
            </a:r>
          </a:p>
          <a:p>
            <a:pPr marL="342900" indent="-342900">
              <a:lnSpc>
                <a:spcPct val="85000"/>
              </a:lnSpc>
              <a:spcAft>
                <a:spcPts val="1200"/>
              </a:spcAft>
              <a:buClr>
                <a:schemeClr val="accent5">
                  <a:lumMod val="75000"/>
                </a:schemeClr>
              </a:buClr>
              <a:buFont typeface="Wingdings" panose="05000000000000000000" pitchFamily="2" charset="2"/>
              <a:buChar char="Ø"/>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The timeless wormhole path (“door … in heaven”, Rev. 4:1-2) that God traveled during transcendent creation, determined the total time of seven consecutive twenty four hour days that God experienced during creation.</a:t>
            </a:r>
          </a:p>
          <a:p>
            <a:pPr marL="342900" indent="-342900">
              <a:lnSpc>
                <a:spcPct val="85000"/>
              </a:lnSpc>
              <a:spcAft>
                <a:spcPts val="1200"/>
              </a:spcAft>
              <a:buClr>
                <a:schemeClr val="accent5">
                  <a:lumMod val="75000"/>
                </a:schemeClr>
              </a:buClr>
              <a:buFont typeface="Wingdings" panose="05000000000000000000" pitchFamily="2" charset="2"/>
              <a:buChar char="Ø"/>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But both time paths, seven days and 13.75 billion years, still exist simultaneously. Therefore, the universe is both young and old at the same time.</a:t>
            </a:r>
          </a:p>
          <a:p>
            <a:pPr marL="342900" lvl="0" indent="-342900">
              <a:lnSpc>
                <a:spcPct val="85000"/>
              </a:lnSpc>
              <a:spcAft>
                <a:spcPts val="1200"/>
              </a:spcAft>
              <a:buClr>
                <a:schemeClr val="accent5">
                  <a:lumMod val="75000"/>
                </a:schemeClr>
              </a:buClr>
              <a:buFont typeface="Wingdings" panose="05000000000000000000" pitchFamily="2" charset="2"/>
              <a:buChar char="Ø"/>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But there were no conscious beings that experienced the full time path of 13.75 billion years of the universe during creation. Therefore, this time path is not valid.</a:t>
            </a:r>
          </a:p>
        </p:txBody>
      </p:sp>
      <p:sp>
        <p:nvSpPr>
          <p:cNvPr id="7" name="Rectangle 1"/>
          <p:cNvSpPr txBox="1">
            <a:spLocks noChangeArrowheads="1"/>
          </p:cNvSpPr>
          <p:nvPr/>
        </p:nvSpPr>
        <p:spPr>
          <a:xfrm>
            <a:off x="640080" y="76200"/>
            <a:ext cx="7955280"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3314700" y="6599237"/>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279424512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42901" y="1402651"/>
            <a:ext cx="8572499" cy="5192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90000"/>
              </a:lnSpc>
              <a:spcAft>
                <a:spcPts val="1800"/>
              </a:spcAft>
              <a:buClr>
                <a:schemeClr val="accent5">
                  <a:lumMod val="75000"/>
                </a:schemeClr>
              </a:buClr>
              <a:buFont typeface="Wingdings" panose="05000000000000000000" pitchFamily="2" charset="2"/>
              <a:buChar char="Ø"/>
            </a:pPr>
            <a:r>
              <a:rPr lang="en-US" altLang="en-US" sz="2600" dirty="0">
                <a:solidFill>
                  <a:schemeClr val="tx1"/>
                </a:solidFill>
                <a:latin typeface="Calibri" panose="020F0502020204030204" pitchFamily="34" charset="0"/>
                <a:cs typeface="Arial Unicode MS" panose="020B0604020202020204" pitchFamily="34" charset="-128"/>
              </a:rPr>
              <a:t>This is </a:t>
            </a:r>
            <a:r>
              <a:rPr lang="en-US" altLang="en-US" sz="2600" u="sng" dirty="0">
                <a:solidFill>
                  <a:schemeClr val="tx1"/>
                </a:solidFill>
                <a:latin typeface="Calibri" panose="020F0502020204030204" pitchFamily="34" charset="0"/>
                <a:cs typeface="Arial Unicode MS" panose="020B0604020202020204" pitchFamily="34" charset="-128"/>
              </a:rPr>
              <a:t>analogous to different time paths that exist simultaneously while watching a DVD</a:t>
            </a:r>
            <a:r>
              <a:rPr lang="en-US" altLang="en-US" sz="2600" dirty="0">
                <a:solidFill>
                  <a:schemeClr val="tx1"/>
                </a:solidFill>
                <a:latin typeface="Calibri" panose="020F0502020204030204" pitchFamily="34" charset="0"/>
                <a:cs typeface="Arial Unicode MS" panose="020B0604020202020204" pitchFamily="34" charset="-128"/>
              </a:rPr>
              <a:t> movie. If you fast forward ahead on that DVD, the total time to watch a movie is only a few minutes and is determined by the nonlinear path the laser takes on the DVD.</a:t>
            </a:r>
          </a:p>
          <a:p>
            <a:pPr marL="342900" lvl="0" indent="-342900">
              <a:lnSpc>
                <a:spcPct val="90000"/>
              </a:lnSpc>
              <a:spcAft>
                <a:spcPts val="1800"/>
              </a:spcAft>
              <a:buClr>
                <a:schemeClr val="accent5">
                  <a:lumMod val="75000"/>
                </a:schemeClr>
              </a:buClr>
              <a:buFont typeface="Wingdings" panose="05000000000000000000" pitchFamily="2" charset="2"/>
              <a:buChar char="Ø"/>
            </a:pPr>
            <a:r>
              <a:rPr lang="en-US" altLang="en-US" sz="2600" dirty="0">
                <a:solidFill>
                  <a:schemeClr val="tx1"/>
                </a:solidFill>
                <a:latin typeface="Calibri" panose="020F0502020204030204" pitchFamily="34" charset="0"/>
                <a:cs typeface="Arial Unicode MS" panose="020B0604020202020204" pitchFamily="34" charset="-128"/>
              </a:rPr>
              <a:t>The </a:t>
            </a:r>
            <a:r>
              <a:rPr lang="en-US" altLang="en-US" sz="2600" u="sng" dirty="0">
                <a:solidFill>
                  <a:schemeClr val="tx1"/>
                </a:solidFill>
                <a:latin typeface="Calibri" panose="020F0502020204030204" pitchFamily="34" charset="0"/>
                <a:cs typeface="Arial Unicode MS" panose="020B0604020202020204" pitchFamily="34" charset="-128"/>
              </a:rPr>
              <a:t>full DVD time path still exists, but is not a valid time </a:t>
            </a:r>
            <a:r>
              <a:rPr lang="en-US" altLang="en-US" sz="2600" dirty="0">
                <a:solidFill>
                  <a:schemeClr val="tx1"/>
                </a:solidFill>
                <a:latin typeface="Calibri" panose="020F0502020204030204" pitchFamily="34" charset="0"/>
                <a:cs typeface="Arial Unicode MS" panose="020B0604020202020204" pitchFamily="34" charset="-128"/>
              </a:rPr>
              <a:t>path, because no one was there to experience it.</a:t>
            </a:r>
          </a:p>
          <a:p>
            <a:pPr marL="342900" lvl="0" indent="-342900">
              <a:lnSpc>
                <a:spcPct val="90000"/>
              </a:lnSpc>
              <a:spcAft>
                <a:spcPts val="1800"/>
              </a:spcAft>
              <a:buClr>
                <a:schemeClr val="accent5">
                  <a:lumMod val="75000"/>
                </a:schemeClr>
              </a:buClr>
              <a:buFont typeface="Wingdings" panose="05000000000000000000" pitchFamily="2" charset="2"/>
              <a:buChar char="Ø"/>
            </a:pPr>
            <a:r>
              <a:rPr lang="en-US" altLang="en-US" sz="2600" dirty="0">
                <a:solidFill>
                  <a:schemeClr val="tx1"/>
                </a:solidFill>
                <a:latin typeface="Calibri" panose="020F0502020204030204" pitchFamily="34" charset="0"/>
                <a:cs typeface="Arial Unicode MS" panose="020B0604020202020204" pitchFamily="34" charset="-128"/>
              </a:rPr>
              <a:t>This is similar to a </a:t>
            </a:r>
            <a:r>
              <a:rPr lang="en-US" altLang="en-US" sz="2600" u="sng" dirty="0">
                <a:solidFill>
                  <a:schemeClr val="tx1"/>
                </a:solidFill>
                <a:latin typeface="Calibri" panose="020F0502020204030204" pitchFamily="34" charset="0"/>
                <a:cs typeface="Arial Unicode MS" panose="020B0604020202020204" pitchFamily="34" charset="-128"/>
              </a:rPr>
              <a:t>tree that falls in a forest</a:t>
            </a:r>
            <a:r>
              <a:rPr lang="en-US" altLang="en-US" sz="2600" dirty="0">
                <a:solidFill>
                  <a:schemeClr val="tx1"/>
                </a:solidFill>
                <a:latin typeface="Calibri" panose="020F0502020204030204" pitchFamily="34" charset="0"/>
                <a:cs typeface="Arial Unicode MS" panose="020B0604020202020204" pitchFamily="34" charset="-128"/>
              </a:rPr>
              <a:t>. It makes no audible sound, until there is a person there to hear it.</a:t>
            </a:r>
          </a:p>
          <a:p>
            <a:pPr marL="342900" indent="-342900">
              <a:lnSpc>
                <a:spcPct val="90000"/>
              </a:lnSpc>
              <a:spcAft>
                <a:spcPts val="1800"/>
              </a:spcAft>
              <a:buClr>
                <a:schemeClr val="accent5">
                  <a:lumMod val="75000"/>
                </a:schemeClr>
              </a:buClr>
              <a:buFont typeface="Wingdings" panose="05000000000000000000" pitchFamily="2" charset="2"/>
              <a:buChar char="Ø"/>
            </a:pPr>
            <a:r>
              <a:rPr lang="en-US" altLang="en-US" sz="2600" dirty="0">
                <a:solidFill>
                  <a:schemeClr val="tx1"/>
                </a:solidFill>
                <a:latin typeface="Calibri" panose="020F0502020204030204" pitchFamily="34" charset="0"/>
                <a:cs typeface="Arial Unicode MS" panose="020B0604020202020204" pitchFamily="34" charset="-128"/>
              </a:rPr>
              <a:t>Per the Bible, </a:t>
            </a:r>
            <a:r>
              <a:rPr lang="en-US" altLang="en-US" sz="2600" u="sng" dirty="0">
                <a:solidFill>
                  <a:schemeClr val="tx1"/>
                </a:solidFill>
                <a:latin typeface="Calibri" panose="020F0502020204030204" pitchFamily="34" charset="0"/>
                <a:cs typeface="Arial Unicode MS" panose="020B0604020202020204" pitchFamily="34" charset="-128"/>
              </a:rPr>
              <a:t>Adam was also created young and old</a:t>
            </a:r>
            <a:r>
              <a:rPr lang="en-US" altLang="en-US" sz="2600" dirty="0">
                <a:solidFill>
                  <a:schemeClr val="tx1"/>
                </a:solidFill>
                <a:latin typeface="Calibri" panose="020F0502020204030204" pitchFamily="34" charset="0"/>
                <a:cs typeface="Arial Unicode MS" panose="020B0604020202020204" pitchFamily="34" charset="-128"/>
              </a:rPr>
              <a:t> at the same time. He was created in moments. But, per scientific instruments his age would be that of an adult.</a:t>
            </a:r>
          </a:p>
        </p:txBody>
      </p:sp>
      <p:sp>
        <p:nvSpPr>
          <p:cNvPr id="7" name="Rectangle 1"/>
          <p:cNvSpPr txBox="1">
            <a:spLocks noChangeArrowheads="1"/>
          </p:cNvSpPr>
          <p:nvPr/>
        </p:nvSpPr>
        <p:spPr>
          <a:xfrm>
            <a:off x="640080" y="91440"/>
            <a:ext cx="7955280"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3352800" y="662940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707877597"/>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263580" y="1436770"/>
            <a:ext cx="568002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87000"/>
              </a:lnSpc>
              <a:spcAft>
                <a:spcPts val="1000"/>
              </a:spcAft>
              <a:buClr>
                <a:schemeClr val="accent5">
                  <a:lumMod val="75000"/>
                </a:schemeClr>
              </a:buClr>
              <a:buFont typeface="Wingdings" panose="05000000000000000000" pitchFamily="2" charset="2"/>
              <a:buChar char="Ø"/>
            </a:pPr>
            <a:r>
              <a:rPr lang="en-US" altLang="en-US" sz="2300" dirty="0">
                <a:solidFill>
                  <a:schemeClr val="tx1"/>
                </a:solidFill>
                <a:latin typeface="Calibri" panose="020F0502020204030204" pitchFamily="34" charset="0"/>
                <a:cs typeface="Arial Unicode MS" panose="020B0604020202020204" pitchFamily="34" charset="-128"/>
              </a:rPr>
              <a:t>During creation, timeless God transcended into our linear time universe at only the discrete time points needed for creation.</a:t>
            </a:r>
          </a:p>
          <a:p>
            <a:pPr marL="342900" indent="-342900">
              <a:lnSpc>
                <a:spcPct val="87000"/>
              </a:lnSpc>
              <a:spcAft>
                <a:spcPts val="1000"/>
              </a:spcAft>
              <a:buClr>
                <a:schemeClr val="accent5">
                  <a:lumMod val="75000"/>
                </a:schemeClr>
              </a:buClr>
              <a:buFont typeface="Wingdings" panose="05000000000000000000" pitchFamily="2" charset="2"/>
              <a:buChar char="Ø"/>
            </a:pPr>
            <a:r>
              <a:rPr lang="en-US" altLang="en-US" sz="2300" dirty="0">
                <a:solidFill>
                  <a:schemeClr val="tx1"/>
                </a:solidFill>
                <a:latin typeface="Calibri" panose="020F0502020204030204" pitchFamily="34" charset="0"/>
                <a:cs typeface="Arial Unicode MS" panose="020B0604020202020204" pitchFamily="34" charset="-128"/>
              </a:rPr>
              <a:t>God, who can control time per the Bible, would not inefficiently wait around through millions of years until the next creation step.</a:t>
            </a:r>
          </a:p>
          <a:p>
            <a:pPr marL="342900" indent="-342900">
              <a:lnSpc>
                <a:spcPct val="87000"/>
              </a:lnSpc>
              <a:spcAft>
                <a:spcPts val="1000"/>
              </a:spcAft>
              <a:buClr>
                <a:schemeClr val="accent5">
                  <a:lumMod val="75000"/>
                </a:schemeClr>
              </a:buClr>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The next rapid design bursts occurred on the next creation day, at different points in time, with long periods of stasis between each design burst. This matches what we find in the scientific record.  </a:t>
            </a:r>
          </a:p>
        </p:txBody>
      </p:sp>
      <p:sp>
        <p:nvSpPr>
          <p:cNvPr id="7" name="Rectangle 1"/>
          <p:cNvSpPr txBox="1">
            <a:spLocks noChangeArrowheads="1"/>
          </p:cNvSpPr>
          <p:nvPr/>
        </p:nvSpPr>
        <p:spPr>
          <a:xfrm>
            <a:off x="623517" y="204589"/>
            <a:ext cx="7955280" cy="1066800"/>
          </a:xfrm>
          <a:prstGeom prst="rect">
            <a:avLst/>
          </a:prstGeom>
          <a:blipFill dpi="0" rotWithShape="0">
            <a:blip r:embed="rId3"/>
            <a:srcRect/>
            <a:tile tx="0" ty="0" sx="100000" sy="100000" flip="none" algn="tl"/>
          </a:blipFill>
          <a:ln w="18360">
            <a:solidFill>
              <a:srgbClr val="000000"/>
            </a:solidFill>
            <a:round/>
            <a:headEnd/>
            <a:tailEnd/>
          </a:ln>
          <a:effectLst>
            <a:outerShdw dir="2700000" algn="ctr" rotWithShape="0">
              <a:srgbClr val="808080"/>
            </a:outerShdw>
          </a:effectLst>
          <a:scene3d>
            <a:camera prst="orthographicFront"/>
            <a:lightRig rig="threePt" dir="t"/>
          </a:scene3d>
          <a:sp3d>
            <a:bevelT w="165100" prst="coolSlant"/>
          </a:sp3d>
        </p:spPr>
        <p:txBody>
          <a:bodyPr vert="horz" lIns="99000" tIns="54000" rIns="99000" bIns="5400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fontAlgn="auto">
              <a:spcAft>
                <a:spcPts val="0"/>
              </a:spcAft>
              <a:buClrTx/>
              <a:buSzTx/>
              <a:buFont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cap="none" dirty="0">
                <a:solidFill>
                  <a:schemeClr val="tx1">
                    <a:lumMod val="50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3600" b="1" cap="none"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Date Placeholder 2"/>
          <p:cNvSpPr>
            <a:spLocks noGrp="1"/>
          </p:cNvSpPr>
          <p:nvPr>
            <p:ph type="dt" sz="half" idx="10"/>
          </p:nvPr>
        </p:nvSpPr>
        <p:spPr>
          <a:xfrm>
            <a:off x="3352800" y="6629400"/>
            <a:ext cx="2667000" cy="365125"/>
          </a:xfrm>
        </p:spPr>
        <p:txBody>
          <a:bodyPr/>
          <a:lstStyle/>
          <a:p>
            <a:r>
              <a:rPr lang="en-US" altLang="en-US" sz="1000" dirty="0"/>
              <a:t>Evolution Is Not Science, Jeff Woodward</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067" t="-1736" r="7445" b="4012"/>
          <a:stretch/>
        </p:blipFill>
        <p:spPr>
          <a:xfrm>
            <a:off x="5995916" y="1697133"/>
            <a:ext cx="2926080" cy="3108960"/>
          </a:xfrm>
          <a:prstGeom prst="rect">
            <a:avLst/>
          </a:prstGeom>
          <a:scene3d>
            <a:camera prst="orthographicFront"/>
            <a:lightRig rig="threePt" dir="t"/>
          </a:scene3d>
          <a:sp3d>
            <a:bevelT w="165100" prst="coolSlant"/>
          </a:sp3d>
        </p:spPr>
      </p:pic>
      <p:sp>
        <p:nvSpPr>
          <p:cNvPr id="6" name="Text Box 2"/>
          <p:cNvSpPr txBox="1">
            <a:spLocks noChangeArrowheads="1"/>
          </p:cNvSpPr>
          <p:nvPr/>
        </p:nvSpPr>
        <p:spPr bwMode="auto">
          <a:xfrm>
            <a:off x="263580" y="5231837"/>
            <a:ext cx="8675154" cy="1488696"/>
          </a:xfrm>
          <a:prstGeom prst="rect">
            <a:avLst/>
          </a:prstGeom>
          <a:noFill/>
          <a:ln>
            <a:noFill/>
          </a:ln>
          <a:effectLst>
            <a:outerShdw dist="25400" dir="2700000" algn="ctr"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87000"/>
              </a:lnSpc>
              <a:spcAft>
                <a:spcPts val="2400"/>
              </a:spcAft>
              <a:buClr>
                <a:schemeClr val="accent5">
                  <a:lumMod val="75000"/>
                </a:schemeClr>
              </a:buClr>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If we add up the total time “slices” (that science now describes), </a:t>
            </a:r>
            <a:r>
              <a:rPr lang="en-US" altLang="en-US" sz="1600" dirty="0">
                <a:solidFill>
                  <a:schemeClr val="accent5">
                    <a:lumMod val="75000"/>
                  </a:schemeClr>
                </a:solidFill>
                <a:latin typeface="Calibri" panose="020F0502020204030204" pitchFamily="34" charset="0"/>
                <a:cs typeface="Arial Unicode MS" panose="020B0604020202020204" pitchFamily="34" charset="-128"/>
              </a:rPr>
              <a:t>[374] </a:t>
            </a: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for each rapid design burst, through 13.75 billion linear years of the universe, we come up with an estimate of </a:t>
            </a:r>
            <a:r>
              <a:rPr lang="en-US" altLang="en-US" sz="2400" b="1" u="sng" dirty="0">
                <a:solidFill>
                  <a:schemeClr val="accent5">
                    <a:lumMod val="75000"/>
                  </a:schemeClr>
                </a:solidFill>
                <a:latin typeface="Calibri" panose="020F0502020204030204" pitchFamily="34" charset="0"/>
                <a:cs typeface="Arial Unicode MS" panose="020B0604020202020204" pitchFamily="34" charset="-128"/>
              </a:rPr>
              <a:t>six consecutive 24 hour days of work by God</a:t>
            </a: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 exactly as the Bible described.</a:t>
            </a:r>
            <a:endParaRPr lang="en-US" altLang="en-US" sz="2400" i="1" dirty="0">
              <a:solidFill>
                <a:schemeClr val="accent5">
                  <a:lumMod val="75000"/>
                </a:schemeClr>
              </a:solidFill>
              <a:latin typeface="Calibri" panose="020F0502020204030204" pitchFamily="34" charset="0"/>
              <a:cs typeface="Arial Unicode MS" panose="020B0604020202020204" pitchFamily="34" charset="-128"/>
            </a:endParaRPr>
          </a:p>
        </p:txBody>
      </p:sp>
    </p:spTree>
    <p:extLst>
      <p:ext uri="{BB962C8B-B14F-4D97-AF65-F5344CB8AC3E}">
        <p14:creationId xmlns:p14="http://schemas.microsoft.com/office/powerpoint/2010/main" val="144293020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369738" y="160023"/>
            <a:ext cx="8404522" cy="1489806"/>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100000"/>
              </a:lnSpc>
              <a:spcAft>
                <a:spcPts val="600"/>
              </a:spcAft>
              <a:buClrTx/>
            </a:pPr>
            <a:r>
              <a:rPr lang="en-US" altLang="en-US" sz="3000" b="1" dirty="0">
                <a:solidFill>
                  <a:schemeClr val="tx2">
                    <a:lumMod val="25000"/>
                  </a:schemeClr>
                </a:solidFill>
                <a:latin typeface="Times New Roman" panose="02020603050405020304" pitchFamily="18" charset="0"/>
                <a:cs typeface="Arial Unicode MS" panose="020B0604020202020204" pitchFamily="34" charset="-128"/>
              </a:rPr>
              <a:t>The Biblical Creation Sequence Matches All Rigorously Proven Science - After Scientifically Illegal Evolution is Thrown Out</a:t>
            </a:r>
          </a:p>
        </p:txBody>
      </p:sp>
      <p:sp>
        <p:nvSpPr>
          <p:cNvPr id="7" name="Date Placeholder 2"/>
          <p:cNvSpPr>
            <a:spLocks noGrp="1"/>
          </p:cNvSpPr>
          <p:nvPr>
            <p:ph type="dt" sz="half" idx="10"/>
          </p:nvPr>
        </p:nvSpPr>
        <p:spPr>
          <a:xfrm>
            <a:off x="3534254" y="6607490"/>
            <a:ext cx="2667000" cy="365125"/>
          </a:xfrm>
        </p:spPr>
        <p:txBody>
          <a:bodyPr/>
          <a:lstStyle/>
          <a:p>
            <a:r>
              <a:rPr lang="en-US" altLang="en-US" sz="1000" dirty="0">
                <a:solidFill>
                  <a:prstClr val="white">
                    <a:tint val="75000"/>
                  </a:prstClr>
                </a:solidFill>
              </a:rPr>
              <a:t>Evolution Is Not Science, Jeff Woodward</a:t>
            </a:r>
          </a:p>
        </p:txBody>
      </p:sp>
      <p:pic>
        <p:nvPicPr>
          <p:cNvPr id="2" name="Picture 1"/>
          <p:cNvPicPr>
            <a:picLocks noChangeAspect="1"/>
          </p:cNvPicPr>
          <p:nvPr/>
        </p:nvPicPr>
        <p:blipFill rotWithShape="1">
          <a:blip r:embed="rId5"/>
          <a:srcRect l="1789" t="7246" r="68237" b="-7246"/>
          <a:stretch/>
        </p:blipFill>
        <p:spPr>
          <a:xfrm>
            <a:off x="6468865" y="1828800"/>
            <a:ext cx="2294022" cy="5029200"/>
          </a:xfrm>
          <a:prstGeom prst="rect">
            <a:avLst/>
          </a:prstGeom>
          <a:scene3d>
            <a:camera prst="orthographicFront"/>
            <a:lightRig rig="threePt" dir="t"/>
          </a:scene3d>
          <a:sp3d>
            <a:bevelT w="165100" prst="coolSlant"/>
          </a:sp3d>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09" y="1815715"/>
            <a:ext cx="3163348" cy="237744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l="5072" t="9659" r="5072" b="9659"/>
          <a:stretch>
            <a:fillRect/>
          </a:stretch>
        </p:blipFill>
        <p:spPr bwMode="auto">
          <a:xfrm>
            <a:off x="3736521" y="3483769"/>
            <a:ext cx="2560637" cy="1719262"/>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5072" t="9659" r="5072" b="96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3002" r="628"/>
          <a:stretch/>
        </p:blipFill>
        <p:spPr bwMode="auto">
          <a:xfrm>
            <a:off x="367109" y="4389120"/>
            <a:ext cx="3145536" cy="2194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5" name="Rectangle 14"/>
          <p:cNvSpPr/>
          <p:nvPr/>
        </p:nvSpPr>
        <p:spPr>
          <a:xfrm>
            <a:off x="7069178" y="6544148"/>
            <a:ext cx="1093395" cy="264047"/>
          </a:xfrm>
          <a:prstGeom prst="rect">
            <a:avLst/>
          </a:prstGeom>
        </p:spPr>
        <p:txBody>
          <a:bodyPr wrap="square">
            <a:spAutoFit/>
          </a:bodyPr>
          <a:lstStyle/>
          <a:p>
            <a:pPr algn="ctr"/>
            <a:r>
              <a:rPr lang="en-US" altLang="en-US" sz="1200" b="1" dirty="0">
                <a:solidFill>
                  <a:schemeClr val="tx2">
                    <a:lumMod val="10000"/>
                  </a:schemeClr>
                </a:solidFill>
                <a:latin typeface="Calibri" panose="020F0502020204030204" pitchFamily="34" charset="0"/>
                <a:hlinkClick r:id="rId9"/>
              </a:rPr>
              <a:t>[376]</a:t>
            </a:r>
            <a:r>
              <a:rPr lang="en-US" altLang="en-US" sz="1200" b="1" dirty="0">
                <a:solidFill>
                  <a:schemeClr val="tx2">
                    <a:lumMod val="10000"/>
                  </a:schemeClr>
                </a:solidFill>
                <a:latin typeface="Calibri" panose="020F0502020204030204" pitchFamily="34" charset="0"/>
              </a:rPr>
              <a:t>. </a:t>
            </a:r>
            <a:endParaRPr lang="en-US" sz="1200" dirty="0">
              <a:solidFill>
                <a:schemeClr val="tx2">
                  <a:lumMod val="10000"/>
                </a:schemeClr>
              </a:solidFill>
            </a:endParaRPr>
          </a:p>
        </p:txBody>
      </p:sp>
      <p:sp>
        <p:nvSpPr>
          <p:cNvPr id="16" name="TextBox 15"/>
          <p:cNvSpPr txBox="1"/>
          <p:nvPr/>
        </p:nvSpPr>
        <p:spPr>
          <a:xfrm>
            <a:off x="4724400" y="5248427"/>
            <a:ext cx="713824" cy="264047"/>
          </a:xfrm>
          <a:prstGeom prst="rect">
            <a:avLst/>
          </a:prstGeom>
          <a:noFill/>
        </p:spPr>
        <p:txBody>
          <a:bodyPr wrap="square" rtlCol="0">
            <a:spAutoFit/>
          </a:bodyPr>
          <a:lstStyle/>
          <a:p>
            <a:r>
              <a:rPr lang="en-US" sz="1200" b="1" dirty="0">
                <a:solidFill>
                  <a:schemeClr val="tx1"/>
                </a:solidFill>
              </a:rPr>
              <a:t>[533]</a:t>
            </a:r>
          </a:p>
        </p:txBody>
      </p:sp>
      <p:sp>
        <p:nvSpPr>
          <p:cNvPr id="17" name="TextBox 16"/>
          <p:cNvSpPr txBox="1"/>
          <p:nvPr/>
        </p:nvSpPr>
        <p:spPr>
          <a:xfrm>
            <a:off x="1752600" y="4114800"/>
            <a:ext cx="822325" cy="264047"/>
          </a:xfrm>
          <a:prstGeom prst="rect">
            <a:avLst/>
          </a:prstGeom>
          <a:noFill/>
        </p:spPr>
        <p:txBody>
          <a:bodyPr wrap="square" rtlCol="0">
            <a:spAutoFit/>
          </a:bodyPr>
          <a:lstStyle/>
          <a:p>
            <a:r>
              <a:rPr lang="en-US" sz="1200" dirty="0">
                <a:solidFill>
                  <a:schemeClr val="tx1"/>
                </a:solidFill>
                <a:hlinkClick r:id="rId10"/>
              </a:rPr>
              <a:t>[669]</a:t>
            </a:r>
            <a:endParaRPr lang="en-US" sz="1200" dirty="0">
              <a:solidFill>
                <a:schemeClr val="tx1"/>
              </a:solidFill>
            </a:endParaRPr>
          </a:p>
        </p:txBody>
      </p:sp>
      <p:sp>
        <p:nvSpPr>
          <p:cNvPr id="3" name="Rectangle 2"/>
          <p:cNvSpPr/>
          <p:nvPr/>
        </p:nvSpPr>
        <p:spPr>
          <a:xfrm>
            <a:off x="1715137" y="6583680"/>
            <a:ext cx="518091" cy="264047"/>
          </a:xfrm>
          <a:prstGeom prst="rect">
            <a:avLst/>
          </a:prstGeom>
        </p:spPr>
        <p:txBody>
          <a:bodyPr wrap="none">
            <a:spAutoFit/>
          </a:bodyPr>
          <a:lstStyle/>
          <a:p>
            <a:r>
              <a:rPr lang="en-US" sz="1200" u="sng" dirty="0">
                <a:solidFill>
                  <a:srgbClr val="0563C1"/>
                </a:solidFill>
                <a:latin typeface="Times New Roman" panose="02020603050405020304" pitchFamily="18" charset="0"/>
                <a:ea typeface="SimSun" panose="02010600030101010101" pitchFamily="2" charset="-122"/>
                <a:cs typeface="Mangal" panose="02040503050203030202" pitchFamily="18" charset="0"/>
                <a:hlinkClick r:id="rId11"/>
              </a:rPr>
              <a:t>[137]</a:t>
            </a:r>
            <a:endParaRPr lang="en-US" dirty="0"/>
          </a:p>
        </p:txBody>
      </p:sp>
    </p:spTree>
    <p:extLst>
      <p:ext uri="{BB962C8B-B14F-4D97-AF65-F5344CB8AC3E}">
        <p14:creationId xmlns:p14="http://schemas.microsoft.com/office/powerpoint/2010/main" val="3748579391"/>
      </p:ext>
    </p:extLst>
  </p:cSld>
  <p:clrMapOvr>
    <a:masterClrMapping/>
  </p:clrMapOvr>
  <p:transition spd="med" advTm="10000">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166513" y="6492875"/>
            <a:ext cx="2667000" cy="365125"/>
          </a:xfrm>
        </p:spPr>
        <p:txBody>
          <a:bodyPr/>
          <a:lstStyle/>
          <a:p>
            <a:r>
              <a:rPr lang="en-US" altLang="en-US" sz="1000" dirty="0"/>
              <a:t>Evolution Is Not Science, Jeff Woodward</a:t>
            </a:r>
          </a:p>
        </p:txBody>
      </p:sp>
      <p:sp>
        <p:nvSpPr>
          <p:cNvPr id="6" name="Text Box 1"/>
          <p:cNvSpPr txBox="1">
            <a:spLocks noChangeArrowheads="1"/>
          </p:cNvSpPr>
          <p:nvPr/>
        </p:nvSpPr>
        <p:spPr bwMode="auto">
          <a:xfrm>
            <a:off x="381000" y="228600"/>
            <a:ext cx="8458200" cy="15240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100000"/>
              </a:lnSpc>
              <a:spcAft>
                <a:spcPts val="600"/>
              </a:spcAft>
              <a:buClrTx/>
            </a:pPr>
            <a:r>
              <a:rPr lang="en-US" altLang="en-US" sz="3000" b="1" dirty="0">
                <a:solidFill>
                  <a:schemeClr val="tx2">
                    <a:lumMod val="25000"/>
                  </a:schemeClr>
                </a:solidFill>
                <a:latin typeface="Times New Roman" panose="02020603050405020304" pitchFamily="18" charset="0"/>
                <a:cs typeface="Arial Unicode MS" panose="020B0604020202020204" pitchFamily="34" charset="-128"/>
              </a:rPr>
              <a:t>The Biblical Creation Sequence Matches All Rigorously Proven Science - After Scientifically Illegal Evolution is Thrown Out</a:t>
            </a:r>
          </a:p>
        </p:txBody>
      </p:sp>
      <p:sp>
        <p:nvSpPr>
          <p:cNvPr id="7" name="Content Placeholder 4"/>
          <p:cNvSpPr txBox="1">
            <a:spLocks/>
          </p:cNvSpPr>
          <p:nvPr/>
        </p:nvSpPr>
        <p:spPr>
          <a:xfrm>
            <a:off x="291152" y="1874837"/>
            <a:ext cx="8637896" cy="449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fontAlgn="auto">
              <a:lnSpc>
                <a:spcPct val="85000"/>
              </a:lnSpc>
              <a:spcBef>
                <a:spcPts val="0"/>
              </a:spcBef>
              <a:spcAft>
                <a:spcPts val="600"/>
              </a:spcAft>
              <a:buClr>
                <a:srgbClr val="0070C0"/>
              </a:buClr>
              <a:buSzTx/>
              <a:buNone/>
            </a:pPr>
            <a:r>
              <a:rPr lang="en-US" sz="3000" b="1" dirty="0">
                <a:solidFill>
                  <a:schemeClr val="accent5">
                    <a:lumMod val="75000"/>
                  </a:schemeClr>
                </a:solidFill>
                <a:latin typeface="Calibri" panose="020F0502020204030204" pitchFamily="34" charset="0"/>
              </a:rPr>
              <a:t>Day 1 the Big Bang, </a:t>
            </a:r>
            <a:r>
              <a:rPr lang="en-US" sz="3000" b="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The First Light in the Universe Matches the Bible</a:t>
            </a:r>
          </a:p>
          <a:p>
            <a:pPr marL="274320" marR="0" indent="-274320">
              <a:lnSpc>
                <a:spcPct val="85000"/>
              </a:lnSpc>
              <a:spcBef>
                <a:spcPts val="0"/>
              </a:spcBef>
              <a:spcAft>
                <a:spcPts val="600"/>
              </a:spcAft>
              <a:buClr>
                <a:schemeClr val="accent5">
                  <a:lumMod val="75000"/>
                </a:schemeClr>
              </a:buClr>
              <a:buSzPct val="90000"/>
              <a:buFont typeface="Wingdings" panose="05000000000000000000" pitchFamily="2" charset="2"/>
              <a:buChar char="Ø"/>
            </a:pPr>
            <a:r>
              <a:rPr lang="en-US" sz="2400" i="1" kern="150" dirty="0">
                <a:latin typeface="Calibri" panose="020F0502020204030204" pitchFamily="34" charset="0"/>
                <a:ea typeface="SimSun" panose="02010600030101010101" pitchFamily="2" charset="-122"/>
                <a:cs typeface="Mangal" panose="02040503050203030202" pitchFamily="18" charset="0"/>
              </a:rPr>
              <a:t>“(Science shows) there was a </a:t>
            </a:r>
            <a:r>
              <a:rPr lang="en-US" sz="2400" b="1" i="1" kern="150" dirty="0">
                <a:solidFill>
                  <a:schemeClr val="accent5">
                    <a:lumMod val="75000"/>
                  </a:schemeClr>
                </a:solidFill>
                <a:latin typeface="Calibri" panose="020F0502020204030204" pitchFamily="34" charset="0"/>
                <a:ea typeface="SimSun" panose="02010600030101010101" pitchFamily="2" charset="-122"/>
                <a:cs typeface="Mangal" panose="02040503050203030202" pitchFamily="18" charset="0"/>
              </a:rPr>
              <a:t>blinding flash of “light”</a:t>
            </a:r>
            <a:r>
              <a:rPr lang="en-US" sz="2400" b="1" i="1" kern="150" dirty="0">
                <a:latin typeface="Calibri" panose="020F0502020204030204" pitchFamily="34" charset="0"/>
                <a:ea typeface="SimSun" panose="02010600030101010101" pitchFamily="2" charset="-122"/>
                <a:cs typeface="Mangal" panose="02040503050203030202" pitchFamily="18" charset="0"/>
              </a:rPr>
              <a:t> </a:t>
            </a:r>
            <a:r>
              <a:rPr lang="en-US" sz="2400" i="1" kern="150" dirty="0">
                <a:latin typeface="Calibri" panose="020F0502020204030204" pitchFamily="34" charset="0"/>
                <a:ea typeface="SimSun" panose="02010600030101010101" pitchFamily="2" charset="-122"/>
                <a:cs typeface="Mangal" panose="02040503050203030202" pitchFamily="18" charset="0"/>
              </a:rPr>
              <a:t>1 millionth of a second after the Big Bang event as matter and antimatter throughout the universe collided and was eliminated.” </a:t>
            </a:r>
            <a:r>
              <a:rPr lang="en-US" sz="1600" i="1" u="sng" kern="150" dirty="0">
                <a:solidFill>
                  <a:srgbClr val="0563C1"/>
                </a:solidFill>
                <a:latin typeface="Calibri" panose="020F0502020204030204" pitchFamily="34" charset="0"/>
                <a:ea typeface="SimSun" panose="02010600030101010101" pitchFamily="2" charset="-122"/>
                <a:cs typeface="Mangal" panose="02040503050203030202" pitchFamily="18" charset="0"/>
                <a:hlinkClick r:id="rId3"/>
              </a:rPr>
              <a:t>[3]</a:t>
            </a:r>
            <a:endParaRPr lang="en-US" sz="1600" i="1" u="sng" kern="150" dirty="0">
              <a:solidFill>
                <a:srgbClr val="0563C1"/>
              </a:solidFill>
              <a:latin typeface="Calibri" panose="020F0502020204030204" pitchFamily="34" charset="0"/>
              <a:ea typeface="SimSun" panose="02010600030101010101" pitchFamily="2" charset="-122"/>
              <a:cs typeface="Mangal" panose="02040503050203030202" pitchFamily="18" charset="0"/>
            </a:endParaRPr>
          </a:p>
          <a:p>
            <a:pPr marL="0" indent="0">
              <a:lnSpc>
                <a:spcPct val="85000"/>
              </a:lnSpc>
              <a:spcAft>
                <a:spcPts val="300"/>
              </a:spcAft>
              <a:buClr>
                <a:schemeClr val="accent5">
                  <a:lumMod val="75000"/>
                </a:schemeClr>
              </a:buClr>
              <a:buSzPct val="90000"/>
              <a:buNone/>
            </a:pPr>
            <a:r>
              <a:rPr lang="en-US" sz="2400" b="1" dirty="0">
                <a:latin typeface="Calibri" panose="020F0502020204030204" pitchFamily="34" charset="0"/>
              </a:rPr>
              <a:t>The First Galaxies, Stars and Planets</a:t>
            </a:r>
            <a:endParaRPr lang="en-US" sz="2400" dirty="0">
              <a:latin typeface="Calibri" panose="020F0502020204030204" pitchFamily="34" charset="0"/>
            </a:endParaRPr>
          </a:p>
          <a:p>
            <a:pPr marL="274320" indent="-274320">
              <a:lnSpc>
                <a:spcPct val="85000"/>
              </a:lnSpc>
              <a:spcBef>
                <a:spcPts val="0"/>
              </a:spcBef>
              <a:spcAft>
                <a:spcPts val="600"/>
              </a:spcAft>
              <a:buClr>
                <a:schemeClr val="accent5">
                  <a:lumMod val="75000"/>
                </a:schemeClr>
              </a:buClr>
              <a:buSzPct val="90000"/>
              <a:buFont typeface="Wingdings" panose="05000000000000000000" pitchFamily="2" charset="2"/>
              <a:buChar char="Ø"/>
            </a:pPr>
            <a:r>
              <a:rPr lang="en-US" sz="2400" dirty="0">
                <a:latin typeface="Calibri" panose="020F0502020204030204" pitchFamily="34" charset="0"/>
              </a:rPr>
              <a:t>After the Big Bang the entire early universe was a blurry glowing plasma (light), that began to separate into early galaxies and stars with </a:t>
            </a:r>
            <a:r>
              <a:rPr lang="en-US" sz="2400" b="1" dirty="0">
                <a:solidFill>
                  <a:schemeClr val="accent5">
                    <a:lumMod val="75000"/>
                  </a:schemeClr>
                </a:solidFill>
                <a:latin typeface="Calibri" panose="020F0502020204030204" pitchFamily="34" charset="0"/>
              </a:rPr>
              <a:t>“light divided from the darkness” for the first time.</a:t>
            </a:r>
            <a:endParaRPr lang="en-US" sz="2400" dirty="0">
              <a:latin typeface="Calibri" panose="020F0502020204030204" pitchFamily="34" charset="0"/>
            </a:endParaRPr>
          </a:p>
          <a:p>
            <a:pPr marL="274320" indent="-274320">
              <a:lnSpc>
                <a:spcPct val="85000"/>
              </a:lnSpc>
              <a:spcBef>
                <a:spcPts val="0"/>
              </a:spcBef>
              <a:spcAft>
                <a:spcPts val="600"/>
              </a:spcAft>
              <a:buClr>
                <a:schemeClr val="accent5">
                  <a:lumMod val="75000"/>
                </a:schemeClr>
              </a:buClr>
              <a:buSzPct val="90000"/>
              <a:buFont typeface="Wingdings" panose="05000000000000000000" pitchFamily="2" charset="2"/>
              <a:buChar char="Ø"/>
            </a:pPr>
            <a:r>
              <a:rPr lang="en-US" sz="2400" dirty="0">
                <a:latin typeface="Calibri" panose="020F0502020204030204" pitchFamily="34" charset="0"/>
              </a:rPr>
              <a:t>The first galaxies, stars and planets began as </a:t>
            </a:r>
            <a:r>
              <a:rPr lang="en-US" sz="2400" b="1" dirty="0">
                <a:solidFill>
                  <a:schemeClr val="accent5">
                    <a:lumMod val="75000"/>
                  </a:schemeClr>
                </a:solidFill>
                <a:latin typeface="Calibri" panose="020F0502020204030204" pitchFamily="34" charset="0"/>
              </a:rPr>
              <a:t>“dark formless” clumps of dust, gas and dark matter</a:t>
            </a:r>
            <a:r>
              <a:rPr lang="en-US" sz="2400" dirty="0">
                <a:latin typeface="Calibri" panose="020F0502020204030204" pitchFamily="34" charset="0"/>
              </a:rPr>
              <a:t>. When the mass and temperature reached the ignition point, stars began to shine in a “dark” universe. </a:t>
            </a:r>
            <a:r>
              <a:rPr lang="en-US" sz="1600" dirty="0">
                <a:latin typeface="Calibri" panose="020F0502020204030204" pitchFamily="34" charset="0"/>
                <a:hlinkClick r:id="rId3"/>
              </a:rPr>
              <a:t>[3]</a:t>
            </a:r>
            <a:r>
              <a:rPr lang="en-US" sz="1600" dirty="0">
                <a:latin typeface="Calibri" panose="020F0502020204030204" pitchFamily="34" charset="0"/>
                <a:hlinkClick r:id="rId4"/>
              </a:rPr>
              <a:t>[4]</a:t>
            </a:r>
            <a:r>
              <a:rPr lang="en-US" sz="1600" dirty="0">
                <a:latin typeface="Calibri" panose="020F0502020204030204" pitchFamily="34" charset="0"/>
                <a:hlinkClick r:id="rId5"/>
              </a:rPr>
              <a:t>[135]</a:t>
            </a:r>
            <a:endParaRPr lang="en-US" sz="1600" dirty="0">
              <a:latin typeface="Calibri" panose="020F0502020204030204" pitchFamily="34" charset="0"/>
            </a:endParaRPr>
          </a:p>
        </p:txBody>
      </p:sp>
    </p:spTree>
    <p:extLst>
      <p:ext uri="{BB962C8B-B14F-4D97-AF65-F5344CB8AC3E}">
        <p14:creationId xmlns:p14="http://schemas.microsoft.com/office/powerpoint/2010/main" val="409247204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166513" y="6492875"/>
            <a:ext cx="2667000" cy="365125"/>
          </a:xfrm>
        </p:spPr>
        <p:txBody>
          <a:bodyPr/>
          <a:lstStyle/>
          <a:p>
            <a:r>
              <a:rPr lang="en-US" altLang="en-US" sz="1000" dirty="0"/>
              <a:t>Evolution Is Not Science, Jeff Woodward</a:t>
            </a:r>
          </a:p>
        </p:txBody>
      </p:sp>
      <p:sp>
        <p:nvSpPr>
          <p:cNvPr id="6" name="Text Box 1"/>
          <p:cNvSpPr txBox="1">
            <a:spLocks noChangeArrowheads="1"/>
          </p:cNvSpPr>
          <p:nvPr/>
        </p:nvSpPr>
        <p:spPr bwMode="auto">
          <a:xfrm>
            <a:off x="381000" y="228600"/>
            <a:ext cx="8458200" cy="15240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100000"/>
              </a:lnSpc>
              <a:spcAft>
                <a:spcPts val="600"/>
              </a:spcAft>
              <a:buClrTx/>
            </a:pPr>
            <a:r>
              <a:rPr lang="en-US" altLang="en-US" sz="3000" b="1" dirty="0">
                <a:solidFill>
                  <a:schemeClr val="tx2">
                    <a:lumMod val="25000"/>
                  </a:schemeClr>
                </a:solidFill>
                <a:latin typeface="Times New Roman" panose="02020603050405020304" pitchFamily="18" charset="0"/>
                <a:cs typeface="Arial Unicode MS" panose="020B0604020202020204" pitchFamily="34" charset="-128"/>
              </a:rPr>
              <a:t>The Biblical Creation Sequence Matches All Rigorously Proven Science - After Scientifically Illegal Evolution is Thrown Out</a:t>
            </a:r>
          </a:p>
        </p:txBody>
      </p:sp>
      <p:sp>
        <p:nvSpPr>
          <p:cNvPr id="7" name="Content Placeholder 4"/>
          <p:cNvSpPr txBox="1">
            <a:spLocks/>
          </p:cNvSpPr>
          <p:nvPr/>
        </p:nvSpPr>
        <p:spPr>
          <a:xfrm>
            <a:off x="353704" y="2057400"/>
            <a:ext cx="8637896" cy="449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85000"/>
              </a:lnSpc>
              <a:spcBef>
                <a:spcPts val="0"/>
              </a:spcBef>
              <a:spcAft>
                <a:spcPts val="1200"/>
              </a:spcAft>
              <a:buClr>
                <a:schemeClr val="accent5">
                  <a:lumMod val="75000"/>
                </a:schemeClr>
              </a:buClr>
              <a:buSzPct val="90000"/>
              <a:buNone/>
            </a:pPr>
            <a:r>
              <a:rPr lang="en-US" sz="3200" b="1" dirty="0">
                <a:latin typeface="Calibri" panose="020F0502020204030204" pitchFamily="34" charset="0"/>
              </a:rPr>
              <a:t>This matches what the Bible said, word for word</a:t>
            </a:r>
          </a:p>
          <a:p>
            <a:pPr marL="274320" indent="-274320">
              <a:lnSpc>
                <a:spcPct val="85000"/>
              </a:lnSpc>
              <a:spcBef>
                <a:spcPts val="0"/>
              </a:spcBef>
              <a:spcAft>
                <a:spcPts val="1200"/>
              </a:spcAft>
              <a:buClr>
                <a:schemeClr val="accent5">
                  <a:lumMod val="75000"/>
                </a:schemeClr>
              </a:buClr>
              <a:buSzPct val="90000"/>
              <a:buFont typeface="Wingdings" panose="05000000000000000000" pitchFamily="2" charset="2"/>
              <a:buChar char="Ø"/>
            </a:pPr>
            <a:r>
              <a:rPr lang="en-US" sz="2400" i="1" dirty="0">
                <a:latin typeface="Calibri" panose="020F0502020204030204" pitchFamily="34" charset="0"/>
              </a:rPr>
              <a:t>In the beginning God created the heaven</a:t>
            </a:r>
            <a:r>
              <a:rPr lang="en-US" sz="2400" b="1" i="1" dirty="0">
                <a:latin typeface="Calibri" panose="020F0502020204030204" pitchFamily="34" charset="0"/>
              </a:rPr>
              <a:t> </a:t>
            </a:r>
            <a:r>
              <a:rPr lang="en-US" sz="2400" i="1" dirty="0">
                <a:latin typeface="Calibri" panose="020F0502020204030204" pitchFamily="34" charset="0"/>
              </a:rPr>
              <a:t>and the earth. </a:t>
            </a:r>
          </a:p>
          <a:p>
            <a:pPr marL="274320" indent="-274320">
              <a:lnSpc>
                <a:spcPct val="85000"/>
              </a:lnSpc>
              <a:spcBef>
                <a:spcPts val="0"/>
              </a:spcBef>
              <a:spcAft>
                <a:spcPts val="1200"/>
              </a:spcAft>
              <a:buClr>
                <a:schemeClr val="accent5">
                  <a:lumMod val="75000"/>
                </a:schemeClr>
              </a:buClr>
              <a:buSzPct val="90000"/>
              <a:buFont typeface="Wingdings" panose="05000000000000000000" pitchFamily="2" charset="2"/>
              <a:buChar char="Ø"/>
            </a:pPr>
            <a:r>
              <a:rPr lang="en-US" sz="2400" i="1" dirty="0">
                <a:latin typeface="Calibri" panose="020F0502020204030204" pitchFamily="34" charset="0"/>
              </a:rPr>
              <a:t>And the </a:t>
            </a:r>
            <a:r>
              <a:rPr lang="en-US" sz="2600" b="1" i="1" dirty="0">
                <a:solidFill>
                  <a:schemeClr val="accent5">
                    <a:lumMod val="75000"/>
                  </a:schemeClr>
                </a:solidFill>
                <a:latin typeface="Calibri" panose="020F0502020204030204" pitchFamily="34" charset="0"/>
              </a:rPr>
              <a:t>earth was without form, and void; and darkness</a:t>
            </a:r>
            <a:r>
              <a:rPr lang="en-US" sz="2600" b="1" i="1" dirty="0">
                <a:latin typeface="Calibri" panose="020F0502020204030204" pitchFamily="34" charset="0"/>
              </a:rPr>
              <a:t> </a:t>
            </a:r>
            <a:r>
              <a:rPr lang="en-US" sz="2400" i="1" dirty="0">
                <a:latin typeface="Calibri" panose="020F0502020204030204" pitchFamily="34" charset="0"/>
              </a:rPr>
              <a:t>was upon the face of the deep... </a:t>
            </a:r>
          </a:p>
          <a:p>
            <a:pPr marL="274320" indent="-274320">
              <a:lnSpc>
                <a:spcPct val="85000"/>
              </a:lnSpc>
              <a:spcBef>
                <a:spcPts val="0"/>
              </a:spcBef>
              <a:spcAft>
                <a:spcPts val="1200"/>
              </a:spcAft>
              <a:buClr>
                <a:schemeClr val="accent5">
                  <a:lumMod val="75000"/>
                </a:schemeClr>
              </a:buClr>
              <a:buSzPct val="90000"/>
              <a:buFont typeface="Wingdings" panose="05000000000000000000" pitchFamily="2" charset="2"/>
              <a:buChar char="Ø"/>
            </a:pPr>
            <a:r>
              <a:rPr lang="en-US" sz="2400" i="1" dirty="0">
                <a:latin typeface="Calibri" panose="020F0502020204030204" pitchFamily="34" charset="0"/>
              </a:rPr>
              <a:t>And God said, Let there be light: </a:t>
            </a:r>
            <a:r>
              <a:rPr lang="en-US" sz="2600" b="1" i="1" dirty="0">
                <a:solidFill>
                  <a:schemeClr val="accent5">
                    <a:lumMod val="75000"/>
                  </a:schemeClr>
                </a:solidFill>
                <a:latin typeface="Calibri" panose="020F0502020204030204" pitchFamily="34" charset="0"/>
              </a:rPr>
              <a:t>and there was light.</a:t>
            </a:r>
            <a:r>
              <a:rPr lang="en-US" sz="2400" i="1" dirty="0">
                <a:latin typeface="Calibri" panose="020F0502020204030204" pitchFamily="34" charset="0"/>
              </a:rPr>
              <a:t> </a:t>
            </a:r>
          </a:p>
          <a:p>
            <a:pPr marL="274320" indent="-274320">
              <a:lnSpc>
                <a:spcPct val="85000"/>
              </a:lnSpc>
              <a:spcBef>
                <a:spcPts val="0"/>
              </a:spcBef>
              <a:spcAft>
                <a:spcPts val="1200"/>
              </a:spcAft>
              <a:buClr>
                <a:schemeClr val="accent5">
                  <a:lumMod val="75000"/>
                </a:schemeClr>
              </a:buClr>
              <a:buSzPct val="90000"/>
              <a:buFont typeface="Wingdings" panose="05000000000000000000" pitchFamily="2" charset="2"/>
              <a:buChar char="Ø"/>
            </a:pPr>
            <a:r>
              <a:rPr lang="en-US" sz="2400" i="1" dirty="0">
                <a:latin typeface="Calibri" panose="020F0502020204030204" pitchFamily="34" charset="0"/>
              </a:rPr>
              <a:t>And God saw the light, that it was good: and God </a:t>
            </a:r>
            <a:r>
              <a:rPr lang="en-US" sz="2600" b="1" i="1" dirty="0">
                <a:solidFill>
                  <a:schemeClr val="accent5">
                    <a:lumMod val="75000"/>
                  </a:schemeClr>
                </a:solidFill>
                <a:latin typeface="Calibri" panose="020F0502020204030204" pitchFamily="34" charset="0"/>
              </a:rPr>
              <a:t>divided the light from the darkness </a:t>
            </a:r>
            <a:r>
              <a:rPr lang="en-US" sz="1600" i="1" dirty="0">
                <a:latin typeface="Calibri" panose="020F0502020204030204" pitchFamily="34" charset="0"/>
              </a:rPr>
              <a:t>(Genesis 1:1-4).</a:t>
            </a:r>
            <a:endParaRPr lang="en-US" sz="1600" dirty="0">
              <a:latin typeface="Calibri" panose="020F0502020204030204" pitchFamily="34" charset="0"/>
            </a:endParaRPr>
          </a:p>
          <a:p>
            <a:pPr fontAlgn="auto">
              <a:lnSpc>
                <a:spcPct val="80000"/>
              </a:lnSpc>
              <a:spcBef>
                <a:spcPts val="0"/>
              </a:spcBef>
              <a:spcAft>
                <a:spcPts val="1200"/>
              </a:spcAft>
              <a:buClr>
                <a:schemeClr val="accent5">
                  <a:lumMod val="75000"/>
                </a:schemeClr>
              </a:buClr>
              <a:buSzPct val="90000"/>
              <a:buFont typeface="Wingdings" panose="05000000000000000000" pitchFamily="2" charset="2"/>
              <a:buChar char="Ø"/>
            </a:pPr>
            <a:endParaRPr lang="en-US" sz="2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95561377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ate Placeholder 2"/>
          <p:cNvSpPr>
            <a:spLocks noGrp="1"/>
          </p:cNvSpPr>
          <p:nvPr>
            <p:ph type="dt" sz="half" idx="10"/>
          </p:nvPr>
        </p:nvSpPr>
        <p:spPr>
          <a:xfrm>
            <a:off x="3238499" y="6545987"/>
            <a:ext cx="2667000" cy="365125"/>
          </a:xfrm>
        </p:spPr>
        <p:txBody>
          <a:bodyPr/>
          <a:lstStyle/>
          <a:p>
            <a:r>
              <a:rPr lang="en-US" altLang="en-US" sz="1000" dirty="0">
                <a:solidFill>
                  <a:prstClr val="white">
                    <a:tint val="75000"/>
                  </a:prstClr>
                </a:solidFill>
              </a:rPr>
              <a:t>Evolution Is Not Science, Jeff Woodward</a:t>
            </a:r>
          </a:p>
        </p:txBody>
      </p:sp>
      <p:pic>
        <p:nvPicPr>
          <p:cNvPr id="2" name="Picture 1"/>
          <p:cNvPicPr>
            <a:picLocks noChangeAspect="1"/>
          </p:cNvPicPr>
          <p:nvPr/>
        </p:nvPicPr>
        <p:blipFill rotWithShape="1">
          <a:blip r:embed="rId3"/>
          <a:srcRect l="1789" t="7246" r="68237" b="-7246"/>
          <a:stretch/>
        </p:blipFill>
        <p:spPr>
          <a:xfrm>
            <a:off x="6447257" y="1529297"/>
            <a:ext cx="2294022" cy="5029200"/>
          </a:xfrm>
          <a:prstGeom prst="rect">
            <a:avLst/>
          </a:prstGeom>
          <a:scene3d>
            <a:camera prst="orthographicFront"/>
            <a:lightRig rig="threePt" dir="t"/>
          </a:scene3d>
          <a:sp3d>
            <a:bevelT w="165100" prst="coolSlant"/>
          </a:sp3d>
        </p:spPr>
      </p:pic>
      <p:sp>
        <p:nvSpPr>
          <p:cNvPr id="10" name="TextBox 9"/>
          <p:cNvSpPr txBox="1"/>
          <p:nvPr/>
        </p:nvSpPr>
        <p:spPr>
          <a:xfrm>
            <a:off x="243005" y="1527198"/>
            <a:ext cx="6099127" cy="4816703"/>
          </a:xfrm>
          <a:prstGeom prst="rect">
            <a:avLst/>
          </a:prstGeom>
          <a:noFill/>
        </p:spPr>
        <p:txBody>
          <a:bodyPr wrap="square" rtlCol="0">
            <a:spAutoFit/>
          </a:bodyPr>
          <a:lstStyle/>
          <a:p>
            <a:pPr marL="91440" hangingPunct="1">
              <a:lnSpc>
                <a:spcPct val="100000"/>
              </a:lnSpc>
              <a:spcAft>
                <a:spcPts val="600"/>
              </a:spcAft>
              <a:buClrTx/>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This is Proven By:</a:t>
            </a:r>
          </a:p>
          <a:p>
            <a:pPr marL="548640" indent="-457200" hangingPunct="1">
              <a:lnSpc>
                <a:spcPct val="100000"/>
              </a:lnSpc>
              <a:spcAft>
                <a:spcPts val="1200"/>
              </a:spcAft>
              <a:buClr>
                <a:schemeClr val="accent5">
                  <a:lumMod val="75000"/>
                </a:schemeClr>
              </a:buClr>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Incredible 250 million year old fossil stability </a:t>
            </a:r>
            <a:r>
              <a:rPr lang="en-US" altLang="en-US" sz="2400" dirty="0">
                <a:solidFill>
                  <a:schemeClr val="tx1"/>
                </a:solidFill>
                <a:latin typeface="Calibri" panose="020F0502020204030204" pitchFamily="34" charset="0"/>
                <a:cs typeface="Arial Unicode MS" panose="020B0604020202020204" pitchFamily="34" charset="-128"/>
              </a:rPr>
              <a:t>(or stasis) is found in many advanced organisms including: sharks, Coelacanth fish, Lungfish, jellyfish, dragon flies (swamp flies), flowering trees, ferns, frogs, cyanobacteria (blue green </a:t>
            </a:r>
            <a:r>
              <a:rPr lang="en-US" altLang="en-US" sz="2400" dirty="0" err="1">
                <a:solidFill>
                  <a:schemeClr val="tx1"/>
                </a:solidFill>
                <a:latin typeface="Calibri" panose="020F0502020204030204" pitchFamily="34" charset="0"/>
                <a:cs typeface="Arial Unicode MS" panose="020B0604020202020204" pitchFamily="34" charset="-128"/>
              </a:rPr>
              <a:t>algea</a:t>
            </a:r>
            <a:r>
              <a:rPr lang="en-US" altLang="en-US" sz="2400" dirty="0">
                <a:solidFill>
                  <a:schemeClr val="tx1"/>
                </a:solidFill>
                <a:latin typeface="Calibri" panose="020F0502020204030204" pitchFamily="34" charset="0"/>
                <a:cs typeface="Arial Unicode MS" panose="020B0604020202020204" pitchFamily="34" charset="-128"/>
              </a:rPr>
              <a:t>) and scorpions.</a:t>
            </a:r>
          </a:p>
          <a:p>
            <a:pPr marL="548640" indent="-457200" hangingPunct="1">
              <a:lnSpc>
                <a:spcPct val="100000"/>
              </a:lnSpc>
              <a:spcAft>
                <a:spcPts val="1200"/>
              </a:spcAft>
              <a:buClr>
                <a:schemeClr val="accent5">
                  <a:lumMod val="75000"/>
                </a:schemeClr>
              </a:buClr>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Independent identical massive fossil gaps </a:t>
            </a:r>
            <a:r>
              <a:rPr lang="en-US" altLang="en-US" sz="2400" dirty="0">
                <a:solidFill>
                  <a:schemeClr val="tx1"/>
                </a:solidFill>
                <a:latin typeface="Calibri" panose="020F0502020204030204" pitchFamily="34" charset="0"/>
                <a:cs typeface="Arial Unicode MS" panose="020B0604020202020204" pitchFamily="34" charset="-128"/>
              </a:rPr>
              <a:t>between each different “kind” of organism are found in independent rock fossils, frozen tissue samples and mtDNA.</a:t>
            </a:r>
          </a:p>
        </p:txBody>
      </p:sp>
      <p:sp>
        <p:nvSpPr>
          <p:cNvPr id="15" name="Rectangle 14"/>
          <p:cNvSpPr/>
          <p:nvPr/>
        </p:nvSpPr>
        <p:spPr>
          <a:xfrm>
            <a:off x="6115748" y="6242878"/>
            <a:ext cx="2957039" cy="321306"/>
          </a:xfrm>
          <a:prstGeom prst="rect">
            <a:avLst/>
          </a:prstGeom>
        </p:spPr>
        <p:txBody>
          <a:bodyPr wrap="square">
            <a:spAutoFit/>
          </a:bodyPr>
          <a:lstStyle/>
          <a:p>
            <a:pPr algn="ctr"/>
            <a:r>
              <a:rPr lang="en-US" altLang="en-US" sz="1600" dirty="0">
                <a:solidFill>
                  <a:schemeClr val="tx2">
                    <a:lumMod val="10000"/>
                  </a:schemeClr>
                </a:solidFill>
                <a:latin typeface="Calibri" panose="020F0502020204030204" pitchFamily="34" charset="0"/>
                <a:hlinkClick r:id="rId4"/>
              </a:rPr>
              <a:t>[376]</a:t>
            </a:r>
            <a:r>
              <a:rPr lang="en-US" altLang="en-US" sz="1600" dirty="0">
                <a:solidFill>
                  <a:schemeClr val="tx2">
                    <a:lumMod val="10000"/>
                  </a:schemeClr>
                </a:solidFill>
                <a:latin typeface="Calibri" panose="020F0502020204030204" pitchFamily="34" charset="0"/>
              </a:rPr>
              <a:t>. </a:t>
            </a:r>
            <a:endParaRPr lang="en-US" sz="1600" dirty="0">
              <a:solidFill>
                <a:schemeClr val="tx2">
                  <a:lumMod val="10000"/>
                </a:schemeClr>
              </a:solidFill>
            </a:endParaRPr>
          </a:p>
        </p:txBody>
      </p:sp>
      <p:sp>
        <p:nvSpPr>
          <p:cNvPr id="8" name="Text Box 1"/>
          <p:cNvSpPr txBox="1">
            <a:spLocks noChangeArrowheads="1"/>
          </p:cNvSpPr>
          <p:nvPr/>
        </p:nvSpPr>
        <p:spPr bwMode="auto">
          <a:xfrm>
            <a:off x="369739" y="228600"/>
            <a:ext cx="8404522" cy="982977"/>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100000"/>
              </a:lnSpc>
              <a:spcAft>
                <a:spcPts val="600"/>
              </a:spcAft>
              <a:buClrTx/>
            </a:pPr>
            <a:r>
              <a:rPr lang="en-US" altLang="en-US" sz="3000" b="1" dirty="0">
                <a:solidFill>
                  <a:schemeClr val="tx2">
                    <a:lumMod val="25000"/>
                  </a:schemeClr>
                </a:solidFill>
                <a:latin typeface="Times New Roman" panose="02020603050405020304" pitchFamily="18" charset="0"/>
                <a:cs typeface="Arial Unicode MS" panose="020B0604020202020204" pitchFamily="34" charset="-128"/>
              </a:rPr>
              <a:t>Biblical Creation Sequence Proven by Identical Gaps in: Fossils, Real Tissue Samples &amp; mtDNA</a:t>
            </a:r>
          </a:p>
        </p:txBody>
      </p:sp>
    </p:spTree>
    <p:extLst>
      <p:ext uri="{BB962C8B-B14F-4D97-AF65-F5344CB8AC3E}">
        <p14:creationId xmlns:p14="http://schemas.microsoft.com/office/powerpoint/2010/main" val="2428688712"/>
      </p:ext>
    </p:extLst>
  </p:cSld>
  <p:clrMapOvr>
    <a:masterClrMapping/>
  </p:clrMapOvr>
  <p:transition spd="med" advTm="30000">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457200" y="1371600"/>
            <a:ext cx="8229600" cy="5181600"/>
          </a:xfrm>
        </p:spPr>
        <p:txBody>
          <a:bodyPr>
            <a:normAutofit fontScale="25000" lnSpcReduction="20000"/>
          </a:bodyPr>
          <a:lstStyle/>
          <a:p>
            <a:pPr marL="274320" indent="-274320">
              <a:lnSpc>
                <a:spcPct val="110000"/>
              </a:lnSpc>
              <a:spcBef>
                <a:spcPts val="0"/>
              </a:spcBef>
              <a:spcAft>
                <a:spcPts val="1800"/>
              </a:spcAft>
              <a:buClr>
                <a:schemeClr val="accent5">
                  <a:lumMod val="75000"/>
                </a:schemeClr>
              </a:buClr>
              <a:buSzPct val="80000"/>
              <a:buFont typeface="Wingdings" panose="05000000000000000000" pitchFamily="2" charset="2"/>
              <a:buChar char="Ø"/>
            </a:pPr>
            <a:r>
              <a:rPr lang="en-US" sz="8800" b="1" dirty="0"/>
              <a:t>Extensive research of monkeys, Neanderthals, hominids and every different kind of bird using </a:t>
            </a:r>
            <a:r>
              <a:rPr lang="en-US" sz="8800" b="1" u="sng" dirty="0"/>
              <a:t>frozen preserved REAL bone, soft tissue and real DNA independently confirm the exact same massive feature gap results</a:t>
            </a:r>
            <a:r>
              <a:rPr lang="en-US" sz="8800" b="1" dirty="0"/>
              <a:t> as found in traditional mineralized rock fossils.</a:t>
            </a:r>
          </a:p>
          <a:p>
            <a:pPr marL="274320" indent="-274320">
              <a:lnSpc>
                <a:spcPct val="110000"/>
              </a:lnSpc>
              <a:spcBef>
                <a:spcPts val="0"/>
              </a:spcBef>
              <a:spcAft>
                <a:spcPts val="1800"/>
              </a:spcAft>
              <a:buClr>
                <a:schemeClr val="accent5">
                  <a:lumMod val="75000"/>
                </a:schemeClr>
              </a:buClr>
              <a:buSzPct val="80000"/>
              <a:buFont typeface="Wingdings" panose="05000000000000000000" pitchFamily="2" charset="2"/>
              <a:buChar char="Ø"/>
            </a:pPr>
            <a:r>
              <a:rPr lang="en-US" sz="8800" b="1" dirty="0"/>
              <a:t>We find discontinuous independent but similar looking </a:t>
            </a:r>
            <a:r>
              <a:rPr lang="en-US" sz="8800" b="1" u="sng" dirty="0"/>
              <a:t>organisms that all appeared instantly fully formed and complex</a:t>
            </a:r>
            <a:r>
              <a:rPr lang="en-US" sz="8800" b="1" dirty="0"/>
              <a:t> without any transitional forms before or after.</a:t>
            </a:r>
          </a:p>
          <a:p>
            <a:pPr marL="274320" indent="-274320">
              <a:lnSpc>
                <a:spcPct val="110000"/>
              </a:lnSpc>
              <a:spcBef>
                <a:spcPts val="0"/>
              </a:spcBef>
              <a:spcAft>
                <a:spcPts val="1800"/>
              </a:spcAft>
              <a:buClr>
                <a:schemeClr val="accent5">
                  <a:lumMod val="75000"/>
                </a:schemeClr>
              </a:buClr>
              <a:buSzPct val="80000"/>
              <a:buFont typeface="Wingdings" panose="05000000000000000000" pitchFamily="2" charset="2"/>
              <a:buChar char="Ø"/>
            </a:pPr>
            <a:r>
              <a:rPr lang="en-US" sz="8800" b="1" dirty="0">
                <a:solidFill>
                  <a:schemeClr val="accent5">
                    <a:lumMod val="75000"/>
                  </a:schemeClr>
                </a:solidFill>
              </a:rPr>
              <a:t>This is independent proof that the gaps in the fossil record are REAL, and these gaps reveal the true discontinuous fossil record, (they are not due to 95% missing fossils). </a:t>
            </a:r>
          </a:p>
          <a:p>
            <a:pPr marL="274320" indent="-274320">
              <a:lnSpc>
                <a:spcPct val="110000"/>
              </a:lnSpc>
              <a:spcBef>
                <a:spcPts val="0"/>
              </a:spcBef>
              <a:spcAft>
                <a:spcPts val="1800"/>
              </a:spcAft>
              <a:buClr>
                <a:schemeClr val="accent5">
                  <a:lumMod val="75000"/>
                </a:schemeClr>
              </a:buClr>
              <a:buSzPct val="80000"/>
              <a:buFont typeface="Wingdings" panose="05000000000000000000" pitchFamily="2" charset="2"/>
              <a:buChar char="Ø"/>
            </a:pPr>
            <a:r>
              <a:rPr lang="en-US" sz="8800" b="1" dirty="0">
                <a:solidFill>
                  <a:schemeClr val="accent5">
                    <a:lumMod val="75000"/>
                  </a:schemeClr>
                </a:solidFill>
              </a:rPr>
              <a:t>Fossils prove the Bible was correct. It is evolution that doesn't agree with the discontinuous rock fossil record, plus discontinuous frozen real bone, tissue and DNA.</a:t>
            </a:r>
          </a:p>
          <a:p>
            <a:endParaRPr lang="en-US" dirty="0">
              <a:solidFill>
                <a:schemeClr val="accent5">
                  <a:lumMod val="75000"/>
                </a:schemeClr>
              </a:solidFill>
            </a:endParaRPr>
          </a:p>
        </p:txBody>
      </p:sp>
      <p:sp>
        <p:nvSpPr>
          <p:cNvPr id="4" name="Date Placeholder 2"/>
          <p:cNvSpPr>
            <a:spLocks noGrp="1"/>
          </p:cNvSpPr>
          <p:nvPr>
            <p:ph type="dt" sz="half" idx="10"/>
          </p:nvPr>
        </p:nvSpPr>
        <p:spPr>
          <a:xfrm>
            <a:off x="5867400" y="6553200"/>
            <a:ext cx="2667000" cy="365125"/>
          </a:xfrm>
        </p:spPr>
        <p:txBody>
          <a:bodyPr/>
          <a:lstStyle/>
          <a:p>
            <a:r>
              <a:rPr lang="en-US" altLang="en-US" sz="1000" dirty="0"/>
              <a:t>Evolution Is Not Science, Jeff Woodward</a:t>
            </a:r>
          </a:p>
        </p:txBody>
      </p:sp>
      <p:sp>
        <p:nvSpPr>
          <p:cNvPr id="8" name="Text Box 1"/>
          <p:cNvSpPr txBox="1">
            <a:spLocks noChangeArrowheads="1"/>
          </p:cNvSpPr>
          <p:nvPr/>
        </p:nvSpPr>
        <p:spPr bwMode="auto">
          <a:xfrm>
            <a:off x="369739" y="228600"/>
            <a:ext cx="8404522" cy="982977"/>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100000"/>
              </a:lnSpc>
              <a:spcAft>
                <a:spcPts val="600"/>
              </a:spcAft>
              <a:buClrTx/>
            </a:pPr>
            <a:r>
              <a:rPr lang="en-US" altLang="en-US" sz="3000" b="1" dirty="0">
                <a:solidFill>
                  <a:schemeClr val="tx2">
                    <a:lumMod val="25000"/>
                  </a:schemeClr>
                </a:solidFill>
                <a:latin typeface="Times New Roman" panose="02020603050405020304" pitchFamily="18" charset="0"/>
                <a:cs typeface="Arial Unicode MS" panose="020B0604020202020204" pitchFamily="34" charset="-128"/>
              </a:rPr>
              <a:t>Biblical Creation Sequence Proven by Identical Gaps in: Fossils, Real Tissue Samples &amp; mtDNA</a:t>
            </a:r>
          </a:p>
        </p:txBody>
      </p:sp>
    </p:spTree>
    <p:extLst>
      <p:ext uri="{BB962C8B-B14F-4D97-AF65-F5344CB8AC3E}">
        <p14:creationId xmlns:p14="http://schemas.microsoft.com/office/powerpoint/2010/main" val="194355916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AutoShape 3"/>
          <p:cNvSpPr>
            <a:spLocks noChangeArrowheads="1"/>
          </p:cNvSpPr>
          <p:nvPr/>
        </p:nvSpPr>
        <p:spPr bwMode="auto">
          <a:xfrm>
            <a:off x="593725" y="1227233"/>
            <a:ext cx="8001000" cy="937162"/>
          </a:xfrm>
          <a:prstGeom prst="roundRect">
            <a:avLst>
              <a:gd name="adj" fmla="val 139"/>
            </a:avLst>
          </a:prstGeom>
          <a:blipFill>
            <a:blip r:embed="rId3"/>
            <a:tile tx="0" ty="0" sx="100000" sy="100000" flip="none" algn="tl"/>
          </a:blipFill>
          <a:ln w="73080">
            <a:solidFill>
              <a:srgbClr val="808080"/>
            </a:solidFill>
            <a:round/>
            <a:headEnd/>
            <a:tailEnd/>
          </a:ln>
          <a:effectLst/>
          <a:scene3d>
            <a:camera prst="orthographicFront"/>
            <a:lightRig rig="threePt" dir="t"/>
          </a:scene3d>
          <a:sp3d>
            <a:bevelT w="165100" prst="coolSlant"/>
          </a:sp3d>
        </p:spPr>
        <p:txBody>
          <a:bodyPr wrap="none" anchor="ctr"/>
          <a:lstStyle/>
          <a:p>
            <a:endParaRPr lang="en-US" dirty="0"/>
          </a:p>
        </p:txBody>
      </p:sp>
      <p:sp>
        <p:nvSpPr>
          <p:cNvPr id="17409" name="Rectangle 1"/>
          <p:cNvSpPr>
            <a:spLocks noChangeArrowheads="1"/>
          </p:cNvSpPr>
          <p:nvPr/>
        </p:nvSpPr>
        <p:spPr bwMode="auto">
          <a:xfrm>
            <a:off x="593725" y="1235075"/>
            <a:ext cx="7954963" cy="99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288"/>
              </a:spcAft>
              <a:buClrTx/>
              <a:buFontTx/>
              <a:buNone/>
            </a:pPr>
            <a:r>
              <a:rPr lang="en-US" altLang="en-US" sz="3400" b="1" dirty="0">
                <a:solidFill>
                  <a:schemeClr val="tx2">
                    <a:lumMod val="25000"/>
                  </a:schemeClr>
                </a:solidFill>
                <a:latin typeface="Calibri" panose="020F0502020204030204" pitchFamily="34" charset="0"/>
                <a:cs typeface="Times New Roman" panose="02020603050405020304" pitchFamily="18" charset="0"/>
              </a:rPr>
              <a:t>Private Research Scientist &amp; Book Author</a:t>
            </a:r>
          </a:p>
          <a:p>
            <a:pPr algn="ctr">
              <a:lnSpc>
                <a:spcPct val="100000"/>
              </a:lnSpc>
              <a:spcAft>
                <a:spcPts val="438"/>
              </a:spcAft>
              <a:buClrTx/>
              <a:buFontTx/>
              <a:buNone/>
            </a:pPr>
            <a:r>
              <a:rPr lang="en-US" altLang="en-US" sz="2200" b="1" dirty="0">
                <a:solidFill>
                  <a:schemeClr val="tx2">
                    <a:lumMod val="25000"/>
                  </a:schemeClr>
                </a:solidFill>
                <a:latin typeface="Calibri" panose="020F0502020204030204" pitchFamily="34" charset="0"/>
                <a:cs typeface="Times New Roman" panose="02020603050405020304" pitchFamily="18" charset="0"/>
              </a:rPr>
              <a:t>6 Years</a:t>
            </a:r>
          </a:p>
        </p:txBody>
      </p:sp>
      <p:sp>
        <p:nvSpPr>
          <p:cNvPr id="17410" name="Text Box 2"/>
          <p:cNvSpPr txBox="1">
            <a:spLocks noChangeArrowheads="1"/>
          </p:cNvSpPr>
          <p:nvPr/>
        </p:nvSpPr>
        <p:spPr bwMode="auto">
          <a:xfrm>
            <a:off x="593725" y="228600"/>
            <a:ext cx="8001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wrap="none"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QUALIFICATIONS</a:t>
            </a:r>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t="1949" b="1949"/>
          <a:stretch>
            <a:fillRect/>
          </a:stretch>
        </p:blipFill>
        <p:spPr bwMode="auto">
          <a:xfrm>
            <a:off x="6973719" y="3486479"/>
            <a:ext cx="1932108" cy="2468880"/>
          </a:xfrm>
          <a:prstGeom prst="rect">
            <a:avLst/>
          </a:prstGeom>
          <a:noFill/>
          <a:ln w="73080">
            <a:solidFill>
              <a:srgbClr val="999999"/>
            </a:solidFill>
            <a:round/>
            <a:headEnd/>
            <a:tailEnd/>
          </a:ln>
          <a:effectLst/>
          <a:extLst>
            <a:ext uri="{909E8E84-426E-40DD-AFC4-6F175D3DCCD1}">
              <a14:hiddenFill xmlns:a14="http://schemas.microsoft.com/office/drawing/2010/main">
                <a:blipFill dpi="0" rotWithShape="0">
                  <a:blip/>
                  <a:srcRect t="1949" b="194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Rectangle 5"/>
          <p:cNvSpPr>
            <a:spLocks noChangeArrowheads="1"/>
          </p:cNvSpPr>
          <p:nvPr/>
        </p:nvSpPr>
        <p:spPr bwMode="auto">
          <a:xfrm>
            <a:off x="223059" y="2477228"/>
            <a:ext cx="8682768"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1800"/>
              </a:spcAft>
              <a:buClrTx/>
              <a:buFontTx/>
              <a:buNone/>
            </a:pPr>
            <a:r>
              <a:rPr lang="en-US" altLang="en-US" sz="3000" b="1" dirty="0">
                <a:solidFill>
                  <a:schemeClr val="accent5">
                    <a:lumMod val="75000"/>
                  </a:schemeClr>
                </a:solidFill>
                <a:latin typeface="Calibri" panose="020F0502020204030204" pitchFamily="34" charset="0"/>
                <a:cs typeface="Times New Roman" panose="02020603050405020304" pitchFamily="18" charset="0"/>
              </a:rPr>
              <a:t>30 Years of Scientific Research in the Following Fields:</a:t>
            </a:r>
          </a:p>
        </p:txBody>
      </p:sp>
      <p:sp>
        <p:nvSpPr>
          <p:cNvPr id="7" name="Date Placeholder 2"/>
          <p:cNvSpPr>
            <a:spLocks noGrp="1"/>
          </p:cNvSpPr>
          <p:nvPr>
            <p:ph type="dt" sz="half" idx="10"/>
          </p:nvPr>
        </p:nvSpPr>
        <p:spPr>
          <a:xfrm>
            <a:off x="2448349" y="6572911"/>
            <a:ext cx="4495800" cy="365125"/>
          </a:xfrm>
        </p:spPr>
        <p:txBody>
          <a:bodyPr/>
          <a:lstStyle/>
          <a:p>
            <a:pPr lvl="0" algn="l">
              <a:lnSpc>
                <a:spcPct val="100000"/>
              </a:lnSpc>
              <a:spcAft>
                <a:spcPts val="0"/>
              </a:spcAft>
              <a:buClrTx/>
            </a:pPr>
            <a:r>
              <a:rPr lang="en-US" altLang="en-US" sz="1200" dirty="0">
                <a:solidFill>
                  <a:srgbClr val="FFFFFF"/>
                </a:solidFill>
                <a:latin typeface="Calibri" panose="020F0502020204030204" pitchFamily="34" charset="0"/>
                <a:cs typeface="Times New Roman" panose="02020603050405020304" pitchFamily="18" charset="0"/>
              </a:rPr>
              <a:t>* Not affiliated with this book</a:t>
            </a:r>
            <a:r>
              <a:rPr lang="en-US" altLang="en-US" sz="1000" dirty="0"/>
              <a:t> Evolution Is Not Science, Jeff Woodward</a:t>
            </a:r>
          </a:p>
        </p:txBody>
      </p:sp>
      <p:sp>
        <p:nvSpPr>
          <p:cNvPr id="8" name="Rectangle 5"/>
          <p:cNvSpPr>
            <a:spLocks noChangeArrowheads="1"/>
          </p:cNvSpPr>
          <p:nvPr/>
        </p:nvSpPr>
        <p:spPr bwMode="auto">
          <a:xfrm>
            <a:off x="557331" y="2937439"/>
            <a:ext cx="6492876" cy="352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100000"/>
              </a:lnSpc>
              <a:spcAft>
                <a:spcPts val="600"/>
              </a:spcAft>
              <a:buClr>
                <a:srgbClr val="0070C0"/>
              </a:buClr>
              <a:buSzPct val="69000"/>
              <a:buFont typeface="Wingdings" panose="05000000000000000000" pitchFamily="2" charset="2"/>
              <a:buChar char="Ø"/>
            </a:pPr>
            <a:r>
              <a:rPr lang="en-US" altLang="en-US" sz="2200" b="1" dirty="0">
                <a:solidFill>
                  <a:srgbClr val="FFFFFF"/>
                </a:solidFill>
                <a:latin typeface="Calibri" panose="020F0502020204030204" pitchFamily="34" charset="0"/>
                <a:cs typeface="Times New Roman" panose="02020603050405020304" pitchFamily="18" charset="0"/>
              </a:rPr>
              <a:t>300 science books and 5,000 research articles</a:t>
            </a:r>
          </a:p>
          <a:p>
            <a:pPr marL="342900" lvl="0" indent="-342900">
              <a:lnSpc>
                <a:spcPct val="100000"/>
              </a:lnSpc>
              <a:spcAft>
                <a:spcPts val="600"/>
              </a:spcAft>
              <a:buClr>
                <a:srgbClr val="0070C0"/>
              </a:buClr>
              <a:buSzPct val="69000"/>
              <a:buFont typeface="Wingdings" panose="05000000000000000000" pitchFamily="2" charset="2"/>
              <a:buChar char="Ø"/>
            </a:pPr>
            <a:r>
              <a:rPr lang="en-US" altLang="en-US" sz="2200" b="1" dirty="0">
                <a:solidFill>
                  <a:srgbClr val="FFFFFF"/>
                </a:solidFill>
                <a:latin typeface="Calibri" panose="020F0502020204030204" pitchFamily="34" charset="0"/>
                <a:cs typeface="Times New Roman" panose="02020603050405020304" pitchFamily="18" charset="0"/>
              </a:rPr>
              <a:t>Taught Digital Electronics at DeVry University*</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200" b="1" dirty="0">
                <a:solidFill>
                  <a:srgbClr val="FFFFFF"/>
                </a:solidFill>
                <a:latin typeface="Calibri" panose="020F0502020204030204" pitchFamily="34" charset="0"/>
                <a:cs typeface="Times New Roman" panose="02020603050405020304" pitchFamily="18" charset="0"/>
              </a:rPr>
              <a:t>Researched nearly every evolution research article</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200" b="1" dirty="0">
                <a:solidFill>
                  <a:srgbClr val="FFFFFF"/>
                </a:solidFill>
                <a:latin typeface="Calibri" panose="020F0502020204030204" pitchFamily="34" charset="0"/>
                <a:cs typeface="Times New Roman" panose="02020603050405020304" pitchFamily="18" charset="0"/>
              </a:rPr>
              <a:t>The causes, effects and pain of radical liberalism, homosexuality, abortion, illegal drugs, date rape, mental illness, pornography, feminism, revised history and global warming</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200" b="1" dirty="0">
                <a:solidFill>
                  <a:srgbClr val="FFFFFF"/>
                </a:solidFill>
                <a:latin typeface="Calibri" panose="020F0502020204030204" pitchFamily="34" charset="0"/>
                <a:cs typeface="Times New Roman" panose="02020603050405020304" pitchFamily="18" charset="0"/>
              </a:rPr>
              <a:t>Most world religions and world cultures</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200" b="1" dirty="0">
                <a:solidFill>
                  <a:srgbClr val="FFFFFF"/>
                </a:solidFill>
                <a:latin typeface="Calibri" panose="020F0502020204030204" pitchFamily="34" charset="0"/>
                <a:cs typeface="Times New Roman" panose="02020603050405020304" pitchFamily="18" charset="0"/>
              </a:rPr>
              <a:t>Biblical archeology, miracles and prophesy</a:t>
            </a:r>
          </a:p>
        </p:txBody>
      </p:sp>
    </p:spTree>
    <p:extLst>
      <p:ext uri="{BB962C8B-B14F-4D97-AF65-F5344CB8AC3E}">
        <p14:creationId xmlns:p14="http://schemas.microsoft.com/office/powerpoint/2010/main" val="2208975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000">
        <p15:prstTrans prst="pageCurlDouble"/>
      </p:transition>
    </mc:Choice>
    <mc:Fallback xmlns="">
      <p:transition spd="slow" advTm="24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072" r="7784" b="11997"/>
          <a:stretch/>
        </p:blipFill>
        <p:spPr bwMode="auto">
          <a:xfrm>
            <a:off x="3358486" y="11737"/>
            <a:ext cx="5778690" cy="68580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r="671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Date Placeholder 2"/>
          <p:cNvSpPr>
            <a:spLocks noGrp="1"/>
          </p:cNvSpPr>
          <p:nvPr>
            <p:ph type="dt" sz="half" idx="10"/>
          </p:nvPr>
        </p:nvSpPr>
        <p:spPr>
          <a:xfrm>
            <a:off x="205592" y="6539869"/>
            <a:ext cx="2667000" cy="365125"/>
          </a:xfrm>
        </p:spPr>
        <p:txBody>
          <a:bodyPr/>
          <a:lstStyle/>
          <a:p>
            <a:r>
              <a:rPr lang="en-US" altLang="en-US" sz="1000" dirty="0"/>
              <a:t>Evolution Is Not Science, Jeff Woodward</a:t>
            </a:r>
          </a:p>
        </p:txBody>
      </p:sp>
      <p:sp>
        <p:nvSpPr>
          <p:cNvPr id="2" name="TextBox 1"/>
          <p:cNvSpPr txBox="1"/>
          <p:nvPr/>
        </p:nvSpPr>
        <p:spPr>
          <a:xfrm>
            <a:off x="76200" y="961858"/>
            <a:ext cx="2953327" cy="321306"/>
          </a:xfrm>
          <a:prstGeom prst="rect">
            <a:avLst/>
          </a:prstGeom>
          <a:noFill/>
        </p:spPr>
        <p:txBody>
          <a:bodyPr wrap="square" rtlCol="0">
            <a:spAutoFit/>
          </a:bodyPr>
          <a:lstStyle/>
          <a:p>
            <a:r>
              <a:rPr lang="en-US" sz="1600" dirty="0">
                <a:solidFill>
                  <a:schemeClr val="tx1"/>
                </a:solidFill>
                <a:latin typeface="Calibri" panose="020F0502020204030204" pitchFamily="34" charset="0"/>
              </a:rPr>
              <a:t>Nonlinear time God experienced</a:t>
            </a:r>
          </a:p>
        </p:txBody>
      </p:sp>
      <p:cxnSp>
        <p:nvCxnSpPr>
          <p:cNvPr id="6" name="Straight Arrow Connector 5"/>
          <p:cNvCxnSpPr/>
          <p:nvPr/>
        </p:nvCxnSpPr>
        <p:spPr>
          <a:xfrm>
            <a:off x="2945685" y="798754"/>
            <a:ext cx="3570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37023" y="1097280"/>
            <a:ext cx="3570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28336" y="61486"/>
            <a:ext cx="1687203" cy="321306"/>
          </a:xfrm>
          <a:prstGeom prst="rect">
            <a:avLst/>
          </a:prstGeom>
          <a:noFill/>
        </p:spPr>
        <p:txBody>
          <a:bodyPr wrap="square" rtlCol="0">
            <a:spAutoFit/>
          </a:bodyPr>
          <a:lstStyle/>
          <a:p>
            <a:r>
              <a:rPr lang="en-US" sz="1600" dirty="0">
                <a:solidFill>
                  <a:schemeClr val="tx1"/>
                </a:solidFill>
                <a:latin typeface="Calibri" panose="020F0502020204030204" pitchFamily="34" charset="0"/>
              </a:rPr>
              <a:t>Scientific events</a:t>
            </a:r>
          </a:p>
        </p:txBody>
      </p:sp>
      <p:sp>
        <p:nvSpPr>
          <p:cNvPr id="5" name="Text Box 2"/>
          <p:cNvSpPr txBox="1">
            <a:spLocks noChangeArrowheads="1"/>
          </p:cNvSpPr>
          <p:nvPr/>
        </p:nvSpPr>
        <p:spPr bwMode="auto">
          <a:xfrm>
            <a:off x="76200" y="1329108"/>
            <a:ext cx="3282286" cy="4374353"/>
          </a:xfrm>
          <a:prstGeom prst="rect">
            <a:avLst/>
          </a:prstGeom>
          <a:blipFill dpi="0" rotWithShape="0">
            <a:blip r:embed="rId4"/>
            <a:srcRect/>
            <a:tile tx="0" ty="0" sx="100000" sy="100000" flip="none" algn="tl"/>
          </a:blipFill>
          <a:ln w="18360">
            <a:solidFill>
              <a:srgbClr val="000000"/>
            </a:solidFill>
            <a:round/>
            <a:headEnd/>
            <a:tailEnd/>
          </a:ln>
          <a:effectLst>
            <a:outerShdw algn="ctr" rotWithShape="0">
              <a:srgbClr val="808080"/>
            </a:outerShdw>
          </a:effectLst>
          <a:scene3d>
            <a:camera prst="orthographicFront"/>
            <a:lightRig rig="threePt" dir="t"/>
          </a:scene3d>
          <a:sp3d>
            <a:bevelT w="165100" prst="coolSlant"/>
          </a:sp3d>
        </p:spPr>
        <p:txBody>
          <a:bodyPr lIns="91440" tIns="91440" rIns="91440" bIns="91440" anchor="t"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90000"/>
              </a:lnSpc>
              <a:spcAft>
                <a:spcPts val="600"/>
              </a:spcAft>
              <a:buClrTx/>
            </a:pPr>
            <a:r>
              <a:rPr lang="en-US" altLang="en-US" sz="2000" b="1" dirty="0">
                <a:solidFill>
                  <a:schemeClr val="tx2">
                    <a:lumMod val="25000"/>
                  </a:schemeClr>
                </a:solidFill>
                <a:latin typeface="Times New Roman" panose="02020603050405020304" pitchFamily="18" charset="0"/>
                <a:cs typeface="Arial Unicode MS" panose="020B0604020202020204" pitchFamily="34" charset="-128"/>
              </a:rPr>
              <a:t>The Bible Creation Sequence Matches All Rigorously Proven Science: </a:t>
            </a:r>
          </a:p>
        </p:txBody>
      </p:sp>
      <p:sp>
        <p:nvSpPr>
          <p:cNvPr id="76802" name="Text Box 2"/>
          <p:cNvSpPr txBox="1">
            <a:spLocks noChangeArrowheads="1"/>
          </p:cNvSpPr>
          <p:nvPr/>
        </p:nvSpPr>
        <p:spPr bwMode="auto">
          <a:xfrm>
            <a:off x="95576" y="2229480"/>
            <a:ext cx="3282286" cy="3468392"/>
          </a:xfrm>
          <a:prstGeom prst="rect">
            <a:avLst/>
          </a:prstGeom>
          <a:noFill/>
          <a:ln w="18360">
            <a:noFill/>
            <a:round/>
            <a:headEnd/>
            <a:tailEnd/>
          </a:ln>
          <a:effectLst>
            <a:outerShdw algn="ctr" rotWithShape="0">
              <a:srgbClr val="808080"/>
            </a:outerShdw>
          </a:effectLst>
        </p:spPr>
        <p:txBody>
          <a:bodyPr lIns="91440" tIns="91440" rIns="91440" bIns="91440" anchor="t"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228600" indent="-228600" hangingPunct="1">
              <a:lnSpc>
                <a:spcPct val="90000"/>
              </a:lnSpc>
              <a:spcAft>
                <a:spcPts val="600"/>
              </a:spcAft>
              <a:buClr>
                <a:schemeClr val="bg1"/>
              </a:buClr>
              <a:buSzPct val="80000"/>
              <a:buFont typeface="Wingdings" panose="05000000000000000000" pitchFamily="2" charset="2"/>
              <a:buChar char="Ø"/>
            </a:pPr>
            <a:r>
              <a:rPr lang="en-US" altLang="en-US" sz="1600" b="1" dirty="0">
                <a:solidFill>
                  <a:schemeClr val="tx2">
                    <a:lumMod val="25000"/>
                  </a:schemeClr>
                </a:solidFill>
                <a:latin typeface="Calibri" panose="020F0502020204030204" pitchFamily="34" charset="0"/>
                <a:cs typeface="Arial Unicode MS" panose="020B0604020202020204" pitchFamily="34" charset="-128"/>
              </a:rPr>
              <a:t>Space-time fabric, wormhole doors, nonlinear time and dark matter described first in Bible.</a:t>
            </a:r>
          </a:p>
          <a:p>
            <a:pPr marL="228600" indent="-228600" hangingPunct="1">
              <a:lnSpc>
                <a:spcPct val="90000"/>
              </a:lnSpc>
              <a:spcAft>
                <a:spcPts val="600"/>
              </a:spcAft>
              <a:buClr>
                <a:schemeClr val="bg1"/>
              </a:buClr>
              <a:buSzPct val="80000"/>
              <a:buFont typeface="Wingdings" panose="05000000000000000000" pitchFamily="2" charset="2"/>
              <a:buChar char="Ø"/>
            </a:pPr>
            <a:r>
              <a:rPr lang="en-US" altLang="en-US" sz="1600" b="1" dirty="0">
                <a:solidFill>
                  <a:schemeClr val="tx2">
                    <a:lumMod val="25000"/>
                  </a:schemeClr>
                </a:solidFill>
                <a:latin typeface="Calibri" panose="020F0502020204030204" pitchFamily="34" charset="0"/>
                <a:cs typeface="Arial Unicode MS" panose="020B0604020202020204" pitchFamily="34" charset="-128"/>
              </a:rPr>
              <a:t>Over 200 Anthropic Principles are required for life to exist on Earth.</a:t>
            </a:r>
          </a:p>
          <a:p>
            <a:pPr marL="228600" indent="-228600" hangingPunct="1">
              <a:lnSpc>
                <a:spcPct val="90000"/>
              </a:lnSpc>
              <a:spcAft>
                <a:spcPts val="600"/>
              </a:spcAft>
              <a:buClr>
                <a:schemeClr val="bg1"/>
              </a:buClr>
              <a:buSzPct val="80000"/>
              <a:buFont typeface="Wingdings" panose="05000000000000000000" pitchFamily="2" charset="2"/>
              <a:buChar char="Ø"/>
            </a:pPr>
            <a:r>
              <a:rPr lang="en-US" altLang="en-US" sz="1600" b="1" dirty="0">
                <a:solidFill>
                  <a:schemeClr val="tx2">
                    <a:lumMod val="25000"/>
                  </a:schemeClr>
                </a:solidFill>
                <a:latin typeface="Calibri" panose="020F0502020204030204" pitchFamily="34" charset="0"/>
                <a:cs typeface="Arial Unicode MS" panose="020B0604020202020204" pitchFamily="34" charset="-128"/>
              </a:rPr>
              <a:t>Proven instant complex design bursts including Big Bang literally match details of Biblical creation days, using God’s nonlinear time.</a:t>
            </a:r>
          </a:p>
          <a:p>
            <a:pPr marL="228600" indent="-228600" hangingPunct="1">
              <a:lnSpc>
                <a:spcPct val="90000"/>
              </a:lnSpc>
              <a:spcAft>
                <a:spcPts val="600"/>
              </a:spcAft>
              <a:buClr>
                <a:schemeClr val="bg1"/>
              </a:buClr>
              <a:buSzPct val="80000"/>
              <a:buFont typeface="Wingdings" panose="05000000000000000000" pitchFamily="2" charset="2"/>
              <a:buChar char="Ø"/>
            </a:pPr>
            <a:r>
              <a:rPr lang="en-US" altLang="en-US" sz="1600" b="1" dirty="0">
                <a:solidFill>
                  <a:schemeClr val="tx2">
                    <a:lumMod val="25000"/>
                  </a:schemeClr>
                </a:solidFill>
                <a:latin typeface="Calibri" panose="020F0502020204030204" pitchFamily="34" charset="0"/>
                <a:cs typeface="Arial Unicode MS" panose="020B0604020202020204" pitchFamily="34" charset="-128"/>
              </a:rPr>
              <a:t>Time is an illusion per Einstein.</a:t>
            </a:r>
          </a:p>
          <a:p>
            <a:pPr marL="228600" indent="-228600" hangingPunct="1">
              <a:lnSpc>
                <a:spcPct val="90000"/>
              </a:lnSpc>
              <a:spcAft>
                <a:spcPts val="600"/>
              </a:spcAft>
              <a:buClr>
                <a:schemeClr val="bg1"/>
              </a:buClr>
              <a:buSzPct val="80000"/>
              <a:buFont typeface="Wingdings" panose="05000000000000000000" pitchFamily="2" charset="2"/>
              <a:buChar char="Ø"/>
            </a:pPr>
            <a:r>
              <a:rPr lang="en-US" altLang="en-US" sz="1600" b="1" dirty="0">
                <a:solidFill>
                  <a:schemeClr val="tx2">
                    <a:lumMod val="25000"/>
                  </a:schemeClr>
                </a:solidFill>
                <a:latin typeface="Calibri" panose="020F0502020204030204" pitchFamily="34" charset="0"/>
                <a:cs typeface="Arial Unicode MS" panose="020B0604020202020204" pitchFamily="34" charset="-128"/>
              </a:rPr>
              <a:t>The Big Bang incredibly fine-tuned mega machine is designed to clump galaxies and stars as  entropy (disorder) is increased.</a:t>
            </a:r>
          </a:p>
        </p:txBody>
      </p:sp>
      <p:sp>
        <p:nvSpPr>
          <p:cNvPr id="16" name="TextBox 15"/>
          <p:cNvSpPr txBox="1"/>
          <p:nvPr/>
        </p:nvSpPr>
        <p:spPr>
          <a:xfrm>
            <a:off x="76200" y="384473"/>
            <a:ext cx="2909160" cy="550279"/>
          </a:xfrm>
          <a:prstGeom prst="rect">
            <a:avLst/>
          </a:prstGeom>
          <a:noFill/>
        </p:spPr>
        <p:txBody>
          <a:bodyPr wrap="square" rtlCol="0">
            <a:spAutoFit/>
          </a:bodyPr>
          <a:lstStyle/>
          <a:p>
            <a:r>
              <a:rPr lang="en-US" sz="1600" dirty="0">
                <a:solidFill>
                  <a:schemeClr val="tx1"/>
                </a:solidFill>
                <a:latin typeface="Calibri" panose="020F0502020204030204" pitchFamily="34" charset="0"/>
              </a:rPr>
              <a:t>Full linear time, no conscious being experienced this time path</a:t>
            </a:r>
          </a:p>
        </p:txBody>
      </p:sp>
      <p:cxnSp>
        <p:nvCxnSpPr>
          <p:cNvPr id="17" name="Straight Arrow Connector 16"/>
          <p:cNvCxnSpPr/>
          <p:nvPr/>
        </p:nvCxnSpPr>
        <p:spPr>
          <a:xfrm>
            <a:off x="2945685" y="222139"/>
            <a:ext cx="3570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2880" y="5760720"/>
            <a:ext cx="2941321" cy="779252"/>
          </a:xfrm>
          <a:prstGeom prst="rect">
            <a:avLst/>
          </a:prstGeom>
          <a:noFill/>
        </p:spPr>
        <p:txBody>
          <a:bodyPr wrap="square" rtlCol="0">
            <a:spAutoFit/>
          </a:bodyPr>
          <a:lstStyle/>
          <a:p>
            <a:r>
              <a:rPr lang="en-US" sz="1600" dirty="0">
                <a:solidFill>
                  <a:schemeClr val="tx1"/>
                </a:solidFill>
                <a:latin typeface="Calibri" panose="020F0502020204030204" pitchFamily="34" charset="0"/>
              </a:rPr>
              <a:t>Literal 24 hour consecutive days in God’s nonlinear time path and the matching scientific events.</a:t>
            </a:r>
          </a:p>
        </p:txBody>
      </p:sp>
      <p:cxnSp>
        <p:nvCxnSpPr>
          <p:cNvPr id="21" name="Straight Arrow Connector 20"/>
          <p:cNvCxnSpPr/>
          <p:nvPr/>
        </p:nvCxnSpPr>
        <p:spPr>
          <a:xfrm>
            <a:off x="3017520" y="6400800"/>
            <a:ext cx="2437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6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a:xfrm>
            <a:off x="306689" y="6559076"/>
            <a:ext cx="2667000" cy="365125"/>
          </a:xfrm>
        </p:spPr>
        <p:txBody>
          <a:bodyPr/>
          <a:lstStyle/>
          <a:p>
            <a:r>
              <a:rPr lang="en-US" altLang="en-US" sz="1000" dirty="0"/>
              <a:t>Evolution Is Not Science, Jeff Woodward</a:t>
            </a:r>
          </a:p>
        </p:txBody>
      </p:sp>
      <p:sp>
        <p:nvSpPr>
          <p:cNvPr id="5" name="Text Box 2"/>
          <p:cNvSpPr txBox="1">
            <a:spLocks noChangeArrowheads="1"/>
          </p:cNvSpPr>
          <p:nvPr/>
        </p:nvSpPr>
        <p:spPr bwMode="auto">
          <a:xfrm>
            <a:off x="118872" y="960492"/>
            <a:ext cx="3188939" cy="4861187"/>
          </a:xfrm>
          <a:prstGeom prst="rect">
            <a:avLst/>
          </a:prstGeom>
          <a:blipFill dpi="0" rotWithShape="0">
            <a:blip r:embed="rId3"/>
            <a:srcRect/>
            <a:tile tx="0" ty="0" sx="100000" sy="100000" flip="none" algn="tl"/>
          </a:blipFill>
          <a:ln w="18360">
            <a:solidFill>
              <a:srgbClr val="000000"/>
            </a:solidFill>
            <a:round/>
            <a:headEnd/>
            <a:tailEnd/>
          </a:ln>
          <a:effectLst/>
          <a:scene3d>
            <a:camera prst="orthographicFront"/>
            <a:lightRig rig="threePt" dir="t"/>
          </a:scene3d>
          <a:sp3d>
            <a:bevelT w="165100" prst="coolSlant"/>
          </a:sp3d>
        </p:spPr>
        <p:txBody>
          <a:bodyPr lIns="45720" tIns="91440" rIns="45720" bIns="182880" anchor="t"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90000"/>
              </a:lnSpc>
              <a:spcAft>
                <a:spcPts val="600"/>
              </a:spcAft>
              <a:buClrTx/>
            </a:pPr>
            <a:r>
              <a:rPr lang="en-US" altLang="en-US" sz="2000" b="1" dirty="0">
                <a:solidFill>
                  <a:schemeClr val="tx2">
                    <a:lumMod val="25000"/>
                  </a:schemeClr>
                </a:solidFill>
                <a:latin typeface="Times New Roman" panose="02020603050405020304" pitchFamily="18" charset="0"/>
                <a:cs typeface="Arial Unicode MS" panose="020B0604020202020204" pitchFamily="34" charset="-128"/>
              </a:rPr>
              <a:t>Bible Creation Sequence Matches All Rigorously Proven Science: </a:t>
            </a:r>
          </a:p>
          <a:p>
            <a:pPr marL="228600" indent="-228600" hangingPunct="1">
              <a:lnSpc>
                <a:spcPct val="90000"/>
              </a:lnSpc>
              <a:spcAft>
                <a:spcPts val="600"/>
              </a:spcAft>
              <a:buClrTx/>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Incredible 250 million year fossil stasis, often with several complete body metamorphosis changes over each generation.</a:t>
            </a:r>
          </a:p>
          <a:p>
            <a:pPr marL="228600" indent="-228600" hangingPunct="1">
              <a:lnSpc>
                <a:spcPct val="90000"/>
              </a:lnSpc>
              <a:spcAft>
                <a:spcPts val="600"/>
              </a:spcAft>
              <a:buClrTx/>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Incredible nanocomputers, information recognition and repair systems, 3D encryption and high resolution GPS with world wide maps found in life.</a:t>
            </a:r>
          </a:p>
          <a:p>
            <a:pPr marL="228600" indent="-228600" hangingPunct="1">
              <a:lnSpc>
                <a:spcPct val="90000"/>
              </a:lnSpc>
              <a:spcAft>
                <a:spcPts val="600"/>
              </a:spcAft>
              <a:buClrTx/>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Equivalent massive gaps between each different “kind” of organism in independent rock fossils, frozen tissue &amp; mtDNA.</a:t>
            </a:r>
          </a:p>
          <a:p>
            <a:pPr marL="228600" indent="-228600" hangingPunct="1">
              <a:lnSpc>
                <a:spcPct val="100000"/>
              </a:lnSpc>
              <a:spcAft>
                <a:spcPts val="3000"/>
              </a:spcAft>
              <a:buClr>
                <a:schemeClr val="tx2">
                  <a:lumMod val="10000"/>
                </a:schemeClr>
              </a:buClr>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Science proves 1st kind of each organism appeared suddenly, complex and fully formed.</a:t>
            </a:r>
          </a:p>
        </p:txBody>
      </p:sp>
      <p:sp>
        <p:nvSpPr>
          <p:cNvPr id="6" name="TextBox 5"/>
          <p:cNvSpPr txBox="1"/>
          <p:nvPr/>
        </p:nvSpPr>
        <p:spPr>
          <a:xfrm>
            <a:off x="1176066" y="0"/>
            <a:ext cx="1687203" cy="321306"/>
          </a:xfrm>
          <a:prstGeom prst="rect">
            <a:avLst/>
          </a:prstGeom>
          <a:noFill/>
        </p:spPr>
        <p:txBody>
          <a:bodyPr wrap="square" rtlCol="0">
            <a:spAutoFit/>
          </a:bodyPr>
          <a:lstStyle/>
          <a:p>
            <a:r>
              <a:rPr lang="en-US" sz="1600" dirty="0">
                <a:solidFill>
                  <a:schemeClr val="tx1"/>
                </a:solidFill>
                <a:latin typeface="Calibri" panose="020F0502020204030204" pitchFamily="34" charset="0"/>
              </a:rPr>
              <a:t>Scientific events</a:t>
            </a:r>
          </a:p>
        </p:txBody>
      </p:sp>
      <p:cxnSp>
        <p:nvCxnSpPr>
          <p:cNvPr id="10" name="Straight Arrow Connector 9"/>
          <p:cNvCxnSpPr/>
          <p:nvPr/>
        </p:nvCxnSpPr>
        <p:spPr>
          <a:xfrm>
            <a:off x="2834640" y="457200"/>
            <a:ext cx="3570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0696" y="5836198"/>
            <a:ext cx="2941321" cy="779252"/>
          </a:xfrm>
          <a:prstGeom prst="rect">
            <a:avLst/>
          </a:prstGeom>
          <a:noFill/>
        </p:spPr>
        <p:txBody>
          <a:bodyPr wrap="square" rtlCol="0">
            <a:spAutoFit/>
          </a:bodyPr>
          <a:lstStyle/>
          <a:p>
            <a:r>
              <a:rPr lang="en-US" sz="1600" dirty="0">
                <a:solidFill>
                  <a:schemeClr val="tx1"/>
                </a:solidFill>
                <a:latin typeface="Calibri" panose="020F0502020204030204" pitchFamily="34" charset="0"/>
              </a:rPr>
              <a:t>Literal 24 hour consecutive days in God’s nonlinear time path and matching scientific events.</a:t>
            </a:r>
          </a:p>
        </p:txBody>
      </p:sp>
      <p:sp>
        <p:nvSpPr>
          <p:cNvPr id="14" name="TextBox 13"/>
          <p:cNvSpPr txBox="1"/>
          <p:nvPr/>
        </p:nvSpPr>
        <p:spPr>
          <a:xfrm>
            <a:off x="274320" y="274320"/>
            <a:ext cx="2909160" cy="550279"/>
          </a:xfrm>
          <a:prstGeom prst="rect">
            <a:avLst/>
          </a:prstGeom>
          <a:noFill/>
        </p:spPr>
        <p:txBody>
          <a:bodyPr wrap="square" rtlCol="0">
            <a:spAutoFit/>
          </a:bodyPr>
          <a:lstStyle/>
          <a:p>
            <a:r>
              <a:rPr lang="en-US" sz="1600" dirty="0">
                <a:solidFill>
                  <a:schemeClr val="tx1"/>
                </a:solidFill>
                <a:latin typeface="Calibri" panose="020F0502020204030204" pitchFamily="34" charset="0"/>
              </a:rPr>
              <a:t>Full linear time, no conscious being experienced this time path</a:t>
            </a:r>
          </a:p>
        </p:txBody>
      </p:sp>
      <p:cxnSp>
        <p:nvCxnSpPr>
          <p:cNvPr id="12" name="Straight Arrow Connector 11"/>
          <p:cNvCxnSpPr/>
          <p:nvPr/>
        </p:nvCxnSpPr>
        <p:spPr>
          <a:xfrm>
            <a:off x="2926080" y="6492240"/>
            <a:ext cx="2437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43200" y="182880"/>
            <a:ext cx="4920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
          <p:cNvPicPr>
            <a:picLocks noChangeArrowheads="1"/>
          </p:cNvPicPr>
          <p:nvPr/>
        </p:nvPicPr>
        <p:blipFill rotWithShape="1">
          <a:blip r:embed="rId4">
            <a:extLst>
              <a:ext uri="{28A0092B-C50C-407E-A947-70E740481C1C}">
                <a14:useLocalDpi xmlns:a14="http://schemas.microsoft.com/office/drawing/2010/main" val="0"/>
              </a:ext>
            </a:extLst>
          </a:blip>
          <a:srcRect l="764" r="41132"/>
          <a:stretch/>
        </p:blipFill>
        <p:spPr bwMode="auto">
          <a:xfrm>
            <a:off x="3416489" y="0"/>
            <a:ext cx="5715001" cy="68580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r="3998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6356614"/>
      </p:ext>
    </p:extLst>
  </p:cSld>
  <p:clrMapOvr>
    <a:masterClrMapping/>
  </p:clrMapOvr>
  <p:transition spd="med" advTm="6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a:xfrm>
            <a:off x="306689" y="6559076"/>
            <a:ext cx="2667000" cy="365125"/>
          </a:xfrm>
        </p:spPr>
        <p:txBody>
          <a:bodyPr/>
          <a:lstStyle/>
          <a:p>
            <a:r>
              <a:rPr lang="en-US" altLang="en-US" sz="1000" dirty="0"/>
              <a:t>Evolution Is Not Science, Jeff Woodward</a:t>
            </a:r>
          </a:p>
        </p:txBody>
      </p:sp>
      <p:sp>
        <p:nvSpPr>
          <p:cNvPr id="5" name="Text Box 2"/>
          <p:cNvSpPr txBox="1">
            <a:spLocks noChangeArrowheads="1"/>
          </p:cNvSpPr>
          <p:nvPr/>
        </p:nvSpPr>
        <p:spPr bwMode="auto">
          <a:xfrm>
            <a:off x="45719" y="960492"/>
            <a:ext cx="3188939" cy="4861187"/>
          </a:xfrm>
          <a:prstGeom prst="rect">
            <a:avLst/>
          </a:prstGeom>
          <a:blipFill dpi="0" rotWithShape="0">
            <a:blip r:embed="rId3"/>
            <a:srcRect/>
            <a:tile tx="0" ty="0" sx="100000" sy="100000" flip="none" algn="tl"/>
          </a:blipFill>
          <a:ln w="18360">
            <a:solidFill>
              <a:srgbClr val="000000"/>
            </a:solidFill>
            <a:round/>
            <a:headEnd/>
            <a:tailEnd/>
          </a:ln>
          <a:effectLst/>
          <a:scene3d>
            <a:camera prst="orthographicFront"/>
            <a:lightRig rig="threePt" dir="t"/>
          </a:scene3d>
          <a:sp3d>
            <a:bevelT w="165100" prst="coolSlant"/>
          </a:sp3d>
        </p:spPr>
        <p:txBody>
          <a:bodyPr lIns="45720" tIns="91440" rIns="45720" bIns="182880" anchor="t"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90000"/>
              </a:lnSpc>
              <a:spcAft>
                <a:spcPts val="600"/>
              </a:spcAft>
              <a:buClrTx/>
            </a:pPr>
            <a:r>
              <a:rPr lang="en-US" altLang="en-US" sz="2000" b="1" dirty="0">
                <a:solidFill>
                  <a:schemeClr val="tx2">
                    <a:lumMod val="25000"/>
                  </a:schemeClr>
                </a:solidFill>
                <a:latin typeface="Times New Roman" panose="02020603050405020304" pitchFamily="18" charset="0"/>
                <a:cs typeface="Arial Unicode MS" panose="020B0604020202020204" pitchFamily="34" charset="-128"/>
              </a:rPr>
              <a:t>Bible Creation Sequence Matches All Rigorously Proven Science: </a:t>
            </a:r>
          </a:p>
          <a:p>
            <a:pPr marL="228600" indent="-228600" hangingPunct="1">
              <a:lnSpc>
                <a:spcPct val="90000"/>
              </a:lnSpc>
              <a:spcAft>
                <a:spcPts val="600"/>
              </a:spcAft>
              <a:buClrTx/>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Incredible 250 million year fossil stasis often with several full body metamorphosis changes over each generation.</a:t>
            </a:r>
          </a:p>
          <a:p>
            <a:pPr marL="228600" indent="-228600" hangingPunct="1">
              <a:lnSpc>
                <a:spcPct val="90000"/>
              </a:lnSpc>
              <a:spcAft>
                <a:spcPts val="600"/>
              </a:spcAft>
              <a:buClrTx/>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Incredible nanocomputers, information recognition and repair systems, 3D encryption and high resolution GPS with world wide maps found in life.</a:t>
            </a:r>
          </a:p>
          <a:p>
            <a:pPr marL="228600" indent="-228600" hangingPunct="1">
              <a:lnSpc>
                <a:spcPct val="90000"/>
              </a:lnSpc>
              <a:spcAft>
                <a:spcPts val="600"/>
              </a:spcAft>
              <a:buClrTx/>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Equivalent massive gaps between each different “kind” of organism in independent rock fossils, frozen tissue &amp; mtDNA.</a:t>
            </a:r>
          </a:p>
          <a:p>
            <a:pPr marL="228600" indent="-228600" hangingPunct="1">
              <a:lnSpc>
                <a:spcPct val="100000"/>
              </a:lnSpc>
              <a:spcAft>
                <a:spcPts val="3000"/>
              </a:spcAft>
              <a:buClr>
                <a:schemeClr val="tx2">
                  <a:lumMod val="10000"/>
                </a:schemeClr>
              </a:buClr>
              <a:buFont typeface="Wingdings" panose="05000000000000000000" pitchFamily="2" charset="2"/>
              <a:buChar char="Ø"/>
            </a:pPr>
            <a:r>
              <a:rPr lang="en-US" altLang="en-US" sz="1600" b="1" dirty="0">
                <a:solidFill>
                  <a:schemeClr val="tx2">
                    <a:lumMod val="25000"/>
                  </a:schemeClr>
                </a:solidFill>
                <a:latin typeface="Times New Roman" panose="02020603050405020304" pitchFamily="18" charset="0"/>
                <a:cs typeface="Arial Unicode MS" panose="020B0604020202020204" pitchFamily="34" charset="-128"/>
              </a:rPr>
              <a:t>Science proves 1st kind of each organism appeared suddenly, complex and fully formed.</a:t>
            </a:r>
          </a:p>
        </p:txBody>
      </p:sp>
      <p:sp>
        <p:nvSpPr>
          <p:cNvPr id="6" name="TextBox 5"/>
          <p:cNvSpPr txBox="1"/>
          <p:nvPr/>
        </p:nvSpPr>
        <p:spPr>
          <a:xfrm>
            <a:off x="1176066" y="0"/>
            <a:ext cx="1687203" cy="321306"/>
          </a:xfrm>
          <a:prstGeom prst="rect">
            <a:avLst/>
          </a:prstGeom>
          <a:noFill/>
        </p:spPr>
        <p:txBody>
          <a:bodyPr wrap="square" rtlCol="0">
            <a:spAutoFit/>
          </a:bodyPr>
          <a:lstStyle/>
          <a:p>
            <a:r>
              <a:rPr lang="en-US" sz="1600" dirty="0">
                <a:solidFill>
                  <a:schemeClr val="tx1"/>
                </a:solidFill>
                <a:latin typeface="Calibri" panose="020F0502020204030204" pitchFamily="34" charset="0"/>
              </a:rPr>
              <a:t>Scientific events</a:t>
            </a:r>
          </a:p>
        </p:txBody>
      </p:sp>
      <p:cxnSp>
        <p:nvCxnSpPr>
          <p:cNvPr id="10" name="Straight Arrow Connector 9"/>
          <p:cNvCxnSpPr/>
          <p:nvPr/>
        </p:nvCxnSpPr>
        <p:spPr>
          <a:xfrm>
            <a:off x="2834640" y="457200"/>
            <a:ext cx="3570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0696" y="5836198"/>
            <a:ext cx="2941321" cy="779252"/>
          </a:xfrm>
          <a:prstGeom prst="rect">
            <a:avLst/>
          </a:prstGeom>
          <a:noFill/>
        </p:spPr>
        <p:txBody>
          <a:bodyPr wrap="square" rtlCol="0">
            <a:spAutoFit/>
          </a:bodyPr>
          <a:lstStyle/>
          <a:p>
            <a:r>
              <a:rPr lang="en-US" sz="1600" dirty="0">
                <a:solidFill>
                  <a:schemeClr val="tx1"/>
                </a:solidFill>
                <a:latin typeface="Calibri" panose="020F0502020204030204" pitchFamily="34" charset="0"/>
              </a:rPr>
              <a:t>Literal 24 hour consecutive days in God’s nonlinear time path and matching scientific events.</a:t>
            </a:r>
          </a:p>
        </p:txBody>
      </p:sp>
      <p:sp>
        <p:nvSpPr>
          <p:cNvPr id="14" name="TextBox 13"/>
          <p:cNvSpPr txBox="1"/>
          <p:nvPr/>
        </p:nvSpPr>
        <p:spPr>
          <a:xfrm>
            <a:off x="274320" y="274320"/>
            <a:ext cx="2909160" cy="550279"/>
          </a:xfrm>
          <a:prstGeom prst="rect">
            <a:avLst/>
          </a:prstGeom>
          <a:noFill/>
        </p:spPr>
        <p:txBody>
          <a:bodyPr wrap="square" rtlCol="0">
            <a:spAutoFit/>
          </a:bodyPr>
          <a:lstStyle/>
          <a:p>
            <a:r>
              <a:rPr lang="en-US" sz="1600" dirty="0">
                <a:solidFill>
                  <a:schemeClr val="tx1"/>
                </a:solidFill>
                <a:latin typeface="Calibri" panose="020F0502020204030204" pitchFamily="34" charset="0"/>
              </a:rPr>
              <a:t>Full linear time, no conscious being experienced this time path</a:t>
            </a:r>
          </a:p>
        </p:txBody>
      </p:sp>
      <p:pic>
        <p:nvPicPr>
          <p:cNvPr id="13" name="Picture 2"/>
          <p:cNvPicPr>
            <a:picLocks noChangeArrowheads="1"/>
          </p:cNvPicPr>
          <p:nvPr/>
        </p:nvPicPr>
        <p:blipFill rotWithShape="1">
          <a:blip r:embed="rId4">
            <a:extLst>
              <a:ext uri="{28A0092B-C50C-407E-A947-70E740481C1C}">
                <a14:useLocalDpi xmlns:a14="http://schemas.microsoft.com/office/drawing/2010/main" val="0"/>
              </a:ext>
            </a:extLst>
          </a:blip>
          <a:srcRect t="-191" b="190"/>
          <a:stretch/>
        </p:blipFill>
        <p:spPr bwMode="auto">
          <a:xfrm>
            <a:off x="3270345" y="-25202"/>
            <a:ext cx="5867400" cy="6883202"/>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t="5473" b="94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2" name="Straight Arrow Connector 11"/>
          <p:cNvCxnSpPr/>
          <p:nvPr/>
        </p:nvCxnSpPr>
        <p:spPr>
          <a:xfrm>
            <a:off x="2926080" y="6492240"/>
            <a:ext cx="2437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43200" y="182880"/>
            <a:ext cx="4920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123996"/>
      </p:ext>
    </p:extLst>
  </p:cSld>
  <p:clrMapOvr>
    <a:masterClrMapping/>
  </p:clrMapOvr>
  <p:transition spd="med" advTm="6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Date Placeholder 2"/>
          <p:cNvSpPr>
            <a:spLocks noGrp="1"/>
          </p:cNvSpPr>
          <p:nvPr>
            <p:ph type="dt" sz="half" idx="10"/>
          </p:nvPr>
        </p:nvSpPr>
        <p:spPr>
          <a:xfrm>
            <a:off x="6248400" y="6492875"/>
            <a:ext cx="2667000" cy="365125"/>
          </a:xfrm>
        </p:spPr>
        <p:txBody>
          <a:bodyPr/>
          <a:lstStyle/>
          <a:p>
            <a:r>
              <a:rPr lang="en-US" altLang="en-US" sz="1000" dirty="0">
                <a:solidFill>
                  <a:prstClr val="white">
                    <a:tint val="75000"/>
                  </a:prstClr>
                </a:solidFill>
              </a:rPr>
              <a:t>Evolution Is Not Science, Jeff Woodward</a:t>
            </a:r>
          </a:p>
        </p:txBody>
      </p:sp>
      <p:sp>
        <p:nvSpPr>
          <p:cNvPr id="9" name="Text Box 2"/>
          <p:cNvSpPr txBox="1">
            <a:spLocks noChangeArrowheads="1"/>
          </p:cNvSpPr>
          <p:nvPr/>
        </p:nvSpPr>
        <p:spPr bwMode="auto">
          <a:xfrm>
            <a:off x="609600" y="381000"/>
            <a:ext cx="8001000" cy="1219201"/>
          </a:xfrm>
          <a:prstGeom prst="rect">
            <a:avLst/>
          </a:prstGeom>
          <a:blipFill dpi="0" rotWithShape="0">
            <a:blip r:embed="rId3"/>
            <a:srcRect/>
            <a:tile tx="0" ty="0" sx="100000" sy="100000" flip="none" algn="tl"/>
          </a:blipFill>
          <a:ln>
            <a:noFill/>
          </a:ln>
          <a:effectLst>
            <a:outerShdw dist="51930"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0200"/>
              </a:spcAft>
            </a:pP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Miracles Analyzed Using the Rigorous Scientific Method Disprove Evolution</a:t>
            </a:r>
            <a:endParaRPr 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40962" name="Picture 2" descr="Stained glass at St John's Ashfield, illustrating Jesus' description of himself, &quot;I am the Good Shepherd&quot;, from the Gospel of John, chapter 10, vers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993" y="1829435"/>
            <a:ext cx="3483428" cy="466344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652440"/>
      </p:ext>
    </p:extLst>
  </p:cSld>
  <p:clrMapOvr>
    <a:masterClrMapping/>
  </p:clrMapOvr>
  <p:transition spd="med" advTm="8000">
    <p:fade/>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551550" y="1752600"/>
            <a:ext cx="82296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spcAft>
                <a:spcPts val="1800"/>
              </a:spcAft>
              <a:buSzPct val="64000"/>
              <a:buFont typeface="Times New Roman" panose="02020603050405020304" pitchFamily="18" charset="0"/>
              <a:buBlip>
                <a:blip r:embed="rId3"/>
              </a:buBlip>
            </a:pPr>
            <a:r>
              <a:rPr lang="en-US" altLang="en-US" sz="2400" b="1" dirty="0">
                <a:solidFill>
                  <a:srgbClr val="FFFFFF"/>
                </a:solidFill>
                <a:latin typeface="Calibri" panose="020F0502020204030204" pitchFamily="34" charset="0"/>
                <a:cs typeface="Times New Roman" panose="02020603050405020304" pitchFamily="18" charset="0"/>
              </a:rPr>
              <a:t>Using the rigorous scientific method, </a:t>
            </a:r>
            <a:r>
              <a:rPr lang="en-US" altLang="en-US" sz="2400" b="1" u="sng" dirty="0">
                <a:solidFill>
                  <a:srgbClr val="FFFFFF"/>
                </a:solidFill>
                <a:latin typeface="Calibri" panose="020F0502020204030204" pitchFamily="34" charset="0"/>
                <a:cs typeface="Times New Roman" panose="02020603050405020304" pitchFamily="18" charset="0"/>
              </a:rPr>
              <a:t>I proved that when I prayed God provided an intelligent response far beyond my level of scientific knowledge or wisdom. </a:t>
            </a:r>
          </a:p>
          <a:p>
            <a:pPr>
              <a:spcAft>
                <a:spcPts val="1800"/>
              </a:spcAft>
              <a:buSzPct val="64000"/>
              <a:buFont typeface="Times New Roman" panose="02020603050405020304" pitchFamily="18" charset="0"/>
              <a:buBlip>
                <a:blip r:embed="rId3"/>
              </a:buBlip>
            </a:pPr>
            <a:r>
              <a:rPr lang="en-US" altLang="en-US" sz="2400" b="1" u="sng" dirty="0">
                <a:solidFill>
                  <a:srgbClr val="FFFFFF"/>
                </a:solidFill>
                <a:latin typeface="Calibri" panose="020F0502020204030204" pitchFamily="34" charset="0"/>
                <a:cs typeface="Times New Roman" panose="02020603050405020304" pitchFamily="18" charset="0"/>
              </a:rPr>
              <a:t>Specifically requested repeating miracles occurred</a:t>
            </a:r>
            <a:r>
              <a:rPr lang="en-US" altLang="en-US" sz="2400" b="1" dirty="0">
                <a:solidFill>
                  <a:srgbClr val="FFFFFF"/>
                </a:solidFill>
                <a:latin typeface="Calibri" panose="020F0502020204030204" pitchFamily="34" charset="0"/>
                <a:cs typeface="Times New Roman" panose="02020603050405020304" pitchFamily="18" charset="0"/>
              </a:rPr>
              <a:t> each time I earnestly prayed and desperately needed them.</a:t>
            </a:r>
          </a:p>
          <a:p>
            <a:pPr>
              <a:spcAft>
                <a:spcPts val="1800"/>
              </a:spcAft>
              <a:buSzPct val="64000"/>
              <a:buFont typeface="Times New Roman" panose="02020603050405020304" pitchFamily="18" charset="0"/>
              <a:buBlip>
                <a:blip r:embed="rId3"/>
              </a:buBlip>
            </a:pPr>
            <a:r>
              <a:rPr lang="en-US" altLang="en-US" sz="2400" b="1" dirty="0">
                <a:solidFill>
                  <a:srgbClr val="FFFFFF"/>
                </a:solidFill>
                <a:latin typeface="Calibri" panose="020F0502020204030204" pitchFamily="34" charset="0"/>
                <a:cs typeface="Times New Roman" panose="02020603050405020304" pitchFamily="18" charset="0"/>
              </a:rPr>
              <a:t>We can only prove God scientifically </a:t>
            </a:r>
            <a:r>
              <a:rPr lang="en-US" altLang="en-US" sz="2400" b="1" u="sng" dirty="0">
                <a:solidFill>
                  <a:srgbClr val="FFFFFF"/>
                </a:solidFill>
                <a:latin typeface="Calibri" panose="020F0502020204030204" pitchFamily="34" charset="0"/>
                <a:cs typeface="Times New Roman" panose="02020603050405020304" pitchFamily="18" charset="0"/>
              </a:rPr>
              <a:t>to others with 99% certainty,</a:t>
            </a:r>
            <a:r>
              <a:rPr lang="en-US" altLang="en-US" sz="2400" b="1" dirty="0">
                <a:solidFill>
                  <a:srgbClr val="FFFFFF"/>
                </a:solidFill>
                <a:latin typeface="Calibri" panose="020F0502020204030204" pitchFamily="34" charset="0"/>
                <a:cs typeface="Times New Roman" panose="02020603050405020304" pitchFamily="18" charset="0"/>
              </a:rPr>
              <a:t> due to God's requirement for individual faith.</a:t>
            </a:r>
          </a:p>
        </p:txBody>
      </p:sp>
      <p:sp>
        <p:nvSpPr>
          <p:cNvPr id="4" name="Date Placeholder 2"/>
          <p:cNvSpPr>
            <a:spLocks noGrp="1"/>
          </p:cNvSpPr>
          <p:nvPr>
            <p:ph type="dt" sz="half" idx="10"/>
          </p:nvPr>
        </p:nvSpPr>
        <p:spPr>
          <a:xfrm>
            <a:off x="3218550" y="6473541"/>
            <a:ext cx="2667000" cy="365125"/>
          </a:xfrm>
        </p:spPr>
        <p:txBody>
          <a:bodyPr/>
          <a:lstStyle/>
          <a:p>
            <a:r>
              <a:rPr lang="en-US" altLang="en-US" sz="1000" dirty="0"/>
              <a:t>Evolution Is Not Science, Jeff Woodward</a:t>
            </a:r>
          </a:p>
        </p:txBody>
      </p:sp>
      <p:sp>
        <p:nvSpPr>
          <p:cNvPr id="5" name="Text Box 2"/>
          <p:cNvSpPr txBox="1">
            <a:spLocks noChangeArrowheads="1"/>
          </p:cNvSpPr>
          <p:nvPr/>
        </p:nvSpPr>
        <p:spPr bwMode="auto">
          <a:xfrm>
            <a:off x="551550" y="396874"/>
            <a:ext cx="8001000" cy="1219201"/>
          </a:xfrm>
          <a:prstGeom prst="rect">
            <a:avLst/>
          </a:prstGeom>
          <a:blipFill dpi="0" rotWithShape="0">
            <a:blip r:embed="rId4"/>
            <a:srcRect/>
            <a:tile tx="0" ty="0" sx="100000" sy="100000" flip="none" algn="tl"/>
          </a:blipFill>
          <a:ln>
            <a:noFill/>
          </a:ln>
          <a:effectLst>
            <a:outerShdw dist="51930"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0200"/>
              </a:spcAft>
            </a:pP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Miracles Analyzed Using the Rigorous Scientific Method Disprove Evolution</a:t>
            </a:r>
            <a:endParaRPr 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
        <p:nvSpPr>
          <p:cNvPr id="6" name="Text Box 1"/>
          <p:cNvSpPr txBox="1">
            <a:spLocks noChangeArrowheads="1"/>
          </p:cNvSpPr>
          <p:nvPr/>
        </p:nvSpPr>
        <p:spPr bwMode="auto">
          <a:xfrm>
            <a:off x="551550" y="4846320"/>
            <a:ext cx="8229600" cy="1524000"/>
          </a:xfrm>
          <a:prstGeom prst="rect">
            <a:avLst/>
          </a:prstGeom>
          <a:noFill/>
          <a:ln>
            <a:noFill/>
          </a:ln>
          <a:effectLst>
            <a:outerShdw dist="25400" dir="2700000" algn="ctr"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buSzPct val="64000"/>
              <a:buFont typeface="Times New Roman" panose="02020603050405020304" pitchFamily="18" charset="0"/>
              <a:buBlip>
                <a:blip r:embed="rId3"/>
              </a:buBlip>
            </a:pPr>
            <a:r>
              <a:rPr lang="en-US" altLang="en-US" sz="2600" b="1" dirty="0">
                <a:solidFill>
                  <a:schemeClr val="accent5">
                    <a:lumMod val="75000"/>
                  </a:schemeClr>
                </a:solidFill>
                <a:latin typeface="Calibri" panose="020F0502020204030204" pitchFamily="34" charset="0"/>
                <a:cs typeface="Times New Roman" panose="02020603050405020304" pitchFamily="18" charset="0"/>
              </a:rPr>
              <a:t>But, with great faith you can repeatedly prove to yourself that God exists using the rigorous scientific method, with double blind multiple independent test results that match predictions with 100% certainty.</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396081" y="1143000"/>
            <a:ext cx="8458200" cy="54864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0" marR="0">
              <a:spcBef>
                <a:spcPts val="0"/>
              </a:spcBef>
              <a:spcAft>
                <a:spcPts val="290"/>
              </a:spcAft>
            </a:pPr>
            <a:r>
              <a:rPr lang="en-US" sz="2000" b="1"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Quotation Notes:</a:t>
            </a:r>
            <a:endParaRPr lang="en-US" sz="2000" kern="150" dirty="0">
              <a:solidFill>
                <a:schemeClr val="tx1"/>
              </a:solidFill>
              <a:latin typeface="Times New Roman" panose="02020603050405020304" pitchFamily="18" charset="0"/>
              <a:ea typeface="SimSun" panose="02010600030101010101" pitchFamily="2" charset="-122"/>
              <a:cs typeface="Mangal" panose="02040503050203030202" pitchFamily="18" charset="0"/>
            </a:endParaRPr>
          </a:p>
          <a:p>
            <a:pPr marL="342900" indent="-342900">
              <a:spcBef>
                <a:spcPts val="0"/>
              </a:spcBef>
              <a:spcAft>
                <a:spcPts val="290"/>
              </a:spcAft>
              <a:buClr>
                <a:schemeClr val="accent5">
                  <a:lumMod val="75000"/>
                </a:schemeClr>
              </a:buClr>
              <a:buFont typeface="Wingdings" panose="05000000000000000000" pitchFamily="2" charset="2"/>
              <a:buChar char="Ø"/>
            </a:pPr>
            <a:r>
              <a:rPr lang="en-US" altLang="en-US" sz="1400" dirty="0">
                <a:solidFill>
                  <a:srgbClr val="FFFFFF"/>
                </a:solidFill>
                <a:latin typeface="Calibri" panose="020F0502020204030204" pitchFamily="34" charset="0"/>
                <a:cs typeface="Times New Roman" panose="02020603050405020304" pitchFamily="18" charset="0"/>
              </a:rPr>
              <a:t>See unabridged book </a:t>
            </a:r>
            <a:r>
              <a:rPr lang="en-US" altLang="en-US" sz="1400" dirty="0">
                <a:solidFill>
                  <a:srgbClr val="FFFFFF"/>
                </a:solidFill>
                <a:latin typeface="Calibri" panose="020F0502020204030204" pitchFamily="34" charset="0"/>
                <a:hlinkClick r:id="rId4"/>
              </a:rPr>
              <a:t>www.advbookstore.com</a:t>
            </a:r>
            <a:r>
              <a:rPr lang="en-US" altLang="en-US" sz="1400" dirty="0">
                <a:solidFill>
                  <a:srgbClr val="FFFFFF"/>
                </a:solidFill>
                <a:latin typeface="Calibri" panose="020F0502020204030204" pitchFamily="34" charset="0"/>
              </a:rPr>
              <a:t> or </a:t>
            </a:r>
            <a:r>
              <a:rPr lang="en-US" altLang="en-US" sz="1400" u="sng" dirty="0">
                <a:solidFill>
                  <a:srgbClr val="FFFFFF"/>
                </a:solidFill>
                <a:latin typeface="Calibri" panose="020F0502020204030204" pitchFamily="34" charset="0"/>
              </a:rPr>
              <a:t>www.amazon.com</a:t>
            </a:r>
            <a:r>
              <a:rPr lang="en-US" altLang="en-US" sz="1400" dirty="0">
                <a:solidFill>
                  <a:srgbClr val="FFFFFF"/>
                </a:solidFill>
                <a:latin typeface="Calibri" panose="020F0502020204030204" pitchFamily="34" charset="0"/>
              </a:rPr>
              <a:t> </a:t>
            </a:r>
            <a:r>
              <a:rPr lang="en-US" altLang="en-US" sz="1400" dirty="0">
                <a:solidFill>
                  <a:srgbClr val="FFFFFF"/>
                </a:solidFill>
                <a:latin typeface="Calibri" panose="020F0502020204030204" pitchFamily="34" charset="0"/>
                <a:cs typeface="Times New Roman" panose="02020603050405020304" pitchFamily="18" charset="0"/>
              </a:rPr>
              <a:t>for complete list of over 700 references.</a:t>
            </a:r>
            <a:endParaRPr lang="en-US" sz="1400" kern="150" dirty="0">
              <a:solidFill>
                <a:schemeClr val="tx1"/>
              </a:solidFill>
              <a:latin typeface="Times New Roman" panose="02020603050405020304" pitchFamily="18" charset="0"/>
              <a:ea typeface="SimSun" panose="02010600030101010101" pitchFamily="2" charset="-122"/>
              <a:cs typeface="Mangal" panose="02040503050203030202" pitchFamily="18" charset="0"/>
            </a:endParaRPr>
          </a:p>
          <a:p>
            <a:pPr marL="342900" marR="0" lvl="0" indent="-342900">
              <a:spcBef>
                <a:spcPts val="0"/>
              </a:spcBef>
              <a:spcAft>
                <a:spcPts val="290"/>
              </a:spcAft>
              <a:buClr>
                <a:schemeClr val="accent5">
                  <a:lumMod val="75000"/>
                </a:schemeClr>
              </a:buClr>
              <a:buFont typeface="Wingdings" panose="05000000000000000000" pitchFamily="2" charset="2"/>
              <a:buChar char="Ø"/>
            </a:pPr>
            <a:r>
              <a:rPr lang="en-US" sz="1400" kern="150" dirty="0">
                <a:solidFill>
                  <a:schemeClr val="tx1"/>
                </a:solidFill>
                <a:latin typeface="OpenSymbol"/>
                <a:ea typeface="OpenSymbol"/>
                <a:cs typeface="OpenSymbol"/>
              </a:rPr>
              <a:t>Words in italics are quotations from the references listed below.</a:t>
            </a:r>
          </a:p>
          <a:p>
            <a:pPr marL="342900" marR="0" lvl="0" indent="-342900">
              <a:spcBef>
                <a:spcPts val="0"/>
              </a:spcBef>
              <a:spcAft>
                <a:spcPts val="290"/>
              </a:spcAft>
              <a:buClr>
                <a:schemeClr val="accent5">
                  <a:lumMod val="75000"/>
                </a:schemeClr>
              </a:buClr>
              <a:buFont typeface="Wingdings" panose="05000000000000000000" pitchFamily="2" charset="2"/>
              <a:buChar char="Ø"/>
            </a:pPr>
            <a:r>
              <a:rPr lang="en-US" sz="1400" kern="150" dirty="0">
                <a:solidFill>
                  <a:schemeClr val="tx1"/>
                </a:solidFill>
                <a:latin typeface="OpenSymbol"/>
                <a:ea typeface="OpenSymbol"/>
                <a:cs typeface="OpenSymbol"/>
              </a:rPr>
              <a:t>Underlines, highlights and information added in parenthesis (  ) to quotations in this book were added for clarity, correction and ease of reading. These were not included in the original quotes from the referenced sources.</a:t>
            </a:r>
          </a:p>
          <a:p>
            <a:pPr marL="342900" marR="0" lvl="0" indent="-342900">
              <a:spcBef>
                <a:spcPts val="0"/>
              </a:spcBef>
              <a:spcAft>
                <a:spcPts val="1200"/>
              </a:spcAft>
              <a:buClr>
                <a:schemeClr val="accent5">
                  <a:lumMod val="75000"/>
                </a:schemeClr>
              </a:buClr>
              <a:buFont typeface="Wingdings" panose="05000000000000000000" pitchFamily="2" charset="2"/>
              <a:buChar char="Ø"/>
            </a:pPr>
            <a:r>
              <a:rPr lang="en-US" sz="1400" kern="150" dirty="0">
                <a:solidFill>
                  <a:schemeClr val="tx1"/>
                </a:solidFill>
                <a:latin typeface="OpenSymbol"/>
                <a:ea typeface="OpenSymbol"/>
                <a:cs typeface="OpenSymbol"/>
              </a:rPr>
              <a:t>(...) in a quotation shows irrelevant words deleted.</a:t>
            </a:r>
          </a:p>
          <a:p>
            <a:r>
              <a:rPr lang="en-US" sz="1400" dirty="0">
                <a:solidFill>
                  <a:schemeClr val="tx1"/>
                </a:solidFill>
                <a:latin typeface="Calibri" panose="020F0502020204030204" pitchFamily="34" charset="0"/>
              </a:rPr>
              <a:t>[1] Dr. Fazale Rana, “Why is the Big Bang Evidence that God Created The Universe”, </a:t>
            </a:r>
          </a:p>
          <a:p>
            <a:pPr marL="365760"/>
            <a:r>
              <a:rPr lang="en-US" sz="1400" dirty="0">
                <a:solidFill>
                  <a:schemeClr val="tx1"/>
                </a:solidFill>
                <a:latin typeface="Calibri" panose="020F0502020204030204" pitchFamily="34" charset="0"/>
              </a:rPr>
              <a:t>The John </a:t>
            </a:r>
            <a:r>
              <a:rPr lang="en-US" sz="1400" dirty="0" err="1">
                <a:solidFill>
                  <a:schemeClr val="tx1"/>
                </a:solidFill>
                <a:latin typeface="Calibri" panose="020F0502020204030204" pitchFamily="34" charset="0"/>
              </a:rPr>
              <a:t>Ankerberg</a:t>
            </a:r>
            <a:r>
              <a:rPr lang="en-US" sz="1400" dirty="0">
                <a:solidFill>
                  <a:schemeClr val="tx1"/>
                </a:solidFill>
                <a:latin typeface="Calibri" panose="020F0502020204030204" pitchFamily="34" charset="0"/>
              </a:rPr>
              <a:t> Show, A.T.R.I., DVD,</a:t>
            </a:r>
          </a:p>
          <a:p>
            <a:pPr marL="91440" lvl="1" indent="0"/>
            <a:r>
              <a:rPr lang="en-US" sz="1400" dirty="0">
                <a:solidFill>
                  <a:schemeClr val="tx1"/>
                </a:solidFill>
                <a:latin typeface="Calibri" panose="020F0502020204030204" pitchFamily="34" charset="0"/>
              </a:rPr>
              <a:t> </a:t>
            </a:r>
            <a:r>
              <a:rPr lang="en-US" sz="1400" u="sng" dirty="0">
                <a:solidFill>
                  <a:schemeClr val="tx1"/>
                </a:solidFill>
                <a:latin typeface="Calibri" panose="020F0502020204030204" pitchFamily="34" charset="0"/>
                <a:hlinkClick r:id="rId5"/>
              </a:rPr>
              <a:t>http://www.youtube.com/watch?v=HZ5BzpBdyN4</a:t>
            </a:r>
            <a:endParaRPr lang="en-US" sz="1400" dirty="0">
              <a:solidFill>
                <a:schemeClr val="tx1"/>
              </a:solidFill>
              <a:latin typeface="Calibri" panose="020F0502020204030204" pitchFamily="34" charset="0"/>
            </a:endParaRPr>
          </a:p>
          <a:p>
            <a:pPr marL="91440" lvl="1" indent="0"/>
            <a:r>
              <a:rPr lang="en-US" sz="1400" dirty="0">
                <a:solidFill>
                  <a:schemeClr val="tx1"/>
                </a:solidFill>
                <a:latin typeface="Calibri" panose="020F0502020204030204" pitchFamily="34" charset="0"/>
              </a:rPr>
              <a:t> </a:t>
            </a:r>
            <a:r>
              <a:rPr lang="en-US" sz="1400" u="sng" dirty="0">
                <a:solidFill>
                  <a:schemeClr val="tx1"/>
                </a:solidFill>
                <a:latin typeface="Calibri" panose="020F0502020204030204" pitchFamily="34" charset="0"/>
                <a:hlinkClick r:id="rId6"/>
              </a:rPr>
              <a:t>http://www.jashow.org/Articles/science/creation-questions/SC-creation-questions.htm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 Dr. Hugh Ross, ”Why is the Big Bang Evidence that God Created The Universe”,</a:t>
            </a:r>
          </a:p>
          <a:p>
            <a:pPr marL="365760"/>
            <a:r>
              <a:rPr lang="en-US" sz="1400" dirty="0">
                <a:solidFill>
                  <a:schemeClr val="tx1"/>
                </a:solidFill>
                <a:latin typeface="Calibri" panose="020F0502020204030204" pitchFamily="34" charset="0"/>
              </a:rPr>
              <a:t> The John </a:t>
            </a:r>
            <a:r>
              <a:rPr lang="en-US" sz="1400" dirty="0" err="1">
                <a:solidFill>
                  <a:schemeClr val="tx1"/>
                </a:solidFill>
                <a:latin typeface="Calibri" panose="020F0502020204030204" pitchFamily="34" charset="0"/>
              </a:rPr>
              <a:t>Ankerberg</a:t>
            </a:r>
            <a:r>
              <a:rPr lang="en-US" sz="1400" dirty="0">
                <a:solidFill>
                  <a:schemeClr val="tx1"/>
                </a:solidFill>
                <a:latin typeface="Calibri" panose="020F0502020204030204" pitchFamily="34" charset="0"/>
              </a:rPr>
              <a:t> Show, A.T.R.I., DVD,</a:t>
            </a:r>
          </a:p>
          <a:p>
            <a:pPr marL="91440" lvl="1" indent="0"/>
            <a:r>
              <a:rPr lang="en-US" sz="1400" dirty="0">
                <a:solidFill>
                  <a:schemeClr val="tx1"/>
                </a:solidFill>
                <a:latin typeface="Calibri" panose="020F0502020204030204" pitchFamily="34" charset="0"/>
              </a:rPr>
              <a:t> </a:t>
            </a:r>
            <a:r>
              <a:rPr lang="en-US" sz="1400" u="sng" dirty="0">
                <a:solidFill>
                  <a:schemeClr val="tx1"/>
                </a:solidFill>
                <a:latin typeface="Calibri" panose="020F0502020204030204" pitchFamily="34" charset="0"/>
                <a:hlinkClick r:id="rId5"/>
              </a:rPr>
              <a:t>http://www.youtube.com/watch?v=HZ5BzpBdyN4</a:t>
            </a:r>
            <a:endParaRPr lang="en-US" sz="1400" dirty="0">
              <a:solidFill>
                <a:schemeClr val="tx1"/>
              </a:solidFill>
              <a:latin typeface="Calibri" panose="020F0502020204030204" pitchFamily="34" charset="0"/>
            </a:endParaRPr>
          </a:p>
          <a:p>
            <a:pPr marL="91440" lvl="1" indent="0"/>
            <a:r>
              <a:rPr lang="en-US" sz="1400" dirty="0">
                <a:solidFill>
                  <a:schemeClr val="tx1"/>
                </a:solidFill>
                <a:latin typeface="Calibri" panose="020F0502020204030204" pitchFamily="34" charset="0"/>
              </a:rPr>
              <a:t> </a:t>
            </a:r>
            <a:r>
              <a:rPr lang="en-US" sz="1400" u="sng" dirty="0">
                <a:solidFill>
                  <a:schemeClr val="tx1"/>
                </a:solidFill>
                <a:latin typeface="Calibri" panose="020F0502020204030204" pitchFamily="34" charset="0"/>
                <a:hlinkClick r:id="rId6"/>
              </a:rPr>
              <a:t>http://www.jashow.org/Articles/science/creation-questions/SC-creation-questions.htm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 Dr. Hugh Ross, ”The Creator and the Cosmos”, Book, Reasons To Believe, </a:t>
            </a:r>
            <a:r>
              <a:rPr lang="en-US" sz="1400" dirty="0" err="1">
                <a:solidFill>
                  <a:schemeClr val="tx1"/>
                </a:solidFill>
                <a:latin typeface="Calibri" panose="020F0502020204030204" pitchFamily="34" charset="0"/>
              </a:rPr>
              <a:t>Navpress</a:t>
            </a:r>
            <a:r>
              <a:rPr lang="en-US" sz="1400" dirty="0">
                <a:solidFill>
                  <a:schemeClr val="tx1"/>
                </a:solidFill>
                <a:latin typeface="Calibri" panose="020F0502020204030204" pitchFamily="34" charset="0"/>
              </a:rPr>
              <a:t>, 2001,</a:t>
            </a:r>
          </a:p>
          <a:p>
            <a:pPr marL="182880" lvl="1" indent="0"/>
            <a:r>
              <a:rPr lang="en-US" sz="1400" u="sng" dirty="0">
                <a:solidFill>
                  <a:schemeClr val="tx1"/>
                </a:solidFill>
                <a:latin typeface="Calibri" panose="020F0502020204030204" pitchFamily="34" charset="0"/>
                <a:hlinkClick r:id="rId7"/>
              </a:rPr>
              <a:t>http://www.reasons.org/explore/author/HRoss</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[4] Dr. Hugh Ross, ”Journey Toward Creation”, DVD, Reasons To Believe, Global Net Productions, 2003, DVD,</a:t>
            </a:r>
          </a:p>
          <a:p>
            <a:pPr marL="182880" lvl="1" indent="0"/>
            <a:r>
              <a:rPr lang="en-US" sz="1400" dirty="0">
                <a:solidFill>
                  <a:schemeClr val="tx1"/>
                </a:solidFill>
                <a:latin typeface="Calibri" panose="020F0502020204030204" pitchFamily="34" charset="0"/>
                <a:hlinkClick r:id="rId8"/>
              </a:rPr>
              <a:t>http://www.youtube.com/watch?v=r7hXHMco7tU</a:t>
            </a:r>
            <a:endParaRPr lang="en-US" sz="1400" dirty="0">
              <a:solidFill>
                <a:schemeClr val="tx1"/>
              </a:solidFill>
              <a:latin typeface="Calibri" panose="020F0502020204030204" pitchFamily="34" charset="0"/>
            </a:endParaRPr>
          </a:p>
          <a:p>
            <a:pPr marL="182880" lvl="1" indent="0"/>
            <a:r>
              <a:rPr lang="en-US" sz="1400" dirty="0">
                <a:solidFill>
                  <a:schemeClr val="tx1"/>
                </a:solidFill>
                <a:latin typeface="Calibri" panose="020F0502020204030204" pitchFamily="34" charset="0"/>
                <a:hlinkClick r:id="rId9"/>
              </a:rPr>
              <a:t>http://www.reasons.org/dr-hugh-ross.html</a:t>
            </a:r>
            <a:endParaRPr lang="en-US" sz="1400" dirty="0">
              <a:solidFill>
                <a:schemeClr val="tx1"/>
              </a:solidFill>
              <a:latin typeface="Calibri" panose="020F0502020204030204" pitchFamily="34" charset="0"/>
            </a:endParaRPr>
          </a:p>
          <a:p>
            <a:pPr marL="182880" marR="0" indent="-276225">
              <a:spcBef>
                <a:spcPts val="0"/>
              </a:spcBef>
              <a:spcAft>
                <a:spcPts val="0"/>
              </a:spcAft>
            </a:pPr>
            <a:r>
              <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rPr>
              <a:t>[12] Ron Rhodes, “Making the Case for Creation Ten Things You Should Know About the Evolution vs. Creation Debate”, Origins, Program #450, retrieved (4/15/2011),</a:t>
            </a:r>
          </a:p>
          <a:p>
            <a:pPr marL="182880" marR="0" indent="0">
              <a:spcBef>
                <a:spcPts val="0"/>
              </a:spcBef>
              <a:spcAft>
                <a:spcPts val="0"/>
              </a:spcAft>
            </a:pPr>
            <a:r>
              <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hlinkClick r:id="rId10"/>
              </a:rPr>
              <a:t>http://www.ctvn.org/programs-origins-viewshow.asp?id=10</a:t>
            </a:r>
            <a:endPar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182880" indent="0">
              <a:spcBef>
                <a:spcPts val="0"/>
              </a:spcBef>
              <a:spcAft>
                <a:spcPts val="0"/>
              </a:spcAft>
            </a:pPr>
            <a:r>
              <a:rPr lang="en-US" sz="1400" dirty="0">
                <a:solidFill>
                  <a:schemeClr val="tx1"/>
                </a:solidFill>
                <a:latin typeface="Calibri" panose="020F0502020204030204" pitchFamily="34" charset="0"/>
                <a:ea typeface="SimSun" panose="02010600030101010101" pitchFamily="2" charset="-122"/>
                <a:cs typeface="Mangal" panose="02040503050203030202" pitchFamily="18" charset="0"/>
                <a:hlinkClick r:id="rId11"/>
              </a:rPr>
              <a:t>http://www.ronrhodes.org/</a:t>
            </a:r>
            <a:endParaRPr lang="en-US" sz="140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182880" marR="0" indent="-274320">
              <a:spcBef>
                <a:spcPts val="0"/>
              </a:spcBef>
              <a:spcAft>
                <a:spcPts val="0"/>
              </a:spcAft>
            </a:pPr>
            <a:r>
              <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rPr>
              <a:t>[17] 454's Life Sciences Group, phone interview of chairman, Associated Press. (Over a decade ago)</a:t>
            </a:r>
          </a:p>
          <a:p>
            <a:pPr marL="182880" indent="0">
              <a:spcBef>
                <a:spcPts val="0"/>
              </a:spcBef>
              <a:spcAft>
                <a:spcPts val="0"/>
              </a:spcAft>
            </a:pPr>
            <a:endParaRPr lang="en-US" sz="1400" kern="150" dirty="0">
              <a:solidFill>
                <a:schemeClr val="tx1"/>
              </a:solidFill>
              <a:latin typeface="Calibri" panose="020F0502020204030204" pitchFamily="34" charset="0"/>
              <a:ea typeface="OpenSymbol"/>
              <a:cs typeface="OpenSymbol"/>
            </a:endParaRPr>
          </a:p>
        </p:txBody>
      </p:sp>
    </p:spTree>
    <p:extLst>
      <p:ext uri="{BB962C8B-B14F-4D97-AF65-F5344CB8AC3E}">
        <p14:creationId xmlns:p14="http://schemas.microsoft.com/office/powerpoint/2010/main" val="3031598410"/>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381000" y="1143000"/>
            <a:ext cx="8458200" cy="551063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276225" marR="0" indent="-276225">
              <a:spcBef>
                <a:spcPts val="0"/>
              </a:spcBef>
              <a:spcAft>
                <a:spcPts val="0"/>
              </a:spcAft>
            </a:pPr>
            <a:r>
              <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rPr>
              <a:t>[20] New York University (2011, February 16). “Fossils may look like human bones: Biological anthropologists question claims for human ancestry”. ScienceDaily. Web February 17, 2011,  </a:t>
            </a:r>
          </a:p>
          <a:p>
            <a:pPr marL="276225" marR="0" indent="-9525">
              <a:spcBef>
                <a:spcPts val="0"/>
              </a:spcBef>
              <a:spcAft>
                <a:spcPts val="0"/>
              </a:spcAft>
            </a:pPr>
            <a:r>
              <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hlinkClick r:id="rId4"/>
              </a:rPr>
              <a:t>http://www.sciencedaily.com/releases/2011/02/110216132034.htm</a:t>
            </a:r>
            <a:endPar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276225" indent="-274320">
              <a:spcBef>
                <a:spcPts val="0"/>
              </a:spcBef>
              <a:spcAft>
                <a:spcPts val="0"/>
              </a:spcAft>
            </a:pPr>
            <a:r>
              <a:rPr lang="en-US" sz="1400" dirty="0">
                <a:solidFill>
                  <a:schemeClr val="tx1"/>
                </a:solidFill>
                <a:latin typeface="Calibri" panose="020F0502020204030204" pitchFamily="34" charset="0"/>
              </a:rPr>
              <a:t>[21]Thomas </a:t>
            </a:r>
            <a:r>
              <a:rPr lang="en-US" sz="1400" dirty="0" err="1">
                <a:solidFill>
                  <a:schemeClr val="tx1"/>
                </a:solidFill>
                <a:latin typeface="Calibri" panose="020F0502020204030204" pitchFamily="34" charset="0"/>
              </a:rPr>
              <a:t>Higham</a:t>
            </a:r>
            <a:r>
              <a:rPr lang="en-US" sz="1400" dirty="0">
                <a:solidFill>
                  <a:schemeClr val="tx1"/>
                </a:solidFill>
                <a:latin typeface="Calibri" panose="020F0502020204030204" pitchFamily="34" charset="0"/>
              </a:rPr>
              <a:t> (Oxford University radiocarbon dating specialist, led study), ”Report: Tools may not belong to Neanderthals”, (published in Proceedings of the National Academy of Sciences), Los Angeles Times &amp; Arizona Republic, Amina Khan</a:t>
            </a:r>
            <a:endPar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0" marR="0" indent="-9525">
              <a:spcBef>
                <a:spcPts val="0"/>
              </a:spcBef>
              <a:spcAft>
                <a:spcPts val="0"/>
              </a:spcAft>
            </a:pPr>
            <a:r>
              <a:rPr lang="en-US" sz="1400" dirty="0">
                <a:solidFill>
                  <a:schemeClr val="tx1"/>
                </a:solidFill>
                <a:latin typeface="Calibri" panose="020F0502020204030204" pitchFamily="34" charset="0"/>
              </a:rPr>
              <a:t>[24] Wikipedia, “Darwin”, Retrieved (3/11/2011), </a:t>
            </a:r>
            <a:r>
              <a:rPr lang="en-US" sz="1400" dirty="0">
                <a:solidFill>
                  <a:schemeClr val="tx1"/>
                </a:solidFill>
                <a:latin typeface="Calibri" panose="020F0502020204030204" pitchFamily="34" charset="0"/>
                <a:hlinkClick r:id="rId5"/>
              </a:rPr>
              <a:t>http://en.wikipedia.org/wik</a:t>
            </a:r>
            <a:r>
              <a:rPr lang="en-US" sz="1400" dirty="0">
                <a:latin typeface="Calibri" panose="020F0502020204030204" pitchFamily="34" charset="0"/>
                <a:hlinkClick r:id="rId5"/>
              </a:rPr>
              <a:t>i/Charles_Darwin</a:t>
            </a:r>
            <a:endParaRPr lang="en-US" sz="1400" dirty="0">
              <a:latin typeface="Calibri" panose="020F0502020204030204" pitchFamily="34" charset="0"/>
            </a:endParaRPr>
          </a:p>
          <a:p>
            <a:r>
              <a:rPr lang="en-US" sz="1400" dirty="0">
                <a:solidFill>
                  <a:schemeClr val="tx1"/>
                </a:solidFill>
                <a:latin typeface="Calibri" panose="020F0502020204030204" pitchFamily="34" charset="0"/>
              </a:rPr>
              <a:t>[30] CBN News, “Explorers Claim They Have Found The Ark”, Retrieved (3/10/2011)  </a:t>
            </a:r>
          </a:p>
          <a:p>
            <a:pPr marL="274320" indent="0"/>
            <a:r>
              <a:rPr lang="en-US" sz="1400" dirty="0">
                <a:solidFill>
                  <a:schemeClr val="tx1"/>
                </a:solidFill>
                <a:latin typeface="Calibri" panose="020F0502020204030204" pitchFamily="34" charset="0"/>
                <a:hlinkClick r:id="rId6"/>
              </a:rPr>
              <a:t>www.cbn.com/cbnnews/world/2010/April/Explorers-Claim-They-Have-Found-Noahs-Ark</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[31] World Net Daily, “Evangelists Claim Noah's Ark Found”, April 27, 2010, Retrieved (3/11/2011),</a:t>
            </a:r>
          </a:p>
          <a:p>
            <a:pPr marL="365760" indent="0"/>
            <a:r>
              <a:rPr lang="en-US" sz="1400" dirty="0">
                <a:solidFill>
                  <a:schemeClr val="tx1"/>
                </a:solidFill>
                <a:latin typeface="Calibri" panose="020F0502020204030204" pitchFamily="34" charset="0"/>
                <a:hlinkClick r:id="rId7"/>
              </a:rPr>
              <a:t>www.wnd.com/?pageId=146369</a:t>
            </a:r>
            <a:endParaRPr lang="en-US" sz="1400" dirty="0">
              <a:solidFill>
                <a:schemeClr val="tx1"/>
              </a:solidFill>
              <a:latin typeface="Calibri" panose="020F0502020204030204" pitchFamily="34" charset="0"/>
            </a:endParaRPr>
          </a:p>
          <a:p>
            <a:pPr marL="0" indent="-365760"/>
            <a:r>
              <a:rPr lang="en-US" sz="1400" dirty="0">
                <a:solidFill>
                  <a:schemeClr val="tx1"/>
                </a:solidFill>
                <a:latin typeface="Calibri" panose="020F0502020204030204" pitchFamily="34" charset="0"/>
              </a:rPr>
              <a:t>[35] “The Dead Sea Scrolls Bible” (translated from the original Dead Sea Scrolls, into English), </a:t>
            </a:r>
          </a:p>
          <a:p>
            <a:pPr marL="365760" indent="0"/>
            <a:r>
              <a:rPr lang="en-US" sz="1400" dirty="0">
                <a:solidFill>
                  <a:schemeClr val="tx1"/>
                </a:solidFill>
                <a:latin typeface="Calibri" panose="020F0502020204030204" pitchFamily="34" charset="0"/>
              </a:rPr>
              <a:t>book, pg. xiv, xv, xvi, xviii.</a:t>
            </a:r>
          </a:p>
          <a:p>
            <a:r>
              <a:rPr lang="en-US" sz="1400" dirty="0">
                <a:solidFill>
                  <a:schemeClr val="tx1"/>
                </a:solidFill>
                <a:latin typeface="Calibri" panose="020F0502020204030204" pitchFamily="34" charset="0"/>
              </a:rPr>
              <a:t>[48] </a:t>
            </a:r>
            <a:r>
              <a:rPr lang="en-US" sz="1400" dirty="0" err="1">
                <a:solidFill>
                  <a:schemeClr val="tx1"/>
                </a:solidFill>
                <a:latin typeface="Calibri" panose="020F0502020204030204" pitchFamily="34" charset="0"/>
              </a:rPr>
              <a:t>W.J.Bencze</a:t>
            </a:r>
            <a:r>
              <a:rPr lang="en-US" sz="1400" dirty="0">
                <a:solidFill>
                  <a:schemeClr val="tx1"/>
                </a:solidFill>
                <a:latin typeface="Calibri" panose="020F0502020204030204" pitchFamily="34" charset="0"/>
              </a:rPr>
              <a:t>, D.B.DeBra1, </a:t>
            </a:r>
            <a:r>
              <a:rPr lang="en-US" sz="1400" dirty="0" err="1">
                <a:solidFill>
                  <a:schemeClr val="tx1"/>
                </a:solidFill>
                <a:latin typeface="Calibri" panose="020F0502020204030204" pitchFamily="34" charset="0"/>
              </a:rPr>
              <a:t>L.Herman</a:t>
            </a:r>
            <a:r>
              <a:rPr lang="en-US" sz="1400" dirty="0">
                <a:solidFill>
                  <a:schemeClr val="tx1"/>
                </a:solidFill>
                <a:latin typeface="Calibri" panose="020F0502020204030204" pitchFamily="34" charset="0"/>
              </a:rPr>
              <a:t>, </a:t>
            </a:r>
            <a:r>
              <a:rPr lang="en-US" sz="1400" dirty="0" err="1">
                <a:solidFill>
                  <a:schemeClr val="tx1"/>
                </a:solidFill>
                <a:latin typeface="Calibri" panose="020F0502020204030204" pitchFamily="34" charset="0"/>
              </a:rPr>
              <a:t>T.Holmes</a:t>
            </a:r>
            <a:r>
              <a:rPr lang="en-US" sz="1400" dirty="0">
                <a:solidFill>
                  <a:schemeClr val="tx1"/>
                </a:solidFill>
                <a:latin typeface="Calibri" panose="020F0502020204030204" pitchFamily="34" charset="0"/>
              </a:rPr>
              <a:t>, </a:t>
            </a:r>
            <a:r>
              <a:rPr lang="en-US" sz="1400" dirty="0" err="1">
                <a:solidFill>
                  <a:schemeClr val="tx1"/>
                </a:solidFill>
                <a:latin typeface="Calibri" panose="020F0502020204030204" pitchFamily="34" charset="0"/>
              </a:rPr>
              <a:t>M.Adams</a:t>
            </a:r>
            <a:r>
              <a:rPr lang="en-US" sz="1400" dirty="0">
                <a:solidFill>
                  <a:schemeClr val="tx1"/>
                </a:solidFill>
                <a:latin typeface="Calibri" panose="020F0502020204030204" pitchFamily="34" charset="0"/>
              </a:rPr>
              <a:t>, </a:t>
            </a:r>
            <a:r>
              <a:rPr lang="en-US" sz="1400" dirty="0" err="1">
                <a:solidFill>
                  <a:schemeClr val="tx1"/>
                </a:solidFill>
                <a:latin typeface="Calibri" panose="020F0502020204030204" pitchFamily="34" charset="0"/>
              </a:rPr>
              <a:t>G.M.Keiser</a:t>
            </a:r>
            <a:r>
              <a:rPr lang="en-US" sz="1400" dirty="0">
                <a:solidFill>
                  <a:schemeClr val="tx1"/>
                </a:solidFill>
                <a:latin typeface="Calibri" panose="020F0502020204030204" pitchFamily="34" charset="0"/>
              </a:rPr>
              <a:t>, C.W.F </a:t>
            </a:r>
            <a:r>
              <a:rPr lang="en-US" sz="1400" dirty="0" err="1">
                <a:solidFill>
                  <a:schemeClr val="tx1"/>
                </a:solidFill>
                <a:latin typeface="Calibri" panose="020F0502020204030204" pitchFamily="34" charset="0"/>
              </a:rPr>
              <a:t>Everitt</a:t>
            </a:r>
            <a:r>
              <a:rPr lang="en-US" sz="1400" dirty="0">
                <a:solidFill>
                  <a:schemeClr val="tx1"/>
                </a:solidFill>
                <a:latin typeface="Calibri" panose="020F0502020204030204" pitchFamily="34" charset="0"/>
              </a:rPr>
              <a:t> “On-Orbit Performance </a:t>
            </a:r>
          </a:p>
          <a:p>
            <a:pPr marL="365760" indent="0"/>
            <a:r>
              <a:rPr lang="en-US" sz="1400" dirty="0">
                <a:solidFill>
                  <a:schemeClr val="tx1"/>
                </a:solidFill>
                <a:latin typeface="Calibri" panose="020F0502020204030204" pitchFamily="34" charset="0"/>
              </a:rPr>
              <a:t>of the Gravity Probe B Drag-Free Translation Control System”, AAS 06-083, Stanford, NASA , 2006</a:t>
            </a:r>
          </a:p>
          <a:p>
            <a:pPr marL="365760" indent="0"/>
            <a:r>
              <a:rPr lang="en-US" sz="1400" dirty="0">
                <a:solidFill>
                  <a:schemeClr val="tx1"/>
                </a:solidFill>
                <a:latin typeface="Calibri" panose="020F0502020204030204" pitchFamily="34" charset="0"/>
                <a:hlinkClick r:id="rId8"/>
              </a:rPr>
              <a:t>http://einstein.stanford.edu/RESOURCES/presentations/tech_reviews/bencze-AAS06_DF_control.pdf</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[49] Gravity Probe B, Testing Einstein's Universe, Mission Update November 12, 2009.</a:t>
            </a:r>
          </a:p>
          <a:p>
            <a:pPr marL="365760" indent="0"/>
            <a:r>
              <a:rPr lang="en-US" sz="1400" dirty="0">
                <a:solidFill>
                  <a:schemeClr val="tx1"/>
                </a:solidFill>
                <a:latin typeface="Calibri" panose="020F0502020204030204" pitchFamily="34" charset="0"/>
                <a:hlinkClick r:id="rId9"/>
              </a:rPr>
              <a:t>http://einstein.stanford.edu/highlights/status1.html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[72] Dr. Jerry Bergman, “Persuaded by the Evidence”, Origins, program #913  </a:t>
            </a:r>
          </a:p>
          <a:p>
            <a:pPr marL="274320" indent="0"/>
            <a:r>
              <a:rPr lang="en-US" sz="1400" dirty="0">
                <a:solidFill>
                  <a:schemeClr val="tx1"/>
                </a:solidFill>
                <a:latin typeface="Calibri" panose="020F0502020204030204" pitchFamily="34" charset="0"/>
              </a:rPr>
              <a:t> </a:t>
            </a:r>
            <a:r>
              <a:rPr lang="en-US" sz="1400" dirty="0">
                <a:solidFill>
                  <a:schemeClr val="tx1"/>
                </a:solidFill>
                <a:latin typeface="Calibri" panose="020F0502020204030204" pitchFamily="34" charset="0"/>
                <a:hlinkClick r:id="rId10"/>
              </a:rPr>
              <a:t>http://www.ctvn.org/programs-origins-viewshow.asp?id=62</a:t>
            </a:r>
            <a:endParaRPr lang="en-US" sz="1400" dirty="0">
              <a:solidFill>
                <a:schemeClr val="tx1"/>
              </a:solidFill>
              <a:latin typeface="Calibri" panose="020F0502020204030204" pitchFamily="34" charset="0"/>
            </a:endParaRPr>
          </a:p>
          <a:p>
            <a:pPr marL="274320" indent="0"/>
            <a:r>
              <a:rPr lang="en-US" sz="1400" dirty="0">
                <a:solidFill>
                  <a:schemeClr val="tx1"/>
                </a:solidFill>
                <a:latin typeface="Calibri" panose="020F0502020204030204" pitchFamily="34" charset="0"/>
              </a:rPr>
              <a:t> </a:t>
            </a:r>
            <a:r>
              <a:rPr lang="en-US" sz="1400" dirty="0">
                <a:solidFill>
                  <a:schemeClr val="tx1"/>
                </a:solidFill>
                <a:latin typeface="Calibri" panose="020F0502020204030204" pitchFamily="34" charset="0"/>
                <a:hlinkClick r:id="rId11"/>
              </a:rPr>
              <a:t>jbergman@northweststate.edu</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[73] Wikipedia, “</a:t>
            </a:r>
            <a:r>
              <a:rPr lang="en-US" sz="1400" dirty="0" err="1">
                <a:solidFill>
                  <a:schemeClr val="tx1"/>
                </a:solidFill>
                <a:latin typeface="Calibri" panose="020F0502020204030204" pitchFamily="34" charset="0"/>
              </a:rPr>
              <a:t>Wernher</a:t>
            </a:r>
            <a:r>
              <a:rPr lang="en-US" sz="1400" dirty="0">
                <a:solidFill>
                  <a:schemeClr val="tx1"/>
                </a:solidFill>
                <a:latin typeface="Calibri" panose="020F0502020204030204" pitchFamily="34" charset="0"/>
              </a:rPr>
              <a:t> Von Braun, Quotations”, Retrieved (4/9/2011),</a:t>
            </a:r>
          </a:p>
          <a:p>
            <a:pPr marL="365760" indent="0"/>
            <a:r>
              <a:rPr lang="en-US" sz="1400" dirty="0">
                <a:solidFill>
                  <a:schemeClr val="tx1"/>
                </a:solidFill>
                <a:latin typeface="Calibri" panose="020F0502020204030204" pitchFamily="34" charset="0"/>
                <a:hlinkClick r:id="rId12"/>
              </a:rPr>
              <a:t>http://en.wikipedia.org/wiki/Werner_Von_Braun</a:t>
            </a:r>
            <a:endParaRPr lang="en-US" sz="1400" dirty="0">
              <a:solidFill>
                <a:schemeClr val="tx1"/>
              </a:solidFill>
              <a:latin typeface="Calibri" panose="020F0502020204030204" pitchFamily="34" charset="0"/>
            </a:endParaRPr>
          </a:p>
          <a:p>
            <a:pPr indent="-274320"/>
            <a:r>
              <a:rPr lang="en-US" sz="1400" dirty="0">
                <a:solidFill>
                  <a:schemeClr val="tx1"/>
                </a:solidFill>
                <a:latin typeface="Calibri" panose="020F0502020204030204" pitchFamily="34" charset="0"/>
              </a:rPr>
              <a:t>[86] John M. Olson, “Photosynthesis in the Archean Era” abstract from Biomedical and Life Sciences, </a:t>
            </a:r>
          </a:p>
          <a:p>
            <a:pPr marL="365760" indent="0"/>
            <a:r>
              <a:rPr lang="en-US" sz="1400" dirty="0">
                <a:solidFill>
                  <a:schemeClr val="tx1"/>
                </a:solidFill>
                <a:latin typeface="Calibri" panose="020F0502020204030204" pitchFamily="34" charset="0"/>
              </a:rPr>
              <a:t>Photosynthesis Research, Volume 88, Number 2, 109-117, DOI: 10.1007/s11120-006-9040-5</a:t>
            </a:r>
          </a:p>
          <a:p>
            <a:pPr marL="274320" indent="-274320"/>
            <a:r>
              <a:rPr lang="en-US" sz="1400" dirty="0">
                <a:solidFill>
                  <a:schemeClr val="tx1"/>
                </a:solidFill>
                <a:latin typeface="Calibri" panose="020F0502020204030204" pitchFamily="34" charset="0"/>
              </a:rPr>
              <a:t>[91] Holy Bible, King James Version, The Family Heritage Edition, “The Archaeology of the Bible” and “A </a:t>
            </a:r>
          </a:p>
          <a:p>
            <a:pPr marL="365760" indent="0"/>
            <a:r>
              <a:rPr lang="en-US" sz="1400" dirty="0">
                <a:solidFill>
                  <a:schemeClr val="tx1"/>
                </a:solidFill>
                <a:latin typeface="Calibri" panose="020F0502020204030204" pitchFamily="34" charset="0"/>
              </a:rPr>
              <a:t>Chronology of the Old Testament Times”, pg. 5-17.</a:t>
            </a:r>
          </a:p>
        </p:txBody>
      </p:sp>
    </p:spTree>
    <p:extLst>
      <p:ext uri="{BB962C8B-B14F-4D97-AF65-F5344CB8AC3E}">
        <p14:creationId xmlns:p14="http://schemas.microsoft.com/office/powerpoint/2010/main" val="1790634931"/>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396081" y="12192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[100] Web Vision, “Feedback Loops” &amp; “Retinal Circuits”, University of Utah,</a:t>
            </a:r>
          </a:p>
          <a:p>
            <a:pPr marL="365760" indent="0"/>
            <a:r>
              <a:rPr lang="en-US" sz="1400" dirty="0">
                <a:solidFill>
                  <a:schemeClr val="tx1"/>
                </a:solidFill>
                <a:latin typeface="Calibri" panose="020F0502020204030204" pitchFamily="34" charset="0"/>
                <a:hlinkClick r:id="rId4"/>
              </a:rPr>
              <a:t>http://webvision.med.utah.edu/book/part-iii-retinal-circuits/feedback-loops/</a:t>
            </a:r>
            <a:endParaRPr lang="en-US" sz="1400" dirty="0">
              <a:solidFill>
                <a:schemeClr val="tx1"/>
              </a:solidFill>
              <a:latin typeface="Calibri" panose="020F0502020204030204" pitchFamily="34" charset="0"/>
            </a:endParaRPr>
          </a:p>
          <a:p>
            <a:pPr marL="365760" indent="0"/>
            <a:r>
              <a:rPr lang="en-US" sz="1400" dirty="0">
                <a:solidFill>
                  <a:schemeClr val="tx1"/>
                </a:solidFill>
                <a:latin typeface="Calibri" panose="020F0502020204030204" pitchFamily="34" charset="0"/>
                <a:hlinkClick r:id="rId5"/>
              </a:rPr>
              <a:t>http://www.ncbi.nlm.nih.gov/books/NBK11555/figure/ch10rodpath.F7/?report=objectonly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[108]</a:t>
            </a:r>
            <a:r>
              <a:rPr lang="en-US" sz="1400" dirty="0" err="1">
                <a:solidFill>
                  <a:schemeClr val="tx1"/>
                </a:solidFill>
                <a:latin typeface="Calibri" panose="020F0502020204030204" pitchFamily="34" charset="0"/>
              </a:rPr>
              <a:t>Hongyun</a:t>
            </a:r>
            <a:r>
              <a:rPr lang="en-US" sz="1400" dirty="0">
                <a:solidFill>
                  <a:schemeClr val="tx1"/>
                </a:solidFill>
                <a:latin typeface="Calibri" panose="020F0502020204030204" pitchFamily="34" charset="0"/>
              </a:rPr>
              <a:t> Wang, ”</a:t>
            </a:r>
            <a:r>
              <a:rPr lang="en-US" sz="1400" dirty="0" err="1">
                <a:solidFill>
                  <a:schemeClr val="tx1"/>
                </a:solidFill>
                <a:latin typeface="Calibri" panose="020F0502020204030204" pitchFamily="34" charset="0"/>
              </a:rPr>
              <a:t>Hongyun</a:t>
            </a:r>
            <a:r>
              <a:rPr lang="en-US" sz="1400" dirty="0">
                <a:solidFill>
                  <a:schemeClr val="tx1"/>
                </a:solidFill>
                <a:latin typeface="Calibri" panose="020F0502020204030204" pitchFamily="34" charset="0"/>
              </a:rPr>
              <a:t> Wang's Research on Molecular Motors”,</a:t>
            </a:r>
          </a:p>
          <a:p>
            <a:pPr marL="365760" indent="0"/>
            <a:r>
              <a:rPr lang="en-US" sz="1400" dirty="0">
                <a:solidFill>
                  <a:schemeClr val="tx1"/>
                </a:solidFill>
                <a:latin typeface="Calibri" panose="020F0502020204030204" pitchFamily="34" charset="0"/>
                <a:hlinkClick r:id="rId6"/>
              </a:rPr>
              <a:t>http://users.soe.ucsc.edu/~hongwang/ATP_synthase.html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[109]University of Chicago, "Can Siberian hot springs reveal ancient ecology?“</a:t>
            </a:r>
          </a:p>
          <a:p>
            <a:pPr marL="365760" indent="0"/>
            <a:r>
              <a:rPr lang="en-US" sz="1400" dirty="0">
                <a:solidFill>
                  <a:schemeClr val="tx1"/>
                </a:solidFill>
                <a:latin typeface="Calibri" panose="020F0502020204030204" pitchFamily="34" charset="0"/>
              </a:rPr>
              <a:t>ScienceDaily, 27 Apr. 2011, (Web 27 Apr. 2011),</a:t>
            </a:r>
          </a:p>
          <a:p>
            <a:pPr marL="365760" indent="0"/>
            <a:r>
              <a:rPr lang="en-US" sz="1400" dirty="0">
                <a:solidFill>
                  <a:schemeClr val="tx1"/>
                </a:solidFill>
                <a:latin typeface="Calibri" panose="020F0502020204030204" pitchFamily="34" charset="0"/>
                <a:hlinkClick r:id="rId7"/>
              </a:rPr>
              <a:t>http://www.sciencedaily.com/releases/2011/04/110426164006.htm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118]University of Rochester. "Second Depth-perception Method Discovered In Brain." </a:t>
            </a:r>
          </a:p>
          <a:p>
            <a:pPr marL="365760" indent="0"/>
            <a:r>
              <a:rPr lang="en-US" sz="1400" dirty="0">
                <a:solidFill>
                  <a:schemeClr val="tx1"/>
                </a:solidFill>
                <a:latin typeface="Calibri" panose="020F0502020204030204" pitchFamily="34" charset="0"/>
              </a:rPr>
              <a:t>ScienceDaily, 17 Mar. 2008, (Web 29 Apr. 2011),</a:t>
            </a:r>
          </a:p>
          <a:p>
            <a:pPr marL="365760" indent="0"/>
            <a:r>
              <a:rPr lang="en-US" sz="1400" dirty="0">
                <a:solidFill>
                  <a:schemeClr val="tx1"/>
                </a:solidFill>
                <a:latin typeface="Calibri" panose="020F0502020204030204" pitchFamily="34" charset="0"/>
                <a:hlinkClick r:id="rId8"/>
              </a:rPr>
              <a:t>http://www.sciencedaily.com/releases/2008/03/080316161128.htm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 [120]University of California - Berkeley. "Why the eye is better than a camera at capturing contrast and faint detail </a:t>
            </a:r>
          </a:p>
          <a:p>
            <a:pPr marL="365760" indent="0"/>
            <a:r>
              <a:rPr lang="en-US" sz="1400" dirty="0">
                <a:solidFill>
                  <a:schemeClr val="tx1"/>
                </a:solidFill>
                <a:latin typeface="Calibri" panose="020F0502020204030204" pitchFamily="34" charset="0"/>
              </a:rPr>
              <a:t>simultaneously." ScienceDaily, 3 May 2011, (Web 4 May 2011).</a:t>
            </a:r>
          </a:p>
          <a:p>
            <a:pPr marL="365760" indent="0"/>
            <a:r>
              <a:rPr lang="en-US" sz="1400" dirty="0">
                <a:solidFill>
                  <a:schemeClr val="tx1"/>
                </a:solidFill>
                <a:latin typeface="Calibri" panose="020F0502020204030204" pitchFamily="34" charset="0"/>
                <a:hlinkClick r:id="rId9"/>
              </a:rPr>
              <a:t>http://www.sciencedaily.com/releases/2011/05/110503171734.htm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[135]Wikipedia, ”Big Bang”, Retrieved (5/10/2011)</a:t>
            </a:r>
          </a:p>
          <a:p>
            <a:pPr marL="365760" indent="0"/>
            <a:r>
              <a:rPr lang="en-US" sz="1400" dirty="0">
                <a:solidFill>
                  <a:schemeClr val="tx1"/>
                </a:solidFill>
                <a:latin typeface="Calibri" panose="020F0502020204030204" pitchFamily="34" charset="0"/>
                <a:hlinkClick r:id="rId10"/>
              </a:rPr>
              <a:t>http://en.wikipedia.org/wiki/Big_Bang</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[137]NASA, Gravity Probe B, Lockheed Martin, Stanford University, ”The Gravity Probe B Experiment, Testing </a:t>
            </a:r>
          </a:p>
          <a:p>
            <a:pPr marL="365760" indent="0"/>
            <a:r>
              <a:rPr lang="en-US" sz="1400" dirty="0">
                <a:solidFill>
                  <a:schemeClr val="tx1"/>
                </a:solidFill>
                <a:latin typeface="Calibri" panose="020F0502020204030204" pitchFamily="34" charset="0"/>
              </a:rPr>
              <a:t>Einstein's Universe” (Post Flight Analysis — Final Report Preface &amp; Executive Summary), October 2006, web 5/10/2011 </a:t>
            </a:r>
            <a:r>
              <a:rPr lang="en-US" sz="1400" dirty="0">
                <a:solidFill>
                  <a:schemeClr val="tx1"/>
                </a:solidFill>
                <a:latin typeface="Calibri" panose="020F0502020204030204" pitchFamily="34" charset="0"/>
                <a:hlinkClick r:id="rId11"/>
              </a:rPr>
              <a:t>http://www.nasa.gov/pdf/168808main_gp-b_pfar_cvr-pref-execsum.pdf</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[138]Noah’s Ark Ministries International (NAMI), “Hong Kong Press Conference, Exploration Team </a:t>
            </a:r>
          </a:p>
          <a:p>
            <a:pPr marL="365760" indent="0"/>
            <a:r>
              <a:rPr lang="en-US" sz="1400" dirty="0">
                <a:solidFill>
                  <a:schemeClr val="tx1"/>
                </a:solidFill>
                <a:latin typeface="Calibri" panose="020F0502020204030204" pitchFamily="34" charset="0"/>
              </a:rPr>
              <a:t>Successfully Ventures inside 4,800-year old Wooden Structure on Snow-capped Mount Ararat </a:t>
            </a:r>
          </a:p>
          <a:p>
            <a:pPr marL="365760" indent="0"/>
            <a:r>
              <a:rPr lang="en-US" sz="1400" dirty="0">
                <a:solidFill>
                  <a:schemeClr val="tx1"/>
                </a:solidFill>
                <a:latin typeface="Calibri" panose="020F0502020204030204" pitchFamily="34" charset="0"/>
              </a:rPr>
              <a:t>Experts and Turkish officials believe artifact is Noah's Ark”, web 5/10/2011,</a:t>
            </a:r>
          </a:p>
          <a:p>
            <a:pPr marL="365760" indent="0"/>
            <a:r>
              <a:rPr lang="en-US" sz="1400" dirty="0">
                <a:solidFill>
                  <a:schemeClr val="tx1"/>
                </a:solidFill>
                <a:latin typeface="Calibri" panose="020F0502020204030204" pitchFamily="34" charset="0"/>
                <a:hlinkClick r:id="rId12"/>
              </a:rPr>
              <a:t>http://www.noahsarksearch.net/eng/</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[144] “Scientific and Biblical Response To: “Up from the Apes. Remarkable New Evidence Is Filling in the Story </a:t>
            </a:r>
          </a:p>
          <a:p>
            <a:pPr marL="365760" indent="0"/>
            <a:r>
              <a:rPr lang="en-US" sz="1400" dirty="0">
                <a:solidFill>
                  <a:schemeClr val="tx1"/>
                </a:solidFill>
                <a:latin typeface="Calibri" panose="020F0502020204030204" pitchFamily="34" charset="0"/>
              </a:rPr>
              <a:t>of How We Became Human”, Time, August 23, 1999, posted 1/7/2000,</a:t>
            </a:r>
          </a:p>
          <a:p>
            <a:pPr marL="365760" indent="0"/>
            <a:r>
              <a:rPr lang="en-US" sz="1400" dirty="0">
                <a:solidFill>
                  <a:schemeClr val="tx1"/>
                </a:solidFill>
                <a:latin typeface="Calibri" panose="020F0502020204030204" pitchFamily="34" charset="0"/>
                <a:hlinkClick r:id="rId13"/>
              </a:rPr>
              <a:t>http://www.jashow.org/Articles/_PDFArchives/science/SC2W0304RA.pdf</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0356931"/>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1430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[146] American Association for the Advancement of Science. "Before 'Lucy,' There Was 'Ardi': First Major</a:t>
            </a:r>
          </a:p>
          <a:p>
            <a:pPr marL="365760" indent="0"/>
            <a:r>
              <a:rPr lang="en-US" sz="1400" dirty="0">
                <a:solidFill>
                  <a:schemeClr val="tx1"/>
                </a:solidFill>
                <a:latin typeface="Calibri" panose="020F0502020204030204" pitchFamily="34" charset="0"/>
              </a:rPr>
              <a:t>Analysis Of Early Hominid Published In Science." ScienceDaily, 1 Oct. 2009, (Web 12 May 2011),</a:t>
            </a:r>
          </a:p>
          <a:p>
            <a:pPr marL="365760" indent="0"/>
            <a:r>
              <a:rPr lang="en-US" sz="1400" dirty="0">
                <a:solidFill>
                  <a:schemeClr val="tx1"/>
                </a:solidFill>
                <a:latin typeface="Calibri" panose="020F0502020204030204" pitchFamily="34" charset="0"/>
                <a:hlinkClick r:id="rId4"/>
              </a:rPr>
              <a:t>http://www.sciencedaily.com/releases/2009/10/091001110548.htm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[154] Wikipedia, ”</a:t>
            </a:r>
            <a:r>
              <a:rPr lang="en-US" sz="1400" dirty="0" err="1">
                <a:solidFill>
                  <a:schemeClr val="tx1"/>
                </a:solidFill>
                <a:latin typeface="Calibri" panose="020F0502020204030204" pitchFamily="34" charset="0"/>
              </a:rPr>
              <a:t>Chimpanzee_Genome_Project</a:t>
            </a:r>
            <a:r>
              <a:rPr lang="en-US" sz="1400" dirty="0">
                <a:solidFill>
                  <a:schemeClr val="tx1"/>
                </a:solidFill>
                <a:latin typeface="Calibri" panose="020F0502020204030204" pitchFamily="34" charset="0"/>
              </a:rPr>
              <a:t>”, Retrieved (5/16/2011)</a:t>
            </a:r>
          </a:p>
          <a:p>
            <a:pPr marL="365760" indent="0"/>
            <a:r>
              <a:rPr lang="en-US" sz="1400" dirty="0">
                <a:solidFill>
                  <a:schemeClr val="tx1"/>
                </a:solidFill>
                <a:latin typeface="Calibri" panose="020F0502020204030204" pitchFamily="34" charset="0"/>
              </a:rPr>
              <a:t> </a:t>
            </a:r>
            <a:r>
              <a:rPr lang="en-US" sz="1400" dirty="0">
                <a:solidFill>
                  <a:schemeClr val="tx1"/>
                </a:solidFill>
                <a:latin typeface="Calibri" panose="020F0502020204030204" pitchFamily="34" charset="0"/>
                <a:hlinkClick r:id="rId5"/>
              </a:rPr>
              <a:t>http://en.wikipedia.org/wiki/Chimpanzee_Genome_Project</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[160] Yale University. "Tiny variation in one gene may have led to crucial changes in human brain." </a:t>
            </a:r>
          </a:p>
          <a:p>
            <a:pPr marL="365760" indent="0"/>
            <a:r>
              <a:rPr lang="en-US" sz="1400" dirty="0">
                <a:solidFill>
                  <a:schemeClr val="tx1"/>
                </a:solidFill>
                <a:latin typeface="Calibri" panose="020F0502020204030204" pitchFamily="34" charset="0"/>
              </a:rPr>
              <a:t>ScienceDaily, 16 May 2011, (Web 17 May 2011),</a:t>
            </a:r>
          </a:p>
          <a:p>
            <a:pPr marL="365760" indent="0"/>
            <a:r>
              <a:rPr lang="en-US" sz="1400" dirty="0">
                <a:solidFill>
                  <a:schemeClr val="tx1"/>
                </a:solidFill>
                <a:latin typeface="Calibri" panose="020F0502020204030204" pitchFamily="34" charset="0"/>
                <a:hlinkClick r:id="rId6"/>
              </a:rPr>
              <a:t>http://www.sciencedaily.com/releases/2011/05/110515145816.htm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[169]Wikipedia, ”Origin of language, (Homo </a:t>
            </a:r>
            <a:r>
              <a:rPr lang="en-US" sz="1400" dirty="0" err="1">
                <a:solidFill>
                  <a:schemeClr val="tx1"/>
                </a:solidFill>
                <a:latin typeface="Calibri" panose="020F0502020204030204" pitchFamily="34" charset="0"/>
              </a:rPr>
              <a:t>neanderthalensis</a:t>
            </a:r>
            <a:r>
              <a:rPr lang="en-US" sz="1400" dirty="0">
                <a:solidFill>
                  <a:schemeClr val="tx1"/>
                </a:solidFill>
                <a:latin typeface="Calibri" panose="020F0502020204030204" pitchFamily="34" charset="0"/>
              </a:rPr>
              <a:t>)”, Web (5/20/2011)</a:t>
            </a:r>
          </a:p>
          <a:p>
            <a:pPr marL="365760" indent="0"/>
            <a:r>
              <a:rPr lang="en-US" sz="1400" dirty="0">
                <a:solidFill>
                  <a:schemeClr val="tx1"/>
                </a:solidFill>
                <a:latin typeface="Calibri" panose="020F0502020204030204" pitchFamily="34" charset="0"/>
                <a:hlinkClick r:id="rId7"/>
              </a:rPr>
              <a:t>http://en.wikipedia.org/wiki/Origin_of_language</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[170]Wikipedia, ”Cranial capacity”, Web (5/20/2011),</a:t>
            </a:r>
          </a:p>
          <a:p>
            <a:pPr marL="365760" indent="0"/>
            <a:r>
              <a:rPr lang="en-US" sz="1400" dirty="0">
                <a:solidFill>
                  <a:schemeClr val="tx1"/>
                </a:solidFill>
                <a:latin typeface="Calibri" panose="020F0502020204030204" pitchFamily="34" charset="0"/>
                <a:hlinkClick r:id="rId8"/>
              </a:rPr>
              <a:t>http://en.wikipedia.org/wiki/Cranial_capacity</a:t>
            </a:r>
            <a:endParaRPr lang="en-US" sz="1400" dirty="0">
              <a:solidFill>
                <a:schemeClr val="tx1"/>
              </a:solidFill>
              <a:latin typeface="Calibri" panose="020F0502020204030204" pitchFamily="34" charset="0"/>
            </a:endParaRPr>
          </a:p>
          <a:p>
            <a:pPr marL="365760" indent="-365760"/>
            <a:r>
              <a:rPr lang="en-US" sz="1400" dirty="0">
                <a:solidFill>
                  <a:schemeClr val="tx1"/>
                </a:solidFill>
                <a:latin typeface="Calibri" panose="020F0502020204030204" pitchFamily="34" charset="0"/>
              </a:rPr>
              <a:t>[180]Wikipedia, ”Pterosaur (pterodactyls)”, Web (5/25/2011),</a:t>
            </a:r>
          </a:p>
          <a:p>
            <a:pPr marL="365760" indent="0"/>
            <a:r>
              <a:rPr lang="en-US" sz="1400" dirty="0">
                <a:hlinkClick r:id="rId9"/>
              </a:rPr>
              <a:t>http://en.wikipedia.org/wiki/Pterosaur</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[187]University of Western Ontario (2011, April 11). “How marijuana affects the way the brain </a:t>
            </a:r>
          </a:p>
          <a:p>
            <a:pPr marL="365760" indent="0"/>
            <a:r>
              <a:rPr lang="en-US" sz="1400" dirty="0">
                <a:solidFill>
                  <a:schemeClr val="tx1"/>
                </a:solidFill>
                <a:latin typeface="Calibri" panose="020F0502020204030204" pitchFamily="34" charset="0"/>
              </a:rPr>
              <a:t>processes emotional information”, </a:t>
            </a:r>
            <a:r>
              <a:rPr lang="en-US" sz="1400" i="1" dirty="0">
                <a:solidFill>
                  <a:schemeClr val="tx1"/>
                </a:solidFill>
                <a:latin typeface="Calibri" panose="020F0502020204030204" pitchFamily="34" charset="0"/>
              </a:rPr>
              <a:t>ScienceDaily,</a:t>
            </a:r>
            <a:r>
              <a:rPr lang="en-US" sz="1400" dirty="0">
                <a:solidFill>
                  <a:schemeClr val="tx1"/>
                </a:solidFill>
                <a:latin typeface="Calibri" panose="020F0502020204030204" pitchFamily="34" charset="0"/>
              </a:rPr>
              <a:t> Retrieved May 27, 2011,</a:t>
            </a:r>
          </a:p>
          <a:p>
            <a:pPr marL="365760" indent="0"/>
            <a:r>
              <a:rPr lang="en-US" sz="1400" dirty="0">
                <a:hlinkClick r:id="rId10"/>
              </a:rPr>
              <a:t>http://www.sciencedaily.com/releases/2011/04/110405174833.htm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[195]Wikipedia, ”Retina”, Web (6/13/2011),</a:t>
            </a:r>
          </a:p>
          <a:p>
            <a:pPr marL="365760" indent="0"/>
            <a:r>
              <a:rPr lang="en-US" sz="1400" dirty="0">
                <a:solidFill>
                  <a:schemeClr val="tx1"/>
                </a:solidFill>
                <a:latin typeface="Calibri" panose="020F0502020204030204" pitchFamily="34" charset="0"/>
                <a:hlinkClick r:id="rId11"/>
              </a:rPr>
              <a:t>http://en.wikipedia.org/wiki/Retina</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[240] Richard Nickels, "King James Version Translation Errors", (Web 11/1/2011),</a:t>
            </a:r>
          </a:p>
          <a:p>
            <a:pPr marL="365760" indent="0"/>
            <a:r>
              <a:rPr lang="en-US" sz="1400" dirty="0">
                <a:solidFill>
                  <a:schemeClr val="tx1"/>
                </a:solidFill>
                <a:latin typeface="Calibri" panose="020F0502020204030204" pitchFamily="34" charset="0"/>
                <a:hlinkClick r:id="rId12"/>
              </a:rPr>
              <a:t>http://www.servantsnews.com/PDF/kjverr01.pdf</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[241] Wikipedia, “Yahweh”, (Web 11-01-11),</a:t>
            </a:r>
          </a:p>
          <a:p>
            <a:pPr marL="365760" indent="0"/>
            <a:r>
              <a:rPr lang="en-US" sz="1400" dirty="0">
                <a:solidFill>
                  <a:schemeClr val="tx1"/>
                </a:solidFill>
                <a:latin typeface="Calibri" panose="020F0502020204030204" pitchFamily="34" charset="0"/>
                <a:hlinkClick r:id="rId13"/>
              </a:rPr>
              <a:t>http://en.wikipedia.org/wiki/Yahweh</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[253]</a:t>
            </a:r>
            <a:r>
              <a:rPr lang="en-US" sz="1400" dirty="0" err="1">
                <a:solidFill>
                  <a:schemeClr val="tx1"/>
                </a:solidFill>
                <a:latin typeface="Calibri" panose="020F0502020204030204" pitchFamily="34" charset="0"/>
              </a:rPr>
              <a:t>Wikisource</a:t>
            </a:r>
            <a:r>
              <a:rPr lang="en-US" sz="1400" dirty="0">
                <a:solidFill>
                  <a:schemeClr val="tx1"/>
                </a:solidFill>
                <a:latin typeface="Calibri" panose="020F0502020204030204" pitchFamily="34" charset="0"/>
              </a:rPr>
              <a:t>, "The Catholic Encyclopedia Louis Pasteur", (Web 11-07-11),</a:t>
            </a:r>
          </a:p>
          <a:p>
            <a:pPr marL="365760" indent="0"/>
            <a:r>
              <a:rPr lang="en-US" sz="1400" dirty="0">
                <a:solidFill>
                  <a:schemeClr val="tx1"/>
                </a:solidFill>
                <a:latin typeface="Calibri" panose="020F0502020204030204" pitchFamily="34" charset="0"/>
                <a:hlinkClick r:id="rId14"/>
              </a:rPr>
              <a:t>http://en.wikisource.org/wiki/Catholic_Encyclopedia_(1913)/Louis_Pasteur</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[254]Wikipedia, “Louis Pasteur (Faith and Spirituality)”, (Web 11-07-11),</a:t>
            </a:r>
          </a:p>
          <a:p>
            <a:pPr marL="365760" indent="0"/>
            <a:r>
              <a:rPr lang="en-US" sz="1400" dirty="0">
                <a:solidFill>
                  <a:schemeClr val="tx1"/>
                </a:solidFill>
                <a:latin typeface="Calibri" panose="020F0502020204030204" pitchFamily="34" charset="0"/>
                <a:hlinkClick r:id="rId15"/>
              </a:rPr>
              <a:t>http://en.wikipedia.org/wiki/Louis_Pasteur</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5537606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1430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[255]Wikipedia, “Raymond Damadian”, (Web 11-07-11),</a:t>
            </a:r>
          </a:p>
          <a:p>
            <a:pPr marL="365760" indent="0"/>
            <a:r>
              <a:rPr lang="en-US" sz="1400" dirty="0">
                <a:solidFill>
                  <a:schemeClr val="tx1"/>
                </a:solidFill>
                <a:latin typeface="Calibri" panose="020F0502020204030204" pitchFamily="34" charset="0"/>
                <a:hlinkClick r:id="rId4"/>
              </a:rPr>
              <a:t>http://en.wikipedia.org/wiki/Raymond_Damadian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[256]Wikipedia, “Einstein (Political and Religious Views)”, (Web 11-07-11),</a:t>
            </a:r>
          </a:p>
          <a:p>
            <a:pPr marL="365760" indent="0"/>
            <a:r>
              <a:rPr lang="en-US" sz="1400" dirty="0">
                <a:solidFill>
                  <a:schemeClr val="tx1"/>
                </a:solidFill>
                <a:latin typeface="Calibri" panose="020F0502020204030204" pitchFamily="34" charset="0"/>
                <a:hlinkClick r:id="rId5"/>
              </a:rPr>
              <a:t>http://en.wikipedia.org/wiki/Einstein#Political_and_religious_views</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[257]Wikipedia, “List of Christian thinkers in science”, (Web 11-07-11),</a:t>
            </a:r>
          </a:p>
          <a:p>
            <a:pPr marL="365760" indent="0"/>
            <a:r>
              <a:rPr lang="en-US" sz="1400" dirty="0">
                <a:solidFill>
                  <a:schemeClr val="tx1"/>
                </a:solidFill>
                <a:latin typeface="Calibri" panose="020F0502020204030204" pitchFamily="34" charset="0"/>
                <a:hlinkClick r:id="rId6"/>
              </a:rPr>
              <a:t>http://en.wikipedia.org/wiki/List_of_Christian_thinkers_in_science#2001.E2.80.93today_.2821st_century.29</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[258]Wikipedia, “Michael Faraday”, (Web 11-07-11),</a:t>
            </a:r>
          </a:p>
          <a:p>
            <a:pPr marL="365760" indent="0"/>
            <a:r>
              <a:rPr lang="en-US" sz="1400" dirty="0">
                <a:solidFill>
                  <a:schemeClr val="tx1"/>
                </a:solidFill>
                <a:latin typeface="Calibri" panose="020F0502020204030204" pitchFamily="34" charset="0"/>
                <a:hlinkClick r:id="rId7"/>
              </a:rPr>
              <a:t>http://en.wikipedia.org/wiki/Michael_Faraday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[259]Wikipedia, “Isaac Newton”, (Web 11-07-11),</a:t>
            </a:r>
          </a:p>
          <a:p>
            <a:pPr marL="365760" indent="0"/>
            <a:r>
              <a:rPr lang="en-US" sz="1400" dirty="0">
                <a:solidFill>
                  <a:schemeClr val="tx1"/>
                </a:solidFill>
                <a:latin typeface="Calibri" panose="020F0502020204030204" pitchFamily="34" charset="0"/>
                <a:hlinkClick r:id="rId8"/>
              </a:rPr>
              <a:t>http://en.wikipedia.org/wiki/Isac_Newton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[260]Wikipedia, “James Clerk Maxwell”, (Web 11-07-11),</a:t>
            </a:r>
          </a:p>
          <a:p>
            <a:pPr marL="365760" indent="0"/>
            <a:r>
              <a:rPr lang="en-US" sz="1400" dirty="0">
                <a:solidFill>
                  <a:schemeClr val="tx1"/>
                </a:solidFill>
                <a:latin typeface="Calibri" panose="020F0502020204030204" pitchFamily="34" charset="0"/>
                <a:hlinkClick r:id="rId9"/>
              </a:rPr>
              <a:t>http://en.wikipedia.org/wiki/James_Clerk_Maxwell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[274]Wikipedia, “Received Text”, (Web 11-18-11),</a:t>
            </a:r>
          </a:p>
          <a:p>
            <a:pPr marL="365760" indent="0"/>
            <a:r>
              <a:rPr lang="en-US" sz="1400" dirty="0">
                <a:solidFill>
                  <a:schemeClr val="tx1"/>
                </a:solidFill>
                <a:latin typeface="Calibri" panose="020F0502020204030204" pitchFamily="34" charset="0"/>
                <a:hlinkClick r:id="rId10"/>
              </a:rPr>
              <a:t>http://en.wikipedia.org/wiki/Received_text</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[275]Wikipedia, “Majority Text”, (Web 11-18-11),</a:t>
            </a:r>
          </a:p>
          <a:p>
            <a:pPr marL="365760" indent="0"/>
            <a:r>
              <a:rPr lang="en-US" sz="1400" dirty="0">
                <a:solidFill>
                  <a:schemeClr val="tx1"/>
                </a:solidFill>
                <a:latin typeface="Calibri" panose="020F0502020204030204" pitchFamily="34" charset="0"/>
                <a:hlinkClick r:id="rId11"/>
              </a:rPr>
              <a:t>http://en.wikipedia.org/wiki/Majority_text</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[278]Wikipedia, “Dead Sea Scrolls”, (Web 11-18-11),</a:t>
            </a:r>
          </a:p>
          <a:p>
            <a:pPr marL="365760" indent="0"/>
            <a:r>
              <a:rPr lang="en-US" sz="1400" dirty="0">
                <a:solidFill>
                  <a:schemeClr val="tx1"/>
                </a:solidFill>
                <a:latin typeface="Calibri" panose="020F0502020204030204" pitchFamily="34" charset="0"/>
                <a:hlinkClick r:id="rId12"/>
              </a:rPr>
              <a:t>http://en.wikipedia.org/wiki/Dead_sea_scrolls</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[279]"The Received Text"(Web 11-18-11),</a:t>
            </a:r>
          </a:p>
          <a:p>
            <a:pPr marL="365760" indent="0"/>
            <a:r>
              <a:rPr lang="en-US" sz="1400" dirty="0">
                <a:solidFill>
                  <a:schemeClr val="tx1"/>
                </a:solidFill>
                <a:latin typeface="Calibri" panose="020F0502020204030204" pitchFamily="34" charset="0"/>
                <a:hlinkClick r:id="rId13"/>
              </a:rPr>
              <a:t>http://www.americanpresbyterianchurch.org/the_received_text.htm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[280]Sir Godfrey Driver, "Introduction to the Old Testament</a:t>
            </a:r>
          </a:p>
          <a:p>
            <a:pPr marL="365760" indent="0"/>
            <a:r>
              <a:rPr lang="en-US" sz="1400" dirty="0">
                <a:solidFill>
                  <a:schemeClr val="tx1"/>
                </a:solidFill>
                <a:latin typeface="Calibri" panose="020F0502020204030204" pitchFamily="34" charset="0"/>
              </a:rPr>
              <a:t>of the New English Bible" (Web 11-18-11),</a:t>
            </a:r>
          </a:p>
          <a:p>
            <a:pPr marL="365760" indent="0"/>
            <a:r>
              <a:rPr lang="en-US" sz="1400" dirty="0">
                <a:solidFill>
                  <a:schemeClr val="tx1"/>
                </a:solidFill>
                <a:latin typeface="Calibri" panose="020F0502020204030204" pitchFamily="34" charset="0"/>
                <a:hlinkClick r:id="rId14"/>
              </a:rPr>
              <a:t>http://www.bible-researcher.com/driver1.html</a:t>
            </a:r>
            <a:endParaRPr lang="en-US" sz="1400" dirty="0">
              <a:solidFill>
                <a:schemeClr val="tx1"/>
              </a:solidFill>
              <a:latin typeface="Calibri" panose="020F0502020204030204" pitchFamily="34" charset="0"/>
            </a:endParaRPr>
          </a:p>
          <a:p>
            <a:pPr marL="365760" indent="0"/>
            <a:r>
              <a:rPr lang="en-US" sz="1400" dirty="0">
                <a:solidFill>
                  <a:schemeClr val="tx1"/>
                </a:solidFill>
                <a:latin typeface="Calibri" panose="020F0502020204030204" pitchFamily="34" charset="0"/>
                <a:hlinkClick r:id="rId15"/>
              </a:rPr>
              <a:t>http://www.bible-researcher.com/hodges-farstad.html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[286]Wikipedia, “Ketef Hinnom”, (Web 11-27-11),</a:t>
            </a:r>
          </a:p>
          <a:p>
            <a:pPr marL="365760" indent="0"/>
            <a:r>
              <a:rPr lang="en-US" sz="1400" dirty="0">
                <a:solidFill>
                  <a:schemeClr val="tx1"/>
                </a:solidFill>
                <a:latin typeface="Calibri" panose="020F0502020204030204" pitchFamily="34" charset="0"/>
                <a:hlinkClick r:id="rId16"/>
              </a:rPr>
              <a:t>http://en.wikipedia.org/wiki/Ketef_Hinnom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[287]Wikipedia, “</a:t>
            </a:r>
            <a:r>
              <a:rPr lang="en-US" sz="1400" dirty="0" err="1">
                <a:solidFill>
                  <a:schemeClr val="tx1"/>
                </a:solidFill>
                <a:latin typeface="Calibri" panose="020F0502020204030204" pitchFamily="34" charset="0"/>
              </a:rPr>
              <a:t>Tetragrammaton</a:t>
            </a:r>
            <a:r>
              <a:rPr lang="en-US" sz="1400" dirty="0">
                <a:solidFill>
                  <a:schemeClr val="tx1"/>
                </a:solidFill>
                <a:latin typeface="Calibri" panose="020F0502020204030204" pitchFamily="34" charset="0"/>
              </a:rPr>
              <a:t> (YHWH)”, (Web 11-27-11),</a:t>
            </a:r>
          </a:p>
          <a:p>
            <a:pPr marL="365760" indent="0"/>
            <a:r>
              <a:rPr lang="en-US" sz="1400" dirty="0">
                <a:solidFill>
                  <a:schemeClr val="tx1"/>
                </a:solidFill>
                <a:latin typeface="Calibri" panose="020F0502020204030204" pitchFamily="34" charset="0"/>
                <a:hlinkClick r:id="rId17"/>
              </a:rPr>
              <a:t>http://en.wikipedia.org/wiki/YHWH</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720789536"/>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p:cNvSpPr>
            <a:spLocks noChangeArrowheads="1"/>
          </p:cNvSpPr>
          <p:nvPr/>
        </p:nvSpPr>
        <p:spPr bwMode="auto">
          <a:xfrm>
            <a:off x="593725" y="1340344"/>
            <a:ext cx="8001000" cy="632326"/>
          </a:xfrm>
          <a:prstGeom prst="roundRect">
            <a:avLst>
              <a:gd name="adj" fmla="val 139"/>
            </a:avLst>
          </a:prstGeom>
          <a:blipFill>
            <a:blip r:embed="rId3"/>
            <a:tile tx="0" ty="0" sx="100000" sy="100000" flip="none" algn="tl"/>
          </a:blipFill>
          <a:ln w="73080">
            <a:noFill/>
            <a:round/>
            <a:headEnd/>
            <a:tailEnd/>
          </a:ln>
          <a:effectLst/>
          <a:scene3d>
            <a:camera prst="orthographicFront"/>
            <a:lightRig rig="threePt" dir="t"/>
          </a:scene3d>
          <a:sp3d>
            <a:bevelT w="165100" prst="coolSlant"/>
          </a:sp3d>
        </p:spPr>
        <p:txBody>
          <a:bodyPr wrap="none" anchor="ctr"/>
          <a:lstStyle/>
          <a:p>
            <a:endParaRPr lang="en-US" dirty="0"/>
          </a:p>
        </p:txBody>
      </p:sp>
      <p:sp>
        <p:nvSpPr>
          <p:cNvPr id="18434" name="Text Box 2"/>
          <p:cNvSpPr txBox="1">
            <a:spLocks noChangeArrowheads="1"/>
          </p:cNvSpPr>
          <p:nvPr/>
        </p:nvSpPr>
        <p:spPr bwMode="auto">
          <a:xfrm>
            <a:off x="593725" y="228600"/>
            <a:ext cx="8001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wrap="none"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QUALIFICATIONS</a:t>
            </a:r>
          </a:p>
        </p:txBody>
      </p:sp>
      <p:sp>
        <p:nvSpPr>
          <p:cNvPr id="5" name="Date Placeholder 2"/>
          <p:cNvSpPr>
            <a:spLocks noGrp="1"/>
          </p:cNvSpPr>
          <p:nvPr>
            <p:ph type="dt" sz="half" idx="10"/>
          </p:nvPr>
        </p:nvSpPr>
        <p:spPr>
          <a:xfrm>
            <a:off x="4038600" y="6567100"/>
            <a:ext cx="2667000" cy="365125"/>
          </a:xfrm>
        </p:spPr>
        <p:txBody>
          <a:bodyPr/>
          <a:lstStyle/>
          <a:p>
            <a:r>
              <a:rPr lang="en-US" altLang="en-US" sz="1000" dirty="0"/>
              <a:t>Evolution Is Not Science, Jeff Woodward</a:t>
            </a:r>
          </a:p>
        </p:txBody>
      </p:sp>
      <p:sp>
        <p:nvSpPr>
          <p:cNvPr id="6" name="Rectangle 1"/>
          <p:cNvSpPr>
            <a:spLocks noChangeArrowheads="1"/>
          </p:cNvSpPr>
          <p:nvPr/>
        </p:nvSpPr>
        <p:spPr bwMode="auto">
          <a:xfrm>
            <a:off x="319870" y="1280160"/>
            <a:ext cx="8366125" cy="445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82440" rIns="90000" bIns="450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2400"/>
              </a:spcAft>
              <a:buClrTx/>
              <a:buFontTx/>
              <a:buNone/>
            </a:pPr>
            <a:r>
              <a:rPr lang="en-US" altLang="en-US" sz="3400" b="1" dirty="0">
                <a:solidFill>
                  <a:schemeClr val="tx2">
                    <a:lumMod val="25000"/>
                  </a:schemeClr>
                </a:solidFill>
                <a:latin typeface="Calibri" panose="020F0502020204030204" pitchFamily="34" charset="0"/>
                <a:cs typeface="Times New Roman" panose="02020603050405020304" pitchFamily="18" charset="0"/>
              </a:rPr>
              <a:t>Education</a:t>
            </a:r>
            <a:endParaRPr lang="en-US" altLang="en-US" sz="800" b="1" u="sng" dirty="0">
              <a:solidFill>
                <a:schemeClr val="tx2">
                  <a:lumMod val="25000"/>
                </a:schemeClr>
              </a:solidFill>
              <a:latin typeface="Calibri" panose="020F0502020204030204" pitchFamily="34" charset="0"/>
              <a:cs typeface="Times New Roman" panose="02020603050405020304" pitchFamily="18" charset="0"/>
            </a:endParaRPr>
          </a:p>
          <a:p>
            <a:pPr marL="457200" indent="-457200">
              <a:lnSpc>
                <a:spcPct val="100000"/>
              </a:lnSpc>
              <a:spcAft>
                <a:spcPts val="1013"/>
              </a:spcAft>
              <a:buClr>
                <a:schemeClr val="accent5">
                  <a:lumMod val="75000"/>
                </a:schemeClr>
              </a:buClr>
              <a:buSzPct val="59000"/>
              <a:buFont typeface="Wingdings" panose="05000000000000000000" pitchFamily="2" charset="2"/>
              <a:buChar char="Ø"/>
            </a:pPr>
            <a:r>
              <a:rPr lang="en-US" altLang="en-US" sz="2600" b="1" dirty="0">
                <a:solidFill>
                  <a:srgbClr val="FFFFFF"/>
                </a:solidFill>
                <a:latin typeface="Calibri" panose="020F0502020204030204" pitchFamily="34" charset="0"/>
                <a:cs typeface="Times New Roman" panose="02020603050405020304" pitchFamily="18" charset="0"/>
              </a:rPr>
              <a:t>B.S. Electrical Engineering, Arizona State University 1992</a:t>
            </a:r>
          </a:p>
          <a:p>
            <a:pPr marL="457200" indent="-457200">
              <a:lnSpc>
                <a:spcPct val="100000"/>
              </a:lnSpc>
              <a:spcAft>
                <a:spcPts val="5400"/>
              </a:spcAft>
              <a:buClr>
                <a:schemeClr val="accent5">
                  <a:lumMod val="75000"/>
                </a:schemeClr>
              </a:buClr>
              <a:buSzPct val="59000"/>
              <a:buFont typeface="Wingdings" panose="05000000000000000000" pitchFamily="2" charset="2"/>
              <a:buChar char="Ø"/>
            </a:pPr>
            <a:r>
              <a:rPr lang="en-US" altLang="en-US" sz="2600" b="1" dirty="0">
                <a:solidFill>
                  <a:srgbClr val="FFFFFF"/>
                </a:solidFill>
                <a:latin typeface="Calibri" panose="020F0502020204030204" pitchFamily="34" charset="0"/>
                <a:cs typeface="Times New Roman" panose="02020603050405020304" pitchFamily="18" charset="0"/>
              </a:rPr>
              <a:t>Completed all coursework towards a second Engineering B.A. at Slippery Rock University, 1988</a:t>
            </a:r>
          </a:p>
          <a:p>
            <a:pPr marL="365760" lvl="0">
              <a:lnSpc>
                <a:spcPct val="100000"/>
              </a:lnSpc>
              <a:spcAft>
                <a:spcPts val="1013"/>
              </a:spcAft>
              <a:buClr>
                <a:schemeClr val="accent5">
                  <a:lumMod val="75000"/>
                </a:schemeClr>
              </a:buClr>
              <a:buSzPct val="59000"/>
              <a:tabLst/>
            </a:pPr>
            <a:r>
              <a:rPr lang="en-US" altLang="en-US" sz="3200" b="1" dirty="0">
                <a:solidFill>
                  <a:schemeClr val="accent5">
                    <a:lumMod val="75000"/>
                  </a:schemeClr>
                </a:solidFill>
                <a:latin typeface="Calibri" panose="020F0502020204030204" pitchFamily="34" charset="0"/>
                <a:cs typeface="Times New Roman" panose="02020603050405020304" pitchFamily="18" charset="0"/>
              </a:rPr>
              <a:t>The final result of all this lifelong research and education is that science greatly confirmed my belief in the Bible.</a:t>
            </a:r>
          </a:p>
        </p:txBody>
      </p:sp>
      <p:sp>
        <p:nvSpPr>
          <p:cNvPr id="2" name="Rectangle 1"/>
          <p:cNvSpPr/>
          <p:nvPr/>
        </p:nvSpPr>
        <p:spPr>
          <a:xfrm>
            <a:off x="2336250" y="6601968"/>
            <a:ext cx="2166683" cy="276999"/>
          </a:xfrm>
          <a:prstGeom prst="rect">
            <a:avLst/>
          </a:prstGeom>
        </p:spPr>
        <p:txBody>
          <a:bodyPr wrap="none">
            <a:spAutoFit/>
          </a:bodyPr>
          <a:lstStyle/>
          <a:p>
            <a:pPr>
              <a:lnSpc>
                <a:spcPct val="100000"/>
              </a:lnSpc>
              <a:spcAft>
                <a:spcPts val="1013"/>
              </a:spcAft>
              <a:buClrTx/>
              <a:buFontTx/>
              <a:buNone/>
            </a:pPr>
            <a:r>
              <a:rPr lang="en-US" altLang="en-US" sz="1200" dirty="0">
                <a:solidFill>
                  <a:srgbClr val="FFFFFF"/>
                </a:solidFill>
                <a:latin typeface="Calibri" panose="020F0502020204030204" pitchFamily="34" charset="0"/>
                <a:cs typeface="Times New Roman" panose="02020603050405020304" pitchFamily="18" charset="0"/>
              </a:rPr>
              <a:t>* Not affiliated with this book  </a:t>
            </a:r>
          </a:p>
        </p:txBody>
      </p:sp>
    </p:spTree>
    <p:extLst>
      <p:ext uri="{BB962C8B-B14F-4D97-AF65-F5344CB8AC3E}">
        <p14:creationId xmlns:p14="http://schemas.microsoft.com/office/powerpoint/2010/main" val="920549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ageCurlDouble"/>
      </p:transition>
    </mc:Choice>
    <mc:Fallback xmlns="">
      <p:transition spd="slow" advTm="15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219200"/>
            <a:ext cx="8458200" cy="51816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[289]Wikipedia, “Uranium-</a:t>
            </a:r>
            <a:r>
              <a:rPr lang="en-US" sz="1400" dirty="0" err="1">
                <a:solidFill>
                  <a:schemeClr val="tx1"/>
                </a:solidFill>
                <a:latin typeface="Calibri" panose="020F0502020204030204" pitchFamily="34" charset="0"/>
              </a:rPr>
              <a:t>lead_dating</a:t>
            </a:r>
            <a:r>
              <a:rPr lang="en-US" sz="1400" dirty="0">
                <a:solidFill>
                  <a:schemeClr val="tx1"/>
                </a:solidFill>
                <a:latin typeface="Calibri" panose="020F0502020204030204" pitchFamily="34" charset="0"/>
              </a:rPr>
              <a:t>”, (Web 11-27-11),</a:t>
            </a:r>
          </a:p>
          <a:p>
            <a:pPr marL="365760" indent="0"/>
            <a:r>
              <a:rPr lang="en-US" sz="1400" dirty="0">
                <a:solidFill>
                  <a:schemeClr val="tx1"/>
                </a:solidFill>
                <a:latin typeface="Calibri" panose="020F0502020204030204" pitchFamily="34" charset="0"/>
                <a:hlinkClick r:id="rId4"/>
              </a:rPr>
              <a:t>http://en.wikipedia.org/wiki/Uranium-lead_dating</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[290]Wikipedia, “General Theory of Relativity Light Deflection &amp; Gravitational Time” 11-28-11 </a:t>
            </a:r>
          </a:p>
          <a:p>
            <a:pPr marL="274320" indent="0"/>
            <a:r>
              <a:rPr lang="en-US" sz="1400" dirty="0">
                <a:solidFill>
                  <a:schemeClr val="tx1"/>
                </a:solidFill>
                <a:latin typeface="Calibri" panose="020F0502020204030204" pitchFamily="34" charset="0"/>
                <a:hlinkClick r:id="rId5"/>
              </a:rPr>
              <a:t>http://en.wikipedia.org/wiki/General_theory_of_relativity#Light_deflection_and_gravitational_time_delay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[291]Wikipedia, “Time Travel (Via Faster Than Light)”, (Web 11-28-11),</a:t>
            </a:r>
          </a:p>
          <a:p>
            <a:pPr marL="274320" indent="0"/>
            <a:r>
              <a:rPr lang="en-US" sz="1400" dirty="0">
                <a:solidFill>
                  <a:schemeClr val="tx1"/>
                </a:solidFill>
                <a:latin typeface="Calibri" panose="020F0502020204030204" pitchFamily="34" charset="0"/>
                <a:hlinkClick r:id="rId6"/>
              </a:rPr>
              <a:t>http://en.wikipedia.org/wiki/Time_travel#Via_faster-than-light_.28FTL.29_travel</a:t>
            </a:r>
            <a:endParaRPr lang="en-US" sz="1400" dirty="0">
              <a:solidFill>
                <a:schemeClr val="tx1"/>
              </a:solidFill>
              <a:latin typeface="Calibri" panose="020F0502020204030204" pitchFamily="34" charset="0"/>
            </a:endParaRPr>
          </a:p>
          <a:p>
            <a:pPr marL="0" indent="0"/>
            <a:r>
              <a:rPr lang="en-US" sz="1400" dirty="0">
                <a:solidFill>
                  <a:schemeClr val="tx1"/>
                </a:solidFill>
                <a:latin typeface="Calibri" panose="020F0502020204030204" pitchFamily="34" charset="0"/>
              </a:rPr>
              <a:t>[292]University of Arizona. "How the brain strings words into sentences." ScienceDaily, 28 Nov. 2011, </a:t>
            </a:r>
          </a:p>
          <a:p>
            <a:pPr marL="365760" indent="0"/>
            <a:r>
              <a:rPr lang="en-US" sz="1400" dirty="0">
                <a:solidFill>
                  <a:schemeClr val="tx1"/>
                </a:solidFill>
                <a:latin typeface="Calibri" panose="020F0502020204030204" pitchFamily="34" charset="0"/>
              </a:rPr>
              <a:t>(Web 29 Nov. 2011),</a:t>
            </a:r>
          </a:p>
          <a:p>
            <a:r>
              <a:rPr lang="en-US" sz="1400" dirty="0">
                <a:solidFill>
                  <a:schemeClr val="tx1"/>
                </a:solidFill>
                <a:latin typeface="Calibri" panose="020F0502020204030204" pitchFamily="34" charset="0"/>
              </a:rPr>
              <a:t>[318] Nasa.gov, "Ancient White Dwarf Stars", (Web 12-21-2011),</a:t>
            </a:r>
          </a:p>
          <a:p>
            <a:pPr marL="274320" indent="0"/>
            <a:r>
              <a:rPr lang="en-US" sz="1400" dirty="0">
                <a:solidFill>
                  <a:schemeClr val="tx1"/>
                </a:solidFill>
                <a:latin typeface="Calibri" panose="020F0502020204030204" pitchFamily="34" charset="0"/>
                <a:hlinkClick r:id="rId7"/>
              </a:rPr>
              <a:t>http://www.nasa.gov/multimedia/imagegallery/image_feature_2097.html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[319]Wikipedia, “Milky Way (age)", (web 12-21-11),</a:t>
            </a:r>
          </a:p>
          <a:p>
            <a:pPr marL="274320" indent="0"/>
            <a:r>
              <a:rPr lang="en-US" sz="1400" dirty="0">
                <a:solidFill>
                  <a:schemeClr val="tx1"/>
                </a:solidFill>
                <a:latin typeface="Calibri" panose="020F0502020204030204" pitchFamily="34" charset="0"/>
                <a:hlinkClick r:id="rId8"/>
              </a:rPr>
              <a:t>http://en.wikipedia.org/wiki/Milky_way_galaxy#Age</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[329]Wikipedia, “Optical Spectroscopy", (web 1-4-12),</a:t>
            </a:r>
          </a:p>
          <a:p>
            <a:pPr marL="274320" indent="0"/>
            <a:r>
              <a:rPr lang="en-US" sz="1400" u="sng" dirty="0">
                <a:solidFill>
                  <a:schemeClr val="tx1"/>
                </a:solidFill>
                <a:latin typeface="Calibri" panose="020F0502020204030204" pitchFamily="34" charset="0"/>
                <a:hlinkClick r:id="rId9"/>
              </a:rPr>
              <a:t>http://en.wikipedia.org/wiki/Optical_spectroscopy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[330]Wikipedia, “Tevatron", (web 1-4-12),</a:t>
            </a:r>
          </a:p>
          <a:p>
            <a:pPr marL="274320" indent="0"/>
            <a:r>
              <a:rPr lang="en-US" sz="1400" u="sng" dirty="0">
                <a:solidFill>
                  <a:schemeClr val="tx1"/>
                </a:solidFill>
                <a:latin typeface="Calibri" panose="020F0502020204030204" pitchFamily="34" charset="0"/>
                <a:hlinkClick r:id="rId10"/>
              </a:rPr>
              <a:t>http://en.wikipedia.org/wiki/Tevatron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[331]Wikipedia, “Red Shift Light", (web 1-4-12),</a:t>
            </a:r>
          </a:p>
          <a:p>
            <a:pPr marL="274320" indent="0"/>
            <a:r>
              <a:rPr lang="en-US" sz="1400" u="sng" dirty="0">
                <a:solidFill>
                  <a:schemeClr val="tx1"/>
                </a:solidFill>
                <a:latin typeface="Calibri" panose="020F0502020204030204" pitchFamily="34" charset="0"/>
                <a:hlinkClick r:id="rId11"/>
              </a:rPr>
              <a:t>http://en.wikipedia.org/wiki/Red_shift_light</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[332]Wikipedia, “Lunar Laser Ranging Experiment", (web 1-4-12),</a:t>
            </a:r>
          </a:p>
          <a:p>
            <a:pPr marL="274320" indent="0"/>
            <a:r>
              <a:rPr lang="en-US" sz="1400" dirty="0">
                <a:solidFill>
                  <a:schemeClr val="tx1"/>
                </a:solidFill>
                <a:latin typeface="Calibri" panose="020F0502020204030204" pitchFamily="34" charset="0"/>
                <a:hlinkClick r:id="rId12"/>
              </a:rPr>
              <a:t>http://en.wikipedia.org/wiki/Lunar_Laser_Ranging_experiment </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[346]Wikipedia, “Gravitational Time Dilation", (web 1-10-12),</a:t>
            </a:r>
          </a:p>
          <a:p>
            <a:pPr marL="274320" indent="0"/>
            <a:r>
              <a:rPr lang="en-US" sz="1400" dirty="0">
                <a:solidFill>
                  <a:schemeClr val="tx1"/>
                </a:solidFill>
                <a:latin typeface="Calibri" panose="020F0502020204030204" pitchFamily="34" charset="0"/>
                <a:hlinkClick r:id="rId13"/>
              </a:rPr>
              <a:t>http://en.wikipedia.org/wiki/Gravitational_time_dilation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[366]Scripps Research Institute. "Scientists develop biological computer to encrypt and decipher images." ScienceDaily, 7 Feb. 2012, Web 8 Feb. 2012,</a:t>
            </a:r>
          </a:p>
          <a:p>
            <a:pPr indent="0"/>
            <a:r>
              <a:rPr lang="en-US" sz="1400" dirty="0">
                <a:solidFill>
                  <a:schemeClr val="tx1"/>
                </a:solidFill>
                <a:latin typeface="Calibri" panose="020F0502020204030204" pitchFamily="34" charset="0"/>
                <a:hlinkClick r:id="rId14"/>
              </a:rPr>
              <a:t>http://www.sciencedaily.com/releases/2012/02/120207202803.htm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[370] NASA/WMAP Science Team, "Time Line of the Universe", (Web 2/12/2012),</a:t>
            </a:r>
          </a:p>
          <a:p>
            <a:pPr marL="274320" indent="0"/>
            <a:r>
              <a:rPr lang="en-US" sz="1400" dirty="0">
                <a:solidFill>
                  <a:schemeClr val="tx1"/>
                </a:solidFill>
                <a:latin typeface="Calibri" panose="020F0502020204030204" pitchFamily="34" charset="0"/>
                <a:hlinkClick r:id="rId15"/>
              </a:rPr>
              <a:t>http://en.wikipedia.org/wiki/File:CMB_Timeline300_no_WMAP.jpg</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273001218"/>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2192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0" indent="0"/>
            <a:r>
              <a:rPr lang="en-US" sz="1400" dirty="0">
                <a:solidFill>
                  <a:schemeClr val="tx1"/>
                </a:solidFill>
                <a:latin typeface="Calibri" panose="020F0502020204030204" pitchFamily="34" charset="0"/>
              </a:rPr>
              <a:t>[376] University of </a:t>
            </a:r>
            <a:r>
              <a:rPr lang="en-US" sz="1400" dirty="0" err="1">
                <a:solidFill>
                  <a:schemeClr val="tx1"/>
                </a:solidFill>
                <a:latin typeface="Calibri" panose="020F0502020204030204" pitchFamily="34" charset="0"/>
              </a:rPr>
              <a:t>Tübingen</a:t>
            </a:r>
            <a:r>
              <a:rPr lang="en-US" sz="1400" dirty="0">
                <a:solidFill>
                  <a:schemeClr val="tx1"/>
                </a:solidFill>
                <a:latin typeface="Calibri" panose="020F0502020204030204" pitchFamily="34" charset="0"/>
              </a:rPr>
              <a:t>, "Initial genetic analysis reveals Iceman Ötzi predisposed to cardiovascular disease", </a:t>
            </a:r>
          </a:p>
          <a:p>
            <a:pPr marL="365760" indent="0"/>
            <a:r>
              <a:rPr lang="en-US" sz="1400" dirty="0">
                <a:solidFill>
                  <a:schemeClr val="tx1"/>
                </a:solidFill>
                <a:latin typeface="Calibri" panose="020F0502020204030204" pitchFamily="34" charset="0"/>
              </a:rPr>
              <a:t>ScienceDaily, 28 Feb. 2012, Web 14 Jan. 2013, </a:t>
            </a:r>
          </a:p>
          <a:p>
            <a:pPr marL="365760" indent="0"/>
            <a:r>
              <a:rPr lang="en-US" sz="1400" dirty="0">
                <a:solidFill>
                  <a:schemeClr val="tx1"/>
                </a:solidFill>
                <a:latin typeface="Calibri" panose="020F0502020204030204" pitchFamily="34" charset="0"/>
                <a:hlinkClick r:id="rId4"/>
              </a:rPr>
              <a:t>http://www.sciencedaily.com/releases/2012/02/120228123847.htm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[383]</a:t>
            </a:r>
            <a:r>
              <a:rPr lang="en-US" sz="1400" dirty="0" err="1">
                <a:solidFill>
                  <a:schemeClr val="tx1"/>
                </a:solidFill>
                <a:latin typeface="Calibri" panose="020F0502020204030204" pitchFamily="34" charset="0"/>
              </a:rPr>
              <a:t>Madrimasd</a:t>
            </a:r>
            <a:r>
              <a:rPr lang="en-US" sz="1400" dirty="0">
                <a:solidFill>
                  <a:schemeClr val="tx1"/>
                </a:solidFill>
                <a:latin typeface="Calibri" panose="020F0502020204030204" pitchFamily="34" charset="0"/>
              </a:rPr>
              <a:t>. "Last Neanderthals of southern Iberia may not have coexisted with modern humans, </a:t>
            </a:r>
          </a:p>
          <a:p>
            <a:pPr marL="365760" indent="0"/>
            <a:r>
              <a:rPr lang="en-US" sz="1400" dirty="0">
                <a:solidFill>
                  <a:schemeClr val="tx1"/>
                </a:solidFill>
                <a:latin typeface="Calibri" panose="020F0502020204030204" pitchFamily="34" charset="0"/>
              </a:rPr>
              <a:t>new data suggest", </a:t>
            </a:r>
            <a:r>
              <a:rPr lang="en-US" sz="1400" i="1" dirty="0">
                <a:solidFill>
                  <a:schemeClr val="tx1"/>
                </a:solidFill>
                <a:latin typeface="Calibri" panose="020F0502020204030204" pitchFamily="34" charset="0"/>
              </a:rPr>
              <a:t>ScienceDaily</a:t>
            </a:r>
            <a:r>
              <a:rPr lang="en-US" sz="1400" dirty="0">
                <a:solidFill>
                  <a:schemeClr val="tx1"/>
                </a:solidFill>
                <a:latin typeface="Calibri" panose="020F0502020204030204" pitchFamily="34" charset="0"/>
              </a:rPr>
              <a:t>, 4 Feb. 2013. Web 7 Feb. 2013, </a:t>
            </a:r>
          </a:p>
          <a:p>
            <a:pPr marL="365760" indent="0"/>
            <a:r>
              <a:rPr lang="en-US" sz="1400" u="sng" dirty="0">
                <a:solidFill>
                  <a:schemeClr val="tx1"/>
                </a:solidFill>
                <a:latin typeface="Calibri" panose="020F0502020204030204" pitchFamily="34" charset="0"/>
                <a:hlinkClick r:id="rId5"/>
              </a:rPr>
              <a:t>http://www.sciencedaily.com/releases/2013/02/130204153714.htm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[385]</a:t>
            </a:r>
            <a:r>
              <a:rPr lang="en-US" sz="1400" dirty="0">
                <a:solidFill>
                  <a:schemeClr val="tx1"/>
                </a:solidFill>
                <a:latin typeface="Calibri" panose="020F0502020204030204" pitchFamily="34" charset="0"/>
                <a:hlinkClick r:id="rId6"/>
              </a:rPr>
              <a:t>http://www.sciencedaily.com/releases/2011/10/111025091533.htm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[386]University College Cork. "World's oldest shoe found in Armenia", ScienceDaily, 10 Jun. 2010. Web 10 Feb. </a:t>
            </a:r>
          </a:p>
          <a:p>
            <a:pPr marL="365760" indent="0"/>
            <a:r>
              <a:rPr lang="en-US" sz="1400" dirty="0">
                <a:solidFill>
                  <a:schemeClr val="tx1"/>
                </a:solidFill>
                <a:latin typeface="Calibri" panose="020F0502020204030204" pitchFamily="34" charset="0"/>
              </a:rPr>
              <a:t>2013. </a:t>
            </a:r>
            <a:r>
              <a:rPr lang="en-US" sz="1400" dirty="0">
                <a:solidFill>
                  <a:schemeClr val="tx1"/>
                </a:solidFill>
                <a:latin typeface="Calibri" panose="020F0502020204030204" pitchFamily="34" charset="0"/>
                <a:hlinkClick r:id="rId7"/>
              </a:rPr>
              <a:t>http://www.sciencedaily.com/releases/2010/06/100609201426.htm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[387]Guillermo Gonzalez Ph.D. "The Privileged Planet", </a:t>
            </a:r>
            <a:r>
              <a:rPr lang="en-US" sz="1400" dirty="0" err="1">
                <a:solidFill>
                  <a:schemeClr val="tx1"/>
                </a:solidFill>
                <a:latin typeface="Calibri" panose="020F0502020204030204" pitchFamily="34" charset="0"/>
              </a:rPr>
              <a:t>Illustra</a:t>
            </a:r>
            <a:r>
              <a:rPr lang="en-US" sz="1400" dirty="0">
                <a:solidFill>
                  <a:schemeClr val="tx1"/>
                </a:solidFill>
                <a:latin typeface="Calibri" panose="020F0502020204030204" pitchFamily="34" charset="0"/>
              </a:rPr>
              <a:t> Media. </a:t>
            </a:r>
          </a:p>
          <a:p>
            <a:pPr marL="365760" indent="0"/>
            <a:r>
              <a:rPr lang="en-US" sz="1400" dirty="0">
                <a:solidFill>
                  <a:schemeClr val="tx1"/>
                </a:solidFill>
                <a:latin typeface="Calibri" panose="020F0502020204030204" pitchFamily="34" charset="0"/>
                <a:hlinkClick r:id="rId8"/>
              </a:rPr>
              <a:t>http://www.illustramedia.com/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[433]University of California - Berkeley. "New evidence suggests comet or asteroid impact </a:t>
            </a:r>
          </a:p>
          <a:p>
            <a:pPr marL="365760" indent="0"/>
            <a:r>
              <a:rPr lang="en-US" sz="1400" dirty="0">
                <a:solidFill>
                  <a:schemeClr val="tx1"/>
                </a:solidFill>
                <a:latin typeface="Calibri" panose="020F0502020204030204" pitchFamily="34" charset="0"/>
              </a:rPr>
              <a:t>was last straw for dinosaurs", ScienceDaily, 7 Feb. 2013, (Web 3 Mar. 2013),</a:t>
            </a:r>
          </a:p>
          <a:p>
            <a:pPr marL="365760" indent="0"/>
            <a:r>
              <a:rPr lang="en-US" sz="1400" dirty="0">
                <a:solidFill>
                  <a:schemeClr val="tx1"/>
                </a:solidFill>
                <a:latin typeface="Calibri" panose="020F0502020204030204" pitchFamily="34" charset="0"/>
              </a:rPr>
              <a:t> </a:t>
            </a:r>
            <a:r>
              <a:rPr lang="en-US" sz="1400" dirty="0">
                <a:solidFill>
                  <a:schemeClr val="tx1"/>
                </a:solidFill>
                <a:latin typeface="Calibri" panose="020F0502020204030204" pitchFamily="34" charset="0"/>
                <a:hlinkClick r:id="rId9"/>
              </a:rPr>
              <a:t>http://www.sciencedaily.com/releases/2013/02/130207141444.htm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[502]Wikipedia, "Louis Leakey", (web 5-31-13),</a:t>
            </a:r>
          </a:p>
          <a:p>
            <a:pPr marL="365760" indent="0"/>
            <a:r>
              <a:rPr lang="en-US" sz="1400" u="sng" dirty="0">
                <a:solidFill>
                  <a:schemeClr val="tx1"/>
                </a:solidFill>
                <a:latin typeface="Calibri" panose="020F0502020204030204" pitchFamily="34" charset="0"/>
                <a:hlinkClick r:id="rId10"/>
              </a:rPr>
              <a:t>http://en.wikipedia.org/wiki/Louis_Leakey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[503]Wikipedia, "Mary Leakey", (web 5-31-13),</a:t>
            </a:r>
          </a:p>
          <a:p>
            <a:pPr marL="365760" indent="0"/>
            <a:r>
              <a:rPr lang="en-US" sz="1400" dirty="0">
                <a:solidFill>
                  <a:schemeClr val="tx1"/>
                </a:solidFill>
                <a:latin typeface="Calibri" panose="020F0502020204030204" pitchFamily="34" charset="0"/>
                <a:hlinkClick r:id="rId11"/>
              </a:rPr>
              <a:t>http://en.wikipedia.org/wiki/Mary_Douglass_Leakey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[504]Wikipedia, "Richard Leakey", (web 5-31-13),</a:t>
            </a:r>
          </a:p>
          <a:p>
            <a:pPr marL="365760" indent="0"/>
            <a:r>
              <a:rPr lang="en-US" sz="1400" u="sng" dirty="0">
                <a:solidFill>
                  <a:schemeClr val="tx1"/>
                </a:solidFill>
                <a:latin typeface="Calibri" panose="020F0502020204030204" pitchFamily="34" charset="0"/>
                <a:hlinkClick r:id="rId12"/>
              </a:rPr>
              <a:t>http://en.wikipedia.org/wiki/Richard_Leakey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[505]Wikipedia, "Comet Shoemaker-Levy 9", (web 6-23-13),</a:t>
            </a:r>
          </a:p>
          <a:p>
            <a:pPr marL="365760" indent="0"/>
            <a:r>
              <a:rPr lang="en-US" sz="1400" u="sng" dirty="0">
                <a:solidFill>
                  <a:schemeClr val="tx1"/>
                </a:solidFill>
                <a:latin typeface="Calibri" panose="020F0502020204030204" pitchFamily="34" charset="0"/>
                <a:hlinkClick r:id="rId13"/>
              </a:rPr>
              <a:t>http://en.wikipedia.org/wiki/Comet_Shoemaker%E2%80%93Levy_9</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[506]Wikipedia, "Chicxulub crater", (web 6-23-13),</a:t>
            </a:r>
          </a:p>
          <a:p>
            <a:pPr marL="365760" indent="0"/>
            <a:r>
              <a:rPr lang="en-US" sz="1400" dirty="0">
                <a:solidFill>
                  <a:schemeClr val="tx1"/>
                </a:solidFill>
                <a:latin typeface="Calibri" panose="020F0502020204030204" pitchFamily="34" charset="0"/>
                <a:hlinkClick r:id="rId14"/>
              </a:rPr>
              <a:t>http://en.wikipedia.org/wiki/Chicxulub_crater</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[507]Wikipedia, "OH 5", (web 6-23-13),</a:t>
            </a:r>
          </a:p>
          <a:p>
            <a:pPr marL="365760" indent="0"/>
            <a:r>
              <a:rPr lang="en-US" sz="1400" dirty="0">
                <a:solidFill>
                  <a:schemeClr val="tx1"/>
                </a:solidFill>
                <a:latin typeface="Calibri" panose="020F0502020204030204" pitchFamily="34" charset="0"/>
                <a:hlinkClick r:id="rId15"/>
              </a:rPr>
              <a:t>http://en.wikipedia.org/wiki/OH_5</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723621602"/>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2192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[517]P. William Davis, </a:t>
            </a:r>
            <a:r>
              <a:rPr lang="en-US" sz="1400" dirty="0" err="1">
                <a:solidFill>
                  <a:schemeClr val="tx1"/>
                </a:solidFill>
                <a:latin typeface="Calibri" panose="020F0502020204030204" pitchFamily="34" charset="0"/>
              </a:rPr>
              <a:t>Eldra</a:t>
            </a:r>
            <a:r>
              <a:rPr lang="en-US" sz="1400" dirty="0">
                <a:solidFill>
                  <a:schemeClr val="tx1"/>
                </a:solidFill>
                <a:latin typeface="Calibri" panose="020F0502020204030204" pitchFamily="34" charset="0"/>
              </a:rPr>
              <a:t> Pearl Solomon, "The World of Biology" (3rd Edition University Textbook),</a:t>
            </a:r>
          </a:p>
          <a:p>
            <a:pPr marL="365760" indent="0"/>
            <a:r>
              <a:rPr lang="en-US" sz="1400" dirty="0">
                <a:solidFill>
                  <a:schemeClr val="tx1"/>
                </a:solidFill>
                <a:latin typeface="Calibri" panose="020F0502020204030204" pitchFamily="34" charset="0"/>
              </a:rPr>
              <a:t> Saunders College Publishing, 1986, pages 641 - 643.</a:t>
            </a:r>
          </a:p>
          <a:p>
            <a:r>
              <a:rPr lang="en-US" sz="1400" dirty="0">
                <a:solidFill>
                  <a:schemeClr val="tx1"/>
                </a:solidFill>
                <a:latin typeface="Calibri" panose="020F0502020204030204" pitchFamily="34" charset="0"/>
              </a:rPr>
              <a:t>[526]The Guardian, "African Warrior", Oct 9 2001, (web 7/10/2013)</a:t>
            </a:r>
          </a:p>
          <a:p>
            <a:pPr marL="365760" indent="0"/>
            <a:r>
              <a:rPr lang="en-US" sz="1400" dirty="0">
                <a:solidFill>
                  <a:schemeClr val="tx1"/>
                </a:solidFill>
                <a:latin typeface="Calibri" panose="020F0502020204030204" pitchFamily="34" charset="0"/>
                <a:hlinkClick r:id="rId4"/>
              </a:rPr>
              <a:t>www.guardian.co.uk/g2/story/0,3604,565776,00.html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[527]Wikipedia, "Wormhole", (web 7-21-13),</a:t>
            </a:r>
          </a:p>
          <a:p>
            <a:pPr marL="365760" indent="0"/>
            <a:r>
              <a:rPr lang="en-US" sz="1400" dirty="0">
                <a:solidFill>
                  <a:schemeClr val="tx1"/>
                </a:solidFill>
                <a:latin typeface="Calibri" panose="020F0502020204030204" pitchFamily="34" charset="0"/>
                <a:hlinkClick r:id="rId5"/>
              </a:rPr>
              <a:t>http://en.wikipedia.org/wiki/Wormhole</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[533]Wikipedia, "Salientia", (web 7-21-13),</a:t>
            </a:r>
          </a:p>
          <a:p>
            <a:pPr marL="365760" indent="0"/>
            <a:r>
              <a:rPr lang="en-US" sz="1400" dirty="0">
                <a:solidFill>
                  <a:schemeClr val="tx1"/>
                </a:solidFill>
                <a:latin typeface="Calibri" panose="020F0502020204030204" pitchFamily="34" charset="0"/>
                <a:hlinkClick r:id="rId6"/>
              </a:rPr>
              <a:t>http://en.wikipedia.org/wiki/Salientia</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[534]Wikipedia, "Creation–evolution controversy", (web 7-30-13),</a:t>
            </a:r>
          </a:p>
          <a:p>
            <a:pPr marL="365760" indent="0"/>
            <a:r>
              <a:rPr lang="en-US" sz="1400" dirty="0">
                <a:solidFill>
                  <a:schemeClr val="tx1"/>
                </a:solidFill>
                <a:latin typeface="Calibri" panose="020F0502020204030204" pitchFamily="34" charset="0"/>
                <a:hlinkClick r:id="rId7"/>
              </a:rPr>
              <a:t>http://en.wikipedia.org/wiki/Creation-evolution_controversy</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[538]Virginia Morell, "Ancestral Passions: The Leakey Family and the Quest for Humankind's Beginnings", </a:t>
            </a:r>
          </a:p>
          <a:p>
            <a:pPr marL="365760" indent="0"/>
            <a:r>
              <a:rPr lang="en-US" sz="1400" dirty="0">
                <a:solidFill>
                  <a:schemeClr val="tx1"/>
                </a:solidFill>
                <a:latin typeface="Calibri" panose="020F0502020204030204" pitchFamily="34" charset="0"/>
              </a:rPr>
              <a:t>(Editorial Review From Publishers Weekly) ,Google Books, (web 8-3-13),</a:t>
            </a:r>
          </a:p>
          <a:p>
            <a:pPr marL="365760" indent="0"/>
            <a:r>
              <a:rPr lang="en-US" sz="1400" dirty="0">
                <a:solidFill>
                  <a:schemeClr val="tx1"/>
                </a:solidFill>
                <a:latin typeface="Calibri" panose="020F0502020204030204" pitchFamily="34" charset="0"/>
                <a:hlinkClick r:id="rId8"/>
              </a:rPr>
              <a:t>http://www.amazon.com/Ancestral-Passions-Leakey-Humankinds-Beginnings/dp/0684824701#reader_0684824701</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[541]Wikipedia, "Jane Goodall", (web 8-1-13),</a:t>
            </a:r>
          </a:p>
          <a:p>
            <a:pPr marL="365760" indent="0"/>
            <a:r>
              <a:rPr lang="en-US" sz="1400" dirty="0">
                <a:solidFill>
                  <a:schemeClr val="tx1"/>
                </a:solidFill>
                <a:latin typeface="Calibri" panose="020F0502020204030204" pitchFamily="34" charset="0"/>
                <a:hlinkClick r:id="rId9"/>
              </a:rPr>
              <a:t>http://en.wikipedia.org/wiki/Jane_Goodall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[543]John Noble Wilford, "Mary Leakey, 83, Dies; Traced Human Dawn", NY Times, Dec. 10, 1996, (web 8-4-13),</a:t>
            </a:r>
          </a:p>
          <a:p>
            <a:pPr marL="365760" indent="0"/>
            <a:r>
              <a:rPr lang="en-US" sz="1400" u="sng" dirty="0">
                <a:solidFill>
                  <a:schemeClr val="tx1"/>
                </a:solidFill>
                <a:latin typeface="Calibri" panose="020F0502020204030204" pitchFamily="34" charset="0"/>
                <a:hlinkClick r:id="rId10"/>
              </a:rPr>
              <a:t>http://www.nytimes.com/1996/12/10/world/mary-leakey-83-dies-traced-human-dawn.html?pagewanted=all&amp;src=pm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[546]Bio Printing Explaining the Future,</a:t>
            </a:r>
          </a:p>
          <a:p>
            <a:pPr marL="365760" indent="0"/>
            <a:r>
              <a:rPr lang="en-US" sz="1400" dirty="0">
                <a:solidFill>
                  <a:schemeClr val="tx1"/>
                </a:solidFill>
                <a:latin typeface="Calibri" panose="020F0502020204030204" pitchFamily="34" charset="0"/>
                <a:hlinkClick r:id="rId11"/>
              </a:rPr>
              <a:t>http://www.youtube.com/watch?v=9D749wZSlb0  </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[583]Javier Espinosa, "A Portrait Of The Evolutionists As A Young Rake", Forbes, Friday, 3/23/2009,</a:t>
            </a:r>
          </a:p>
          <a:p>
            <a:pPr marL="365760" indent="0"/>
            <a:r>
              <a:rPr lang="en-US" sz="1400" dirty="0">
                <a:solidFill>
                  <a:schemeClr val="tx1"/>
                </a:solidFill>
                <a:latin typeface="Calibri" panose="020F0502020204030204" pitchFamily="34" charset="0"/>
                <a:hlinkClick r:id="rId12"/>
              </a:rPr>
              <a:t>http://www.forbes.com/2009/03/23/charles-darwin-expenses-markets-face-science.html</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[587]Research Institute of Molecular Pathology. "Bird navigation: Great balls of iron." </a:t>
            </a:r>
          </a:p>
          <a:p>
            <a:pPr marL="365760" indent="0"/>
            <a:r>
              <a:rPr lang="en-US" sz="1400" dirty="0">
                <a:solidFill>
                  <a:schemeClr val="tx1"/>
                </a:solidFill>
                <a:latin typeface="Calibri" panose="020F0502020204030204" pitchFamily="34" charset="0"/>
              </a:rPr>
              <a:t>ScienceDaily, 26 Apr. 2013. Web 6 Sept. 2013.</a:t>
            </a:r>
          </a:p>
          <a:p>
            <a:pPr marL="365760" indent="0"/>
            <a:r>
              <a:rPr lang="en-US" sz="1400" dirty="0">
                <a:solidFill>
                  <a:schemeClr val="tx1"/>
                </a:solidFill>
                <a:latin typeface="Calibri" panose="020F0502020204030204" pitchFamily="34" charset="0"/>
                <a:hlinkClick r:id="rId13"/>
              </a:rPr>
              <a:t>http://www.sciencedaily.com/releases/2013/04/130426073811.htm</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10153222"/>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2192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[588]</a:t>
            </a:r>
            <a:r>
              <a:rPr lang="en-US" sz="1400" b="1" dirty="0">
                <a:solidFill>
                  <a:schemeClr val="tx1"/>
                </a:solidFill>
                <a:latin typeface="Calibri" panose="020F0502020204030204" pitchFamily="34" charset="0"/>
              </a:rPr>
              <a:t>Dr. Hugh Henry, PhD, </a:t>
            </a:r>
            <a:r>
              <a:rPr lang="en-US" sz="1400" dirty="0">
                <a:solidFill>
                  <a:schemeClr val="tx1"/>
                </a:solidFill>
                <a:latin typeface="Calibri" panose="020F0502020204030204" pitchFamily="34" charset="0"/>
              </a:rPr>
              <a:t>"Animal </a:t>
            </a:r>
            <a:r>
              <a:rPr lang="en-US" sz="1400" dirty="0" err="1">
                <a:solidFill>
                  <a:schemeClr val="tx1"/>
                </a:solidFill>
                <a:latin typeface="Calibri" panose="020F0502020204030204" pitchFamily="34" charset="0"/>
              </a:rPr>
              <a:t>Magnetoreceptor</a:t>
            </a:r>
            <a:r>
              <a:rPr lang="en-US" sz="1400" dirty="0">
                <a:solidFill>
                  <a:schemeClr val="tx1"/>
                </a:solidFill>
                <a:latin typeface="Calibri" panose="020F0502020204030204" pitchFamily="34" charset="0"/>
              </a:rPr>
              <a:t> Cells—Evidence of Design? Part 1", </a:t>
            </a:r>
          </a:p>
          <a:p>
            <a:pPr marL="365760" indent="0"/>
            <a:r>
              <a:rPr lang="en-US" sz="1400" dirty="0">
                <a:solidFill>
                  <a:schemeClr val="tx1"/>
                </a:solidFill>
                <a:latin typeface="Calibri" panose="020F0502020204030204" pitchFamily="34" charset="0"/>
              </a:rPr>
              <a:t>Reasons To Believe, 2/18/2013, (web 9-2-13),</a:t>
            </a:r>
          </a:p>
          <a:p>
            <a:pPr marL="365760" indent="0"/>
            <a:r>
              <a:rPr lang="en-US" sz="1400" dirty="0">
                <a:solidFill>
                  <a:schemeClr val="tx1"/>
                </a:solidFill>
                <a:latin typeface="Calibri" panose="020F0502020204030204" pitchFamily="34" charset="0"/>
                <a:hlinkClick r:id="rId4"/>
              </a:rPr>
              <a:t>http://www.reasons.org/articles/animal-magnetoreceptor-cells-evidence-of-design-part-1</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[609]</a:t>
            </a:r>
            <a:r>
              <a:rPr lang="en-US" sz="1400" dirty="0" err="1">
                <a:solidFill>
                  <a:schemeClr val="tx1"/>
                </a:solidFill>
                <a:latin typeface="Calibri" panose="020F0502020204030204" pitchFamily="34" charset="0"/>
              </a:rPr>
              <a:t>Plataforma</a:t>
            </a:r>
            <a:r>
              <a:rPr lang="en-US" sz="1400" dirty="0">
                <a:solidFill>
                  <a:schemeClr val="tx1"/>
                </a:solidFill>
                <a:latin typeface="Calibri" panose="020F0502020204030204" pitchFamily="34" charset="0"/>
              </a:rPr>
              <a:t> SINC. "Scientists provide a more accurate age for the El </a:t>
            </a:r>
            <a:r>
              <a:rPr lang="en-US" sz="1400" dirty="0" err="1">
                <a:solidFill>
                  <a:schemeClr val="tx1"/>
                </a:solidFill>
                <a:latin typeface="Calibri" panose="020F0502020204030204" pitchFamily="34" charset="0"/>
              </a:rPr>
              <a:t>Sidrón</a:t>
            </a:r>
            <a:r>
              <a:rPr lang="en-US" sz="1400" dirty="0">
                <a:solidFill>
                  <a:schemeClr val="tx1"/>
                </a:solidFill>
                <a:latin typeface="Calibri" panose="020F0502020204030204" pitchFamily="34" charset="0"/>
              </a:rPr>
              <a:t> cave Neanderthals." </a:t>
            </a:r>
          </a:p>
          <a:p>
            <a:pPr marL="365760" indent="0"/>
            <a:r>
              <a:rPr lang="en-US" sz="1400" dirty="0">
                <a:solidFill>
                  <a:schemeClr val="tx1"/>
                </a:solidFill>
                <a:latin typeface="Calibri" panose="020F0502020204030204" pitchFamily="34" charset="0"/>
              </a:rPr>
              <a:t>ScienceDaily, 2 Apr. 2013. Web. 15 Sep. 2013.</a:t>
            </a:r>
          </a:p>
          <a:p>
            <a:pPr marL="365760" indent="0"/>
            <a:r>
              <a:rPr lang="en-US" sz="1400" dirty="0">
                <a:solidFill>
                  <a:schemeClr val="tx1"/>
                </a:solidFill>
                <a:latin typeface="Calibri" panose="020F0502020204030204" pitchFamily="34" charset="0"/>
                <a:hlinkClick r:id="rId5"/>
              </a:rPr>
              <a:t>http://www.sciencedaily.com/releases/2013/04/130402091145.htm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[614]Jane </a:t>
            </a:r>
            <a:r>
              <a:rPr lang="en-US" sz="1400" dirty="0" err="1">
                <a:solidFill>
                  <a:schemeClr val="tx1"/>
                </a:solidFill>
                <a:latin typeface="Calibri" panose="020F0502020204030204" pitchFamily="34" charset="0"/>
              </a:rPr>
              <a:t>Gitschier</a:t>
            </a:r>
            <a:r>
              <a:rPr lang="en-US" sz="1400" dirty="0">
                <a:solidFill>
                  <a:schemeClr val="tx1"/>
                </a:solidFill>
                <a:latin typeface="Calibri" panose="020F0502020204030204" pitchFamily="34" charset="0"/>
              </a:rPr>
              <a:t>, "Imagine: An Interview with Svante Pääbo", US National</a:t>
            </a:r>
          </a:p>
          <a:p>
            <a:pPr marL="365760" indent="0"/>
            <a:r>
              <a:rPr lang="en-US" sz="1400" dirty="0">
                <a:solidFill>
                  <a:schemeClr val="tx1"/>
                </a:solidFill>
                <a:latin typeface="Calibri" panose="020F0502020204030204" pitchFamily="34" charset="0"/>
              </a:rPr>
              <a:t>Library of Medicine, National Institutes of Health, PLOS Genetics, 3/04/2008, (web 9-16-13),</a:t>
            </a:r>
          </a:p>
          <a:p>
            <a:pPr marL="365760" indent="0"/>
            <a:r>
              <a:rPr lang="en-US" sz="1400" dirty="0">
                <a:solidFill>
                  <a:schemeClr val="tx1"/>
                </a:solidFill>
                <a:latin typeface="Calibri" panose="020F0502020204030204" pitchFamily="34" charset="0"/>
                <a:hlinkClick r:id="rId6"/>
              </a:rPr>
              <a:t>http://www.plosgenetics.org/article/info%3Adoi%2F10.1371%2Fjournal.pgen.1000035</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[615] </a:t>
            </a:r>
            <a:r>
              <a:rPr lang="en-US" sz="1400" dirty="0">
                <a:solidFill>
                  <a:schemeClr val="tx1"/>
                </a:solidFill>
                <a:latin typeface="Calibri" panose="020F0502020204030204" pitchFamily="34" charset="0"/>
                <a:hlinkClick r:id="rId7"/>
              </a:rPr>
              <a:t>http://www.ncbi.nlm.nih.gov/pmc/articles/PMC2274957/</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[616]Wikipedia, "Svante </a:t>
            </a:r>
            <a:r>
              <a:rPr lang="en-US" sz="1400" dirty="0" err="1">
                <a:solidFill>
                  <a:schemeClr val="tx1"/>
                </a:solidFill>
                <a:latin typeface="Calibri" panose="020F0502020204030204" pitchFamily="34" charset="0"/>
              </a:rPr>
              <a:t>Paabo</a:t>
            </a:r>
            <a:r>
              <a:rPr lang="en-US" sz="1400" dirty="0">
                <a:solidFill>
                  <a:schemeClr val="tx1"/>
                </a:solidFill>
                <a:latin typeface="Calibri" panose="020F0502020204030204" pitchFamily="34" charset="0"/>
              </a:rPr>
              <a:t>", (web 9-16-13),</a:t>
            </a:r>
          </a:p>
          <a:p>
            <a:pPr marL="365760" indent="0"/>
            <a:r>
              <a:rPr lang="en-US" sz="1400" dirty="0">
                <a:solidFill>
                  <a:schemeClr val="tx1"/>
                </a:solidFill>
                <a:latin typeface="Calibri" panose="020F0502020204030204" pitchFamily="34" charset="0"/>
                <a:hlinkClick r:id="rId8"/>
              </a:rPr>
              <a:t>http://en.wikipedia.org/wiki/Svante_Paabo</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[617]Afarensis, FCD,  "Svante Pääbo on Religion", Afarensis, Anthropology, </a:t>
            </a:r>
          </a:p>
          <a:p>
            <a:pPr marL="365760" indent="0"/>
            <a:r>
              <a:rPr lang="en-US" sz="1400" dirty="0">
                <a:solidFill>
                  <a:schemeClr val="tx1"/>
                </a:solidFill>
                <a:latin typeface="Calibri" panose="020F0502020204030204" pitchFamily="34" charset="0"/>
              </a:rPr>
              <a:t>Evolution and Science", Edge, July 10, 2009, (web 9-16-13),</a:t>
            </a:r>
          </a:p>
          <a:p>
            <a:pPr marL="365760" indent="0"/>
            <a:r>
              <a:rPr lang="en-US" sz="1400" dirty="0">
                <a:solidFill>
                  <a:schemeClr val="tx1"/>
                </a:solidFill>
                <a:latin typeface="Calibri" panose="020F0502020204030204" pitchFamily="34" charset="0"/>
                <a:hlinkClick r:id="rId9"/>
              </a:rPr>
              <a:t>http://afarensis99.wordpress.com/2009/07/10/svante-paabo-on-religion/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[618]"Mapping The Neanderthal Genome (A Conversation with Svante Pääbo, </a:t>
            </a:r>
          </a:p>
          <a:p>
            <a:pPr marL="365760" indent="0"/>
            <a:r>
              <a:rPr lang="en-US" sz="1400" dirty="0">
                <a:solidFill>
                  <a:schemeClr val="tx1"/>
                </a:solidFill>
                <a:latin typeface="Calibri" panose="020F0502020204030204" pitchFamily="34" charset="0"/>
              </a:rPr>
              <a:t>Topic LIFE)", Edge, 7/4/09, (web 9-16-13),</a:t>
            </a:r>
          </a:p>
          <a:p>
            <a:pPr marL="365760" indent="0"/>
            <a:r>
              <a:rPr lang="en-US" sz="1400" dirty="0">
                <a:solidFill>
                  <a:schemeClr val="tx1"/>
                </a:solidFill>
                <a:latin typeface="Calibri" panose="020F0502020204030204" pitchFamily="34" charset="0"/>
                <a:hlinkClick r:id="rId10"/>
              </a:rPr>
              <a:t>http://edge.org/conversation/mapping-the-neanderthal-genome</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[619]University of Oxford. "Dating of beads sets new timeline for early humans.“</a:t>
            </a:r>
          </a:p>
          <a:p>
            <a:pPr marL="365760" indent="0"/>
            <a:r>
              <a:rPr lang="en-US" sz="1400" i="1" dirty="0">
                <a:solidFill>
                  <a:schemeClr val="tx1"/>
                </a:solidFill>
                <a:latin typeface="Calibri" panose="020F0502020204030204" pitchFamily="34" charset="0"/>
              </a:rPr>
              <a:t>ScienceDaily</a:t>
            </a:r>
            <a:r>
              <a:rPr lang="en-US" sz="1400" dirty="0">
                <a:solidFill>
                  <a:schemeClr val="tx1"/>
                </a:solidFill>
                <a:latin typeface="Calibri" panose="020F0502020204030204" pitchFamily="34" charset="0"/>
              </a:rPr>
              <a:t>, 13 Sep. 2013. Web. 20 Sep. 2013.</a:t>
            </a:r>
          </a:p>
          <a:p>
            <a:r>
              <a:rPr lang="en-US" sz="1400" dirty="0">
                <a:solidFill>
                  <a:schemeClr val="tx1"/>
                </a:solidFill>
                <a:latin typeface="Calibri" panose="020F0502020204030204" pitchFamily="34" charset="0"/>
              </a:rPr>
              <a:t>[622]</a:t>
            </a:r>
            <a:r>
              <a:rPr lang="en-US" sz="1400" i="1" dirty="0">
                <a:solidFill>
                  <a:schemeClr val="tx1"/>
                </a:solidFill>
                <a:latin typeface="Calibri" panose="020F0502020204030204" pitchFamily="34" charset="0"/>
              </a:rPr>
              <a:t>Wikipedia, "Mule", (web 9-22-13),</a:t>
            </a:r>
            <a:endParaRPr lang="en-US" sz="1400" dirty="0">
              <a:solidFill>
                <a:schemeClr val="tx1"/>
              </a:solidFill>
              <a:latin typeface="Calibri" panose="020F0502020204030204" pitchFamily="34" charset="0"/>
            </a:endParaRPr>
          </a:p>
          <a:p>
            <a:pPr marL="365760" indent="0"/>
            <a:r>
              <a:rPr lang="en-US" sz="1400" i="1" dirty="0">
                <a:solidFill>
                  <a:schemeClr val="tx1"/>
                </a:solidFill>
                <a:latin typeface="Calibri" panose="020F0502020204030204" pitchFamily="34" charset="0"/>
                <a:hlinkClick r:id="rId11"/>
              </a:rPr>
              <a:t>http://en.wikipedia.org/wiki/Mule</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[624]</a:t>
            </a:r>
            <a:r>
              <a:rPr lang="en-US" sz="1400" i="1" dirty="0">
                <a:solidFill>
                  <a:schemeClr val="tx1"/>
                </a:solidFill>
                <a:latin typeface="Calibri" panose="020F0502020204030204" pitchFamily="34" charset="0"/>
              </a:rPr>
              <a:t>Wikipedia, "Neanderthal Genome Project", (web 9-24-13),</a:t>
            </a:r>
            <a:endParaRPr lang="en-US" sz="1400" dirty="0">
              <a:solidFill>
                <a:schemeClr val="tx1"/>
              </a:solidFill>
              <a:latin typeface="Calibri" panose="020F0502020204030204" pitchFamily="34" charset="0"/>
            </a:endParaRPr>
          </a:p>
          <a:p>
            <a:pPr marL="365760" indent="0"/>
            <a:r>
              <a:rPr lang="en-US" sz="1400" i="1" dirty="0">
                <a:solidFill>
                  <a:schemeClr val="tx1"/>
                </a:solidFill>
                <a:latin typeface="Calibri" panose="020F0502020204030204" pitchFamily="34" charset="0"/>
                <a:hlinkClick r:id="rId12"/>
              </a:rPr>
              <a:t>http://en.wikipedia.org/wiki/Neanderthal_genome_project</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[626]Reasons to Believe, "Wide-Hipped Fossil Changes Picture of Homo Erectus",  (web 9/25/2013),</a:t>
            </a:r>
          </a:p>
          <a:p>
            <a:pPr marL="365760" indent="0"/>
            <a:r>
              <a:rPr lang="en-US" sz="1400" dirty="0">
                <a:solidFill>
                  <a:schemeClr val="tx1"/>
                </a:solidFill>
                <a:latin typeface="Calibri" panose="020F0502020204030204" pitchFamily="34" charset="0"/>
                <a:hlinkClick r:id="rId13"/>
              </a:rPr>
              <a:t>http://www.reasons.org/podcasts/science-news-flash/wide-hipped-fossil-changes-picture-of-homo-erectus</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4059185362"/>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a:blip r:embed="rId3"/>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2192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[627]Yahoo! News, "Wide-Hipped Fossil Changes Picture of Homo Erectus," by Maggie Fox, November 13, 2008,</a:t>
            </a:r>
          </a:p>
          <a:p>
            <a:pPr marL="365760" indent="0"/>
            <a:r>
              <a:rPr lang="en-US" sz="1400" dirty="0">
                <a:solidFill>
                  <a:schemeClr val="tx1"/>
                </a:solidFill>
                <a:latin typeface="Calibri" panose="020F0502020204030204" pitchFamily="34" charset="0"/>
                <a:hlinkClick r:id="rId4"/>
              </a:rPr>
              <a:t>http://news.yahoo.com/s/nm/20081113/sc_nm/us_humans_erectus_1</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[630]Wikipedia, "Darwin's Illness" (web 9-30-2013),</a:t>
            </a:r>
          </a:p>
          <a:p>
            <a:pPr marL="365760" indent="0"/>
            <a:r>
              <a:rPr lang="en-US" sz="1400" dirty="0">
                <a:solidFill>
                  <a:schemeClr val="tx1"/>
                </a:solidFill>
                <a:latin typeface="Calibri" panose="020F0502020204030204" pitchFamily="34" charset="0"/>
                <a:hlinkClick r:id="rId5"/>
              </a:rPr>
              <a:t>http://en.wikipedia.org/wiki/Darwin%27s_illness</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[631]Wikipedia, "File: Charles Darwin.jpeg" (web 9-30-2013),</a:t>
            </a:r>
          </a:p>
          <a:p>
            <a:pPr marL="365760" indent="0"/>
            <a:r>
              <a:rPr lang="en-US" sz="1400" dirty="0">
                <a:solidFill>
                  <a:schemeClr val="tx1"/>
                </a:solidFill>
                <a:latin typeface="Calibri" panose="020F0502020204030204" pitchFamily="34" charset="0"/>
                <a:hlinkClick r:id="rId6"/>
              </a:rPr>
              <a:t>http://en.wikipedia.org/wiki/File:Charles_Darwin.jpg</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[632]Jennie Cohen, "What Killed Charles Darwin", History In The Headlines,  5/11/2011, (web 9-30-2013),</a:t>
            </a:r>
          </a:p>
          <a:p>
            <a:pPr marL="365760" indent="0"/>
            <a:r>
              <a:rPr lang="en-US" sz="1400" dirty="0">
                <a:solidFill>
                  <a:schemeClr val="tx1"/>
                </a:solidFill>
                <a:latin typeface="Calibri" panose="020F0502020204030204" pitchFamily="34" charset="0"/>
                <a:hlinkClick r:id="rId7"/>
              </a:rPr>
              <a:t>http://www.history.com/news/what-killed-charles-darwin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[633]Bartow (Nora ed.), "The autobiography of Charles Darwin 1809-1882", 1958, pg. 144,</a:t>
            </a:r>
          </a:p>
          <a:p>
            <a:pPr marL="365760" indent="0"/>
            <a:r>
              <a:rPr lang="en-US" sz="1400" dirty="0">
                <a:solidFill>
                  <a:schemeClr val="tx1"/>
                </a:solidFill>
                <a:latin typeface="Calibri" panose="020F0502020204030204" pitchFamily="34" charset="0"/>
                <a:hlinkClick r:id="rId8"/>
              </a:rPr>
              <a:t>http://darwin-online.org.uk/content/frameset?viewtype=text&amp;itemID=F1497&amp;pageseq=150</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[640]</a:t>
            </a:r>
            <a:r>
              <a:rPr lang="en-US" sz="1400" dirty="0" err="1">
                <a:solidFill>
                  <a:schemeClr val="tx1"/>
                </a:solidFill>
                <a:latin typeface="Calibri" panose="020F0502020204030204" pitchFamily="34" charset="0"/>
              </a:rPr>
              <a:t>Bettmen</a:t>
            </a:r>
            <a:r>
              <a:rPr lang="en-US" sz="1400" dirty="0">
                <a:solidFill>
                  <a:schemeClr val="tx1"/>
                </a:solidFill>
                <a:latin typeface="Calibri" panose="020F0502020204030204" pitchFamily="34" charset="0"/>
              </a:rPr>
              <a:t> / Corbis, "Mary Leakey Excavating"</a:t>
            </a:r>
          </a:p>
          <a:p>
            <a:pPr marL="365760" indent="0"/>
            <a:r>
              <a:rPr lang="en-US" sz="1400" dirty="0">
                <a:solidFill>
                  <a:schemeClr val="tx1"/>
                </a:solidFill>
                <a:latin typeface="Calibri" panose="020F0502020204030204" pitchFamily="34" charset="0"/>
                <a:hlinkClick r:id="rId9"/>
              </a:rPr>
              <a:t>http://www.corbisimages.com/stock-photo/rights-managed/U1197916/mary-leakey-excavating?popup=1&amp;caller=enlargement</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[664]Ian Sample, science correspondent, "Skull of Homo erectus throws story of human evolution </a:t>
            </a:r>
          </a:p>
          <a:p>
            <a:pPr marL="365760" indent="0"/>
            <a:r>
              <a:rPr lang="en-US" sz="1400" dirty="0">
                <a:solidFill>
                  <a:schemeClr val="tx1"/>
                </a:solidFill>
                <a:latin typeface="Calibri" panose="020F0502020204030204" pitchFamily="34" charset="0"/>
              </a:rPr>
              <a:t>into disarray (A haul of fossils found in Georgia suggests that half a dozen species of </a:t>
            </a:r>
          </a:p>
          <a:p>
            <a:pPr marL="365760" indent="0"/>
            <a:r>
              <a:rPr lang="en-US" sz="1400" dirty="0">
                <a:solidFill>
                  <a:schemeClr val="tx1"/>
                </a:solidFill>
                <a:latin typeface="Calibri" panose="020F0502020204030204" pitchFamily="34" charset="0"/>
              </a:rPr>
              <a:t>early human ancestor were actually all Homo erectus)", The Guardian, 17 October 2013, </a:t>
            </a:r>
          </a:p>
          <a:p>
            <a:pPr marL="365760" indent="0"/>
            <a:r>
              <a:rPr lang="en-US" sz="1400" dirty="0">
                <a:solidFill>
                  <a:schemeClr val="tx1"/>
                </a:solidFill>
                <a:latin typeface="Calibri" panose="020F0502020204030204" pitchFamily="34" charset="0"/>
              </a:rPr>
              <a:t>14.00 EDT, (17 October 2013),</a:t>
            </a:r>
          </a:p>
          <a:p>
            <a:pPr marL="365760" indent="0"/>
            <a:r>
              <a:rPr lang="en-US" sz="1400" dirty="0">
                <a:solidFill>
                  <a:schemeClr val="tx1"/>
                </a:solidFill>
                <a:latin typeface="Calibri" panose="020F0502020204030204" pitchFamily="34" charset="0"/>
                <a:hlinkClick r:id="rId10"/>
              </a:rPr>
              <a:t>http://www.theguardian.com/science/2013/oct/17/skull-homo-erectus-human-evolution</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[667]Wikipedia, "Bonobo", (web 10-20-13),</a:t>
            </a:r>
          </a:p>
          <a:p>
            <a:pPr marL="365760" indent="0"/>
            <a:r>
              <a:rPr lang="en-US" sz="1400" dirty="0">
                <a:solidFill>
                  <a:schemeClr val="tx1"/>
                </a:solidFill>
                <a:latin typeface="Calibri" panose="020F0502020204030204" pitchFamily="34" charset="0"/>
                <a:hlinkClick r:id="rId11"/>
              </a:rPr>
              <a:t>http://en.wikipedia.org/wiki/Bonobo</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[668]Skulls Unlimited, "Bonobo Skull", (web 10/20/2013),</a:t>
            </a:r>
          </a:p>
          <a:p>
            <a:pPr marL="365760" indent="0"/>
            <a:r>
              <a:rPr lang="en-US" sz="1400" dirty="0">
                <a:solidFill>
                  <a:schemeClr val="tx1"/>
                </a:solidFill>
                <a:latin typeface="Calibri" panose="020F0502020204030204" pitchFamily="34" charset="0"/>
                <a:hlinkClick r:id="rId12"/>
              </a:rPr>
              <a:t>http://www.skullsunlimited.com/record_species.php?id=1424</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[669]Bonobo ape study &amp; video,</a:t>
            </a:r>
          </a:p>
          <a:p>
            <a:pPr marL="365760" indent="0"/>
            <a:r>
              <a:rPr lang="en-US" sz="1400" dirty="0">
                <a:solidFill>
                  <a:schemeClr val="tx1"/>
                </a:solidFill>
                <a:latin typeface="Calibri" panose="020F0502020204030204" pitchFamily="34" charset="0"/>
                <a:hlinkClick r:id="rId13"/>
              </a:rPr>
              <a:t>http://www.youtube.com/watch?v=l0tAQcpLILQ</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[670]Bonobo ape walking comparison to Homo erectus &amp; humans video,</a:t>
            </a:r>
          </a:p>
          <a:p>
            <a:pPr marL="365760" indent="0"/>
            <a:r>
              <a:rPr lang="en-US" sz="1400" dirty="0">
                <a:solidFill>
                  <a:schemeClr val="tx1"/>
                </a:solidFill>
                <a:latin typeface="Calibri" panose="020F0502020204030204" pitchFamily="34" charset="0"/>
                <a:hlinkClick r:id="rId14"/>
              </a:rPr>
              <a:t>http://www.youtube.com/watch?v=3Sjkv29k3cw</a:t>
            </a:r>
            <a:endParaRPr lang="en-US" sz="1400" dirty="0">
              <a:solidFill>
                <a:schemeClr val="tx1"/>
              </a:solidFill>
              <a:latin typeface="Calibri" panose="020F0502020204030204" pitchFamily="34" charset="0"/>
            </a:endParaRPr>
          </a:p>
          <a:p>
            <a:pPr marL="365760" indent="0"/>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659579179"/>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754063" y="1371600"/>
            <a:ext cx="7742237" cy="452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 </a:t>
            </a:r>
          </a:p>
        </p:txBody>
      </p:sp>
      <p:sp>
        <p:nvSpPr>
          <p:cNvPr id="80898" name="Text Box 2"/>
          <p:cNvSpPr txBox="1">
            <a:spLocks noChangeArrowheads="1"/>
          </p:cNvSpPr>
          <p:nvPr/>
        </p:nvSpPr>
        <p:spPr bwMode="auto">
          <a:xfrm>
            <a:off x="530225" y="228600"/>
            <a:ext cx="7927975" cy="777875"/>
          </a:xfrm>
          <a:prstGeom prst="rect">
            <a:avLst/>
          </a:prstGeom>
          <a:blipFill>
            <a:blip r:embed="rId3"/>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400" b="1" dirty="0">
                <a:solidFill>
                  <a:schemeClr val="tx2">
                    <a:lumMod val="25000"/>
                  </a:schemeClr>
                </a:solidFill>
                <a:latin typeface="Times New Roman" panose="02020603050405020304" pitchFamily="18" charset="0"/>
              </a:rPr>
              <a:t>References</a:t>
            </a:r>
          </a:p>
        </p:txBody>
      </p:sp>
      <p:sp>
        <p:nvSpPr>
          <p:cNvPr id="4" name="Text Box 1"/>
          <p:cNvSpPr txBox="1">
            <a:spLocks noChangeArrowheads="1"/>
          </p:cNvSpPr>
          <p:nvPr/>
        </p:nvSpPr>
        <p:spPr bwMode="auto">
          <a:xfrm>
            <a:off x="530225" y="1219200"/>
            <a:ext cx="8458200" cy="5334000"/>
          </a:xfrm>
          <a:prstGeom prst="rect">
            <a:avLst/>
          </a:prstGeom>
          <a:noFill/>
          <a:ln>
            <a:noFill/>
          </a:ln>
          <a:effec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r>
              <a:rPr lang="en-US" sz="1400" dirty="0">
                <a:solidFill>
                  <a:schemeClr val="tx1"/>
                </a:solidFill>
                <a:latin typeface="Calibri" panose="020F0502020204030204" pitchFamily="34" charset="0"/>
              </a:rPr>
              <a:t>[674]Wikipedia, "Chimpanzee", (web 11-01-13),</a:t>
            </a:r>
          </a:p>
          <a:p>
            <a:pPr marL="365760" indent="0"/>
            <a:r>
              <a:rPr lang="en-US" sz="1400" dirty="0">
                <a:solidFill>
                  <a:schemeClr val="tx1"/>
                </a:solidFill>
                <a:latin typeface="Calibri" panose="020F0502020204030204" pitchFamily="34" charset="0"/>
                <a:hlinkClick r:id="rId4"/>
              </a:rPr>
              <a:t>http://en.wikipedia.org/wiki/Chimpanzees</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[681]Massachusetts Institute of Technology. "You can't get entangled without a wormhole: </a:t>
            </a:r>
          </a:p>
          <a:p>
            <a:pPr marL="365760" indent="0"/>
            <a:r>
              <a:rPr lang="en-US" sz="1400" dirty="0">
                <a:solidFill>
                  <a:schemeClr val="tx1"/>
                </a:solidFill>
                <a:latin typeface="Calibri" panose="020F0502020204030204" pitchFamily="34" charset="0"/>
              </a:rPr>
              <a:t>Physicist finds entanglement instantly gives rise to a wormhole." ScienceDaily, 5 Dec. 2013. Web. 9 Dec. 2013.</a:t>
            </a:r>
          </a:p>
          <a:p>
            <a:pPr marL="365760" indent="0"/>
            <a:r>
              <a:rPr lang="en-US" sz="1400" dirty="0">
                <a:solidFill>
                  <a:schemeClr val="tx1"/>
                </a:solidFill>
                <a:latin typeface="Calibri" panose="020F0502020204030204" pitchFamily="34" charset="0"/>
                <a:hlinkClick r:id="rId5"/>
              </a:rPr>
              <a:t>http://www.sciencedaily.com/releases/2013/12/131205142218.htm</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[682]Gallop, ”Evolution, Creationism, Intelligent Design” 2012,</a:t>
            </a:r>
          </a:p>
          <a:p>
            <a:pPr marL="365760" indent="0"/>
            <a:r>
              <a:rPr lang="en-US" sz="1400" dirty="0">
                <a:solidFill>
                  <a:schemeClr val="tx1"/>
                </a:solidFill>
                <a:latin typeface="Calibri" panose="020F0502020204030204" pitchFamily="34" charset="0"/>
                <a:hlinkClick r:id="rId6"/>
              </a:rPr>
              <a:t>http://www.gallup.com/poll/21814/evolution-creationism-intelligent-design.aspx</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[706]”Pat Robertson Attacks Ken Ham and Creationism after Bill Nye Science Guy Debate”, (Web 2/25/2014),</a:t>
            </a:r>
          </a:p>
          <a:p>
            <a:pPr marL="365760" indent="0"/>
            <a:r>
              <a:rPr lang="en-US" sz="1400" dirty="0">
                <a:solidFill>
                  <a:schemeClr val="tx1"/>
                </a:solidFill>
                <a:latin typeface="Calibri" panose="020F0502020204030204" pitchFamily="34" charset="0"/>
                <a:hlinkClick r:id="rId7"/>
              </a:rPr>
              <a:t>http://www.youtube.com/watch?v=I37wUKtX810</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[707]</a:t>
            </a:r>
            <a:r>
              <a:rPr lang="en-US" sz="1400" i="1" dirty="0">
                <a:solidFill>
                  <a:schemeClr val="tx1"/>
                </a:solidFill>
                <a:latin typeface="Calibri" panose="020F0502020204030204" pitchFamily="34" charset="0"/>
              </a:rPr>
              <a:t>Wikipedia, "James Ussher", (web 2-25-14),</a:t>
            </a:r>
            <a:endParaRPr lang="en-US" sz="1400" dirty="0">
              <a:solidFill>
                <a:schemeClr val="tx1"/>
              </a:solidFill>
              <a:latin typeface="Calibri" panose="020F0502020204030204" pitchFamily="34" charset="0"/>
            </a:endParaRPr>
          </a:p>
          <a:p>
            <a:pPr marL="365760" indent="0"/>
            <a:r>
              <a:rPr lang="en-US" sz="1400" dirty="0">
                <a:solidFill>
                  <a:schemeClr val="tx1"/>
                </a:solidFill>
                <a:latin typeface="Calibri" panose="020F0502020204030204" pitchFamily="34" charset="0"/>
                <a:hlinkClick r:id="rId8"/>
              </a:rPr>
              <a:t>http://en.wikipedia.org/wiki/James_Ussher</a:t>
            </a:r>
            <a:endParaRPr lang="en-US" sz="1400" dirty="0">
              <a:solidFill>
                <a:schemeClr val="tx1"/>
              </a:solidFill>
              <a:latin typeface="Calibri" panose="020F0502020204030204" pitchFamily="34" charset="0"/>
            </a:endParaRPr>
          </a:p>
          <a:p>
            <a:r>
              <a:rPr lang="en-US" sz="1400" dirty="0">
                <a:solidFill>
                  <a:schemeClr val="tx1"/>
                </a:solidFill>
                <a:latin typeface="Calibri" panose="020F0502020204030204" pitchFamily="34" charset="0"/>
              </a:rPr>
              <a:t>[716]Wikipedia, “Honorary Degrees”, (web 3-10-2014),</a:t>
            </a:r>
          </a:p>
          <a:p>
            <a:pPr marL="365760" indent="0"/>
            <a:r>
              <a:rPr lang="en-US" sz="1400" dirty="0">
                <a:solidFill>
                  <a:schemeClr val="tx1"/>
                </a:solidFill>
                <a:latin typeface="Calibri" panose="020F0502020204030204" pitchFamily="34" charset="0"/>
                <a:hlinkClick r:id="rId9"/>
              </a:rPr>
              <a:t>http://en.wikipedia.org/wiki/Honorary_degree</a:t>
            </a:r>
            <a:endParaRPr lang="en-US" sz="1400" dirty="0">
              <a:solidFill>
                <a:schemeClr val="tx1"/>
              </a:solidFill>
              <a:latin typeface="Calibri" panose="020F0502020204030204" pitchFamily="34" charset="0"/>
            </a:endParaRPr>
          </a:p>
          <a:p>
            <a:pPr>
              <a:lnSpc>
                <a:spcPct val="90000"/>
              </a:lnSpc>
            </a:pPr>
            <a:r>
              <a:rPr lang="en-US" sz="1400" dirty="0">
                <a:solidFill>
                  <a:schemeClr val="tx1"/>
                </a:solidFill>
                <a:latin typeface="Calibri" panose="020F0502020204030204" pitchFamily="34" charset="0"/>
              </a:rPr>
              <a:t>[717]Fritz Ridenour, Jack </a:t>
            </a:r>
            <a:r>
              <a:rPr lang="en-US" sz="1400" dirty="0" err="1">
                <a:solidFill>
                  <a:schemeClr val="tx1"/>
                </a:solidFill>
                <a:latin typeface="Calibri" panose="020F0502020204030204" pitchFamily="34" charset="0"/>
              </a:rPr>
              <a:t>Durkee</a:t>
            </a:r>
            <a:r>
              <a:rPr lang="en-US" sz="1400" dirty="0">
                <a:solidFill>
                  <a:schemeClr val="tx1"/>
                </a:solidFill>
                <a:latin typeface="Calibri" panose="020F0502020204030204" pitchFamily="34" charset="0"/>
              </a:rPr>
              <a:t>, “Who Says GOD CREATED”, 1968, </a:t>
            </a:r>
          </a:p>
          <a:p>
            <a:pPr marL="365760" indent="0">
              <a:lnSpc>
                <a:spcPct val="90000"/>
              </a:lnSpc>
            </a:pPr>
            <a:r>
              <a:rPr lang="en-US" sz="1400" dirty="0">
                <a:solidFill>
                  <a:schemeClr val="tx1"/>
                </a:solidFill>
                <a:latin typeface="Calibri" panose="020F0502020204030204" pitchFamily="34" charset="0"/>
              </a:rPr>
              <a:t>Regal Books Division G/L Publications, pg. 13-24, 140-161.</a:t>
            </a:r>
          </a:p>
          <a:p>
            <a:pPr>
              <a:lnSpc>
                <a:spcPct val="90000"/>
              </a:lnSpc>
            </a:pPr>
            <a:r>
              <a:rPr lang="en-US" sz="1400" dirty="0">
                <a:solidFill>
                  <a:schemeClr val="tx1"/>
                </a:solidFill>
                <a:latin typeface="Calibri" panose="020F0502020204030204" pitchFamily="34" charset="0"/>
              </a:rPr>
              <a:t>[747]Brian Greene, “The Fabric of the Cosmos – The Illusion of Time”, video, </a:t>
            </a:r>
          </a:p>
          <a:p>
            <a:pPr marL="365760" indent="0">
              <a:lnSpc>
                <a:spcPct val="90000"/>
              </a:lnSpc>
            </a:pPr>
            <a:r>
              <a:rPr lang="en-US" sz="1400" dirty="0">
                <a:solidFill>
                  <a:schemeClr val="tx1"/>
                </a:solidFill>
                <a:latin typeface="Calibri" panose="020F0502020204030204" pitchFamily="34" charset="0"/>
                <a:hlinkClick r:id="rId10"/>
              </a:rPr>
              <a:t>http://youtu.be/VYZQxMowBsw</a:t>
            </a:r>
            <a:endParaRPr lang="en-US" sz="1400" dirty="0">
              <a:solidFill>
                <a:schemeClr val="tx1"/>
              </a:solidFill>
              <a:latin typeface="Calibri" panose="020F0502020204030204" pitchFamily="34" charset="0"/>
            </a:endParaRPr>
          </a:p>
          <a:p>
            <a:pPr>
              <a:lnSpc>
                <a:spcPct val="90000"/>
              </a:lnSpc>
            </a:pPr>
            <a:r>
              <a:rPr lang="en-US" sz="1400" dirty="0">
                <a:solidFill>
                  <a:schemeClr val="tx1"/>
                </a:solidFill>
                <a:latin typeface="Calibri" panose="020F0502020204030204" pitchFamily="34" charset="0"/>
              </a:rPr>
              <a:t>[748]Honor Whiteman, ” Cannabis use alters DNA to increase disease risk, study says”, </a:t>
            </a:r>
          </a:p>
          <a:p>
            <a:pPr marL="365760" indent="0">
              <a:lnSpc>
                <a:spcPct val="90000"/>
              </a:lnSpc>
            </a:pPr>
            <a:r>
              <a:rPr lang="en-US" sz="1400" dirty="0">
                <a:solidFill>
                  <a:schemeClr val="tx1"/>
                </a:solidFill>
                <a:latin typeface="Calibri" panose="020F0502020204030204" pitchFamily="34" charset="0"/>
              </a:rPr>
              <a:t>Medical News Today, 5-25-2016, (Web 7-13-2016).</a:t>
            </a:r>
          </a:p>
          <a:p>
            <a:pPr marL="365760" indent="0">
              <a:lnSpc>
                <a:spcPct val="90000"/>
              </a:lnSpc>
            </a:pPr>
            <a:r>
              <a:rPr lang="en-US" sz="1400" dirty="0">
                <a:solidFill>
                  <a:schemeClr val="tx1"/>
                </a:solidFill>
                <a:latin typeface="Calibri" panose="020F0502020204030204" pitchFamily="34" charset="0"/>
                <a:hlinkClick r:id="rId11"/>
              </a:rPr>
              <a:t>http://www.medicalnewstoday.com/articles/310534.php</a:t>
            </a:r>
            <a:endParaRPr lang="en-US" sz="1400" dirty="0">
              <a:solidFill>
                <a:schemeClr val="tx1"/>
              </a:solidFill>
              <a:latin typeface="Calibri" panose="020F0502020204030204" pitchFamily="34" charset="0"/>
            </a:endParaRPr>
          </a:p>
          <a:p>
            <a:pPr marL="0" indent="0">
              <a:lnSpc>
                <a:spcPct val="90000"/>
              </a:lnSpc>
            </a:pPr>
            <a:r>
              <a:rPr lang="en-US" sz="1400" dirty="0">
                <a:solidFill>
                  <a:schemeClr val="tx1"/>
                </a:solidFill>
                <a:latin typeface="Calibri" panose="020F0502020204030204" pitchFamily="34" charset="0"/>
              </a:rPr>
              <a:t>[749]National Institute on Drug Abuse, “What are the effects of maternal cocaine use?”, (Web 7-13-2016),</a:t>
            </a:r>
          </a:p>
          <a:p>
            <a:pPr marL="365760" indent="0">
              <a:lnSpc>
                <a:spcPct val="90000"/>
              </a:lnSpc>
            </a:pPr>
            <a:r>
              <a:rPr lang="en-US" sz="1400" dirty="0">
                <a:solidFill>
                  <a:schemeClr val="tx1"/>
                </a:solidFill>
                <a:latin typeface="Calibri" panose="020F0502020204030204" pitchFamily="34" charset="0"/>
                <a:hlinkClick r:id="rId12"/>
              </a:rPr>
              <a:t>https://www.drugabuse.gov/publications/research-reports/cocaine/what-are-effects-maternal-cocaine-use</a:t>
            </a:r>
            <a:endParaRPr lang="en-US" sz="1400" dirty="0">
              <a:solidFill>
                <a:schemeClr val="tx1"/>
              </a:solidFill>
              <a:latin typeface="Calibri" panose="020F0502020204030204" pitchFamily="34" charset="0"/>
            </a:endParaRPr>
          </a:p>
          <a:p>
            <a:pPr marL="0" indent="0">
              <a:lnSpc>
                <a:spcPct val="90000"/>
              </a:lnSpc>
            </a:pPr>
            <a:r>
              <a:rPr lang="en-US" sz="1400" dirty="0">
                <a:solidFill>
                  <a:schemeClr val="tx1"/>
                </a:solidFill>
                <a:latin typeface="Calibri" panose="020F0502020204030204" pitchFamily="34" charset="0"/>
              </a:rPr>
              <a:t>[750]Dwayne Brown, Laurie Cantillo, Guy Webster Gina Anderson, editor Gina Anderson,</a:t>
            </a:r>
          </a:p>
          <a:p>
            <a:pPr marL="365760" indent="0">
              <a:lnSpc>
                <a:spcPct val="90000"/>
              </a:lnSpc>
            </a:pPr>
            <a:r>
              <a:rPr lang="en-US" sz="1400" dirty="0">
                <a:solidFill>
                  <a:schemeClr val="tx1"/>
                </a:solidFill>
                <a:latin typeface="Calibri" panose="020F0502020204030204" pitchFamily="34" charset="0"/>
              </a:rPr>
              <a:t>“NASA Confirms Evidence That Liquid Water Flows on Today’s Mars”, 9/28/2015, (web 7-15-2016),</a:t>
            </a:r>
          </a:p>
          <a:p>
            <a:pPr marL="365760" indent="0">
              <a:lnSpc>
                <a:spcPct val="90000"/>
              </a:lnSpc>
            </a:pPr>
            <a:r>
              <a:rPr lang="en-US" sz="1400" dirty="0">
                <a:solidFill>
                  <a:schemeClr val="tx1"/>
                </a:solidFill>
                <a:latin typeface="Calibri" panose="020F0502020204030204" pitchFamily="34" charset="0"/>
                <a:hlinkClick r:id="rId13"/>
              </a:rPr>
              <a:t>http://www.nasa.gov/press-release/nasa-confirms-evidence-that-liquid-water-flows-on-today-s-mars</a:t>
            </a:r>
            <a:endParaRPr lang="en-US" sz="1400" dirty="0">
              <a:solidFill>
                <a:schemeClr val="tx1"/>
              </a:solidFill>
              <a:latin typeface="Calibri" panose="020F0502020204030204" pitchFamily="34" charset="0"/>
            </a:endParaRPr>
          </a:p>
          <a:p>
            <a:pPr marL="0" lvl="0" indent="0">
              <a:tabLst/>
            </a:pPr>
            <a:r>
              <a:rPr lang="en-US" sz="1400" dirty="0">
                <a:solidFill>
                  <a:schemeClr val="tx1"/>
                </a:solidFill>
                <a:latin typeface="Calibri" panose="020F0502020204030204" pitchFamily="34" charset="0"/>
              </a:rPr>
              <a:t>[751]</a:t>
            </a:r>
            <a:r>
              <a:rPr lang="en-US" sz="1400" dirty="0">
                <a:solidFill>
                  <a:prstClr val="white"/>
                </a:solidFill>
                <a:latin typeface="Calibri" panose="020F0502020204030204" pitchFamily="34" charset="0"/>
              </a:rPr>
              <a:t>Wikipedia, “Human Genome”, (web 7-26-2016),</a:t>
            </a:r>
            <a:endParaRPr lang="en-US" sz="1400" dirty="0">
              <a:solidFill>
                <a:schemeClr val="tx1"/>
              </a:solidFill>
              <a:latin typeface="Calibri" panose="020F0502020204030204" pitchFamily="34" charset="0"/>
            </a:endParaRPr>
          </a:p>
          <a:p>
            <a:pPr marL="365760" indent="0">
              <a:lnSpc>
                <a:spcPct val="90000"/>
              </a:lnSpc>
            </a:pPr>
            <a:r>
              <a:rPr lang="en-US" sz="1400" dirty="0">
                <a:solidFill>
                  <a:schemeClr val="tx1"/>
                </a:solidFill>
                <a:latin typeface="Calibri" panose="020F0502020204030204" pitchFamily="34" charset="0"/>
                <a:hlinkClick r:id="rId14"/>
              </a:rPr>
              <a:t>https://en.wikipedia.org/wiki/Human_genome</a:t>
            </a:r>
            <a:endParaRPr lang="en-US" sz="1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120334746"/>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304800" y="304800"/>
            <a:ext cx="85344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rgbClr val="4C4C4C"/>
                </a:solidFill>
                <a:latin typeface="Times New Roman" panose="02020603050405020304" pitchFamily="18" charset="0"/>
                <a:cs typeface="Arial Unicode MS" panose="020B0604020202020204" pitchFamily="34" charset="-128"/>
              </a:rPr>
              <a:t>Guiding Principles of the Bible</a:t>
            </a: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4137" y="2057400"/>
            <a:ext cx="3895725" cy="36576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Date Placeholder 2"/>
          <p:cNvSpPr>
            <a:spLocks noGrp="1"/>
          </p:cNvSpPr>
          <p:nvPr>
            <p:ph type="dt" sz="half" idx="10"/>
          </p:nvPr>
        </p:nvSpPr>
        <p:spPr>
          <a:xfrm>
            <a:off x="5943600" y="640080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224175807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54794" y="1229937"/>
            <a:ext cx="8686800" cy="510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36538" indent="-236538">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1pPr>
            <a:lvl2pPr>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2pPr>
            <a:lvl3pPr>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3pPr>
            <a:lvl4pPr>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4pPr>
            <a:lvl5pPr>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6538" algn="l"/>
                <a:tab pos="693738" algn="l"/>
                <a:tab pos="1150938" algn="l"/>
                <a:tab pos="1608138" algn="l"/>
                <a:tab pos="2065338" algn="l"/>
                <a:tab pos="2522538" algn="l"/>
                <a:tab pos="2979738" algn="l"/>
                <a:tab pos="3436938" algn="l"/>
                <a:tab pos="3894138" algn="l"/>
                <a:tab pos="4351338" algn="l"/>
                <a:tab pos="4808538" algn="l"/>
                <a:tab pos="5265738" algn="l"/>
                <a:tab pos="5722938" algn="l"/>
                <a:tab pos="6180138" algn="l"/>
                <a:tab pos="6637338" algn="l"/>
                <a:tab pos="7094538" algn="l"/>
                <a:tab pos="7551738" algn="l"/>
                <a:tab pos="8008938" algn="l"/>
                <a:tab pos="8466138" algn="l"/>
                <a:tab pos="8923338" algn="l"/>
                <a:tab pos="9380538"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100000"/>
              </a:lnSpc>
              <a:spcAft>
                <a:spcPts val="0"/>
              </a:spcAft>
              <a:buClr>
                <a:schemeClr val="tx2">
                  <a:lumMod val="10000"/>
                </a:schemeClr>
              </a:buClr>
              <a:buSzPct val="125000"/>
              <a:buFont typeface="Wingdings" panose="05000000000000000000" pitchFamily="2" charset="2"/>
              <a:buChar char="§"/>
            </a:pP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Paul wrote that not even an angel could change the scriptures:        </a:t>
            </a:r>
          </a:p>
          <a:p>
            <a:pPr marL="365760" indent="0">
              <a:lnSpc>
                <a:spcPct val="100000"/>
              </a:lnSpc>
              <a:spcAft>
                <a:spcPts val="1800"/>
              </a:spcAft>
              <a:buClr>
                <a:schemeClr val="tx2">
                  <a:lumMod val="10000"/>
                </a:schemeClr>
              </a:buClr>
              <a:buSzPct val="125000"/>
            </a:pPr>
            <a:r>
              <a:rPr lang="en-US" altLang="en-US" sz="2200" b="1" i="1" dirty="0">
                <a:solidFill>
                  <a:srgbClr val="FFFFFF"/>
                </a:solidFill>
                <a:latin typeface="Times New Roman" panose="02020603050405020304" pitchFamily="18" charset="0"/>
                <a:cs typeface="Arial Unicode MS" panose="020B0604020202020204" pitchFamily="34" charset="-128"/>
              </a:rPr>
              <a:t>“But though we, or an angel from heaven, preach any other gospel unto you than that which we have preached unto you, let him be accursed” (Gal. 1:8).</a:t>
            </a:r>
          </a:p>
          <a:p>
            <a:pPr marL="342900" indent="-342900">
              <a:lnSpc>
                <a:spcPct val="100000"/>
              </a:lnSpc>
              <a:spcAft>
                <a:spcPts val="0"/>
              </a:spcAft>
              <a:buClr>
                <a:schemeClr val="tx2">
                  <a:lumMod val="10000"/>
                </a:schemeClr>
              </a:buClr>
              <a:buSzPct val="125000"/>
              <a:buFont typeface="Wingdings" panose="05000000000000000000" pitchFamily="2" charset="2"/>
              <a:buChar char="§"/>
            </a:pPr>
            <a:r>
              <a:rPr lang="en-US" altLang="en-US" sz="2400" b="1" dirty="0">
                <a:solidFill>
                  <a:srgbClr val="FFFFFF"/>
                </a:solidFill>
                <a:latin typeface="Times New Roman" panose="02020603050405020304" pitchFamily="18" charset="0"/>
                <a:cs typeface="Arial Unicode MS" panose="020B0604020202020204" pitchFamily="34" charset="-128"/>
              </a:rPr>
              <a:t>God said we could not change one word of Bible:</a:t>
            </a:r>
          </a:p>
          <a:p>
            <a:pPr marL="365760" indent="0">
              <a:lnSpc>
                <a:spcPct val="100000"/>
              </a:lnSpc>
              <a:spcAft>
                <a:spcPts val="1800"/>
              </a:spcAft>
              <a:buClr>
                <a:schemeClr val="tx2">
                  <a:lumMod val="10000"/>
                </a:schemeClr>
              </a:buClr>
              <a:buSzPct val="125000"/>
            </a:pPr>
            <a:r>
              <a:rPr lang="en-US" altLang="en-US" sz="2200" b="1" i="1" dirty="0">
                <a:solidFill>
                  <a:srgbClr val="FFFFFF"/>
                </a:solidFill>
                <a:latin typeface="Times New Roman" panose="02020603050405020304" pitchFamily="18" charset="0"/>
                <a:cs typeface="Arial Unicode MS" panose="020B0604020202020204" pitchFamily="34" charset="-128"/>
              </a:rPr>
              <a:t>“... thou shalt not go aside from any of the words which I command thee this day, to the right hand or to the left...” (Deut. 28:14)</a:t>
            </a:r>
          </a:p>
          <a:p>
            <a:pPr marL="342900" indent="-342900">
              <a:lnSpc>
                <a:spcPct val="100000"/>
              </a:lnSpc>
              <a:spcAft>
                <a:spcPts val="0"/>
              </a:spcAft>
              <a:buClr>
                <a:schemeClr val="tx2">
                  <a:lumMod val="10000"/>
                </a:schemeClr>
              </a:buClr>
              <a:buSzPct val="125000"/>
              <a:buFont typeface="Wingdings" panose="05000000000000000000" pitchFamily="2" charset="2"/>
              <a:buChar char="§"/>
            </a:pPr>
            <a:r>
              <a:rPr lang="en-US" altLang="en-US" sz="2400" b="1" dirty="0">
                <a:solidFill>
                  <a:srgbClr val="FFFFFF"/>
                </a:solidFill>
                <a:latin typeface="Times New Roman" panose="02020603050405020304" pitchFamily="18" charset="0"/>
                <a:cs typeface="Arial Unicode MS" panose="020B0604020202020204" pitchFamily="34" charset="-128"/>
              </a:rPr>
              <a:t>We can't add or delete one word of the Bible:</a:t>
            </a:r>
          </a:p>
          <a:p>
            <a:pPr marL="347472" indent="0">
              <a:lnSpc>
                <a:spcPct val="100000"/>
              </a:lnSpc>
              <a:spcAft>
                <a:spcPts val="1800"/>
              </a:spcAft>
              <a:buClr>
                <a:schemeClr val="tx2">
                  <a:lumMod val="10000"/>
                </a:schemeClr>
              </a:buClr>
              <a:buSzPct val="125000"/>
            </a:pPr>
            <a:r>
              <a:rPr lang="en-US" altLang="en-US" sz="2200" b="1" i="1" dirty="0">
                <a:solidFill>
                  <a:srgbClr val="FFFFFF"/>
                </a:solidFill>
                <a:latin typeface="Times New Roman" panose="02020603050405020304" pitchFamily="18" charset="0"/>
                <a:cs typeface="Arial Unicode MS" panose="020B0604020202020204" pitchFamily="34" charset="-128"/>
              </a:rPr>
              <a:t>“For I testify until every man that heareth the words of the prophesy of this book, </a:t>
            </a:r>
            <a:r>
              <a:rPr lang="en-US" altLang="en-US" sz="2400" b="1" i="1" dirty="0">
                <a:solidFill>
                  <a:schemeClr val="tx2">
                    <a:lumMod val="25000"/>
                  </a:schemeClr>
                </a:solidFill>
                <a:latin typeface="Times New Roman" panose="02020603050405020304" pitchFamily="18" charset="0"/>
                <a:cs typeface="Arial Unicode MS" panose="020B0604020202020204" pitchFamily="34" charset="-128"/>
              </a:rPr>
              <a:t>If any man shall add unto these things, God shall add unto him the plagues that are written in this book</a:t>
            </a:r>
            <a:r>
              <a:rPr lang="en-US" altLang="en-US" sz="2200" b="1" i="1" dirty="0">
                <a:solidFill>
                  <a:schemeClr val="tx2">
                    <a:lumMod val="25000"/>
                  </a:schemeClr>
                </a:solidFill>
                <a:latin typeface="Times New Roman" panose="02020603050405020304" pitchFamily="18" charset="0"/>
                <a:cs typeface="Arial Unicode MS" panose="020B0604020202020204" pitchFamily="34" charset="-128"/>
              </a:rPr>
              <a:t>. </a:t>
            </a:r>
            <a:r>
              <a:rPr lang="en-US" altLang="en-US" sz="2200" b="1" i="1" dirty="0">
                <a:solidFill>
                  <a:srgbClr val="FFFFFF"/>
                </a:solidFill>
                <a:latin typeface="Times New Roman" panose="02020603050405020304" pitchFamily="18" charset="0"/>
                <a:cs typeface="Arial Unicode MS" panose="020B0604020202020204" pitchFamily="34" charset="-128"/>
              </a:rPr>
              <a:t>And if any man shall take away from the words of this prophesy, God shall take away his part out of the book of life... (Rev. 22:18-19)</a:t>
            </a:r>
            <a:endParaRPr lang="en-US" altLang="en-US" sz="2300" b="1" i="1" dirty="0">
              <a:solidFill>
                <a:srgbClr val="FFFFFF"/>
              </a:solidFill>
              <a:latin typeface="Times New Roman" panose="02020603050405020304" pitchFamily="18" charset="0"/>
              <a:cs typeface="Arial Unicode MS" panose="020B0604020202020204" pitchFamily="34" charset="-128"/>
            </a:endParaRPr>
          </a:p>
        </p:txBody>
      </p:sp>
      <p:sp>
        <p:nvSpPr>
          <p:cNvPr id="4" name="Date Placeholder 2"/>
          <p:cNvSpPr>
            <a:spLocks noGrp="1"/>
          </p:cNvSpPr>
          <p:nvPr>
            <p:ph type="dt" sz="half" idx="10"/>
          </p:nvPr>
        </p:nvSpPr>
        <p:spPr>
          <a:xfrm>
            <a:off x="5943600" y="6400800"/>
            <a:ext cx="2667000" cy="365125"/>
          </a:xfrm>
        </p:spPr>
        <p:txBody>
          <a:bodyPr/>
          <a:lstStyle/>
          <a:p>
            <a:r>
              <a:rPr lang="en-US" altLang="en-US" sz="1000" dirty="0"/>
              <a:t>Evolution Is Not Science, Jeff Woodward</a:t>
            </a:r>
          </a:p>
        </p:txBody>
      </p:sp>
      <p:sp>
        <p:nvSpPr>
          <p:cNvPr id="5" name="Text Box 1"/>
          <p:cNvSpPr txBox="1">
            <a:spLocks noChangeArrowheads="1"/>
          </p:cNvSpPr>
          <p:nvPr/>
        </p:nvSpPr>
        <p:spPr bwMode="auto">
          <a:xfrm>
            <a:off x="304800" y="304800"/>
            <a:ext cx="8586788"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rgbClr val="4C4C4C"/>
                </a:solidFill>
                <a:latin typeface="Times New Roman" panose="02020603050405020304" pitchFamily="18" charset="0"/>
                <a:cs typeface="Arial Unicode MS" panose="020B0604020202020204" pitchFamily="34" charset="-128"/>
              </a:rPr>
              <a:t>Guiding Principles of the Bible</a:t>
            </a:r>
          </a:p>
        </p:txBody>
      </p:sp>
    </p:spTree>
    <p:extLst>
      <p:ext uri="{BB962C8B-B14F-4D97-AF65-F5344CB8AC3E}">
        <p14:creationId xmlns:p14="http://schemas.microsoft.com/office/powerpoint/2010/main" val="1941768873"/>
      </p:ext>
    </p:extLst>
  </p:cSld>
  <p:clrMapOvr>
    <a:masterClrMapping/>
  </p:clrMapOvr>
  <mc:AlternateContent xmlns:mc="http://schemas.openxmlformats.org/markup-compatibility/2006" xmlns:p14="http://schemas.microsoft.com/office/powerpoint/2010/main">
    <mc:Choice Requires="p14">
      <p:transition p14:dur="0" advTm="25000"/>
    </mc:Choice>
    <mc:Fallback xmlns="">
      <p:transition advTm="2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411163" y="228600"/>
            <a:ext cx="8412162"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l="1118" t="26787" r="71057" b="36922"/>
          <a:stretch>
            <a:fillRect/>
          </a:stretch>
        </p:blipFill>
        <p:spPr bwMode="auto">
          <a:xfrm>
            <a:off x="6218238" y="1189038"/>
            <a:ext cx="2551112" cy="2568575"/>
          </a:xfrm>
          <a:prstGeom prst="rect">
            <a:avLst/>
          </a:prstGeom>
          <a:noFill/>
          <a:ln w="36720">
            <a:solidFill>
              <a:srgbClr val="333333"/>
            </a:solidFill>
            <a:round/>
            <a:headEnd/>
            <a:tailEnd/>
          </a:ln>
          <a:effectLst/>
          <a:extLst>
            <a:ext uri="{909E8E84-426E-40DD-AFC4-6F175D3DCCD1}">
              <a14:hiddenFill xmlns:a14="http://schemas.microsoft.com/office/drawing/2010/main">
                <a:blipFill dpi="0" rotWithShape="0">
                  <a:blip/>
                  <a:srcRect l="1118" t="26787" r="71057" b="3692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t="4863" b="4863"/>
          <a:stretch>
            <a:fillRect/>
          </a:stretch>
        </p:blipFill>
        <p:spPr bwMode="auto">
          <a:xfrm>
            <a:off x="3383756" y="2667474"/>
            <a:ext cx="2651125" cy="3740150"/>
          </a:xfrm>
          <a:prstGeom prst="rect">
            <a:avLst/>
          </a:prstGeom>
          <a:noFill/>
          <a:ln w="36720">
            <a:solidFill>
              <a:srgbClr val="333333"/>
            </a:solidFill>
            <a:round/>
            <a:headEnd/>
            <a:tailEnd/>
          </a:ln>
          <a:effectLst/>
          <a:extLst>
            <a:ext uri="{909E8E84-426E-40DD-AFC4-6F175D3DCCD1}">
              <a14:hiddenFill xmlns:a14="http://schemas.microsoft.com/office/drawing/2010/main">
                <a:blipFill dpi="0" rotWithShape="0">
                  <a:blip/>
                  <a:srcRect t="4863" b="486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4"/>
          <p:cNvPicPr>
            <a:picLocks noChangeAspect="1" noChangeArrowheads="1"/>
          </p:cNvPicPr>
          <p:nvPr/>
        </p:nvPicPr>
        <p:blipFill>
          <a:blip r:embed="rId7">
            <a:extLst>
              <a:ext uri="{28A0092B-C50C-407E-A947-70E740481C1C}">
                <a14:useLocalDpi xmlns:a14="http://schemas.microsoft.com/office/drawing/2010/main" val="0"/>
              </a:ext>
            </a:extLst>
          </a:blip>
          <a:srcRect l="15019" t="15056"/>
          <a:stretch>
            <a:fillRect/>
          </a:stretch>
        </p:blipFill>
        <p:spPr bwMode="auto">
          <a:xfrm>
            <a:off x="383910" y="1189038"/>
            <a:ext cx="2789237" cy="3711575"/>
          </a:xfrm>
          <a:prstGeom prst="rect">
            <a:avLst/>
          </a:prstGeom>
          <a:noFill/>
          <a:ln w="36720">
            <a:solidFill>
              <a:srgbClr val="333333"/>
            </a:solidFill>
            <a:round/>
            <a:headEnd/>
            <a:tailEnd/>
          </a:ln>
          <a:effectLst/>
          <a:extLst>
            <a:ext uri="{909E8E84-426E-40DD-AFC4-6F175D3DCCD1}">
              <a14:hiddenFill xmlns:a14="http://schemas.microsoft.com/office/drawing/2010/main">
                <a:blipFill dpi="0" rotWithShape="0">
                  <a:blip/>
                  <a:srcRect l="15019" t="1505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Date Placeholder 2"/>
          <p:cNvSpPr>
            <a:spLocks noGrp="1"/>
          </p:cNvSpPr>
          <p:nvPr>
            <p:ph type="dt" sz="half" idx="10"/>
          </p:nvPr>
        </p:nvSpPr>
        <p:spPr>
          <a:xfrm>
            <a:off x="6126480" y="6492240"/>
            <a:ext cx="2667000" cy="365125"/>
          </a:xfrm>
        </p:spPr>
        <p:txBody>
          <a:bodyPr/>
          <a:lstStyle/>
          <a:p>
            <a:r>
              <a:rPr lang="en-US" altLang="en-US" sz="1000" dirty="0"/>
              <a:t>Evolution Is Not Science, Jeff Woodward</a:t>
            </a:r>
          </a:p>
        </p:txBody>
      </p:sp>
      <p:sp>
        <p:nvSpPr>
          <p:cNvPr id="7" name="Text Box 3"/>
          <p:cNvSpPr txBox="1">
            <a:spLocks noChangeArrowheads="1"/>
          </p:cNvSpPr>
          <p:nvPr/>
        </p:nvSpPr>
        <p:spPr bwMode="auto">
          <a:xfrm>
            <a:off x="4366418" y="6477000"/>
            <a:ext cx="68580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1400" dirty="0">
                <a:solidFill>
                  <a:srgbClr val="FFFFFF"/>
                </a:solidFill>
                <a:latin typeface="Times New Roman" panose="02020603050405020304" pitchFamily="18" charset="0"/>
              </a:rPr>
              <a:t> </a:t>
            </a:r>
            <a:r>
              <a:rPr lang="en-US" altLang="en-US" sz="1400" dirty="0">
                <a:solidFill>
                  <a:srgbClr val="CCCCFF"/>
                </a:solidFill>
                <a:latin typeface="Times New Roman" panose="02020603050405020304" pitchFamily="18" charset="0"/>
                <a:hlinkClick r:id="rId8"/>
              </a:rPr>
              <a:t>[631]</a:t>
            </a:r>
          </a:p>
        </p:txBody>
      </p:sp>
      <p:sp>
        <p:nvSpPr>
          <p:cNvPr id="2" name="Rectangle 1"/>
          <p:cNvSpPr/>
          <p:nvPr/>
        </p:nvSpPr>
        <p:spPr>
          <a:xfrm>
            <a:off x="1463377" y="5014598"/>
            <a:ext cx="630301" cy="321306"/>
          </a:xfrm>
          <a:prstGeom prst="rect">
            <a:avLst/>
          </a:prstGeom>
        </p:spPr>
        <p:txBody>
          <a:bodyPr wrap="none">
            <a:spAutoFit/>
          </a:bodyPr>
          <a:lstStyle/>
          <a:p>
            <a:pPr>
              <a:buClr>
                <a:srgbClr val="0070C0"/>
              </a:buClr>
              <a:buSzPct val="88000"/>
            </a:pPr>
            <a:r>
              <a:rPr lang="en-US" altLang="en-US" sz="1600" dirty="0">
                <a:solidFill>
                  <a:srgbClr val="CCCCFF"/>
                </a:solidFill>
                <a:latin typeface="Times New Roman" panose="02020603050405020304" pitchFamily="18" charset="0"/>
                <a:cs typeface="Arial Unicode MS" panose="020B0604020202020204" pitchFamily="34" charset="-128"/>
                <a:hlinkClick r:id="rId9"/>
              </a:rPr>
              <a:t>[616]</a:t>
            </a:r>
          </a:p>
        </p:txBody>
      </p:sp>
      <p:sp>
        <p:nvSpPr>
          <p:cNvPr id="3" name="Rectangle 2"/>
          <p:cNvSpPr/>
          <p:nvPr/>
        </p:nvSpPr>
        <p:spPr>
          <a:xfrm>
            <a:off x="7010400" y="3885896"/>
            <a:ext cx="1285929" cy="292709"/>
          </a:xfrm>
          <a:prstGeom prst="rect">
            <a:avLst/>
          </a:prstGeom>
        </p:spPr>
        <p:txBody>
          <a:bodyPr wrap="none">
            <a:spAutoFit/>
          </a:bodyPr>
          <a:lstStyle/>
          <a:p>
            <a:pPr>
              <a:buClrTx/>
              <a:buFontTx/>
              <a:buNone/>
            </a:pPr>
            <a:r>
              <a:rPr lang="en-US" altLang="en-US" sz="1400" dirty="0">
                <a:solidFill>
                  <a:srgbClr val="CCCCFF"/>
                </a:solidFill>
                <a:latin typeface="Times New Roman" panose="02020603050405020304" pitchFamily="18" charset="0"/>
                <a:hlinkClick r:id="rId10"/>
              </a:rPr>
              <a:t>[640] Modified</a:t>
            </a:r>
          </a:p>
        </p:txBody>
      </p:sp>
    </p:spTree>
  </p:cSld>
  <p:clrMapOvr>
    <a:masterClrMapping/>
  </p:clrMapOvr>
  <mc:AlternateContent xmlns:mc="http://schemas.openxmlformats.org/markup-compatibility/2006" xmlns:p14="http://schemas.microsoft.com/office/powerpoint/2010/main">
    <mc:Choice Requires="p14">
      <p:transition p14:dur="0" advTm="8000"/>
    </mc:Choice>
    <mc:Fallback xmlns="">
      <p:transition advTm="8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71815" y="228600"/>
            <a:ext cx="8412162"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l="1118" t="31854" r="71054" b="36922"/>
          <a:stretch>
            <a:fillRect/>
          </a:stretch>
        </p:blipFill>
        <p:spPr bwMode="auto">
          <a:xfrm>
            <a:off x="6095998" y="1178715"/>
            <a:ext cx="2329085" cy="2011680"/>
          </a:xfrm>
          <a:prstGeom prst="rect">
            <a:avLst/>
          </a:prstGeom>
          <a:noFill/>
          <a:ln w="36720">
            <a:solidFill>
              <a:srgbClr val="808080"/>
            </a:solidFill>
            <a:round/>
            <a:headEnd/>
            <a:tailEnd/>
          </a:ln>
          <a:effectLst/>
          <a:extLst>
            <a:ext uri="{909E8E84-426E-40DD-AFC4-6F175D3DCCD1}">
              <a14:hiddenFill xmlns:a14="http://schemas.microsoft.com/office/drawing/2010/main">
                <a:blipFill dpi="0" rotWithShape="0">
                  <a:blip/>
                  <a:srcRect l="1118" t="31854" r="71054" b="3692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t="4863" b="4863"/>
          <a:stretch>
            <a:fillRect/>
          </a:stretch>
        </p:blipFill>
        <p:spPr bwMode="auto">
          <a:xfrm>
            <a:off x="3354459" y="3401686"/>
            <a:ext cx="2138243" cy="3017520"/>
          </a:xfrm>
          <a:prstGeom prst="rect">
            <a:avLst/>
          </a:prstGeom>
          <a:noFill/>
          <a:ln w="36720">
            <a:solidFill>
              <a:srgbClr val="808080"/>
            </a:solidFill>
            <a:round/>
            <a:headEnd/>
            <a:tailEnd/>
          </a:ln>
          <a:effectLst/>
          <a:extLst>
            <a:ext uri="{909E8E84-426E-40DD-AFC4-6F175D3DCCD1}">
              <a14:hiddenFill xmlns:a14="http://schemas.microsoft.com/office/drawing/2010/main">
                <a:blipFill dpi="0" rotWithShape="0">
                  <a:blip/>
                  <a:srcRect t="4863" b="486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l="15019" t="15056"/>
          <a:stretch>
            <a:fillRect/>
          </a:stretch>
        </p:blipFill>
        <p:spPr bwMode="auto">
          <a:xfrm>
            <a:off x="580113" y="1193239"/>
            <a:ext cx="2127724" cy="2834640"/>
          </a:xfrm>
          <a:prstGeom prst="rect">
            <a:avLst/>
          </a:prstGeom>
          <a:noFill/>
          <a:ln w="36720">
            <a:solidFill>
              <a:srgbClr val="808080"/>
            </a:solidFill>
            <a:round/>
            <a:headEnd/>
            <a:tailEnd/>
          </a:ln>
          <a:effectLst/>
          <a:extLst>
            <a:ext uri="{909E8E84-426E-40DD-AFC4-6F175D3DCCD1}">
              <a14:hiddenFill xmlns:a14="http://schemas.microsoft.com/office/drawing/2010/main">
                <a:blipFill dpi="0" rotWithShape="0">
                  <a:blip/>
                  <a:srcRect l="15019" t="1505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216553" y="4113233"/>
            <a:ext cx="3231634" cy="2542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720" tIns="0" rIns="3672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800" b="1" dirty="0">
                <a:solidFill>
                  <a:schemeClr val="accent5">
                    <a:lumMod val="75000"/>
                  </a:schemeClr>
                </a:solidFill>
                <a:latin typeface="Times New Roman" panose="02020603050405020304" pitchFamily="18" charset="0"/>
              </a:rPr>
              <a:t>Svante Pääbo</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cs typeface="Arial Unicode MS" panose="020B0604020202020204" pitchFamily="34" charset="-128"/>
              </a:rPr>
              <a:t>Radical California liberal from Berkeley University</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cs typeface="Arial Unicode MS" panose="020B0604020202020204" pitchFamily="34" charset="-128"/>
              </a:rPr>
              <a:t>Blundering bisexual </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cs typeface="Arial Unicode MS" panose="020B0604020202020204" pitchFamily="34" charset="-128"/>
              </a:rPr>
              <a:t>Studied Egyptology, not DNA, discredited research</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cs typeface="Arial Unicode MS" panose="020B0604020202020204" pitchFamily="34" charset="-128"/>
              </a:rPr>
              <a:t>Fraudulent DNA Ph.D. degree and fraudulent professor job </a:t>
            </a:r>
            <a:r>
              <a:rPr lang="en-US" altLang="en-US" sz="1200" dirty="0">
                <a:solidFill>
                  <a:srgbClr val="CCCCFF"/>
                </a:solidFill>
                <a:latin typeface="Times New Roman" panose="02020603050405020304" pitchFamily="18" charset="0"/>
                <a:cs typeface="Arial Unicode MS" panose="020B0604020202020204" pitchFamily="34" charset="-128"/>
                <a:hlinkClick r:id="rId7"/>
              </a:rPr>
              <a:t>[614]</a:t>
            </a:r>
            <a:r>
              <a:rPr lang="en-US" altLang="en-US" sz="1200" dirty="0">
                <a:solidFill>
                  <a:srgbClr val="CCCCFF"/>
                </a:solidFill>
                <a:latin typeface="Times New Roman" panose="02020603050405020304" pitchFamily="18" charset="0"/>
                <a:cs typeface="Arial Unicode MS" panose="020B0604020202020204" pitchFamily="34" charset="-128"/>
                <a:hlinkClick r:id="rId8"/>
              </a:rPr>
              <a:t>[615]</a:t>
            </a:r>
            <a:r>
              <a:rPr lang="en-US" altLang="en-US" sz="1200" dirty="0">
                <a:solidFill>
                  <a:srgbClr val="CCCCFF"/>
                </a:solidFill>
                <a:latin typeface="Times New Roman" panose="02020603050405020304" pitchFamily="18" charset="0"/>
                <a:cs typeface="Arial Unicode MS" panose="020B0604020202020204" pitchFamily="34" charset="-128"/>
                <a:hlinkClick r:id="rId9"/>
              </a:rPr>
              <a:t>[616]</a:t>
            </a:r>
          </a:p>
        </p:txBody>
      </p:sp>
      <p:sp>
        <p:nvSpPr>
          <p:cNvPr id="20486" name="Text Box 6"/>
          <p:cNvSpPr txBox="1">
            <a:spLocks noChangeArrowheads="1"/>
          </p:cNvSpPr>
          <p:nvPr/>
        </p:nvSpPr>
        <p:spPr bwMode="auto">
          <a:xfrm>
            <a:off x="5760720" y="3301695"/>
            <a:ext cx="3161902" cy="3446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3050" indent="-271463">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buClrTx/>
              <a:buSzPct val="64000"/>
              <a:buFontTx/>
              <a:buNone/>
            </a:pPr>
            <a:r>
              <a:rPr lang="en-US" altLang="en-US" sz="2800" b="1" dirty="0">
                <a:solidFill>
                  <a:schemeClr val="accent5">
                    <a:lumMod val="75000"/>
                  </a:schemeClr>
                </a:solidFill>
                <a:latin typeface="Times New Roman" panose="02020603050405020304" pitchFamily="18" charset="0"/>
              </a:rPr>
              <a:t>Louis, Mary &amp; Richard Leakey </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Scientifically illiterate</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Disproven, corrupt research</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Louis started widespread corruption of university science programs by awarding large numbers of fraudulent Ph.D. and honorary degrees to </a:t>
            </a:r>
            <a:r>
              <a:rPr lang="en-US" altLang="en-US" sz="1900" dirty="0">
                <a:solidFill>
                  <a:schemeClr val="tx1"/>
                </a:solidFill>
                <a:latin typeface="Times New Roman" panose="02020603050405020304" pitchFamily="18" charset="0"/>
              </a:rPr>
              <a:t>illicit sex partners as kickbacks. </a:t>
            </a:r>
            <a:r>
              <a:rPr lang="en-US" altLang="en-US" sz="1200" dirty="0">
                <a:solidFill>
                  <a:schemeClr val="tx1"/>
                </a:solidFill>
                <a:latin typeface="Times New Roman" panose="02020603050405020304" pitchFamily="18" charset="0"/>
                <a:hlinkClick r:id="rId10"/>
              </a:rPr>
              <a:t>[526]</a:t>
            </a:r>
            <a:r>
              <a:rPr lang="en-US" altLang="en-US" sz="1200" dirty="0">
                <a:solidFill>
                  <a:schemeClr val="tx1"/>
                </a:solidFill>
                <a:latin typeface="Times New Roman" panose="02020603050405020304" pitchFamily="18" charset="0"/>
                <a:hlinkClick r:id="rId11"/>
              </a:rPr>
              <a:t>[538]</a:t>
            </a:r>
            <a:r>
              <a:rPr lang="en-US" altLang="en-US" sz="1200" dirty="0">
                <a:solidFill>
                  <a:schemeClr val="tx1"/>
                </a:solidFill>
                <a:latin typeface="Times New Roman" panose="02020603050405020304" pitchFamily="18" charset="0"/>
                <a:hlinkClick r:id="rId12"/>
              </a:rPr>
              <a:t>[541]</a:t>
            </a:r>
            <a:r>
              <a:rPr lang="en-US" altLang="en-US" sz="1200" dirty="0">
                <a:solidFill>
                  <a:schemeClr val="tx1"/>
                </a:solidFill>
                <a:latin typeface="Times New Roman" panose="02020603050405020304" pitchFamily="18" charset="0"/>
                <a:hlinkClick r:id="rId13"/>
              </a:rPr>
              <a:t>[543</a:t>
            </a:r>
            <a:r>
              <a:rPr lang="en-US" altLang="en-US" sz="1200" u="sng" dirty="0">
                <a:solidFill>
                  <a:schemeClr val="tx1"/>
                </a:solidFill>
                <a:latin typeface="Times New Roman" panose="02020603050405020304" pitchFamily="18" charset="0"/>
                <a:hlinkClick r:id="rId13"/>
              </a:rPr>
              <a:t>]</a:t>
            </a:r>
            <a:r>
              <a:rPr lang="en-US" altLang="en-US" sz="1200" u="sng" dirty="0">
                <a:solidFill>
                  <a:schemeClr val="tx1"/>
                </a:solidFill>
                <a:latin typeface="Times New Roman" panose="02020603050405020304" pitchFamily="18" charset="0"/>
              </a:rPr>
              <a:t>[640]</a:t>
            </a:r>
            <a:r>
              <a:rPr lang="en-US" altLang="en-US" sz="1200" u="sng" dirty="0">
                <a:solidFill>
                  <a:schemeClr val="tx1"/>
                </a:solidFill>
                <a:latin typeface="Times New Roman" panose="02020603050405020304" pitchFamily="18" charset="0"/>
                <a:hlinkClick r:id="rId14"/>
              </a:rPr>
              <a:t>[</a:t>
            </a:r>
            <a:r>
              <a:rPr lang="en-US" altLang="en-US" sz="1200" dirty="0">
                <a:solidFill>
                  <a:schemeClr val="tx1"/>
                </a:solidFill>
                <a:latin typeface="Times New Roman" panose="02020603050405020304" pitchFamily="18" charset="0"/>
                <a:hlinkClick r:id="rId14"/>
              </a:rPr>
              <a:t>716]</a:t>
            </a:r>
          </a:p>
        </p:txBody>
      </p:sp>
      <p:sp>
        <p:nvSpPr>
          <p:cNvPr id="20487" name="Text Box 7"/>
          <p:cNvSpPr txBox="1">
            <a:spLocks noChangeArrowheads="1"/>
          </p:cNvSpPr>
          <p:nvPr/>
        </p:nvSpPr>
        <p:spPr bwMode="auto">
          <a:xfrm>
            <a:off x="2969638" y="1059564"/>
            <a:ext cx="2995929" cy="2378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800" b="1" dirty="0">
                <a:solidFill>
                  <a:schemeClr val="accent5">
                    <a:lumMod val="75000"/>
                  </a:schemeClr>
                </a:solidFill>
                <a:latin typeface="Times New Roman" panose="02020603050405020304" pitchFamily="18" charset="0"/>
              </a:rPr>
              <a:t>Charles Darwin</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Scientifically illiterate </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Failed Bible theologian</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Disproven theories   </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Deadly drug user</a:t>
            </a:r>
          </a:p>
          <a:p>
            <a:pPr marL="274320" indent="-274320">
              <a:buClr>
                <a:srgbClr val="0070C0"/>
              </a:buClr>
              <a:buSzPct val="88000"/>
              <a:buFont typeface="Wingdings" panose="05000000000000000000" pitchFamily="2" charset="2"/>
              <a:buChar char="Ø"/>
            </a:pPr>
            <a:r>
              <a:rPr lang="en-US" altLang="en-US" sz="1900" dirty="0">
                <a:solidFill>
                  <a:srgbClr val="FFFFFF"/>
                </a:solidFill>
                <a:latin typeface="Times New Roman" panose="02020603050405020304" pitchFamily="18" charset="0"/>
              </a:rPr>
              <a:t>Clinically mentally ill </a:t>
            </a:r>
            <a:r>
              <a:rPr lang="en-US" altLang="en-US" sz="2000" dirty="0">
                <a:solidFill>
                  <a:srgbClr val="FFFFFF"/>
                </a:solidFill>
                <a:latin typeface="Times New Roman" panose="02020603050405020304" pitchFamily="18" charset="0"/>
              </a:rPr>
              <a:t> </a:t>
            </a:r>
            <a:r>
              <a:rPr lang="en-US" altLang="en-US" sz="1200" dirty="0">
                <a:solidFill>
                  <a:srgbClr val="CCCCFF"/>
                </a:solidFill>
                <a:latin typeface="Times New Roman" panose="02020603050405020304" pitchFamily="18" charset="0"/>
                <a:hlinkClick r:id="rId15"/>
              </a:rPr>
              <a:t>[630]</a:t>
            </a:r>
            <a:r>
              <a:rPr lang="en-US" altLang="en-US" sz="1200" dirty="0">
                <a:solidFill>
                  <a:srgbClr val="CCCCFF"/>
                </a:solidFill>
                <a:latin typeface="Times New Roman" panose="02020603050405020304" pitchFamily="18" charset="0"/>
                <a:hlinkClick r:id="rId16"/>
              </a:rPr>
              <a:t>[631]</a:t>
            </a:r>
            <a:r>
              <a:rPr lang="en-US" altLang="en-US" sz="1200" dirty="0">
                <a:solidFill>
                  <a:srgbClr val="CCCCFF"/>
                </a:solidFill>
                <a:latin typeface="Times New Roman" panose="02020603050405020304" pitchFamily="18" charset="0"/>
                <a:hlinkClick r:id="rId17"/>
              </a:rPr>
              <a:t>[632]</a:t>
            </a:r>
            <a:r>
              <a:rPr lang="en-US" altLang="en-US" sz="1200" dirty="0">
                <a:solidFill>
                  <a:srgbClr val="CCCCFF"/>
                </a:solidFill>
                <a:latin typeface="Times New Roman" panose="02020603050405020304" pitchFamily="18" charset="0"/>
                <a:hlinkClick r:id="rId18"/>
              </a:rPr>
              <a:t>[633]</a:t>
            </a:r>
          </a:p>
        </p:txBody>
      </p:sp>
      <p:sp>
        <p:nvSpPr>
          <p:cNvPr id="2" name="Rectangle 1"/>
          <p:cNvSpPr/>
          <p:nvPr/>
        </p:nvSpPr>
        <p:spPr>
          <a:xfrm>
            <a:off x="4137283" y="6184339"/>
            <a:ext cx="572593" cy="292709"/>
          </a:xfrm>
          <a:prstGeom prst="rect">
            <a:avLst/>
          </a:prstGeom>
        </p:spPr>
        <p:txBody>
          <a:bodyPr wrap="none">
            <a:spAutoFit/>
          </a:bodyPr>
          <a:lstStyle/>
          <a:p>
            <a:pPr>
              <a:buClrTx/>
              <a:buFontTx/>
              <a:buNone/>
            </a:pPr>
            <a:r>
              <a:rPr lang="en-US" altLang="en-US" sz="1400" dirty="0">
                <a:solidFill>
                  <a:srgbClr val="CCCCFF"/>
                </a:solidFill>
                <a:latin typeface="Times New Roman" panose="02020603050405020304" pitchFamily="18" charset="0"/>
                <a:hlinkClick r:id="rId16"/>
              </a:rPr>
              <a:t>[631]</a:t>
            </a:r>
          </a:p>
        </p:txBody>
      </p:sp>
      <p:sp>
        <p:nvSpPr>
          <p:cNvPr id="10" name="Rectangle 9"/>
          <p:cNvSpPr/>
          <p:nvPr/>
        </p:nvSpPr>
        <p:spPr>
          <a:xfrm>
            <a:off x="6617577" y="2926080"/>
            <a:ext cx="1285929" cy="292709"/>
          </a:xfrm>
          <a:prstGeom prst="rect">
            <a:avLst/>
          </a:prstGeom>
        </p:spPr>
        <p:txBody>
          <a:bodyPr wrap="none">
            <a:spAutoFit/>
          </a:bodyPr>
          <a:lstStyle/>
          <a:p>
            <a:pPr>
              <a:buClrTx/>
              <a:buFontTx/>
              <a:buNone/>
            </a:pPr>
            <a:r>
              <a:rPr lang="en-US" altLang="en-US" sz="1400" dirty="0">
                <a:solidFill>
                  <a:srgbClr val="CCCCFF"/>
                </a:solidFill>
                <a:latin typeface="Times New Roman" panose="02020603050405020304" pitchFamily="18" charset="0"/>
                <a:hlinkClick r:id="rId11"/>
              </a:rPr>
              <a:t>[640] Modified</a:t>
            </a:r>
          </a:p>
        </p:txBody>
      </p:sp>
      <p:sp>
        <p:nvSpPr>
          <p:cNvPr id="11" name="Rectangle 10"/>
          <p:cNvSpPr/>
          <p:nvPr/>
        </p:nvSpPr>
        <p:spPr>
          <a:xfrm>
            <a:off x="580113" y="3749250"/>
            <a:ext cx="630301" cy="321306"/>
          </a:xfrm>
          <a:prstGeom prst="rect">
            <a:avLst/>
          </a:prstGeom>
        </p:spPr>
        <p:txBody>
          <a:bodyPr wrap="none">
            <a:spAutoFit/>
          </a:bodyPr>
          <a:lstStyle/>
          <a:p>
            <a:pPr>
              <a:buClr>
                <a:srgbClr val="0070C0"/>
              </a:buClr>
              <a:buSzPct val="88000"/>
            </a:pPr>
            <a:r>
              <a:rPr lang="en-US" altLang="en-US" sz="1600" dirty="0">
                <a:solidFill>
                  <a:srgbClr val="CCCCFF"/>
                </a:solidFill>
                <a:latin typeface="Times New Roman" panose="02020603050405020304" pitchFamily="18" charset="0"/>
                <a:cs typeface="Arial Unicode MS" panose="020B0604020202020204" pitchFamily="34" charset="-128"/>
                <a:hlinkClick r:id="rId9"/>
              </a:rPr>
              <a:t>[616]</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365125" y="1196975"/>
            <a:ext cx="8412163" cy="5335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Aft>
                <a:spcPts val="1800"/>
              </a:spcAft>
              <a:buClr>
                <a:srgbClr val="FFFFFF"/>
              </a:buClr>
              <a:buSzPct val="64000"/>
              <a:buFont typeface="Times New Roman" panose="02020603050405020304" pitchFamily="18" charset="0"/>
              <a:buBlip>
                <a:blip r:embed="rId3"/>
              </a:buBlip>
            </a:pPr>
            <a:r>
              <a:rPr lang="en-US" altLang="en-US" sz="2600" b="1" dirty="0">
                <a:solidFill>
                  <a:srgbClr val="FFFFFF"/>
                </a:solidFill>
                <a:latin typeface="Calibri" panose="020F0502020204030204" pitchFamily="34" charset="0"/>
                <a:cs typeface="Arial Unicode MS" panose="020B0604020202020204" pitchFamily="34" charset="-128"/>
              </a:rPr>
              <a:t>Evolution leaders were the least qualified, most corrupt,</a:t>
            </a:r>
            <a:r>
              <a:rPr lang="en-US" altLang="en-US" sz="2600" b="1" u="sng" dirty="0">
                <a:solidFill>
                  <a:srgbClr val="FFFFFF"/>
                </a:solidFill>
                <a:latin typeface="Calibri" panose="020F0502020204030204" pitchFamily="34" charset="0"/>
                <a:cs typeface="Arial Unicode MS" panose="020B0604020202020204" pitchFamily="34" charset="-128"/>
              </a:rPr>
              <a:t> scientifically illiterate</a:t>
            </a:r>
            <a:r>
              <a:rPr lang="en-US" altLang="en-US" sz="2600" b="1" dirty="0">
                <a:solidFill>
                  <a:srgbClr val="FFFFFF"/>
                </a:solidFill>
                <a:latin typeface="Calibri" panose="020F0502020204030204" pitchFamily="34" charset="0"/>
                <a:cs typeface="Arial Unicode MS" panose="020B0604020202020204" pitchFamily="34" charset="-128"/>
              </a:rPr>
              <a:t>, with virtually </a:t>
            </a:r>
            <a:r>
              <a:rPr lang="en-US" altLang="en-US" sz="2600" b="1" u="sng" dirty="0">
                <a:solidFill>
                  <a:srgbClr val="FFFFFF"/>
                </a:solidFill>
                <a:latin typeface="Calibri" panose="020F0502020204030204" pitchFamily="34" charset="0"/>
                <a:cs typeface="Arial Unicode MS" panose="020B0604020202020204" pitchFamily="34" charset="-128"/>
              </a:rPr>
              <a:t>no science schooling</a:t>
            </a:r>
            <a:r>
              <a:rPr lang="en-US" altLang="en-US" sz="2600" b="1" dirty="0">
                <a:solidFill>
                  <a:srgbClr val="FFFFFF"/>
                </a:solidFill>
                <a:latin typeface="Calibri" panose="020F0502020204030204" pitchFamily="34" charset="0"/>
                <a:cs typeface="Arial Unicode MS" panose="020B0604020202020204" pitchFamily="34" charset="-128"/>
              </a:rPr>
              <a:t>.</a:t>
            </a:r>
          </a:p>
          <a:p>
            <a:pPr>
              <a:lnSpc>
                <a:spcPct val="90000"/>
              </a:lnSpc>
              <a:spcAft>
                <a:spcPts val="1800"/>
              </a:spcAft>
              <a:buClr>
                <a:srgbClr val="FFFFFF"/>
              </a:buClr>
              <a:buSzPct val="64000"/>
              <a:buFont typeface="Times New Roman" panose="02020603050405020304" pitchFamily="18" charset="0"/>
              <a:buBlip>
                <a:blip r:embed="rId3"/>
              </a:buBlip>
            </a:pPr>
            <a:r>
              <a:rPr lang="en-US" altLang="en-US" sz="2600" b="1" dirty="0">
                <a:solidFill>
                  <a:srgbClr val="FFFFFF"/>
                </a:solidFill>
                <a:latin typeface="Calibri" panose="020F0502020204030204" pitchFamily="34" charset="0"/>
                <a:cs typeface="Arial Unicode MS" panose="020B0604020202020204" pitchFamily="34" charset="-128"/>
              </a:rPr>
              <a:t>University degrees of most evolution leaders were </a:t>
            </a:r>
            <a:r>
              <a:rPr lang="en-US" altLang="en-US" sz="2600" b="1" u="sng" dirty="0">
                <a:solidFill>
                  <a:srgbClr val="FFFFFF"/>
                </a:solidFill>
                <a:latin typeface="Calibri" panose="020F0502020204030204" pitchFamily="34" charset="0"/>
                <a:cs typeface="Arial Unicode MS" panose="020B0604020202020204" pitchFamily="34" charset="-128"/>
              </a:rPr>
              <a:t>worthless honorary degrees or fraudulent unearned Ph.D. </a:t>
            </a:r>
            <a:r>
              <a:rPr lang="en-US" altLang="en-US" sz="2600" b="1" dirty="0">
                <a:solidFill>
                  <a:srgbClr val="FFFFFF"/>
                </a:solidFill>
                <a:latin typeface="Calibri" panose="020F0502020204030204" pitchFamily="34" charset="0"/>
                <a:cs typeface="Arial Unicode MS" panose="020B0604020202020204" pitchFamily="34" charset="-128"/>
              </a:rPr>
              <a:t>degrees.</a:t>
            </a:r>
          </a:p>
          <a:p>
            <a:pPr>
              <a:lnSpc>
                <a:spcPct val="90000"/>
              </a:lnSpc>
              <a:spcAft>
                <a:spcPts val="1800"/>
              </a:spcAft>
              <a:buClr>
                <a:srgbClr val="FFFFFF"/>
              </a:buClr>
              <a:buSzPct val="64000"/>
              <a:buFont typeface="Times New Roman" panose="02020603050405020304" pitchFamily="18" charset="0"/>
              <a:buBlip>
                <a:blip r:embed="rId3"/>
              </a:buBlip>
            </a:pPr>
            <a:r>
              <a:rPr lang="en-US" altLang="en-US" sz="2600" b="1" dirty="0">
                <a:solidFill>
                  <a:srgbClr val="FFFFFF"/>
                </a:solidFill>
                <a:latin typeface="Calibri" panose="020F0502020204030204" pitchFamily="34" charset="0"/>
                <a:cs typeface="Arial Unicode MS" panose="020B0604020202020204" pitchFamily="34" charset="-128"/>
              </a:rPr>
              <a:t>This </a:t>
            </a:r>
            <a:r>
              <a:rPr lang="en-US" altLang="en-US" sz="2600" b="1" u="sng" dirty="0">
                <a:solidFill>
                  <a:srgbClr val="FFFFFF"/>
                </a:solidFill>
                <a:latin typeface="Calibri" panose="020F0502020204030204" pitchFamily="34" charset="0"/>
                <a:cs typeface="Arial Unicode MS" panose="020B0604020202020204" pitchFamily="34" charset="-128"/>
              </a:rPr>
              <a:t>explains why evolution doesn't follow the required scientific method and violates several laws of science</a:t>
            </a:r>
            <a:r>
              <a:rPr lang="en-US" altLang="en-US" sz="2600" b="1" dirty="0">
                <a:solidFill>
                  <a:srgbClr val="FFFFFF"/>
                </a:solidFill>
                <a:latin typeface="Calibri" panose="020F0502020204030204" pitchFamily="34" charset="0"/>
                <a:cs typeface="Arial Unicode MS" panose="020B0604020202020204" pitchFamily="34" charset="-128"/>
              </a:rPr>
              <a:t>.</a:t>
            </a:r>
          </a:p>
          <a:p>
            <a:pPr>
              <a:lnSpc>
                <a:spcPct val="90000"/>
              </a:lnSpc>
              <a:spcAft>
                <a:spcPts val="1800"/>
              </a:spcAft>
              <a:buClr>
                <a:srgbClr val="FFFFFF"/>
              </a:buClr>
              <a:buSzPct val="64000"/>
              <a:buFont typeface="Times New Roman" panose="02020603050405020304" pitchFamily="18" charset="0"/>
              <a:buBlip>
                <a:blip r:embed="rId3"/>
              </a:buBlip>
            </a:pPr>
            <a:r>
              <a:rPr lang="en-US" altLang="en-US" sz="2600" b="1" u="sng" dirty="0">
                <a:solidFill>
                  <a:srgbClr val="FFFFFF"/>
                </a:solidFill>
                <a:latin typeface="Calibri" panose="020F0502020204030204" pitchFamily="34" charset="0"/>
                <a:cs typeface="Times New Roman" panose="02020603050405020304" pitchFamily="18" charset="0"/>
              </a:rPr>
              <a:t>To understand God's designs in nature, you need an engineer</a:t>
            </a:r>
            <a:r>
              <a:rPr lang="en-US" altLang="en-US" sz="2600" b="1" dirty="0">
                <a:solidFill>
                  <a:srgbClr val="FFFFFF"/>
                </a:solidFill>
                <a:latin typeface="Calibri" panose="020F0502020204030204" pitchFamily="34" charset="0"/>
                <a:cs typeface="Times New Roman" panose="02020603050405020304" pitchFamily="18" charset="0"/>
              </a:rPr>
              <a:t> who understands engineering design methodology.</a:t>
            </a:r>
          </a:p>
          <a:p>
            <a:pPr>
              <a:lnSpc>
                <a:spcPct val="90000"/>
              </a:lnSpc>
              <a:spcAft>
                <a:spcPts val="1800"/>
              </a:spcAft>
              <a:buClr>
                <a:srgbClr val="FFFFFF"/>
              </a:buClr>
              <a:buSzPct val="64000"/>
              <a:buFont typeface="Times New Roman" panose="02020603050405020304" pitchFamily="18" charset="0"/>
              <a:buBlip>
                <a:blip r:embed="rId3"/>
              </a:buBlip>
            </a:pPr>
            <a:r>
              <a:rPr lang="en-US" altLang="en-US" sz="2600" b="1" dirty="0">
                <a:solidFill>
                  <a:srgbClr val="FFFFFF"/>
                </a:solidFill>
                <a:latin typeface="Calibri" panose="020F0502020204030204" pitchFamily="34" charset="0"/>
                <a:cs typeface="Times New Roman" panose="02020603050405020304" pitchFamily="18" charset="0"/>
              </a:rPr>
              <a:t>Evolutionists are </a:t>
            </a:r>
            <a:r>
              <a:rPr lang="en-US" altLang="en-US" sz="2600" b="1" u="sng" dirty="0">
                <a:solidFill>
                  <a:srgbClr val="FFFFFF"/>
                </a:solidFill>
                <a:latin typeface="Calibri" panose="020F0502020204030204" pitchFamily="34" charset="0"/>
                <a:cs typeface="Times New Roman" panose="02020603050405020304" pitchFamily="18" charset="0"/>
              </a:rPr>
              <a:t>not qualified</a:t>
            </a:r>
            <a:r>
              <a:rPr lang="en-US" altLang="en-US" sz="2600" b="1" dirty="0">
                <a:solidFill>
                  <a:srgbClr val="FFFFFF"/>
                </a:solidFill>
                <a:latin typeface="Calibri" panose="020F0502020204030204" pitchFamily="34" charset="0"/>
                <a:cs typeface="Times New Roman" panose="02020603050405020304" pitchFamily="18" charset="0"/>
              </a:rPr>
              <a:t> to understand design, because they have </a:t>
            </a:r>
            <a:r>
              <a:rPr lang="en-US" altLang="en-US" sz="2600" b="1" u="sng" dirty="0">
                <a:solidFill>
                  <a:srgbClr val="FFFFFF"/>
                </a:solidFill>
                <a:latin typeface="Calibri" panose="020F0502020204030204" pitchFamily="34" charset="0"/>
                <a:cs typeface="Times New Roman" panose="02020603050405020304" pitchFamily="18" charset="0"/>
              </a:rPr>
              <a:t>never designed anything complex</a:t>
            </a:r>
            <a:r>
              <a:rPr lang="en-US" altLang="en-US" sz="2600" b="1" dirty="0">
                <a:solidFill>
                  <a:srgbClr val="FFFFFF"/>
                </a:solidFill>
                <a:latin typeface="Calibri" panose="020F0502020204030204" pitchFamily="34" charset="0"/>
                <a:cs typeface="Times New Roman" panose="02020603050405020304" pitchFamily="18" charset="0"/>
              </a:rPr>
              <a:t>.</a:t>
            </a:r>
          </a:p>
        </p:txBody>
      </p:sp>
      <p:sp>
        <p:nvSpPr>
          <p:cNvPr id="21506" name="Text Box 2"/>
          <p:cNvSpPr txBox="1">
            <a:spLocks noChangeArrowheads="1"/>
          </p:cNvSpPr>
          <p:nvPr/>
        </p:nvSpPr>
        <p:spPr bwMode="auto">
          <a:xfrm>
            <a:off x="365125" y="228600"/>
            <a:ext cx="8412163"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
        <p:nvSpPr>
          <p:cNvPr id="4" name="Date Placeholder 2"/>
          <p:cNvSpPr>
            <a:spLocks noGrp="1"/>
          </p:cNvSpPr>
          <p:nvPr>
            <p:ph type="dt" sz="half" idx="10"/>
          </p:nvPr>
        </p:nvSpPr>
        <p:spPr>
          <a:xfrm>
            <a:off x="6110288" y="6500306"/>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145" name="Rectangle 1"/>
          <p:cNvSpPr>
            <a:spLocks noGrp="1" noChangeArrowheads="1"/>
          </p:cNvSpPr>
          <p:nvPr>
            <p:ph idx="1"/>
          </p:nvPr>
        </p:nvSpPr>
        <p:spPr>
          <a:xfrm>
            <a:off x="457200" y="1627886"/>
            <a:ext cx="3886200" cy="1371600"/>
          </a:xfrm>
          <a:ln/>
        </p:spPr>
        <p:txBody>
          <a:bodyPr tIns="25560" anchor="t">
            <a:normAutofit lnSpcReduction="10000"/>
          </a:bodyPr>
          <a:lstStyle/>
          <a:p>
            <a:pPr algn="l">
              <a:lnSpc>
                <a:spcPct val="100000"/>
              </a:lnSpc>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b="1" dirty="0">
                <a:solidFill>
                  <a:schemeClr val="tx2">
                    <a:lumMod val="10000"/>
                  </a:schemeClr>
                </a:solidFill>
                <a:latin typeface="Times New Roman" panose="02020603050405020304" pitchFamily="18" charset="0"/>
              </a:rPr>
              <a:t>Published By: </a:t>
            </a:r>
          </a:p>
          <a:p>
            <a:pPr algn="l">
              <a:lnSpc>
                <a:spcPct val="100000"/>
              </a:lnSpc>
              <a:spcBef>
                <a:spcPts val="600"/>
              </a:spcBef>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b="1" dirty="0">
                <a:solidFill>
                  <a:schemeClr val="tx2">
                    <a:lumMod val="10000"/>
                  </a:schemeClr>
                </a:solidFill>
                <a:latin typeface="Times New Roman" panose="02020603050405020304" pitchFamily="18" charset="0"/>
              </a:rPr>
              <a:t>Advantage Books</a:t>
            </a:r>
            <a:endParaRPr lang="en-US" altLang="en-US" sz="1800" b="1" dirty="0">
              <a:solidFill>
                <a:schemeClr val="tx2">
                  <a:lumMod val="10000"/>
                </a:schemeClr>
              </a:solidFill>
              <a:latin typeface="Times New Roman" panose="02020603050405020304" pitchFamily="18" charset="0"/>
            </a:endParaRPr>
          </a:p>
          <a:p>
            <a:pPr algn="l">
              <a:lnSpc>
                <a:spcPct val="100000"/>
              </a:lnSpc>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b="1" dirty="0">
                <a:solidFill>
                  <a:schemeClr val="tx2">
                    <a:lumMod val="10000"/>
                  </a:schemeClr>
                </a:solidFill>
                <a:latin typeface="Times New Roman" panose="02020603050405020304" pitchFamily="18" charset="0"/>
              </a:rPr>
              <a:t>www.advbookstore.com</a:t>
            </a:r>
          </a:p>
        </p:txBody>
      </p:sp>
      <p:sp>
        <p:nvSpPr>
          <p:cNvPr id="6146" name="Text Box 2"/>
          <p:cNvSpPr txBox="1">
            <a:spLocks noChangeArrowheads="1"/>
          </p:cNvSpPr>
          <p:nvPr/>
        </p:nvSpPr>
        <p:spPr bwMode="auto">
          <a:xfrm>
            <a:off x="457200" y="228600"/>
            <a:ext cx="8077199"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rgbClr val="666666"/>
                </a:solidFill>
                <a:latin typeface="Times New Roman" panose="02020603050405020304" pitchFamily="18" charset="0"/>
              </a:rPr>
              <a:t>PUBLISHER, EDITORS &amp; CREDITS</a:t>
            </a:r>
          </a:p>
        </p:txBody>
      </p:sp>
      <p:sp>
        <p:nvSpPr>
          <p:cNvPr id="6147" name="Text Box 3"/>
          <p:cNvSpPr txBox="1">
            <a:spLocks noChangeArrowheads="1"/>
          </p:cNvSpPr>
          <p:nvPr/>
        </p:nvSpPr>
        <p:spPr bwMode="auto">
          <a:xfrm>
            <a:off x="457200" y="3352800"/>
            <a:ext cx="8305800" cy="271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725"/>
              </a:spcAft>
              <a:buClrTx/>
              <a:buFontTx/>
              <a:buNone/>
            </a:pPr>
            <a:r>
              <a:rPr lang="en-US" altLang="en-US" b="1" dirty="0">
                <a:solidFill>
                  <a:srgbClr val="FFFFFF"/>
                </a:solidFill>
                <a:latin typeface="Calibri" panose="020F0502020204030204" pitchFamily="34" charset="0"/>
                <a:cs typeface="Arial Unicode MS" panose="020B0604020202020204" pitchFamily="34" charset="-128"/>
              </a:rPr>
              <a:t>Copyright © 2014 by Jeff Woodward, all rights reserved</a:t>
            </a:r>
            <a:r>
              <a:rPr lang="en-US" altLang="en-US" sz="1400" b="1" dirty="0">
                <a:solidFill>
                  <a:srgbClr val="FFFFFF"/>
                </a:solidFill>
                <a:latin typeface="Calibri" panose="020F0502020204030204" pitchFamily="34" charset="0"/>
                <a:cs typeface="Arial Unicode MS" panose="020B0604020202020204" pitchFamily="34" charset="-128"/>
              </a:rPr>
              <a:t>.</a:t>
            </a:r>
          </a:p>
          <a:p>
            <a:pPr>
              <a:lnSpc>
                <a:spcPct val="100000"/>
              </a:lnSpc>
              <a:spcAft>
                <a:spcPts val="1438"/>
              </a:spcAft>
              <a:buClrTx/>
              <a:buFontTx/>
              <a:buNone/>
            </a:pPr>
            <a:r>
              <a:rPr lang="en-US" altLang="en-US" sz="1600" dirty="0">
                <a:solidFill>
                  <a:srgbClr val="FFFFFF"/>
                </a:solidFill>
                <a:latin typeface="Calibri" panose="020F0502020204030204" pitchFamily="34" charset="0"/>
                <a:cs typeface="Arial Unicode MS" panose="020B0604020202020204" pitchFamily="34" charset="-128"/>
              </a:rPr>
              <a:t>No part of this publication may be reproduced or transmitted in any way by any means – electronic, mechanical, photocopy, recording, or otherwise – without the prior permission of the copyright holder, except as provided by USA copyright law.</a:t>
            </a:r>
          </a:p>
          <a:p>
            <a:pPr>
              <a:spcAft>
                <a:spcPts val="1438"/>
              </a:spcAft>
              <a:buClrTx/>
              <a:buFontTx/>
              <a:buNone/>
            </a:pPr>
            <a:r>
              <a:rPr lang="en-US" altLang="en-US" sz="1600" dirty="0">
                <a:solidFill>
                  <a:srgbClr val="FFFFFF"/>
                </a:solidFill>
                <a:latin typeface="Calibri" panose="020F0502020204030204" pitchFamily="34" charset="0"/>
              </a:rPr>
              <a:t>Cover (modified center): Artist’s impression of black hole accreting a cloud of dust and gas. Credit: NASA.</a:t>
            </a:r>
          </a:p>
          <a:p>
            <a:pPr>
              <a:lnSpc>
                <a:spcPct val="100000"/>
              </a:lnSpc>
              <a:spcAft>
                <a:spcPts val="1438"/>
              </a:spcAft>
              <a:buClrTx/>
              <a:buFontTx/>
              <a:buNone/>
            </a:pPr>
            <a:r>
              <a:rPr lang="en-US" altLang="en-US" sz="1600" dirty="0">
                <a:solidFill>
                  <a:srgbClr val="FFFFFF"/>
                </a:solidFill>
                <a:latin typeface="Calibri" panose="020F0502020204030204" pitchFamily="34" charset="0"/>
              </a:rPr>
              <a:t>All Bible references are from the King James Bible from Zondervan Corporation L.L.C. unless stated otherwise. Scripture quotations marked (NIV) are taken from Holy Bible, New International Version</a:t>
            </a:r>
            <a:r>
              <a:rPr lang="en-US" altLang="en-US" sz="1600" dirty="0">
                <a:solidFill>
                  <a:srgbClr val="FFFFFF"/>
                </a:solidFill>
                <a:latin typeface="Calibri" panose="020F0502020204030204" pitchFamily="34" charset="0"/>
                <a:cs typeface="Times New Roman" panose="02020603050405020304" pitchFamily="18" charset="0"/>
              </a:rPr>
              <a:t>®</a:t>
            </a:r>
            <a:r>
              <a:rPr lang="en-US" altLang="en-US" sz="1600" dirty="0">
                <a:solidFill>
                  <a:srgbClr val="FFFFFF"/>
                </a:solidFill>
                <a:latin typeface="Calibri" panose="020F0502020204030204" pitchFamily="34" charset="0"/>
              </a:rPr>
              <a:t>, NIV</a:t>
            </a:r>
            <a:r>
              <a:rPr lang="en-US" altLang="en-US" sz="1600" dirty="0">
                <a:solidFill>
                  <a:srgbClr val="FFFFFF"/>
                </a:solidFill>
                <a:latin typeface="Calibri" panose="020F0502020204030204" pitchFamily="34" charset="0"/>
                <a:cs typeface="Times New Roman" panose="02020603050405020304" pitchFamily="18" charset="0"/>
              </a:rPr>
              <a:t>®. Copyright © 1973, 1978, 1984, 2011, by </a:t>
            </a:r>
            <a:r>
              <a:rPr lang="en-US" altLang="en-US" sz="1600" dirty="0">
                <a:solidFill>
                  <a:srgbClr val="FFFFFF"/>
                </a:solidFill>
                <a:latin typeface="Calibri" panose="020F0502020204030204" pitchFamily="34" charset="0"/>
              </a:rPr>
              <a:t>Biblica, Inc. ™ Used by permission of Zondervan. All rights reserved worldwide. </a:t>
            </a:r>
            <a:r>
              <a:rPr lang="en-US" altLang="en-US" sz="1600" dirty="0">
                <a:solidFill>
                  <a:srgbClr val="CCCCFF"/>
                </a:solidFill>
                <a:latin typeface="Calibri" panose="020F0502020204030204" pitchFamily="34" charset="0"/>
                <a:hlinkClick r:id="rId4"/>
              </a:rPr>
              <a:t>www.zondervan.com</a:t>
            </a:r>
            <a:r>
              <a:rPr lang="en-US" altLang="en-US" sz="1600" dirty="0">
                <a:solidFill>
                  <a:srgbClr val="FFFFFF"/>
                </a:solidFill>
                <a:latin typeface="Calibri" panose="020F0502020204030204" pitchFamily="34" charset="0"/>
              </a:rPr>
              <a:t> ”NIV” and “New International Version” are trademarks registered in US Patent and Trademark Office by Biblica, Inc. ™</a:t>
            </a:r>
          </a:p>
        </p:txBody>
      </p:sp>
      <p:sp>
        <p:nvSpPr>
          <p:cNvPr id="6148" name="Text Box 4"/>
          <p:cNvSpPr txBox="1">
            <a:spLocks noChangeArrowheads="1"/>
          </p:cNvSpPr>
          <p:nvPr/>
        </p:nvSpPr>
        <p:spPr bwMode="auto">
          <a:xfrm>
            <a:off x="3657600" y="4572000"/>
            <a:ext cx="3886200"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6149" name="Text Box 5"/>
          <p:cNvSpPr txBox="1">
            <a:spLocks noChangeArrowheads="1"/>
          </p:cNvSpPr>
          <p:nvPr/>
        </p:nvSpPr>
        <p:spPr bwMode="auto">
          <a:xfrm>
            <a:off x="4459405" y="1545431"/>
            <a:ext cx="4074994"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600"/>
              </a:spcAft>
              <a:buClrTx/>
              <a:buFontTx/>
              <a:buNone/>
            </a:pPr>
            <a:r>
              <a:rPr lang="en-US" altLang="en-US" sz="2400" b="1" dirty="0">
                <a:solidFill>
                  <a:schemeClr val="tx2">
                    <a:lumMod val="10000"/>
                  </a:schemeClr>
                </a:solidFill>
                <a:latin typeface="Times New Roman" panose="02020603050405020304" pitchFamily="18" charset="0"/>
              </a:rPr>
              <a:t>Editors:</a:t>
            </a:r>
          </a:p>
          <a:p>
            <a:pPr marL="285750" indent="-285750">
              <a:lnSpc>
                <a:spcPct val="100000"/>
              </a:lnSpc>
              <a:spcAft>
                <a:spcPts val="600"/>
              </a:spcAft>
              <a:buClr>
                <a:schemeClr val="tx2">
                  <a:lumMod val="10000"/>
                </a:schemeClr>
              </a:buClr>
              <a:buSzPct val="80000"/>
              <a:buFont typeface="Wingdings" panose="05000000000000000000" pitchFamily="2" charset="2"/>
              <a:buChar char="Ø"/>
            </a:pPr>
            <a:r>
              <a:rPr lang="en-US" altLang="en-US" sz="2000" b="1" dirty="0">
                <a:solidFill>
                  <a:schemeClr val="tx2">
                    <a:lumMod val="10000"/>
                  </a:schemeClr>
                </a:solidFill>
                <a:latin typeface="Times New Roman" panose="02020603050405020304" pitchFamily="18" charset="0"/>
              </a:rPr>
              <a:t>Brian Gibson (M.D., Physician)</a:t>
            </a:r>
          </a:p>
          <a:p>
            <a:pPr marL="285750" indent="-285750">
              <a:lnSpc>
                <a:spcPct val="100000"/>
              </a:lnSpc>
              <a:spcAft>
                <a:spcPts val="600"/>
              </a:spcAft>
              <a:buClr>
                <a:schemeClr val="tx2">
                  <a:lumMod val="10000"/>
                </a:schemeClr>
              </a:buClr>
              <a:buSzPct val="80000"/>
              <a:buFont typeface="Wingdings" panose="05000000000000000000" pitchFamily="2" charset="2"/>
              <a:buChar char="Ø"/>
            </a:pPr>
            <a:r>
              <a:rPr lang="en-US" altLang="en-US" sz="2000" b="1" dirty="0">
                <a:solidFill>
                  <a:schemeClr val="tx2">
                    <a:lumMod val="10000"/>
                  </a:schemeClr>
                </a:solidFill>
                <a:latin typeface="Times New Roman" panose="02020603050405020304" pitchFamily="18" charset="0"/>
              </a:rPr>
              <a:t>Eric Hanson (Masters of Divinity)</a:t>
            </a:r>
          </a:p>
          <a:p>
            <a:pPr marL="285750" indent="-285750">
              <a:lnSpc>
                <a:spcPct val="100000"/>
              </a:lnSpc>
              <a:spcAft>
                <a:spcPts val="600"/>
              </a:spcAft>
              <a:buClr>
                <a:schemeClr val="tx2">
                  <a:lumMod val="10000"/>
                </a:schemeClr>
              </a:buClr>
              <a:buSzPct val="80000"/>
              <a:buFont typeface="Wingdings" panose="05000000000000000000" pitchFamily="2" charset="2"/>
              <a:buChar char="Ø"/>
            </a:pPr>
            <a:r>
              <a:rPr lang="en-US" altLang="en-US" sz="2000" b="1" dirty="0">
                <a:solidFill>
                  <a:schemeClr val="tx2">
                    <a:lumMod val="10000"/>
                  </a:schemeClr>
                </a:solidFill>
                <a:latin typeface="Times New Roman" panose="02020603050405020304" pitchFamily="18" charset="0"/>
              </a:rPr>
              <a:t>Dawn Burke (Masters in English)</a:t>
            </a:r>
          </a:p>
        </p:txBody>
      </p:sp>
    </p:spTree>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500"/>
                                  </p:stCondLst>
                                  <p:childTnLst>
                                    <p:animEffect transition="out" filter="fade">
                                      <p:cBhvr>
                                        <p:cTn id="6" dur="500" tmFilter="0, 0; .2, .5; .8, .5; 1, 0"/>
                                        <p:tgtEl>
                                          <p:spTgt spid="6145">
                                            <p:txEl>
                                              <p:pRg st="2" end="2"/>
                                            </p:txEl>
                                          </p:spTgt>
                                        </p:tgtEl>
                                      </p:cBhvr>
                                    </p:animEffect>
                                    <p:animScale>
                                      <p:cBhvr>
                                        <p:cTn id="7" dur="250" autoRev="1" fill="hold"/>
                                        <p:tgtEl>
                                          <p:spTgt spid="614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294931" y="1160465"/>
            <a:ext cx="8552549" cy="5189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438"/>
              </a:spcAft>
              <a:buSzPct val="69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cs typeface="Arial Unicode MS" panose="020B0604020202020204" pitchFamily="34" charset="-128"/>
              </a:rPr>
              <a:t>Louis Leakey</a:t>
            </a:r>
            <a:r>
              <a:rPr lang="en-US" altLang="en-US" sz="2400" dirty="0">
                <a:solidFill>
                  <a:srgbClr val="FFFFFF"/>
                </a:solidFill>
                <a:latin typeface="Calibri" panose="020F0502020204030204" pitchFamily="34" charset="0"/>
                <a:cs typeface="Arial Unicode MS" panose="020B0604020202020204" pitchFamily="34" charset="-128"/>
              </a:rPr>
              <a:t> was scientifically ignorant and erred greatly, yet he </a:t>
            </a:r>
            <a:r>
              <a:rPr lang="en-US" altLang="en-US" sz="2400" u="sng" dirty="0">
                <a:solidFill>
                  <a:srgbClr val="FFFFFF"/>
                </a:solidFill>
                <a:latin typeface="Calibri" panose="020F0502020204030204" pitchFamily="34" charset="0"/>
                <a:cs typeface="Arial Unicode MS" panose="020B0604020202020204" pitchFamily="34" charset="-128"/>
              </a:rPr>
              <a:t>obtained a phony honorary Ph.D.</a:t>
            </a:r>
            <a:r>
              <a:rPr lang="en-US" altLang="en-US" sz="2400" dirty="0">
                <a:solidFill>
                  <a:srgbClr val="FFFFFF"/>
                </a:solidFill>
                <a:latin typeface="Calibri" panose="020F0502020204030204" pitchFamily="34" charset="0"/>
                <a:cs typeface="Arial Unicode MS" panose="020B0604020202020204" pitchFamily="34" charset="-128"/>
              </a:rPr>
              <a:t> degree from Oxford.</a:t>
            </a:r>
            <a:r>
              <a:rPr lang="en-US" altLang="en-US" sz="2200" dirty="0">
                <a:solidFill>
                  <a:srgbClr val="FFFFFF"/>
                </a:solidFill>
                <a:latin typeface="Calibri" panose="020F0502020204030204" pitchFamily="34" charset="0"/>
                <a:cs typeface="Arial Unicode MS" panose="020B0604020202020204" pitchFamily="34" charset="-128"/>
              </a:rPr>
              <a:t> </a:t>
            </a:r>
            <a:r>
              <a:rPr lang="en-US" altLang="en-US" sz="1100" dirty="0">
                <a:solidFill>
                  <a:srgbClr val="FFFFFF"/>
                </a:solidFill>
                <a:latin typeface="Calibri" panose="020F0502020204030204" pitchFamily="34" charset="0"/>
                <a:cs typeface="Arial Unicode MS" panose="020B0604020202020204" pitchFamily="34" charset="-128"/>
              </a:rPr>
              <a:t>[502]</a:t>
            </a:r>
          </a:p>
          <a:p>
            <a:pPr>
              <a:lnSpc>
                <a:spcPct val="100000"/>
              </a:lnSpc>
              <a:spcAft>
                <a:spcPts val="1438"/>
              </a:spcAft>
              <a:buSzPct val="69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cs typeface="Arial Unicode MS" panose="020B0604020202020204" pitchFamily="34" charset="-128"/>
              </a:rPr>
              <a:t>Leakey's </a:t>
            </a:r>
            <a:r>
              <a:rPr lang="en-US" altLang="en-US" sz="2400" u="sng" dirty="0">
                <a:solidFill>
                  <a:srgbClr val="FFFFFF"/>
                </a:solidFill>
                <a:latin typeface="Calibri" panose="020F0502020204030204" pitchFamily="34" charset="0"/>
                <a:cs typeface="Arial Unicode MS" panose="020B0604020202020204" pitchFamily="34" charset="-128"/>
              </a:rPr>
              <a:t>2nd wife Mary received 4 phony honorary Ph.D.</a:t>
            </a:r>
            <a:r>
              <a:rPr lang="en-US" altLang="en-US" sz="2400" dirty="0">
                <a:solidFill>
                  <a:srgbClr val="FFFFFF"/>
                </a:solidFill>
                <a:latin typeface="Calibri" panose="020F0502020204030204" pitchFamily="34" charset="0"/>
                <a:cs typeface="Arial Unicode MS" panose="020B0604020202020204" pitchFamily="34" charset="-128"/>
              </a:rPr>
              <a:t> degrees, after never finishing high school or any college. </a:t>
            </a:r>
            <a:r>
              <a:rPr lang="en-US" altLang="en-US" sz="1100" dirty="0">
                <a:solidFill>
                  <a:srgbClr val="CCCCFF"/>
                </a:solidFill>
                <a:latin typeface="Calibri" panose="020F0502020204030204" pitchFamily="34" charset="0"/>
                <a:cs typeface="Arial Unicode MS" panose="020B0604020202020204" pitchFamily="34" charset="-128"/>
                <a:hlinkClick r:id="rId4"/>
              </a:rPr>
              <a:t>[543]</a:t>
            </a:r>
          </a:p>
          <a:p>
            <a:pPr>
              <a:lnSpc>
                <a:spcPct val="100000"/>
              </a:lnSpc>
              <a:spcAft>
                <a:spcPts val="1438"/>
              </a:spcAft>
              <a:buSzPct val="69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cs typeface="Arial Unicode MS" panose="020B0604020202020204" pitchFamily="34" charset="-128"/>
              </a:rPr>
              <a:t>12 phony honorary Ph.D. degrees</a:t>
            </a:r>
            <a:r>
              <a:rPr lang="en-US" altLang="en-US" sz="2400" dirty="0">
                <a:solidFill>
                  <a:srgbClr val="FFFFFF"/>
                </a:solidFill>
                <a:latin typeface="Calibri" panose="020F0502020204030204" pitchFamily="34" charset="0"/>
                <a:cs typeface="Arial Unicode MS" panose="020B0604020202020204" pitchFamily="34" charset="-128"/>
              </a:rPr>
              <a:t>, a professor job and university chair position were all </a:t>
            </a:r>
            <a:r>
              <a:rPr lang="en-US" altLang="en-US" sz="2400" u="sng" dirty="0">
                <a:solidFill>
                  <a:srgbClr val="FFFFFF"/>
                </a:solidFill>
                <a:latin typeface="Calibri" panose="020F0502020204030204" pitchFamily="34" charset="0"/>
                <a:cs typeface="Arial Unicode MS" panose="020B0604020202020204" pitchFamily="34" charset="-128"/>
              </a:rPr>
              <a:t>awarded to their son Richard</a:t>
            </a:r>
            <a:r>
              <a:rPr lang="en-US" altLang="en-US" sz="2400" dirty="0">
                <a:solidFill>
                  <a:srgbClr val="FFFFFF"/>
                </a:solidFill>
                <a:latin typeface="Calibri" panose="020F0502020204030204" pitchFamily="34" charset="0"/>
                <a:cs typeface="Arial Unicode MS" panose="020B0604020202020204" pitchFamily="34" charset="-128"/>
              </a:rPr>
              <a:t> Leakey, who never attended a single university science class.</a:t>
            </a:r>
            <a:r>
              <a:rPr lang="en-US" altLang="en-US" sz="2200" dirty="0">
                <a:solidFill>
                  <a:srgbClr val="FFFFFF"/>
                </a:solidFill>
                <a:latin typeface="Calibri" panose="020F0502020204030204" pitchFamily="34" charset="0"/>
                <a:cs typeface="Arial Unicode MS" panose="020B0604020202020204" pitchFamily="34" charset="-128"/>
              </a:rPr>
              <a:t> </a:t>
            </a:r>
            <a:r>
              <a:rPr lang="en-US" altLang="en-US" sz="1100" dirty="0">
                <a:solidFill>
                  <a:srgbClr val="CCCCFF"/>
                </a:solidFill>
                <a:latin typeface="Calibri" panose="020F0502020204030204" pitchFamily="34" charset="0"/>
                <a:cs typeface="Arial Unicode MS" panose="020B0604020202020204" pitchFamily="34" charset="-128"/>
                <a:hlinkClick r:id="rId5"/>
              </a:rPr>
              <a:t>[526]</a:t>
            </a:r>
            <a:r>
              <a:rPr lang="en-US" altLang="en-US" sz="1100" dirty="0">
                <a:solidFill>
                  <a:srgbClr val="CCCCFF"/>
                </a:solidFill>
                <a:latin typeface="Calibri" panose="020F0502020204030204" pitchFamily="34" charset="0"/>
                <a:cs typeface="Arial Unicode MS" panose="020B0604020202020204" pitchFamily="34" charset="-128"/>
                <a:hlinkClick r:id="rId6"/>
              </a:rPr>
              <a:t>[538]</a:t>
            </a:r>
          </a:p>
          <a:p>
            <a:pPr>
              <a:lnSpc>
                <a:spcPct val="100000"/>
              </a:lnSpc>
              <a:spcAft>
                <a:spcPts val="1438"/>
              </a:spcAft>
              <a:buSzPct val="69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cs typeface="Arial Unicode MS" panose="020B0604020202020204" pitchFamily="34" charset="-128"/>
              </a:rPr>
              <a:t>Louis Leakey arranged for his </a:t>
            </a:r>
            <a:r>
              <a:rPr lang="en-US" altLang="en-US" sz="2400" u="sng" dirty="0">
                <a:solidFill>
                  <a:srgbClr val="FFFFFF"/>
                </a:solidFill>
                <a:latin typeface="Calibri" panose="020F0502020204030204" pitchFamily="34" charset="0"/>
                <a:cs typeface="Arial Unicode MS" panose="020B0604020202020204" pitchFamily="34" charset="-128"/>
              </a:rPr>
              <a:t>mistresses (including Jane Goodall</a:t>
            </a:r>
            <a:r>
              <a:rPr lang="en-US" altLang="en-US" sz="2400" dirty="0">
                <a:solidFill>
                  <a:srgbClr val="FFFFFF"/>
                </a:solidFill>
                <a:latin typeface="Calibri" panose="020F0502020204030204" pitchFamily="34" charset="0"/>
                <a:cs typeface="Arial Unicode MS" panose="020B0604020202020204" pitchFamily="34" charset="-128"/>
              </a:rPr>
              <a:t>, who never completed any science class), to obtain a </a:t>
            </a:r>
            <a:r>
              <a:rPr lang="en-US" altLang="en-US" sz="2400" u="sng" dirty="0">
                <a:solidFill>
                  <a:srgbClr val="FFFFFF"/>
                </a:solidFill>
                <a:latin typeface="Calibri" panose="020F0502020204030204" pitchFamily="34" charset="0"/>
                <a:cs typeface="Arial Unicode MS" panose="020B0604020202020204" pitchFamily="34" charset="-128"/>
              </a:rPr>
              <a:t>fraudulent Ph.D. degree, plus 7 phony honorary Ph.D. degrees</a:t>
            </a:r>
            <a:r>
              <a:rPr lang="en-US" altLang="en-US" sz="2400" dirty="0">
                <a:solidFill>
                  <a:srgbClr val="FFFFFF"/>
                </a:solidFill>
                <a:latin typeface="Calibri" panose="020F0502020204030204" pitchFamily="34" charset="0"/>
                <a:cs typeface="Arial Unicode MS" panose="020B0604020202020204" pitchFamily="34" charset="-128"/>
              </a:rPr>
              <a:t>.</a:t>
            </a:r>
            <a:r>
              <a:rPr lang="en-US" altLang="en-US" sz="2200" dirty="0">
                <a:solidFill>
                  <a:srgbClr val="FFFFFF"/>
                </a:solidFill>
                <a:latin typeface="Calibri" panose="020F0502020204030204" pitchFamily="34" charset="0"/>
                <a:cs typeface="Arial Unicode MS" panose="020B0604020202020204" pitchFamily="34" charset="-128"/>
              </a:rPr>
              <a:t> </a:t>
            </a:r>
            <a:r>
              <a:rPr lang="en-US" altLang="en-US" sz="1100" dirty="0">
                <a:solidFill>
                  <a:srgbClr val="CCCCFF"/>
                </a:solidFill>
                <a:latin typeface="Calibri" panose="020F0502020204030204" pitchFamily="34" charset="0"/>
                <a:cs typeface="Arial Unicode MS" panose="020B0604020202020204" pitchFamily="34" charset="-128"/>
                <a:hlinkClick r:id="rId6"/>
              </a:rPr>
              <a:t>[538]</a:t>
            </a:r>
            <a:r>
              <a:rPr lang="en-US" altLang="en-US" sz="1100" dirty="0">
                <a:solidFill>
                  <a:srgbClr val="CCCCFF"/>
                </a:solidFill>
                <a:latin typeface="Calibri" panose="020F0502020204030204" pitchFamily="34" charset="0"/>
                <a:cs typeface="Arial Unicode MS" panose="020B0604020202020204" pitchFamily="34" charset="-128"/>
                <a:hlinkClick r:id="rId7"/>
              </a:rPr>
              <a:t>[541]</a:t>
            </a:r>
          </a:p>
          <a:p>
            <a:pPr>
              <a:buSzPct val="69000"/>
              <a:buBlip>
                <a:blip r:embed="rId3"/>
              </a:buBlip>
            </a:pPr>
            <a:r>
              <a:rPr lang="en-US" altLang="en-US" sz="2400" dirty="0">
                <a:solidFill>
                  <a:srgbClr val="FFFFFF"/>
                </a:solidFill>
                <a:latin typeface="Calibri" panose="020F0502020204030204" pitchFamily="34" charset="0"/>
                <a:cs typeface="Arial Unicode MS" panose="020B0604020202020204" pitchFamily="34" charset="-128"/>
              </a:rPr>
              <a:t>Leakey’s friends started the Leakey Foundation, claimed to be the </a:t>
            </a:r>
            <a:r>
              <a:rPr lang="en-US" altLang="en-US" sz="2400" u="sng" dirty="0">
                <a:solidFill>
                  <a:srgbClr val="FFFFFF"/>
                </a:solidFill>
                <a:latin typeface="Calibri" panose="020F0502020204030204" pitchFamily="34" charset="0"/>
                <a:cs typeface="Arial Unicode MS" panose="020B0604020202020204" pitchFamily="34" charset="-128"/>
              </a:rPr>
              <a:t>#1 funding source for evolution research</a:t>
            </a:r>
            <a:r>
              <a:rPr lang="en-US" altLang="en-US" sz="2400" dirty="0">
                <a:solidFill>
                  <a:srgbClr val="FFFFFF"/>
                </a:solidFill>
                <a:latin typeface="Calibri" panose="020F0502020204030204" pitchFamily="34" charset="0"/>
                <a:cs typeface="Arial Unicode MS" panose="020B0604020202020204" pitchFamily="34" charset="-128"/>
              </a:rPr>
              <a:t> in the USA today. </a:t>
            </a:r>
            <a:r>
              <a:rPr lang="en-US" altLang="en-US" sz="1100" i="1" u="sng" dirty="0">
                <a:solidFill>
                  <a:srgbClr val="CCCCFF"/>
                </a:solidFill>
                <a:latin typeface="Calibri" panose="020F0502020204030204" pitchFamily="34" charset="0"/>
                <a:cs typeface="Arial Unicode MS" panose="020B0604020202020204" pitchFamily="34" charset="-128"/>
                <a:hlinkClick r:id="rId8"/>
              </a:rPr>
              <a:t>[504]</a:t>
            </a:r>
            <a:r>
              <a:rPr lang="en-US" altLang="en-US" sz="1100" i="1" u="sng" dirty="0">
                <a:solidFill>
                  <a:srgbClr val="CCCCFF"/>
                </a:solidFill>
                <a:latin typeface="Calibri" panose="020F0502020204030204" pitchFamily="34" charset="0"/>
                <a:cs typeface="Arial Unicode MS" panose="020B0604020202020204" pitchFamily="34" charset="-128"/>
                <a:hlinkClick r:id="rId9"/>
              </a:rPr>
              <a:t>[507]</a:t>
            </a:r>
          </a:p>
        </p:txBody>
      </p:sp>
      <p:sp>
        <p:nvSpPr>
          <p:cNvPr id="22530" name="Text Box 2"/>
          <p:cNvSpPr txBox="1">
            <a:spLocks noChangeArrowheads="1"/>
          </p:cNvSpPr>
          <p:nvPr/>
        </p:nvSpPr>
        <p:spPr bwMode="auto">
          <a:xfrm>
            <a:off x="365125" y="228600"/>
            <a:ext cx="8412163" cy="685800"/>
          </a:xfrm>
          <a:prstGeom prst="rect">
            <a:avLst/>
          </a:prstGeom>
          <a:blipFill dpi="0" rotWithShape="0">
            <a:blip r:embed="rId10"/>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
        <p:nvSpPr>
          <p:cNvPr id="4" name="Date Placeholder 2"/>
          <p:cNvSpPr>
            <a:spLocks noGrp="1"/>
          </p:cNvSpPr>
          <p:nvPr>
            <p:ph type="dt" sz="half" idx="10"/>
          </p:nvPr>
        </p:nvSpPr>
        <p:spPr>
          <a:xfrm>
            <a:off x="5715000" y="6557189"/>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376497" y="1810574"/>
            <a:ext cx="6354575" cy="336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55588" indent="-255588">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1pPr>
            <a:lvl2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2pPr>
            <a:lvl3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3pPr>
            <a:lvl4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4pPr>
            <a:lvl5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Aft>
                <a:spcPts val="1800"/>
              </a:spcAft>
              <a:buClr>
                <a:srgbClr val="FFFFFF"/>
              </a:buClr>
              <a:buSzPct val="69000"/>
              <a:buBlip>
                <a:blip r:embed="rId3"/>
              </a:buBlip>
            </a:pPr>
            <a:r>
              <a:rPr lang="en-US" altLang="en-US" sz="2200" dirty="0">
                <a:solidFill>
                  <a:srgbClr val="FFFFFF"/>
                </a:solidFill>
                <a:latin typeface="Calibri" panose="020F0502020204030204" pitchFamily="34" charset="0"/>
                <a:cs typeface="Arial Unicode MS" panose="020B0604020202020204" pitchFamily="34" charset="-128"/>
              </a:rPr>
              <a:t>Swedish </a:t>
            </a:r>
            <a:r>
              <a:rPr lang="en-US" sz="2200" dirty="0">
                <a:solidFill>
                  <a:schemeClr val="tx1"/>
                </a:solidFill>
                <a:latin typeface="Calibri" panose="020F0502020204030204" pitchFamily="34" charset="0"/>
                <a:ea typeface="SimSun" panose="02010600030101010101" pitchFamily="2" charset="-122"/>
                <a:cs typeface="Mangal" panose="02040503050203030202" pitchFamily="18" charset="0"/>
              </a:rPr>
              <a:t>Svante</a:t>
            </a:r>
            <a:r>
              <a:rPr lang="en-US" sz="2400" b="1" dirty="0">
                <a:solidFill>
                  <a:schemeClr val="tx1"/>
                </a:solidFill>
                <a:latin typeface="Times New Roman" panose="02020603050405020304" pitchFamily="18" charset="0"/>
                <a:ea typeface="SimSun" panose="02010600030101010101" pitchFamily="2" charset="-122"/>
                <a:cs typeface="Mangal" panose="02040503050203030202" pitchFamily="18" charset="0"/>
              </a:rPr>
              <a:t> </a:t>
            </a:r>
            <a:r>
              <a:rPr lang="en-US" altLang="en-US" sz="2200" dirty="0">
                <a:solidFill>
                  <a:srgbClr val="FFFFFF"/>
                </a:solidFill>
                <a:latin typeface="Calibri" panose="020F0502020204030204" pitchFamily="34" charset="0"/>
                <a:cs typeface="Arial Unicode MS" panose="020B0604020202020204" pitchFamily="34" charset="-128"/>
              </a:rPr>
              <a:t>Pääbo grew up in a </a:t>
            </a: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broken home </a:t>
            </a:r>
            <a:r>
              <a:rPr lang="en-US" altLang="en-US" sz="2200" dirty="0">
                <a:solidFill>
                  <a:srgbClr val="FFFFFF"/>
                </a:solidFill>
                <a:latin typeface="Calibri" panose="020F0502020204030204" pitchFamily="34" charset="0"/>
                <a:cs typeface="Arial Unicode MS" panose="020B0604020202020204" pitchFamily="34" charset="-128"/>
              </a:rPr>
              <a:t>without his father. </a:t>
            </a:r>
          </a:p>
          <a:p>
            <a:pPr>
              <a:lnSpc>
                <a:spcPct val="90000"/>
              </a:lnSpc>
              <a:spcAft>
                <a:spcPts val="1800"/>
              </a:spcAft>
              <a:buClr>
                <a:srgbClr val="FFFFFF"/>
              </a:buClr>
              <a:buSzPct val="69000"/>
              <a:buBlip>
                <a:blip r:embed="rId3"/>
              </a:buBlip>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He studied Egyptology (not genetics) at radical liberal Berkeley University in California.</a:t>
            </a:r>
            <a:r>
              <a:rPr lang="en-US" altLang="en-US" sz="2400" dirty="0">
                <a:solidFill>
                  <a:srgbClr val="FFFFFF"/>
                </a:solidFill>
                <a:latin typeface="Calibri" panose="020F0502020204030204" pitchFamily="34" charset="0"/>
                <a:cs typeface="Arial Unicode MS" panose="020B0604020202020204" pitchFamily="34" charset="-128"/>
              </a:rPr>
              <a:t> </a:t>
            </a:r>
            <a:r>
              <a:rPr lang="en-US" altLang="en-US" sz="1400" dirty="0">
                <a:solidFill>
                  <a:srgbClr val="CCCCFF"/>
                </a:solidFill>
                <a:latin typeface="Calibri" panose="020F0502020204030204" pitchFamily="34" charset="0"/>
                <a:cs typeface="Arial Unicode MS" panose="020B0604020202020204" pitchFamily="34" charset="-128"/>
                <a:hlinkClick r:id="rId4"/>
              </a:rPr>
              <a:t>[614]</a:t>
            </a:r>
            <a:r>
              <a:rPr lang="en-US" altLang="en-US" sz="1400" dirty="0">
                <a:solidFill>
                  <a:srgbClr val="CCCCFF"/>
                </a:solidFill>
                <a:latin typeface="Calibri" panose="020F0502020204030204" pitchFamily="34" charset="0"/>
                <a:cs typeface="Arial Unicode MS" panose="020B0604020202020204" pitchFamily="34" charset="-128"/>
                <a:hlinkClick r:id="rId5"/>
              </a:rPr>
              <a:t>[615]</a:t>
            </a:r>
            <a:r>
              <a:rPr lang="en-US" altLang="en-US" sz="1400" dirty="0">
                <a:solidFill>
                  <a:srgbClr val="FFFFFF"/>
                </a:solidFill>
                <a:latin typeface="Calibri" panose="020F0502020204030204" pitchFamily="34" charset="0"/>
                <a:cs typeface="Arial Unicode MS" panose="020B0604020202020204" pitchFamily="34" charset="-128"/>
              </a:rPr>
              <a:t> </a:t>
            </a:r>
            <a:r>
              <a:rPr lang="en-US" altLang="en-US" sz="2400" dirty="0">
                <a:solidFill>
                  <a:srgbClr val="FFFFFF"/>
                </a:solidFill>
                <a:latin typeface="Calibri" panose="020F0502020204030204" pitchFamily="34" charset="0"/>
                <a:cs typeface="Arial Unicode MS" panose="020B0604020202020204" pitchFamily="34" charset="-128"/>
              </a:rPr>
              <a:t> </a:t>
            </a:r>
          </a:p>
          <a:p>
            <a:pPr>
              <a:lnSpc>
                <a:spcPct val="90000"/>
              </a:lnSpc>
              <a:spcAft>
                <a:spcPts val="1800"/>
              </a:spcAft>
              <a:buClr>
                <a:srgbClr val="FFFFFF"/>
              </a:buClr>
              <a:buSzPct val="69000"/>
              <a:buBlip>
                <a:blip r:embed="rId3"/>
              </a:buBlip>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Pääbo became a liberal atheist bisexual, </a:t>
            </a:r>
            <a:r>
              <a:rPr lang="en-US" altLang="en-US" sz="2200" dirty="0">
                <a:solidFill>
                  <a:srgbClr val="FFFFFF"/>
                </a:solidFill>
                <a:latin typeface="Calibri" panose="020F0502020204030204" pitchFamily="34" charset="0"/>
                <a:cs typeface="Arial Unicode MS" panose="020B0604020202020204" pitchFamily="34" charset="-128"/>
              </a:rPr>
              <a:t>then moved to Germany, where he claims only a few religious Americans pester him about creation. </a:t>
            </a:r>
            <a:r>
              <a:rPr lang="en-US" altLang="en-US" sz="1400" u="sng" dirty="0">
                <a:solidFill>
                  <a:srgbClr val="CCCCFF"/>
                </a:solidFill>
                <a:latin typeface="Calibri" panose="020F0502020204030204" pitchFamily="34" charset="0"/>
                <a:cs typeface="Arial Unicode MS" panose="020B0604020202020204" pitchFamily="34" charset="-128"/>
                <a:hlinkClick r:id="rId6"/>
              </a:rPr>
              <a:t>[617]</a:t>
            </a:r>
            <a:r>
              <a:rPr lang="en-US" altLang="en-US" sz="1400" u="sng" dirty="0">
                <a:solidFill>
                  <a:srgbClr val="CCCCFF"/>
                </a:solidFill>
                <a:latin typeface="Calibri" panose="020F0502020204030204" pitchFamily="34" charset="0"/>
                <a:cs typeface="Arial Unicode MS" panose="020B0604020202020204" pitchFamily="34" charset="-128"/>
                <a:hlinkClick r:id="rId7"/>
              </a:rPr>
              <a:t>[618]</a:t>
            </a:r>
            <a:endParaRPr lang="en-US" altLang="en-US" sz="1400" u="sng" dirty="0">
              <a:solidFill>
                <a:srgbClr val="FFFFFF"/>
              </a:solidFill>
              <a:latin typeface="Calibri" panose="020F0502020204030204" pitchFamily="34" charset="0"/>
              <a:cs typeface="Arial Unicode MS" panose="020B0604020202020204" pitchFamily="34" charset="-128"/>
            </a:endParaRPr>
          </a:p>
        </p:txBody>
      </p:sp>
      <p:pic>
        <p:nvPicPr>
          <p:cNvPr id="28674" name="Picture 2"/>
          <p:cNvPicPr>
            <a:picLocks noChangeAspect="1" noChangeArrowheads="1"/>
          </p:cNvPicPr>
          <p:nvPr/>
        </p:nvPicPr>
        <p:blipFill>
          <a:blip r:embed="rId8">
            <a:extLst>
              <a:ext uri="{28A0092B-C50C-407E-A947-70E740481C1C}">
                <a14:useLocalDpi xmlns:a14="http://schemas.microsoft.com/office/drawing/2010/main" val="0"/>
              </a:ext>
            </a:extLst>
          </a:blip>
          <a:srcRect l="15019" t="15056"/>
          <a:stretch>
            <a:fillRect/>
          </a:stretch>
        </p:blipFill>
        <p:spPr bwMode="auto">
          <a:xfrm>
            <a:off x="6902761" y="1810574"/>
            <a:ext cx="1854055" cy="2468880"/>
          </a:xfrm>
          <a:prstGeom prst="rect">
            <a:avLst/>
          </a:prstGeom>
          <a:noFill/>
          <a:ln w="36720">
            <a:solidFill>
              <a:srgbClr val="808080"/>
            </a:solidFill>
            <a:round/>
            <a:headEnd/>
            <a:tailEnd/>
          </a:ln>
          <a:effectLst/>
          <a:extLst>
            <a:ext uri="{909E8E84-426E-40DD-AFC4-6F175D3DCCD1}">
              <a14:hiddenFill xmlns:a14="http://schemas.microsoft.com/office/drawing/2010/main">
                <a:blipFill dpi="0" rotWithShape="0">
                  <a:blip/>
                  <a:srcRect l="15019" t="1505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p:cNvSpPr txBox="1">
            <a:spLocks noChangeArrowheads="1"/>
          </p:cNvSpPr>
          <p:nvPr/>
        </p:nvSpPr>
        <p:spPr bwMode="auto">
          <a:xfrm>
            <a:off x="7563134" y="4310951"/>
            <a:ext cx="68580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1400" dirty="0">
                <a:solidFill>
                  <a:srgbClr val="FFFFFF"/>
                </a:solidFill>
                <a:latin typeface="Times New Roman" panose="02020603050405020304" pitchFamily="18" charset="0"/>
              </a:rPr>
              <a:t> </a:t>
            </a:r>
            <a:r>
              <a:rPr lang="en-US" altLang="en-US" sz="1400" dirty="0">
                <a:solidFill>
                  <a:srgbClr val="CCCCFF"/>
                </a:solidFill>
                <a:latin typeface="Times New Roman" panose="02020603050405020304" pitchFamily="18" charset="0"/>
                <a:hlinkClick r:id="rId9"/>
              </a:rPr>
              <a:t>[616]</a:t>
            </a:r>
          </a:p>
        </p:txBody>
      </p:sp>
      <p:sp>
        <p:nvSpPr>
          <p:cNvPr id="6" name="Date Placeholder 2"/>
          <p:cNvSpPr>
            <a:spLocks noGrp="1"/>
          </p:cNvSpPr>
          <p:nvPr>
            <p:ph type="dt" sz="half" idx="10"/>
          </p:nvPr>
        </p:nvSpPr>
        <p:spPr>
          <a:xfrm>
            <a:off x="6110288" y="6548153"/>
            <a:ext cx="2667000" cy="365125"/>
          </a:xfrm>
        </p:spPr>
        <p:txBody>
          <a:bodyPr/>
          <a:lstStyle/>
          <a:p>
            <a:r>
              <a:rPr lang="en-US" altLang="en-US" sz="1000" dirty="0"/>
              <a:t>Evolution Is Not Science, Jeff Woodward</a:t>
            </a:r>
          </a:p>
        </p:txBody>
      </p:sp>
      <p:sp>
        <p:nvSpPr>
          <p:cNvPr id="7" name="Text Box 1"/>
          <p:cNvSpPr txBox="1">
            <a:spLocks noChangeArrowheads="1"/>
          </p:cNvSpPr>
          <p:nvPr/>
        </p:nvSpPr>
        <p:spPr bwMode="auto">
          <a:xfrm>
            <a:off x="376497" y="4920299"/>
            <a:ext cx="8380319" cy="1776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55588" indent="-255588">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1pPr>
            <a:lvl2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2pPr>
            <a:lvl3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3pPr>
            <a:lvl4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4pPr>
            <a:lvl5pPr>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55588" algn="l"/>
                <a:tab pos="712788" algn="l"/>
                <a:tab pos="1169988" algn="l"/>
                <a:tab pos="1627188" algn="l"/>
                <a:tab pos="2084388" algn="l"/>
                <a:tab pos="2541588" algn="l"/>
                <a:tab pos="2998788" algn="l"/>
                <a:tab pos="3455988" algn="l"/>
                <a:tab pos="3913188" algn="l"/>
                <a:tab pos="4370388" algn="l"/>
                <a:tab pos="4827588" algn="l"/>
                <a:tab pos="5284788" algn="l"/>
                <a:tab pos="5741988" algn="l"/>
                <a:tab pos="6199188" algn="l"/>
                <a:tab pos="6656388" algn="l"/>
                <a:tab pos="7113588" algn="l"/>
                <a:tab pos="7570788" algn="l"/>
                <a:tab pos="8027988" algn="l"/>
                <a:tab pos="8485188" algn="l"/>
                <a:tab pos="8942388" algn="l"/>
                <a:tab pos="9399588" algn="l"/>
              </a:tabLst>
              <a:defRPr>
                <a:solidFill>
                  <a:srgbClr val="000000"/>
                </a:solidFill>
                <a:latin typeface="Arial" panose="020B0604020202020204" pitchFamily="34" charset="0"/>
                <a:ea typeface="Microsoft YaHei" panose="020B0503020204020204" pitchFamily="34" charset="-122"/>
              </a:defRPr>
            </a:lvl9pPr>
          </a:lstStyle>
          <a:p>
            <a:pPr>
              <a:buClr>
                <a:srgbClr val="FFFFFF"/>
              </a:buClr>
              <a:buSzPct val="76000"/>
              <a:buFont typeface="Times New Roman" panose="02020603050405020304" pitchFamily="18" charset="0"/>
              <a:buBlip>
                <a:blip r:embed="rId3"/>
              </a:buBlip>
            </a:pPr>
            <a:r>
              <a:rPr lang="en-US" altLang="en-US" sz="2200" i="1" dirty="0">
                <a:solidFill>
                  <a:srgbClr val="FFFFFF"/>
                </a:solidFill>
                <a:latin typeface="Calibri" panose="020F0502020204030204" pitchFamily="34" charset="0"/>
                <a:cs typeface="Arial Unicode MS" panose="020B0604020202020204" pitchFamily="34" charset="-128"/>
              </a:rPr>
              <a:t>Pääbo: </a:t>
            </a:r>
            <a:r>
              <a:rPr lang="en-US" altLang="en-US" sz="2400" b="1" i="1" dirty="0">
                <a:solidFill>
                  <a:schemeClr val="accent5">
                    <a:lumMod val="75000"/>
                  </a:schemeClr>
                </a:solidFill>
                <a:latin typeface="Calibri" panose="020F0502020204030204" pitchFamily="34" charset="0"/>
                <a:cs typeface="Arial Unicode MS" panose="020B0604020202020204" pitchFamily="34" charset="-128"/>
              </a:rPr>
              <a:t>“I've had both boyfriends and girlfriends in my life </a:t>
            </a:r>
            <a:r>
              <a:rPr lang="en-US" altLang="en-US" sz="2200" i="1" dirty="0">
                <a:solidFill>
                  <a:srgbClr val="FFFFFF"/>
                </a:solidFill>
                <a:latin typeface="Calibri" panose="020F0502020204030204" pitchFamily="34" charset="0"/>
                <a:cs typeface="Arial Unicode MS" panose="020B0604020202020204" pitchFamily="34" charset="-128"/>
              </a:rPr>
              <a:t>—but at some point I had a girlfriend who was from Munich... </a:t>
            </a:r>
            <a:r>
              <a:rPr lang="en-US" altLang="en-US" sz="2200" i="1" dirty="0">
                <a:solidFill>
                  <a:srgbClr val="FFFFFF"/>
                </a:solidFill>
                <a:latin typeface="Calibri" panose="020F0502020204030204" pitchFamily="34" charset="0"/>
                <a:cs typeface="Times New Roman" panose="02020603050405020304" pitchFamily="18" charset="0"/>
              </a:rPr>
              <a:t>I became a </a:t>
            </a:r>
            <a:r>
              <a:rPr lang="en-US" altLang="en-US" sz="2200" i="1" u="sng" dirty="0">
                <a:solidFill>
                  <a:srgbClr val="FFFFFF"/>
                </a:solidFill>
                <a:latin typeface="Calibri" panose="020F0502020204030204" pitchFamily="34" charset="0"/>
                <a:cs typeface="Times New Roman" panose="02020603050405020304" pitchFamily="18" charset="0"/>
              </a:rPr>
              <a:t>full professor</a:t>
            </a:r>
            <a:r>
              <a:rPr lang="en-US" altLang="en-US" sz="2200" i="1" dirty="0">
                <a:solidFill>
                  <a:srgbClr val="FFFFFF"/>
                </a:solidFill>
                <a:latin typeface="Calibri" panose="020F0502020204030204" pitchFamily="34" charset="0"/>
                <a:cs typeface="Times New Roman" panose="02020603050405020304" pitchFamily="18" charset="0"/>
              </a:rPr>
              <a:t> there... </a:t>
            </a:r>
            <a:r>
              <a:rPr lang="en-US" altLang="en-US" sz="2200" i="1" u="sng" dirty="0">
                <a:solidFill>
                  <a:srgbClr val="FFFFFF"/>
                </a:solidFill>
                <a:latin typeface="Calibri" panose="020F0502020204030204" pitchFamily="34" charset="0"/>
                <a:cs typeface="Times New Roman" panose="02020603050405020304" pitchFamily="18" charset="0"/>
              </a:rPr>
              <a:t>without being an assistant professor</a:t>
            </a:r>
            <a:r>
              <a:rPr lang="en-US" altLang="en-US" sz="2200" i="1" dirty="0">
                <a:solidFill>
                  <a:srgbClr val="FFFFFF"/>
                </a:solidFill>
                <a:latin typeface="Calibri" panose="020F0502020204030204" pitchFamily="34" charset="0"/>
                <a:cs typeface="Times New Roman" panose="02020603050405020304" pitchFamily="18" charset="0"/>
              </a:rPr>
              <a:t>... (there was a) constellation of </a:t>
            </a:r>
            <a:r>
              <a:rPr lang="en-US" altLang="en-US" sz="2200" i="1" u="sng" dirty="0">
                <a:solidFill>
                  <a:srgbClr val="FFFFFF"/>
                </a:solidFill>
                <a:latin typeface="Calibri" panose="020F0502020204030204" pitchFamily="34" charset="0"/>
                <a:cs typeface="Times New Roman" panose="02020603050405020304" pitchFamily="18" charset="0"/>
              </a:rPr>
              <a:t>people there</a:t>
            </a:r>
            <a:r>
              <a:rPr lang="en-US" altLang="en-US" sz="2200" i="1" dirty="0">
                <a:solidFill>
                  <a:srgbClr val="FFFFFF"/>
                </a:solidFill>
                <a:latin typeface="Calibri" panose="020F0502020204030204" pitchFamily="34" charset="0"/>
                <a:cs typeface="Times New Roman" panose="02020603050405020304" pitchFamily="18" charset="0"/>
              </a:rPr>
              <a:t> who were </a:t>
            </a:r>
            <a:r>
              <a:rPr lang="en-US" altLang="en-US" sz="2200" i="1" u="sng" dirty="0">
                <a:solidFill>
                  <a:srgbClr val="FFFFFF"/>
                </a:solidFill>
                <a:latin typeface="Calibri" panose="020F0502020204030204" pitchFamily="34" charset="0"/>
                <a:cs typeface="Times New Roman" panose="02020603050405020304" pitchFamily="18" charset="0"/>
              </a:rPr>
              <a:t>not risk-averse (his illogical sloppy science was accepted without proof</a:t>
            </a:r>
            <a:r>
              <a:rPr lang="en-US" altLang="en-US" sz="2200" i="1" dirty="0">
                <a:solidFill>
                  <a:srgbClr val="FFFFFF"/>
                </a:solidFill>
                <a:latin typeface="Calibri" panose="020F0502020204030204" pitchFamily="34" charset="0"/>
                <a:cs typeface="Times New Roman" panose="02020603050405020304" pitchFamily="18" charset="0"/>
              </a:rPr>
              <a:t>)."</a:t>
            </a:r>
            <a:r>
              <a:rPr lang="en-US" altLang="en-US" sz="1400" i="1" dirty="0">
                <a:solidFill>
                  <a:srgbClr val="FFFFFF"/>
                </a:solidFill>
                <a:latin typeface="Calibri" panose="020F0502020204030204" pitchFamily="34" charset="0"/>
                <a:cs typeface="Times New Roman" panose="02020603050405020304" pitchFamily="18" charset="0"/>
              </a:rPr>
              <a:t> </a:t>
            </a:r>
            <a:r>
              <a:rPr lang="en-US" altLang="en-US" sz="1400" i="1" dirty="0">
                <a:solidFill>
                  <a:srgbClr val="CCCCFF"/>
                </a:solidFill>
                <a:latin typeface="Calibri" panose="020F0502020204030204" pitchFamily="34" charset="0"/>
                <a:cs typeface="Times New Roman" panose="02020603050405020304" pitchFamily="18" charset="0"/>
                <a:hlinkClick r:id="rId4"/>
              </a:rPr>
              <a:t>[614]</a:t>
            </a:r>
            <a:r>
              <a:rPr lang="en-US" altLang="en-US" sz="1400" i="1" dirty="0">
                <a:solidFill>
                  <a:srgbClr val="CCCCFF"/>
                </a:solidFill>
                <a:latin typeface="Calibri" panose="020F0502020204030204" pitchFamily="34" charset="0"/>
                <a:cs typeface="Times New Roman" panose="02020603050405020304" pitchFamily="18" charset="0"/>
                <a:hlinkClick r:id="rId5"/>
              </a:rPr>
              <a:t>[615]</a:t>
            </a:r>
          </a:p>
        </p:txBody>
      </p:sp>
      <p:sp>
        <p:nvSpPr>
          <p:cNvPr id="9" name="Text Box 4"/>
          <p:cNvSpPr txBox="1">
            <a:spLocks noChangeArrowheads="1"/>
          </p:cNvSpPr>
          <p:nvPr/>
        </p:nvSpPr>
        <p:spPr bwMode="auto">
          <a:xfrm>
            <a:off x="365125" y="296875"/>
            <a:ext cx="8412163" cy="685800"/>
          </a:xfrm>
          <a:prstGeom prst="rect">
            <a:avLst/>
          </a:prstGeom>
          <a:blipFill dpi="0" rotWithShape="0">
            <a:blip r:embed="rId10"/>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
        <p:nvSpPr>
          <p:cNvPr id="2" name="Rectangle 1"/>
          <p:cNvSpPr/>
          <p:nvPr/>
        </p:nvSpPr>
        <p:spPr>
          <a:xfrm>
            <a:off x="376497" y="1121485"/>
            <a:ext cx="8422498" cy="550279"/>
          </a:xfrm>
          <a:prstGeom prst="rect">
            <a:avLst/>
          </a:prstGeom>
        </p:spPr>
        <p:txBody>
          <a:bodyPr wrap="none">
            <a:spAutoFit/>
          </a:bodyPr>
          <a:lstStyle/>
          <a:p>
            <a:r>
              <a:rPr lang="en-US" sz="3200" b="1" dirty="0">
                <a:solidFill>
                  <a:schemeClr val="tx1"/>
                </a:solidFill>
                <a:latin typeface="Times New Roman" panose="02020603050405020304" pitchFamily="18" charset="0"/>
                <a:ea typeface="SimSun" panose="02010600030101010101" pitchFamily="2" charset="-122"/>
                <a:cs typeface="Mangal" panose="02040503050203030202" pitchFamily="18" charset="0"/>
              </a:rPr>
              <a:t>Pääbo Follows the Liberal Evolutionist Pattern</a:t>
            </a:r>
            <a:endParaRPr lang="en-US" sz="3200" b="1" dirty="0">
              <a:solidFill>
                <a:schemeClr val="tx1"/>
              </a:solidFill>
            </a:endParaRPr>
          </a:p>
        </p:txBody>
      </p:sp>
    </p:spTree>
    <p:extLst>
      <p:ext uri="{BB962C8B-B14F-4D97-AF65-F5344CB8AC3E}">
        <p14:creationId xmlns:p14="http://schemas.microsoft.com/office/powerpoint/2010/main" val="2337313802"/>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365125" y="1189038"/>
            <a:ext cx="8626475" cy="544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3050" indent="-255588">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600"/>
              </a:spcAft>
              <a:buClrTx/>
              <a:buFontTx/>
              <a:buNone/>
            </a:pPr>
            <a:r>
              <a:rPr lang="en-US" altLang="en-US" sz="2800" b="1" dirty="0">
                <a:solidFill>
                  <a:schemeClr val="accent5">
                    <a:lumMod val="75000"/>
                  </a:schemeClr>
                </a:solidFill>
                <a:latin typeface="Calibri" panose="020F0502020204030204" pitchFamily="34" charset="0"/>
              </a:rPr>
              <a:t>Pääbo's blundering bizarre history:</a:t>
            </a:r>
          </a:p>
          <a:p>
            <a:pPr>
              <a:lnSpc>
                <a:spcPct val="90000"/>
              </a:lnSpc>
              <a:spcBef>
                <a:spcPts val="0"/>
              </a:spcBef>
              <a:spcAft>
                <a:spcPts val="1200"/>
              </a:spcAft>
              <a:buSzPct val="70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rPr>
              <a:t>Admitted that he greatly blundered on his Ph.D. thesis</a:t>
            </a:r>
            <a:r>
              <a:rPr lang="en-US" altLang="en-US" sz="2400" dirty="0">
                <a:solidFill>
                  <a:srgbClr val="FFFFFF"/>
                </a:solidFill>
                <a:latin typeface="Calibri" panose="020F0502020204030204" pitchFamily="34" charset="0"/>
              </a:rPr>
              <a:t> (finding nuclear DNA in Egyptian mummies, that no one can reproduce).</a:t>
            </a:r>
          </a:p>
          <a:p>
            <a:pPr>
              <a:lnSpc>
                <a:spcPct val="90000"/>
              </a:lnSpc>
              <a:spcBef>
                <a:spcPts val="0"/>
              </a:spcBef>
              <a:spcAft>
                <a:spcPts val="1200"/>
              </a:spcAft>
              <a:buSzPct val="70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rPr>
              <a:t>Professor</a:t>
            </a:r>
            <a:r>
              <a:rPr lang="en-US" altLang="en-US" sz="2400" dirty="0">
                <a:solidFill>
                  <a:srgbClr val="FFFFFF"/>
                </a:solidFill>
                <a:latin typeface="Calibri" panose="020F0502020204030204" pitchFamily="34" charset="0"/>
              </a:rPr>
              <a:t> at Max Planck University </a:t>
            </a:r>
            <a:r>
              <a:rPr lang="en-US" altLang="en-US" sz="2400" u="sng" dirty="0">
                <a:solidFill>
                  <a:srgbClr val="FFFFFF"/>
                </a:solidFill>
                <a:latin typeface="Calibri" panose="020F0502020204030204" pitchFamily="34" charset="0"/>
              </a:rPr>
              <a:t>without proper credentials</a:t>
            </a:r>
            <a:r>
              <a:rPr lang="en-US" altLang="en-US" sz="2400" dirty="0">
                <a:solidFill>
                  <a:srgbClr val="FFFFFF"/>
                </a:solidFill>
                <a:latin typeface="Calibri" panose="020F0502020204030204" pitchFamily="34" charset="0"/>
              </a:rPr>
              <a:t>.</a:t>
            </a:r>
          </a:p>
          <a:p>
            <a:pPr>
              <a:lnSpc>
                <a:spcPct val="90000"/>
              </a:lnSpc>
              <a:spcBef>
                <a:spcPts val="0"/>
              </a:spcBef>
              <a:spcAft>
                <a:spcPts val="1200"/>
              </a:spcAft>
              <a:buSzPct val="70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rPr>
              <a:t>Previous “</a:t>
            </a:r>
            <a:r>
              <a:rPr lang="en-US" altLang="en-US" sz="2400" u="sng" dirty="0">
                <a:solidFill>
                  <a:srgbClr val="FFFFFF"/>
                </a:solidFill>
                <a:latin typeface="Calibri" panose="020F0502020204030204" pitchFamily="34" charset="0"/>
              </a:rPr>
              <a:t>Neanderthals are related to humans” conclusion </a:t>
            </a:r>
            <a:r>
              <a:rPr lang="en-US" altLang="en-US" sz="2400" dirty="0">
                <a:solidFill>
                  <a:srgbClr val="FFFFFF"/>
                </a:solidFill>
                <a:latin typeface="Calibri" panose="020F0502020204030204" pitchFamily="34" charset="0"/>
              </a:rPr>
              <a:t>admitted by Pääbo to be </a:t>
            </a:r>
            <a:r>
              <a:rPr lang="en-US" altLang="en-US" sz="2400" u="sng" dirty="0">
                <a:solidFill>
                  <a:srgbClr val="FFFFFF"/>
                </a:solidFill>
                <a:latin typeface="Calibri" panose="020F0502020204030204" pitchFamily="34" charset="0"/>
              </a:rPr>
              <a:t>due to lab contamination</a:t>
            </a:r>
            <a:r>
              <a:rPr lang="en-US" altLang="en-US" sz="2400" dirty="0">
                <a:solidFill>
                  <a:srgbClr val="FFFFFF"/>
                </a:solidFill>
                <a:latin typeface="Calibri" panose="020F0502020204030204" pitchFamily="34" charset="0"/>
              </a:rPr>
              <a:t>.</a:t>
            </a:r>
          </a:p>
          <a:p>
            <a:pPr>
              <a:lnSpc>
                <a:spcPct val="90000"/>
              </a:lnSpc>
              <a:spcBef>
                <a:spcPts val="0"/>
              </a:spcBef>
              <a:spcAft>
                <a:spcPts val="1200"/>
              </a:spcAft>
              <a:buSzPct val="70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rPr>
              <a:t>Contradicted his own prior mtDNA research conclusions</a:t>
            </a:r>
            <a:r>
              <a:rPr lang="en-US" altLang="en-US" sz="2400" dirty="0">
                <a:solidFill>
                  <a:srgbClr val="FFFFFF"/>
                </a:solidFill>
                <a:latin typeface="Calibri" panose="020F0502020204030204" pitchFamily="34" charset="0"/>
              </a:rPr>
              <a:t>. He now states that humans </a:t>
            </a:r>
            <a:r>
              <a:rPr lang="en-US" altLang="en-US" sz="2400" b="1" dirty="0">
                <a:solidFill>
                  <a:srgbClr val="FFFFFF"/>
                </a:solidFill>
                <a:latin typeface="Calibri" panose="020F0502020204030204" pitchFamily="34" charset="0"/>
              </a:rPr>
              <a:t>ARE</a:t>
            </a:r>
            <a:r>
              <a:rPr lang="en-US" altLang="en-US" sz="2400" dirty="0">
                <a:solidFill>
                  <a:srgbClr val="FFFFFF"/>
                </a:solidFill>
                <a:latin typeface="Calibri" panose="020F0502020204030204" pitchFamily="34" charset="0"/>
              </a:rPr>
              <a:t> almost exactly the same as Neanderthals.</a:t>
            </a:r>
          </a:p>
          <a:p>
            <a:pPr>
              <a:lnSpc>
                <a:spcPct val="90000"/>
              </a:lnSpc>
              <a:spcBef>
                <a:spcPts val="0"/>
              </a:spcBef>
              <a:spcAft>
                <a:spcPts val="1200"/>
              </a:spcAft>
              <a:buSzPct val="70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rPr>
              <a:t>Pääbo's </a:t>
            </a:r>
            <a:r>
              <a:rPr lang="en-US" altLang="en-US" sz="2400" u="sng" dirty="0">
                <a:solidFill>
                  <a:srgbClr val="FFFFFF"/>
                </a:solidFill>
                <a:latin typeface="Calibri" panose="020F0502020204030204" pitchFamily="34" charset="0"/>
              </a:rPr>
              <a:t>starting assumptions are disproved and illogical</a:t>
            </a:r>
            <a:r>
              <a:rPr lang="en-US" altLang="en-US" sz="2400" dirty="0">
                <a:solidFill>
                  <a:srgbClr val="FFFFFF"/>
                </a:solidFill>
                <a:latin typeface="Calibri" panose="020F0502020204030204" pitchFamily="34" charset="0"/>
              </a:rPr>
              <a:t>. His final conclusions </a:t>
            </a:r>
            <a:r>
              <a:rPr lang="en-US" altLang="en-US" sz="2400" u="sng" dirty="0">
                <a:solidFill>
                  <a:srgbClr val="FFFFFF"/>
                </a:solidFill>
                <a:latin typeface="Calibri" panose="020F0502020204030204" pitchFamily="34" charset="0"/>
              </a:rPr>
              <a:t>do not match the rigorous archeological evidence</a:t>
            </a:r>
            <a:r>
              <a:rPr lang="en-US" altLang="en-US" sz="2400" dirty="0">
                <a:solidFill>
                  <a:srgbClr val="FFFFFF"/>
                </a:solidFill>
                <a:latin typeface="Calibri" panose="020F0502020204030204" pitchFamily="34" charset="0"/>
              </a:rPr>
              <a:t>.</a:t>
            </a:r>
          </a:p>
          <a:p>
            <a:pPr marL="271463" lvl="0" indent="-271463" defTabSz="914400" fontAlgn="auto" hangingPunct="1">
              <a:lnSpc>
                <a:spcPct val="90000"/>
              </a:lnSpc>
              <a:spcBef>
                <a:spcPts val="0"/>
              </a:spcBef>
              <a:spcAft>
                <a:spcPts val="1200"/>
              </a:spcAft>
              <a:buClrTx/>
              <a:buSzPct val="76000"/>
              <a:buBlip>
                <a:blip r:embed="rId3"/>
              </a:buBlip>
              <a:tabLst>
                <a:tab pos="271463" algn="l"/>
                <a:tab pos="384175" algn="l"/>
                <a:tab pos="841375" algn="l"/>
                <a:tab pos="1298575" algn="l"/>
                <a:tab pos="1755775" algn="l"/>
                <a:tab pos="2212975" algn="l"/>
                <a:tab pos="2670175" algn="l"/>
                <a:tab pos="3127375" algn="l"/>
                <a:tab pos="3584575" algn="l"/>
                <a:tab pos="4041775" algn="l"/>
                <a:tab pos="4498975" algn="l"/>
                <a:tab pos="4956175" algn="l"/>
                <a:tab pos="5413375" algn="l"/>
                <a:tab pos="5870575" algn="l"/>
                <a:tab pos="6327775" algn="l"/>
                <a:tab pos="6784975" algn="l"/>
                <a:tab pos="7242175" algn="l"/>
                <a:tab pos="7699375" algn="l"/>
                <a:tab pos="8156575" algn="l"/>
                <a:tab pos="8613775" algn="l"/>
                <a:tab pos="9070975" algn="l"/>
              </a:tabLst>
            </a:pPr>
            <a:r>
              <a:rPr lang="en-US" altLang="en-US" sz="2400" i="1" dirty="0">
                <a:solidFill>
                  <a:schemeClr val="tx1"/>
                </a:solidFill>
                <a:latin typeface="Calibri" panose="020F0502020204030204" pitchFamily="34" charset="0"/>
              </a:rPr>
              <a:t>Pääbo states “</a:t>
            </a:r>
            <a:r>
              <a:rPr lang="en-US" altLang="en-US" sz="2400" i="1" dirty="0">
                <a:solidFill>
                  <a:schemeClr val="tx1"/>
                </a:solidFill>
                <a:latin typeface="Calibri" panose="020F0502020204030204" pitchFamily="34" charset="0"/>
                <a:ea typeface="+mn-ea"/>
                <a:cs typeface="Times New Roman" panose="02020603050405020304" pitchFamily="18" charset="0"/>
              </a:rPr>
              <a:t>... I must admit that if I’m confronted with existential questions or life-and-death things, </a:t>
            </a:r>
            <a:r>
              <a:rPr lang="en-US" altLang="en-US" sz="2400" b="1" i="1" dirty="0">
                <a:solidFill>
                  <a:schemeClr val="accent5">
                    <a:lumMod val="75000"/>
                  </a:schemeClr>
                </a:solidFill>
                <a:latin typeface="Calibri" panose="020F0502020204030204" pitchFamily="34" charset="0"/>
                <a:ea typeface="+mn-ea"/>
                <a:cs typeface="Times New Roman" panose="02020603050405020304" pitchFamily="18" charset="0"/>
              </a:rPr>
              <a:t>I tend to become irrational and also think in magical ways.”</a:t>
            </a:r>
            <a:r>
              <a:rPr lang="en-US" altLang="en-US" sz="2600" b="1" i="1" dirty="0">
                <a:solidFill>
                  <a:schemeClr val="accent5">
                    <a:lumMod val="75000"/>
                  </a:schemeClr>
                </a:solidFill>
                <a:latin typeface="Calibri" panose="020F0502020204030204" pitchFamily="34" charset="0"/>
                <a:ea typeface="+mn-ea"/>
                <a:cs typeface="Times New Roman" panose="02020603050405020304" pitchFamily="18" charset="0"/>
              </a:rPr>
              <a:t> </a:t>
            </a:r>
            <a:r>
              <a:rPr lang="en-US" altLang="en-US" sz="1400" i="1" dirty="0">
                <a:solidFill>
                  <a:schemeClr val="accent5">
                    <a:lumMod val="75000"/>
                  </a:schemeClr>
                </a:solidFill>
                <a:latin typeface="Calibri" panose="020F0502020204030204" pitchFamily="34" charset="0"/>
                <a:ea typeface="+mn-ea"/>
                <a:cs typeface="Times New Roman" panose="02020603050405020304" pitchFamily="18" charset="0"/>
                <a:hlinkClick r:id="rId4"/>
              </a:rPr>
              <a:t>[</a:t>
            </a:r>
            <a:r>
              <a:rPr lang="en-US" altLang="en-US" sz="1400" i="1" dirty="0">
                <a:solidFill>
                  <a:srgbClr val="CCCCFF"/>
                </a:solidFill>
                <a:latin typeface="Times New Roman" panose="02020603050405020304" pitchFamily="18" charset="0"/>
                <a:ea typeface="+mn-ea"/>
                <a:cs typeface="Times New Roman" panose="02020603050405020304" pitchFamily="18" charset="0"/>
                <a:hlinkClick r:id="rId4"/>
              </a:rPr>
              <a:t>617]</a:t>
            </a:r>
          </a:p>
          <a:p>
            <a:pPr>
              <a:lnSpc>
                <a:spcPct val="100000"/>
              </a:lnSpc>
              <a:spcAft>
                <a:spcPts val="900"/>
              </a:spcAft>
              <a:buSzPct val="70000"/>
              <a:buFont typeface="Times New Roman" panose="02020603050405020304" pitchFamily="18" charset="0"/>
              <a:buBlip>
                <a:blip r:embed="rId3"/>
              </a:buBlip>
            </a:pPr>
            <a:endParaRPr lang="en-US" altLang="en-US" sz="2400" dirty="0">
              <a:solidFill>
                <a:srgbClr val="FFFFFF"/>
              </a:solidFill>
              <a:latin typeface="Calibri" panose="020F0502020204030204" pitchFamily="34" charset="0"/>
            </a:endParaRPr>
          </a:p>
        </p:txBody>
      </p:sp>
      <p:sp>
        <p:nvSpPr>
          <p:cNvPr id="4" name="Date Placeholder 2"/>
          <p:cNvSpPr>
            <a:spLocks noGrp="1"/>
          </p:cNvSpPr>
          <p:nvPr>
            <p:ph type="dt" sz="half" idx="10"/>
          </p:nvPr>
        </p:nvSpPr>
        <p:spPr>
          <a:xfrm>
            <a:off x="6110288" y="6629400"/>
            <a:ext cx="2667000" cy="365125"/>
          </a:xfrm>
        </p:spPr>
        <p:txBody>
          <a:bodyPr/>
          <a:lstStyle/>
          <a:p>
            <a:r>
              <a:rPr lang="en-US" altLang="en-US" sz="1000" dirty="0"/>
              <a:t>Evolution Is Not Science, Jeff Woodward</a:t>
            </a:r>
          </a:p>
        </p:txBody>
      </p:sp>
      <p:sp>
        <p:nvSpPr>
          <p:cNvPr id="5" name="Text Box 4"/>
          <p:cNvSpPr txBox="1">
            <a:spLocks noChangeArrowheads="1"/>
          </p:cNvSpPr>
          <p:nvPr/>
        </p:nvSpPr>
        <p:spPr bwMode="auto">
          <a:xfrm>
            <a:off x="365125" y="296875"/>
            <a:ext cx="8412163"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Tree>
    <p:extLst>
      <p:ext uri="{BB962C8B-B14F-4D97-AF65-F5344CB8AC3E}">
        <p14:creationId xmlns:p14="http://schemas.microsoft.com/office/powerpoint/2010/main" val="3141007918"/>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434455" y="1264745"/>
            <a:ext cx="5638799" cy="5723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800"/>
              </a:spcAft>
              <a:buSzPct val="63000"/>
            </a:pPr>
            <a:r>
              <a:rPr lang="en-US" altLang="en-US" sz="3200" b="1" dirty="0">
                <a:solidFill>
                  <a:schemeClr val="accent5">
                    <a:lumMod val="75000"/>
                  </a:schemeClr>
                </a:solidFill>
                <a:latin typeface="Calibri" panose="020F0502020204030204" pitchFamily="34" charset="0"/>
                <a:cs typeface="Arial Unicode MS" panose="020B0604020202020204" pitchFamily="34" charset="-128"/>
              </a:rPr>
              <a:t>Scientists put Darwin on a scientific pedestal. But he had no science degree and virtually no science education.</a:t>
            </a:r>
          </a:p>
          <a:p>
            <a:pPr>
              <a:lnSpc>
                <a:spcPct val="100000"/>
              </a:lnSpc>
              <a:spcAft>
                <a:spcPts val="1800"/>
              </a:spcAft>
              <a:buSzPct val="64000"/>
              <a:buFont typeface="Times New Roman" panose="02020603050405020304" pitchFamily="18" charset="0"/>
              <a:buBlip>
                <a:blip r:embed="rId3"/>
              </a:buBlip>
            </a:pPr>
            <a:r>
              <a:rPr lang="en-US" altLang="en-US" sz="2600" dirty="0">
                <a:solidFill>
                  <a:schemeClr val="tx1"/>
                </a:solidFill>
                <a:latin typeface="Calibri" panose="020F0502020204030204" pitchFamily="34" charset="0"/>
                <a:cs typeface="Arial Unicode MS" panose="020B0604020202020204" pitchFamily="34" charset="-128"/>
              </a:rPr>
              <a:t>Darwin was </a:t>
            </a:r>
            <a:r>
              <a:rPr lang="en-US" altLang="en-US" sz="2600" u="sng" dirty="0">
                <a:solidFill>
                  <a:schemeClr val="tx1"/>
                </a:solidFill>
                <a:latin typeface="Calibri" panose="020F0502020204030204" pitchFamily="34" charset="0"/>
                <a:cs typeface="Arial Unicode MS" panose="020B0604020202020204" pitchFamily="34" charset="-128"/>
              </a:rPr>
              <a:t>ignorant</a:t>
            </a:r>
            <a:r>
              <a:rPr lang="en-US" altLang="en-US" sz="2600" dirty="0">
                <a:solidFill>
                  <a:schemeClr val="tx1"/>
                </a:solidFill>
                <a:latin typeface="Calibri" panose="020F0502020204030204" pitchFamily="34" charset="0"/>
                <a:cs typeface="Arial Unicode MS" panose="020B0604020202020204" pitchFamily="34" charset="-128"/>
              </a:rPr>
              <a:t> about the fundamental laws of science that his illogical theory of evolution violated.</a:t>
            </a:r>
          </a:p>
          <a:p>
            <a:pPr>
              <a:lnSpc>
                <a:spcPct val="100000"/>
              </a:lnSpc>
              <a:spcAft>
                <a:spcPts val="1800"/>
              </a:spcAft>
              <a:buSzPct val="63000"/>
              <a:buFont typeface="Times New Roman" panose="02020603050405020304" pitchFamily="18" charset="0"/>
              <a:buBlip>
                <a:blip r:embed="rId3"/>
              </a:buBlip>
            </a:pPr>
            <a:r>
              <a:rPr lang="en-US" altLang="en-US" sz="2600" dirty="0">
                <a:solidFill>
                  <a:schemeClr val="tx1"/>
                </a:solidFill>
                <a:latin typeface="Calibri" panose="020F0502020204030204" pitchFamily="34" charset="0"/>
                <a:cs typeface="Arial Unicode MS" panose="020B0604020202020204" pitchFamily="34" charset="-128"/>
              </a:rPr>
              <a:t>Darwin was a </a:t>
            </a:r>
            <a:r>
              <a:rPr lang="en-US" altLang="en-US" sz="2600" u="sng" dirty="0">
                <a:solidFill>
                  <a:schemeClr val="tx1"/>
                </a:solidFill>
                <a:latin typeface="Calibri" panose="020F0502020204030204" pitchFamily="34" charset="0"/>
                <a:cs typeface="Arial Unicode MS" panose="020B0604020202020204" pitchFamily="34" charset="-128"/>
              </a:rPr>
              <a:t>drunken</a:t>
            </a:r>
            <a:r>
              <a:rPr lang="en-US" altLang="en-US" sz="2600" dirty="0">
                <a:solidFill>
                  <a:schemeClr val="tx1"/>
                </a:solidFill>
                <a:latin typeface="Calibri" panose="020F0502020204030204" pitchFamily="34" charset="0"/>
                <a:cs typeface="Arial Unicode MS" panose="020B0604020202020204" pitchFamily="34" charset="-128"/>
              </a:rPr>
              <a:t> college </a:t>
            </a:r>
            <a:r>
              <a:rPr lang="en-US" altLang="en-US" sz="2600" u="sng" dirty="0">
                <a:solidFill>
                  <a:schemeClr val="tx1"/>
                </a:solidFill>
                <a:latin typeface="Calibri" panose="020F0502020204030204" pitchFamily="34" charset="0"/>
                <a:cs typeface="Arial Unicode MS" panose="020B0604020202020204" pitchFamily="34" charset="-128"/>
              </a:rPr>
              <a:t>dropout</a:t>
            </a:r>
            <a:r>
              <a:rPr lang="en-US" altLang="en-US" sz="2600" dirty="0">
                <a:solidFill>
                  <a:schemeClr val="tx1"/>
                </a:solidFill>
                <a:latin typeface="Calibri" panose="020F0502020204030204" pitchFamily="34" charset="0"/>
                <a:cs typeface="Arial Unicode MS" panose="020B0604020202020204" pitchFamily="34" charset="-128"/>
              </a:rPr>
              <a:t>, animal stuffing taxidermist, amateur bug collector and failed Bible theologian.</a:t>
            </a:r>
            <a:r>
              <a:rPr lang="en-US" altLang="en-US" sz="2200" dirty="0">
                <a:solidFill>
                  <a:schemeClr val="tx1"/>
                </a:solidFill>
                <a:latin typeface="Calibri" panose="020F0502020204030204" pitchFamily="34" charset="0"/>
                <a:cs typeface="Arial Unicode MS" panose="020B0604020202020204" pitchFamily="34" charset="-128"/>
              </a:rPr>
              <a:t> </a:t>
            </a:r>
            <a:r>
              <a:rPr lang="en-US" altLang="en-US" sz="1100" dirty="0">
                <a:solidFill>
                  <a:schemeClr val="tx1"/>
                </a:solidFill>
                <a:latin typeface="Calibri" panose="020F0502020204030204" pitchFamily="34" charset="0"/>
                <a:cs typeface="Arial Unicode MS" panose="020B0604020202020204" pitchFamily="34" charset="-128"/>
                <a:hlinkClick r:id="rId4"/>
              </a:rPr>
              <a:t>[24]</a:t>
            </a:r>
            <a:r>
              <a:rPr lang="en-US" altLang="en-US" sz="1100" dirty="0">
                <a:solidFill>
                  <a:schemeClr val="tx1"/>
                </a:solidFill>
                <a:latin typeface="Calibri" panose="020F0502020204030204" pitchFamily="34" charset="0"/>
                <a:cs typeface="Arial Unicode MS" panose="020B0604020202020204" pitchFamily="34" charset="-128"/>
                <a:hlinkClick r:id="rId5"/>
              </a:rPr>
              <a:t>[583]</a:t>
            </a:r>
            <a:r>
              <a:rPr lang="en-US" altLang="en-US" sz="1100" dirty="0">
                <a:solidFill>
                  <a:schemeClr val="tx1"/>
                </a:solidFill>
                <a:latin typeface="Calibri" panose="020F0502020204030204" pitchFamily="34" charset="0"/>
                <a:cs typeface="Arial Unicode MS" panose="020B0604020202020204" pitchFamily="34" charset="-128"/>
                <a:hlinkClick r:id="rId6"/>
              </a:rPr>
              <a:t>[633]</a:t>
            </a:r>
            <a:r>
              <a:rPr lang="en-US" altLang="en-US" sz="1100" dirty="0">
                <a:solidFill>
                  <a:schemeClr val="tx1"/>
                </a:solidFill>
                <a:latin typeface="Calibri" panose="020F0502020204030204" pitchFamily="34" charset="0"/>
                <a:cs typeface="Arial Unicode MS" panose="020B0604020202020204" pitchFamily="34" charset="-128"/>
              </a:rPr>
              <a:t> </a:t>
            </a:r>
          </a:p>
          <a:p>
            <a:pPr>
              <a:lnSpc>
                <a:spcPct val="100000"/>
              </a:lnSpc>
              <a:buClrTx/>
              <a:buSzPct val="69000"/>
              <a:buFontTx/>
              <a:buNone/>
            </a:pPr>
            <a:endParaRPr lang="en-US" altLang="en-US" sz="1100" b="1" dirty="0">
              <a:solidFill>
                <a:srgbClr val="FFFFFF"/>
              </a:solidFill>
              <a:latin typeface="Calibri" panose="020F0502020204030204" pitchFamily="34" charset="0"/>
              <a:cs typeface="Arial Unicode MS" panose="020B0604020202020204" pitchFamily="34" charset="-128"/>
            </a:endParaRPr>
          </a:p>
        </p:txBody>
      </p:sp>
      <p:pic>
        <p:nvPicPr>
          <p:cNvPr id="26626" name="Picture 2"/>
          <p:cNvPicPr>
            <a:picLocks noChangeAspect="1" noChangeArrowheads="1"/>
          </p:cNvPicPr>
          <p:nvPr/>
        </p:nvPicPr>
        <p:blipFill>
          <a:blip r:embed="rId7">
            <a:extLst>
              <a:ext uri="{28A0092B-C50C-407E-A947-70E740481C1C}">
                <a14:useLocalDpi xmlns:a14="http://schemas.microsoft.com/office/drawing/2010/main" val="0"/>
              </a:ext>
            </a:extLst>
          </a:blip>
          <a:srcRect t="4863" b="4863"/>
          <a:stretch>
            <a:fillRect/>
          </a:stretch>
        </p:blipFill>
        <p:spPr bwMode="auto">
          <a:xfrm>
            <a:off x="6096000" y="1920400"/>
            <a:ext cx="2597150" cy="3657600"/>
          </a:xfrm>
          <a:prstGeom prst="rect">
            <a:avLst/>
          </a:prstGeom>
          <a:noFill/>
          <a:ln>
            <a:noFill/>
          </a:ln>
          <a:effectLst/>
          <a:extLst>
            <a:ext uri="{909E8E84-426E-40DD-AFC4-6F175D3DCCD1}">
              <a14:hiddenFill xmlns:a14="http://schemas.microsoft.com/office/drawing/2010/main">
                <a:blipFill dpi="0" rotWithShape="0">
                  <a:blip/>
                  <a:srcRect t="4863" b="486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Text Box 3"/>
          <p:cNvSpPr txBox="1">
            <a:spLocks noChangeArrowheads="1"/>
          </p:cNvSpPr>
          <p:nvPr/>
        </p:nvSpPr>
        <p:spPr bwMode="auto">
          <a:xfrm>
            <a:off x="7051675" y="568543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000" b="1" dirty="0">
                <a:solidFill>
                  <a:srgbClr val="FFFFFF"/>
                </a:solidFill>
                <a:latin typeface="Times New Roman" panose="02020603050405020304" pitchFamily="18" charset="0"/>
              </a:rPr>
              <a:t> </a:t>
            </a:r>
            <a:r>
              <a:rPr lang="en-US" altLang="en-US" sz="1400" b="1" dirty="0">
                <a:solidFill>
                  <a:srgbClr val="CCCCFF"/>
                </a:solidFill>
                <a:latin typeface="Times New Roman" panose="02020603050405020304" pitchFamily="18" charset="0"/>
                <a:hlinkClick r:id="rId8"/>
              </a:rPr>
              <a:t>[631]</a:t>
            </a:r>
          </a:p>
        </p:txBody>
      </p:sp>
      <p:sp>
        <p:nvSpPr>
          <p:cNvPr id="6" name="Date Placeholder 2"/>
          <p:cNvSpPr>
            <a:spLocks noGrp="1"/>
          </p:cNvSpPr>
          <p:nvPr>
            <p:ph type="dt" sz="half" idx="10"/>
          </p:nvPr>
        </p:nvSpPr>
        <p:spPr>
          <a:xfrm>
            <a:off x="3291840" y="6400800"/>
            <a:ext cx="2667000" cy="365125"/>
          </a:xfrm>
        </p:spPr>
        <p:txBody>
          <a:bodyPr/>
          <a:lstStyle/>
          <a:p>
            <a:r>
              <a:rPr lang="en-US" altLang="en-US" sz="1000" dirty="0"/>
              <a:t>Evolution Is Not Science, Jeff Woodward</a:t>
            </a:r>
          </a:p>
        </p:txBody>
      </p:sp>
      <p:sp>
        <p:nvSpPr>
          <p:cNvPr id="7" name="Text Box 4"/>
          <p:cNvSpPr txBox="1">
            <a:spLocks noChangeArrowheads="1"/>
          </p:cNvSpPr>
          <p:nvPr/>
        </p:nvSpPr>
        <p:spPr bwMode="auto">
          <a:xfrm>
            <a:off x="365125" y="296875"/>
            <a:ext cx="8412163" cy="685800"/>
          </a:xfrm>
          <a:prstGeom prst="rect">
            <a:avLst/>
          </a:prstGeom>
          <a:blipFill dpi="0" rotWithShape="0">
            <a:blip r:embed="rId9"/>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531173" y="1371600"/>
            <a:ext cx="7927027" cy="5067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800"/>
              </a:spcAft>
              <a:buSzPct val="68000"/>
            </a:pPr>
            <a:r>
              <a:rPr lang="en-US" altLang="en-US" sz="3200" b="1" dirty="0">
                <a:solidFill>
                  <a:schemeClr val="accent5">
                    <a:lumMod val="75000"/>
                  </a:schemeClr>
                </a:solidFill>
                <a:latin typeface="Calibri" panose="020F0502020204030204" pitchFamily="34" charset="0"/>
                <a:cs typeface="Arial Unicode MS" panose="020B0604020202020204" pitchFamily="34" charset="-128"/>
              </a:rPr>
              <a:t>Darwin plagiarized small variation “after their kind” from the Bible that described this for animals and humans.</a:t>
            </a:r>
          </a:p>
          <a:p>
            <a:pPr>
              <a:lnSpc>
                <a:spcPct val="100000"/>
              </a:lnSpc>
              <a:spcAft>
                <a:spcPts val="1800"/>
              </a:spcAft>
              <a:buSzPct val="68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cs typeface="Arial Unicode MS" panose="020B0604020202020204" pitchFamily="34" charset="-128"/>
              </a:rPr>
              <a:t>Darwin originally correctly believed that God created all original kinds of species,</a:t>
            </a:r>
            <a:r>
              <a:rPr lang="en-US" altLang="en-US" sz="2400" dirty="0">
                <a:solidFill>
                  <a:srgbClr val="FFFFFF"/>
                </a:solidFill>
                <a:latin typeface="Calibri" panose="020F0502020204030204" pitchFamily="34" charset="0"/>
                <a:cs typeface="Arial Unicode MS" panose="020B0604020202020204" pitchFamily="34" charset="-128"/>
              </a:rPr>
              <a:t> and then God let them vary slightly.</a:t>
            </a:r>
          </a:p>
          <a:p>
            <a:pPr>
              <a:lnSpc>
                <a:spcPct val="90000"/>
              </a:lnSpc>
              <a:spcAft>
                <a:spcPts val="1800"/>
              </a:spcAft>
              <a:buClr>
                <a:srgbClr val="FFFFFF"/>
              </a:buClr>
              <a:buSzPct val="69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cs typeface="Arial Unicode MS" panose="020B0604020202020204" pitchFamily="34" charset="-128"/>
              </a:rPr>
              <a:t>God said </a:t>
            </a:r>
            <a:r>
              <a:rPr lang="en-US" altLang="en-US" sz="2400" u="sng" dirty="0">
                <a:solidFill>
                  <a:srgbClr val="FFFFFF"/>
                </a:solidFill>
                <a:latin typeface="Calibri" panose="020F0502020204030204" pitchFamily="34" charset="0"/>
                <a:cs typeface="Arial Unicode MS" panose="020B0604020202020204" pitchFamily="34" charset="-128"/>
              </a:rPr>
              <a:t>Esau would form new nations and be born different, a strong hunter. Esau was born red and hairy</a:t>
            </a:r>
            <a:r>
              <a:rPr lang="en-US" altLang="en-US" sz="2400" dirty="0">
                <a:solidFill>
                  <a:srgbClr val="FFFFFF"/>
                </a:solidFill>
                <a:latin typeface="Calibri" panose="020F0502020204030204" pitchFamily="34" charset="0"/>
                <a:cs typeface="Arial Unicode MS" panose="020B0604020202020204" pitchFamily="34" charset="-128"/>
              </a:rPr>
              <a:t> all over and formed new nations. Today </a:t>
            </a:r>
            <a:r>
              <a:rPr lang="en-US" altLang="en-US" sz="2400" u="sng" dirty="0">
                <a:solidFill>
                  <a:srgbClr val="FFFFFF"/>
                </a:solidFill>
                <a:latin typeface="Calibri" panose="020F0502020204030204" pitchFamily="34" charset="0"/>
                <a:cs typeface="Arial Unicode MS" panose="020B0604020202020204" pitchFamily="34" charset="-128"/>
              </a:rPr>
              <a:t>Russians are very hairy and Irish have red hair</a:t>
            </a:r>
            <a:r>
              <a:rPr lang="en-US" altLang="en-US" sz="2400" dirty="0">
                <a:solidFill>
                  <a:srgbClr val="FFFFFF"/>
                </a:solidFill>
                <a:latin typeface="Calibri" panose="020F0502020204030204" pitchFamily="34" charset="0"/>
                <a:cs typeface="Arial Unicode MS" panose="020B0604020202020204" pitchFamily="34" charset="-128"/>
              </a:rPr>
              <a:t>.</a:t>
            </a:r>
          </a:p>
          <a:p>
            <a:pPr marL="274320" indent="0">
              <a:lnSpc>
                <a:spcPct val="90000"/>
              </a:lnSpc>
              <a:spcAft>
                <a:spcPts val="1800"/>
              </a:spcAft>
              <a:buClr>
                <a:srgbClr val="FFFFFF"/>
              </a:buClr>
              <a:buSzPct val="84000"/>
            </a:pPr>
            <a:r>
              <a:rPr lang="en-US" altLang="en-US" sz="1600" i="1" dirty="0">
                <a:solidFill>
                  <a:srgbClr val="FFFFFF"/>
                </a:solidFill>
                <a:latin typeface="Calibri" panose="020F0502020204030204" pitchFamily="34" charset="0"/>
              </a:rPr>
              <a:t>And the LORD said unto her (Rebecca), Two nations are in thy womb, and two manner of people... one people shall be stronger. And the first came out red, all over like an hairy garment... Esau was a cunning hunter, a man of the field; and Jacob was a plain man… (Gen. 25: 23-27)</a:t>
            </a:r>
          </a:p>
        </p:txBody>
      </p:sp>
      <p:sp>
        <p:nvSpPr>
          <p:cNvPr id="4" name="Date Placeholder 2"/>
          <p:cNvSpPr>
            <a:spLocks noGrp="1"/>
          </p:cNvSpPr>
          <p:nvPr>
            <p:ph type="dt" sz="half" idx="10"/>
          </p:nvPr>
        </p:nvSpPr>
        <p:spPr>
          <a:xfrm>
            <a:off x="5943600" y="6400800"/>
            <a:ext cx="2667000" cy="365125"/>
          </a:xfrm>
        </p:spPr>
        <p:txBody>
          <a:bodyPr/>
          <a:lstStyle/>
          <a:p>
            <a:r>
              <a:rPr lang="en-US" altLang="en-US" sz="1000" dirty="0"/>
              <a:t>Evolution Is Not Science, Jeff Woodward</a:t>
            </a:r>
          </a:p>
        </p:txBody>
      </p:sp>
      <p:sp>
        <p:nvSpPr>
          <p:cNvPr id="5" name="Text Box 4"/>
          <p:cNvSpPr txBox="1">
            <a:spLocks noChangeArrowheads="1"/>
          </p:cNvSpPr>
          <p:nvPr/>
        </p:nvSpPr>
        <p:spPr bwMode="auto">
          <a:xfrm>
            <a:off x="365125" y="296875"/>
            <a:ext cx="8412163"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989806" y="1046429"/>
            <a:ext cx="7162800" cy="5354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1463" indent="-212725">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1pPr>
            <a:lvl2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2pPr>
            <a:lvl3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3pPr>
            <a:lvl4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4pPr>
            <a:lvl5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2800" b="1" dirty="0">
                <a:solidFill>
                  <a:srgbClr val="FFFFFF"/>
                </a:solidFill>
                <a:latin typeface="Calibri" panose="020F0502020204030204" pitchFamily="34" charset="0"/>
                <a:cs typeface="Arial Unicode MS" panose="020B0604020202020204" pitchFamily="34" charset="-128"/>
              </a:rPr>
              <a:t>Day 5</a:t>
            </a:r>
          </a:p>
          <a:p>
            <a:pPr>
              <a:lnSpc>
                <a:spcPct val="95000"/>
              </a:lnSpc>
              <a:spcAft>
                <a:spcPts val="1438"/>
              </a:spcAft>
              <a:buClr>
                <a:srgbClr val="FFFFFF"/>
              </a:buClr>
              <a:buSzPct val="69000"/>
              <a:buFont typeface="Times New Roman" panose="02020603050405020304" pitchFamily="18" charset="0"/>
              <a:buBlip>
                <a:blip r:embed="rId3"/>
              </a:buBlip>
            </a:pPr>
            <a:r>
              <a:rPr lang="en-US" altLang="en-US" sz="2400" i="1" dirty="0">
                <a:solidFill>
                  <a:srgbClr val="FFFFFF"/>
                </a:solidFill>
                <a:latin typeface="Calibri" panose="020F0502020204030204" pitchFamily="34" charset="0"/>
                <a:cs typeface="Arial Unicode MS" panose="020B0604020202020204" pitchFamily="34" charset="-128"/>
              </a:rPr>
              <a:t>... So God created the great creatures of the sea and </a:t>
            </a:r>
            <a:r>
              <a:rPr lang="en-US" altLang="en-US" sz="2600" i="1" dirty="0">
                <a:solidFill>
                  <a:srgbClr val="FFFFFF"/>
                </a:solidFill>
                <a:latin typeface="Calibri" panose="020F0502020204030204" pitchFamily="34" charset="0"/>
                <a:cs typeface="Arial Unicode MS" panose="020B0604020202020204" pitchFamily="34" charset="-128"/>
              </a:rPr>
              <a:t>every living thing with which the water teems...</a:t>
            </a:r>
            <a:r>
              <a:rPr lang="en-US" altLang="en-US" sz="2600" i="1" dirty="0">
                <a:solidFill>
                  <a:srgbClr val="0000FF"/>
                </a:solidFill>
                <a:latin typeface="Calibri" panose="020F0502020204030204" pitchFamily="34" charset="0"/>
                <a:cs typeface="Arial Unicode MS" panose="020B0604020202020204" pitchFamily="34" charset="-128"/>
              </a:rPr>
              <a:t> </a:t>
            </a: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according to their kinds, and every winged bird according to its kind</a:t>
            </a:r>
            <a:r>
              <a:rPr lang="en-US" altLang="en-US" sz="2600" i="1" dirty="0">
                <a:solidFill>
                  <a:schemeClr val="accent5">
                    <a:lumMod val="75000"/>
                  </a:schemeClr>
                </a:solidFill>
                <a:latin typeface="Calibri" panose="020F0502020204030204" pitchFamily="34" charset="0"/>
                <a:cs typeface="Arial Unicode MS" panose="020B0604020202020204" pitchFamily="34" charset="-128"/>
              </a:rPr>
              <a:t>...</a:t>
            </a:r>
            <a:r>
              <a:rPr lang="en-US" altLang="en-US" sz="2400" i="1" dirty="0">
                <a:solidFill>
                  <a:schemeClr val="accent5">
                    <a:lumMod val="75000"/>
                  </a:schemeClr>
                </a:solidFill>
                <a:latin typeface="Calibri" panose="020F0502020204030204" pitchFamily="34" charset="0"/>
                <a:cs typeface="Arial Unicode MS" panose="020B0604020202020204" pitchFamily="34" charset="-128"/>
              </a:rPr>
              <a:t> </a:t>
            </a:r>
            <a:r>
              <a:rPr lang="en-US" altLang="en-US" i="1" dirty="0">
                <a:solidFill>
                  <a:srgbClr val="FFFFFF"/>
                </a:solidFill>
                <a:latin typeface="Calibri" panose="020F0502020204030204" pitchFamily="34" charset="0"/>
                <a:cs typeface="Arial Unicode MS" panose="020B0604020202020204" pitchFamily="34" charset="-128"/>
              </a:rPr>
              <a:t>(Gen. 1:20-23 NIV)</a:t>
            </a:r>
          </a:p>
          <a:p>
            <a:pPr>
              <a:lnSpc>
                <a:spcPct val="95000"/>
              </a:lnSpc>
              <a:spcAft>
                <a:spcPts val="1438"/>
              </a:spcAft>
              <a:buClr>
                <a:srgbClr val="FFFFFF"/>
              </a:buClr>
              <a:buSzPct val="69000"/>
              <a:buFont typeface="Times New Roman" panose="02020603050405020304" pitchFamily="18" charset="0"/>
              <a:buBlip>
                <a:blip r:embed="rId3"/>
              </a:buBlip>
            </a:pPr>
            <a:r>
              <a:rPr lang="en-US" altLang="en-US" sz="2400" i="1" dirty="0">
                <a:solidFill>
                  <a:srgbClr val="FFFFFF"/>
                </a:solidFill>
                <a:latin typeface="Calibri" panose="020F0502020204030204" pitchFamily="34" charset="0"/>
                <a:cs typeface="Arial Unicode MS" panose="020B0604020202020204" pitchFamily="34" charset="-128"/>
              </a:rPr>
              <a:t>God created </a:t>
            </a: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great whales</a:t>
            </a:r>
            <a:r>
              <a:rPr lang="en-US" altLang="en-US" sz="2600" i="1" dirty="0">
                <a:solidFill>
                  <a:schemeClr val="accent5">
                    <a:lumMod val="75000"/>
                  </a:schemeClr>
                </a:solidFill>
                <a:latin typeface="Calibri" panose="020F0502020204030204" pitchFamily="34" charset="0"/>
                <a:cs typeface="Arial Unicode MS" panose="020B0604020202020204" pitchFamily="34" charset="-128"/>
              </a:rPr>
              <a:t>,</a:t>
            </a:r>
            <a:r>
              <a:rPr lang="en-US" altLang="en-US" sz="2400" i="1" dirty="0">
                <a:solidFill>
                  <a:schemeClr val="accent5">
                    <a:lumMod val="75000"/>
                  </a:schemeClr>
                </a:solidFill>
                <a:latin typeface="Calibri" panose="020F0502020204030204" pitchFamily="34" charset="0"/>
                <a:cs typeface="Arial Unicode MS" panose="020B0604020202020204" pitchFamily="34" charset="-128"/>
              </a:rPr>
              <a:t> </a:t>
            </a:r>
            <a:r>
              <a:rPr lang="en-US" altLang="en-US" sz="2400" i="1" dirty="0">
                <a:solidFill>
                  <a:srgbClr val="FFFFFF"/>
                </a:solidFill>
                <a:latin typeface="Calibri" panose="020F0502020204030204" pitchFamily="34" charset="0"/>
                <a:cs typeface="Arial Unicode MS" panose="020B0604020202020204" pitchFamily="34" charset="-128"/>
              </a:rPr>
              <a:t>and every living creature that moveth... </a:t>
            </a: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after their kind</a:t>
            </a:r>
            <a:r>
              <a:rPr lang="en-US" altLang="en-US" sz="2600" i="1" dirty="0">
                <a:solidFill>
                  <a:schemeClr val="accent5">
                    <a:lumMod val="75000"/>
                  </a:schemeClr>
                </a:solidFill>
                <a:latin typeface="Calibri" panose="020F0502020204030204" pitchFamily="34" charset="0"/>
                <a:cs typeface="Arial Unicode MS" panose="020B0604020202020204" pitchFamily="34" charset="-128"/>
              </a:rPr>
              <a:t>,</a:t>
            </a:r>
            <a:r>
              <a:rPr lang="en-US" altLang="en-US" sz="2400" i="1" dirty="0">
                <a:solidFill>
                  <a:schemeClr val="accent5">
                    <a:lumMod val="75000"/>
                  </a:schemeClr>
                </a:solidFill>
                <a:latin typeface="Calibri" panose="020F0502020204030204" pitchFamily="34" charset="0"/>
                <a:cs typeface="Arial Unicode MS" panose="020B0604020202020204" pitchFamily="34" charset="-128"/>
              </a:rPr>
              <a:t> </a:t>
            </a:r>
            <a:r>
              <a:rPr lang="en-US" altLang="en-US" sz="2400" i="1" dirty="0">
                <a:solidFill>
                  <a:srgbClr val="FFFFFF"/>
                </a:solidFill>
                <a:latin typeface="Calibri" panose="020F0502020204030204" pitchFamily="34" charset="0"/>
                <a:cs typeface="Arial Unicode MS" panose="020B0604020202020204" pitchFamily="34" charset="-128"/>
              </a:rPr>
              <a:t>and every winged</a:t>
            </a:r>
            <a:r>
              <a:rPr lang="en-US" altLang="en-US" sz="2400" b="1" i="1" dirty="0">
                <a:solidFill>
                  <a:srgbClr val="FFFFFF"/>
                </a:solidFill>
                <a:latin typeface="Calibri" panose="020F0502020204030204" pitchFamily="34" charset="0"/>
                <a:cs typeface="Arial Unicode MS" panose="020B0604020202020204" pitchFamily="34" charset="-128"/>
              </a:rPr>
              <a:t> </a:t>
            </a:r>
            <a:r>
              <a:rPr lang="en-US" altLang="en-US" sz="2400" b="1" i="1" dirty="0">
                <a:solidFill>
                  <a:schemeClr val="accent5">
                    <a:lumMod val="75000"/>
                  </a:schemeClr>
                </a:solidFill>
                <a:latin typeface="Calibri" panose="020F0502020204030204" pitchFamily="34" charset="0"/>
                <a:cs typeface="Arial Unicode MS" panose="020B0604020202020204" pitchFamily="34" charset="-128"/>
              </a:rPr>
              <a:t>fowl </a:t>
            </a: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after his kind</a:t>
            </a:r>
            <a:r>
              <a:rPr lang="en-US" altLang="en-US" sz="2600" i="1" dirty="0">
                <a:solidFill>
                  <a:schemeClr val="accent5">
                    <a:lumMod val="75000"/>
                  </a:schemeClr>
                </a:solidFill>
                <a:latin typeface="Calibri" panose="020F0502020204030204" pitchFamily="34" charset="0"/>
                <a:cs typeface="Arial Unicode MS" panose="020B0604020202020204" pitchFamily="34" charset="-128"/>
              </a:rPr>
              <a:t>...”</a:t>
            </a:r>
            <a:r>
              <a:rPr lang="en-US" altLang="en-US" sz="2400" i="1" dirty="0">
                <a:solidFill>
                  <a:schemeClr val="accent5">
                    <a:lumMod val="75000"/>
                  </a:schemeClr>
                </a:solidFill>
                <a:latin typeface="Calibri" panose="020F0502020204030204" pitchFamily="34" charset="0"/>
                <a:cs typeface="Arial Unicode MS" panose="020B0604020202020204" pitchFamily="34" charset="-128"/>
              </a:rPr>
              <a:t> </a:t>
            </a:r>
            <a:r>
              <a:rPr lang="en-US" altLang="en-US" i="1" dirty="0">
                <a:solidFill>
                  <a:srgbClr val="FFFFFF"/>
                </a:solidFill>
                <a:latin typeface="Calibri" panose="020F0502020204030204" pitchFamily="34" charset="0"/>
                <a:cs typeface="Arial Unicode MS" panose="020B0604020202020204" pitchFamily="34" charset="-128"/>
              </a:rPr>
              <a:t>(Gen. 1:21)</a:t>
            </a:r>
          </a:p>
          <a:p>
            <a:pPr>
              <a:lnSpc>
                <a:spcPct val="95000"/>
              </a:lnSpc>
              <a:buClrTx/>
              <a:buFontTx/>
              <a:buNone/>
            </a:pPr>
            <a:r>
              <a:rPr lang="en-US" altLang="en-US" sz="2600" b="1" u="sng" dirty="0">
                <a:solidFill>
                  <a:srgbClr val="FFFFFF"/>
                </a:solidFill>
                <a:latin typeface="Calibri" panose="020F0502020204030204" pitchFamily="34" charset="0"/>
                <a:cs typeface="Arial Unicode MS" panose="020B0604020202020204" pitchFamily="34" charset="-128"/>
              </a:rPr>
              <a:t>Day 6</a:t>
            </a:r>
          </a:p>
          <a:p>
            <a:pPr>
              <a:lnSpc>
                <a:spcPct val="95000"/>
              </a:lnSpc>
              <a:spcAft>
                <a:spcPts val="2163"/>
              </a:spcAft>
              <a:buClr>
                <a:srgbClr val="FFFFFF"/>
              </a:buClr>
              <a:buSzPct val="69000"/>
              <a:buFont typeface="Times New Roman" panose="02020603050405020304" pitchFamily="18" charset="0"/>
              <a:buBlip>
                <a:blip r:embed="rId3"/>
              </a:buBlip>
            </a:pPr>
            <a:r>
              <a:rPr lang="en-US" altLang="en-US" sz="2400" i="1" dirty="0">
                <a:solidFill>
                  <a:srgbClr val="FFFFFF"/>
                </a:solidFill>
                <a:latin typeface="Calibri" panose="020F0502020204030204" pitchFamily="34" charset="0"/>
                <a:cs typeface="Arial Unicode MS" panose="020B0604020202020204" pitchFamily="34" charset="-128"/>
              </a:rPr>
              <a:t>God said, “Let the land produce living creatures </a:t>
            </a: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according to their kinds</a:t>
            </a:r>
            <a:r>
              <a:rPr lang="en-US" altLang="en-US" sz="2400" b="1" i="1" dirty="0">
                <a:solidFill>
                  <a:schemeClr val="accent5">
                    <a:lumMod val="75000"/>
                  </a:schemeClr>
                </a:solidFill>
                <a:latin typeface="Calibri" panose="020F0502020204030204" pitchFamily="34" charset="0"/>
                <a:cs typeface="Arial Unicode MS" panose="020B0604020202020204" pitchFamily="34" charset="-128"/>
              </a:rPr>
              <a:t>:</a:t>
            </a:r>
            <a:r>
              <a:rPr lang="en-US" altLang="en-US" sz="2400" b="1" i="1" dirty="0">
                <a:solidFill>
                  <a:srgbClr val="FFFFFF"/>
                </a:solidFill>
                <a:latin typeface="Calibri" panose="020F0502020204030204" pitchFamily="34" charset="0"/>
                <a:cs typeface="Arial Unicode MS" panose="020B0604020202020204" pitchFamily="34" charset="-128"/>
              </a:rPr>
              <a:t> </a:t>
            </a:r>
            <a:r>
              <a:rPr lang="en-US" altLang="en-US" sz="2400" b="1" i="1" dirty="0">
                <a:solidFill>
                  <a:schemeClr val="accent5">
                    <a:lumMod val="75000"/>
                  </a:schemeClr>
                </a:solidFill>
                <a:latin typeface="Calibri" panose="020F0502020204030204" pitchFamily="34" charset="0"/>
                <a:cs typeface="Arial Unicode MS" panose="020B0604020202020204" pitchFamily="34" charset="-128"/>
              </a:rPr>
              <a:t>the livestock, </a:t>
            </a:r>
            <a:r>
              <a:rPr lang="en-US" altLang="en-US" sz="2400" i="1" dirty="0">
                <a:solidFill>
                  <a:srgbClr val="FFFFFF"/>
                </a:solidFill>
                <a:latin typeface="Calibri" panose="020F0502020204030204" pitchFamily="34" charset="0"/>
                <a:cs typeface="Arial Unicode MS" panose="020B0604020202020204" pitchFamily="34" charset="-128"/>
              </a:rPr>
              <a:t>the creatures that move along the ground, and the </a:t>
            </a:r>
            <a:r>
              <a:rPr lang="en-US" altLang="en-US" sz="2400" b="1" i="1" dirty="0">
                <a:solidFill>
                  <a:schemeClr val="accent5">
                    <a:lumMod val="75000"/>
                  </a:schemeClr>
                </a:solidFill>
                <a:latin typeface="Calibri" panose="020F0502020204030204" pitchFamily="34" charset="0"/>
                <a:cs typeface="Arial Unicode MS" panose="020B0604020202020204" pitchFamily="34" charset="-128"/>
              </a:rPr>
              <a:t>wild animals, each </a:t>
            </a: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according to its kind</a:t>
            </a:r>
            <a:r>
              <a:rPr lang="en-US" altLang="en-US" sz="2600" i="1" dirty="0">
                <a:solidFill>
                  <a:schemeClr val="accent5">
                    <a:lumMod val="75000"/>
                  </a:schemeClr>
                </a:solidFill>
                <a:latin typeface="Calibri" panose="020F0502020204030204" pitchFamily="34" charset="0"/>
                <a:cs typeface="Arial Unicode MS" panose="020B0604020202020204" pitchFamily="34" charset="-128"/>
              </a:rPr>
              <a:t>...”</a:t>
            </a:r>
            <a:r>
              <a:rPr lang="en-US" altLang="en-US" sz="2400" i="1" dirty="0">
                <a:solidFill>
                  <a:schemeClr val="accent5">
                    <a:lumMod val="75000"/>
                  </a:schemeClr>
                </a:solidFill>
                <a:latin typeface="Calibri" panose="020F0502020204030204" pitchFamily="34" charset="0"/>
                <a:cs typeface="Arial Unicode MS" panose="020B0604020202020204" pitchFamily="34" charset="-128"/>
              </a:rPr>
              <a:t> </a:t>
            </a:r>
            <a:r>
              <a:rPr lang="en-US" altLang="en-US" i="1" dirty="0">
                <a:solidFill>
                  <a:srgbClr val="FFFFFF"/>
                </a:solidFill>
                <a:latin typeface="Calibri" panose="020F0502020204030204" pitchFamily="34" charset="0"/>
                <a:cs typeface="Arial Unicode MS" panose="020B0604020202020204" pitchFamily="34" charset="-128"/>
              </a:rPr>
              <a:t>(Gen. 1:24 NIV)</a:t>
            </a:r>
          </a:p>
        </p:txBody>
      </p:sp>
      <p:sp>
        <p:nvSpPr>
          <p:cNvPr id="4" name="Date Placeholder 2"/>
          <p:cNvSpPr>
            <a:spLocks noGrp="1"/>
          </p:cNvSpPr>
          <p:nvPr>
            <p:ph type="dt" sz="half" idx="10"/>
          </p:nvPr>
        </p:nvSpPr>
        <p:spPr>
          <a:xfrm>
            <a:off x="3237706" y="6520171"/>
            <a:ext cx="2667000" cy="365125"/>
          </a:xfrm>
        </p:spPr>
        <p:txBody>
          <a:bodyPr/>
          <a:lstStyle/>
          <a:p>
            <a:r>
              <a:rPr lang="en-US" altLang="en-US" sz="1000" dirty="0"/>
              <a:t>Evolution Is Not Science, Jeff Woodward</a:t>
            </a:r>
          </a:p>
        </p:txBody>
      </p:sp>
      <p:sp>
        <p:nvSpPr>
          <p:cNvPr id="5" name="Text Box 4"/>
          <p:cNvSpPr txBox="1">
            <a:spLocks noChangeArrowheads="1"/>
          </p:cNvSpPr>
          <p:nvPr/>
        </p:nvSpPr>
        <p:spPr bwMode="auto">
          <a:xfrm>
            <a:off x="365125" y="296875"/>
            <a:ext cx="8412163"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8653"/>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t="4863" b="4863"/>
          <a:stretch>
            <a:fillRect/>
          </a:stretch>
        </p:blipFill>
        <p:spPr bwMode="auto">
          <a:xfrm>
            <a:off x="3021012" y="2031324"/>
            <a:ext cx="3025775" cy="4251325"/>
          </a:xfrm>
          <a:prstGeom prst="rect">
            <a:avLst/>
          </a:prstGeom>
          <a:noFill/>
          <a:ln w="63500">
            <a:noFill/>
            <a:round/>
            <a:headEnd/>
            <a:tailEnd/>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t="4863" b="486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4190999" y="648522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000" dirty="0">
                <a:solidFill>
                  <a:schemeClr val="bg1"/>
                </a:solidFill>
                <a:latin typeface="Times New Roman" panose="02020603050405020304" pitchFamily="18" charset="0"/>
              </a:rPr>
              <a:t> </a:t>
            </a:r>
            <a:r>
              <a:rPr lang="en-US" altLang="en-US" sz="1400" dirty="0">
                <a:solidFill>
                  <a:schemeClr val="bg1"/>
                </a:solidFill>
                <a:latin typeface="Times New Roman" panose="02020603050405020304" pitchFamily="18" charset="0"/>
              </a:rPr>
              <a:t>[631]</a:t>
            </a:r>
            <a:endParaRPr lang="en-US" altLang="en-US" sz="1400" dirty="0">
              <a:solidFill>
                <a:schemeClr val="bg1"/>
              </a:solidFill>
              <a:latin typeface="Times New Roman" panose="02020603050405020304" pitchFamily="18" charset="0"/>
              <a:hlinkClick r:id="rId6"/>
            </a:endParaRPr>
          </a:p>
        </p:txBody>
      </p:sp>
      <p:sp>
        <p:nvSpPr>
          <p:cNvPr id="8" name="Date Placeholder 2"/>
          <p:cNvSpPr>
            <a:spLocks noGrp="1"/>
          </p:cNvSpPr>
          <p:nvPr>
            <p:ph type="dt" sz="half" idx="10"/>
          </p:nvPr>
        </p:nvSpPr>
        <p:spPr>
          <a:xfrm>
            <a:off x="6046786" y="6577295"/>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121816849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291562" y="1803334"/>
            <a:ext cx="8580120" cy="487210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9144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342900" lvl="0" indent="-342900">
              <a:lnSpc>
                <a:spcPct val="90000"/>
              </a:lnSpc>
              <a:spcBef>
                <a:spcPts val="0"/>
              </a:spcBef>
              <a:spcAft>
                <a:spcPts val="1000"/>
              </a:spcAft>
              <a:buClr>
                <a:schemeClr val="bg1"/>
              </a:buClr>
              <a:buFont typeface="Wingdings" panose="05000000000000000000" pitchFamily="2" charset="2"/>
              <a:buChar char="Ø"/>
              <a:tabLst/>
            </a:pPr>
            <a:r>
              <a:rPr lang="en-US" sz="2400" i="1" kern="150" dirty="0">
                <a:solidFill>
                  <a:prstClr val="white"/>
                </a:solidFill>
                <a:latin typeface="Calibri" panose="020F0502020204030204" pitchFamily="34" charset="0"/>
                <a:ea typeface="SimSun" panose="02010600030101010101" pitchFamily="2" charset="-122"/>
                <a:cs typeface="Mangal" panose="02040503050203030202" pitchFamily="18" charset="0"/>
              </a:rPr>
              <a:t>"Darwin focused on his studies and was </a:t>
            </a:r>
            <a:r>
              <a:rPr lang="en-US" sz="2400" i="1" u="sng" kern="150" dirty="0">
                <a:solidFill>
                  <a:prstClr val="white"/>
                </a:solidFill>
                <a:latin typeface="Calibri" panose="020F0502020204030204" pitchFamily="34" charset="0"/>
                <a:ea typeface="SimSun" panose="02010600030101010101" pitchFamily="2" charset="-122"/>
                <a:cs typeface="Mangal" panose="02040503050203030202" pitchFamily="18" charset="0"/>
              </a:rPr>
              <a:t>delighted by </a:t>
            </a:r>
            <a:r>
              <a:rPr lang="en-US" sz="2400" i="1" kern="150" dirty="0">
                <a:solidFill>
                  <a:prstClr val="white"/>
                </a:solidFill>
                <a:latin typeface="Calibri" panose="020F0502020204030204" pitchFamily="34" charset="0"/>
                <a:ea typeface="SimSun" panose="02010600030101010101" pitchFamily="2" charset="-122"/>
                <a:cs typeface="Mangal" panose="02040503050203030202" pitchFamily="18" charset="0"/>
              </a:rPr>
              <a:t>the language and logic of  William Paley's </a:t>
            </a:r>
            <a:r>
              <a:rPr lang="en-US" sz="2400" i="1" u="sng" kern="150" dirty="0">
                <a:solidFill>
                  <a:prstClr val="white"/>
                </a:solidFill>
                <a:latin typeface="Calibri" panose="020F0502020204030204" pitchFamily="34" charset="0"/>
                <a:ea typeface="SimSun" panose="02010600030101010101" pitchFamily="2" charset="-122"/>
                <a:cs typeface="Mangal" panose="02040503050203030202" pitchFamily="18" charset="0"/>
              </a:rPr>
              <a:t>Evidences of Christianity</a:t>
            </a:r>
            <a:r>
              <a:rPr lang="en-US" sz="2400" i="1" kern="150" dirty="0">
                <a:solidFill>
                  <a:prstClr val="white"/>
                </a:solidFill>
                <a:latin typeface="Calibri" panose="020F0502020204030204" pitchFamily="34" charset="0"/>
                <a:ea typeface="SimSun" panose="02010600030101010101" pitchFamily="2" charset="-122"/>
                <a:cs typeface="Mangal" panose="02040503050203030202" pitchFamily="18" charset="0"/>
              </a:rPr>
              <a:t>”.</a:t>
            </a:r>
            <a:r>
              <a:rPr lang="en-US" sz="2200" i="1" kern="150" dirty="0">
                <a:solidFill>
                  <a:prstClr val="white"/>
                </a:solidFill>
                <a:latin typeface="Calibri" panose="020F0502020204030204" pitchFamily="34" charset="0"/>
                <a:ea typeface="SimSun" panose="02010600030101010101" pitchFamily="2" charset="-122"/>
                <a:cs typeface="Mangal" panose="02040503050203030202" pitchFamily="18" charset="0"/>
              </a:rPr>
              <a:t> </a:t>
            </a:r>
            <a:r>
              <a:rPr lang="en-US" sz="1600" i="1" kern="150" dirty="0">
                <a:solidFill>
                  <a:prstClr val="white"/>
                </a:solidFill>
                <a:latin typeface="Calibri" panose="020F0502020204030204" pitchFamily="34" charset="0"/>
                <a:ea typeface="SimSun" panose="02010600030101010101" pitchFamily="2" charset="-122"/>
                <a:cs typeface="Mangal" panose="02040503050203030202" pitchFamily="18" charset="0"/>
                <a:hlinkClick r:id="rId5"/>
              </a:rPr>
              <a:t>[24]</a:t>
            </a:r>
            <a:endParaRPr lang="en-US" sz="1600" kern="150" dirty="0">
              <a:solidFill>
                <a:prstClr val="white"/>
              </a:solidFill>
              <a:latin typeface="Calibri" panose="020F0502020204030204" pitchFamily="34" charset="0"/>
              <a:ea typeface="SimSun" panose="02010600030101010101" pitchFamily="2" charset="-122"/>
              <a:cs typeface="Mangal" panose="02040503050203030202" pitchFamily="18" charset="0"/>
            </a:endParaRPr>
          </a:p>
          <a:p>
            <a:pPr marL="342900" indent="-342900">
              <a:lnSpc>
                <a:spcPct val="90000"/>
              </a:lnSpc>
              <a:spcAft>
                <a:spcPts val="1000"/>
              </a:spcAft>
              <a:buClr>
                <a:schemeClr val="bg1"/>
              </a:buClr>
              <a:buFont typeface="Wingdings" panose="05000000000000000000" pitchFamily="2" charset="2"/>
              <a:buChar char="Ø"/>
            </a:pPr>
            <a:r>
              <a:rPr lang="en-US" sz="2400" i="1" kern="150" dirty="0">
                <a:solidFill>
                  <a:prstClr val="white"/>
                </a:solidFill>
                <a:latin typeface="Calibri" panose="020F0502020204030204" pitchFamily="34" charset="0"/>
                <a:ea typeface="Times New Roman" panose="02020603050405020304" pitchFamily="18" charset="0"/>
                <a:cs typeface="Times New Roman" panose="02020603050405020304" pitchFamily="18" charset="0"/>
              </a:rPr>
              <a:t>"</a:t>
            </a:r>
            <a:r>
              <a:rPr lang="en-US" sz="2400" i="1" u="sng" kern="150" dirty="0">
                <a:solidFill>
                  <a:prstClr val="white"/>
                </a:solidFill>
                <a:latin typeface="Calibri" panose="020F0502020204030204" pitchFamily="34" charset="0"/>
                <a:ea typeface="Times New Roman" panose="02020603050405020304" pitchFamily="18" charset="0"/>
                <a:cs typeface="Times New Roman" panose="02020603050405020304" pitchFamily="18" charset="0"/>
              </a:rPr>
              <a:t>He liked the thought of becoming a country clergyman</a:t>
            </a:r>
            <a:r>
              <a:rPr lang="en-US" sz="2400" i="1" kern="150" dirty="0">
                <a:solidFill>
                  <a:prstClr val="white"/>
                </a:solidFill>
                <a:latin typeface="Calibri" panose="020F0502020204030204" pitchFamily="34" charset="0"/>
                <a:ea typeface="Times New Roman" panose="02020603050405020304" pitchFamily="18" charset="0"/>
                <a:cs typeface="Times New Roman" panose="02020603050405020304" pitchFamily="18" charset="0"/>
              </a:rPr>
              <a:t>, and before studying at the University of Cambridge, 'as I did not then in the least doubt the strict and literal truth of every word in the Bible, I soon persuaded myself that our Creed must be fully accepted.‘” </a:t>
            </a:r>
            <a:r>
              <a:rPr lang="en-US" sz="1600" kern="150" dirty="0">
                <a:solidFill>
                  <a:prstClr val="white"/>
                </a:solidFill>
                <a:latin typeface="Calibri" panose="020F0502020204030204" pitchFamily="34" charset="0"/>
                <a:ea typeface="Times New Roman" panose="02020603050405020304" pitchFamily="18" charset="0"/>
                <a:cs typeface="Mangal" panose="02040503050203030202" pitchFamily="18" charset="0"/>
                <a:hlinkClick r:id="rId6"/>
              </a:rPr>
              <a:t>[632]</a:t>
            </a:r>
            <a:r>
              <a:rPr lang="en-US" altLang="en-US" sz="1600" dirty="0">
                <a:solidFill>
                  <a:srgbClr val="FFFFFF"/>
                </a:solidFill>
                <a:latin typeface="Calibri" panose="020F0502020204030204" pitchFamily="34" charset="0"/>
                <a:cs typeface="Arial Unicode MS" panose="020B0604020202020204" pitchFamily="34" charset="-128"/>
              </a:rPr>
              <a:t> </a:t>
            </a:r>
          </a:p>
          <a:p>
            <a:pPr marL="342900" indent="-342900">
              <a:lnSpc>
                <a:spcPct val="90000"/>
              </a:lnSpc>
              <a:spcAft>
                <a:spcPts val="1000"/>
              </a:spcAft>
              <a:buClr>
                <a:schemeClr val="bg1"/>
              </a:buClr>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Darwin told us the </a:t>
            </a:r>
            <a:r>
              <a:rPr lang="en-US" altLang="en-US" sz="2400" u="sng" dirty="0">
                <a:solidFill>
                  <a:srgbClr val="FFFFFF"/>
                </a:solidFill>
                <a:latin typeface="Calibri" panose="020F0502020204030204" pitchFamily="34" charset="0"/>
                <a:cs typeface="Arial Unicode MS" panose="020B0604020202020204" pitchFamily="34" charset="-128"/>
              </a:rPr>
              <a:t>lack of transitional species</a:t>
            </a:r>
            <a:r>
              <a:rPr lang="en-US" altLang="en-US" sz="2400" dirty="0">
                <a:solidFill>
                  <a:srgbClr val="FFFFFF"/>
                </a:solidFill>
                <a:latin typeface="Calibri" panose="020F0502020204030204" pitchFamily="34" charset="0"/>
                <a:cs typeface="Arial Unicode MS" panose="020B0604020202020204" pitchFamily="34" charset="-128"/>
              </a:rPr>
              <a:t> was a problem for evolution. We </a:t>
            </a:r>
            <a:r>
              <a:rPr lang="en-US" altLang="en-US" sz="2400" u="sng" dirty="0">
                <a:solidFill>
                  <a:srgbClr val="FFFFFF"/>
                </a:solidFill>
                <a:latin typeface="Calibri" panose="020F0502020204030204" pitchFamily="34" charset="0"/>
                <a:cs typeface="Arial Unicode MS" panose="020B0604020202020204" pitchFamily="34" charset="-128"/>
              </a:rPr>
              <a:t>still have found none</a:t>
            </a:r>
            <a:r>
              <a:rPr lang="en-US" altLang="en-US" sz="2400" dirty="0">
                <a:solidFill>
                  <a:srgbClr val="FFFFFF"/>
                </a:solidFill>
                <a:latin typeface="Calibri" panose="020F0502020204030204" pitchFamily="34" charset="0"/>
                <a:cs typeface="Arial Unicode MS" panose="020B0604020202020204" pitchFamily="34" charset="-128"/>
              </a:rPr>
              <a:t>. </a:t>
            </a:r>
          </a:p>
          <a:p>
            <a:pPr marL="342900" indent="-342900">
              <a:lnSpc>
                <a:spcPct val="90000"/>
              </a:lnSpc>
              <a:spcAft>
                <a:spcPts val="1200"/>
              </a:spcAft>
              <a:buClr>
                <a:schemeClr val="bg1"/>
              </a:buClr>
              <a:buFont typeface="Wingdings" panose="05000000000000000000" pitchFamily="2" charset="2"/>
              <a:buChar char="Ø"/>
            </a:pPr>
            <a:r>
              <a:rPr lang="en-US" altLang="en-US" sz="2400" u="sng" dirty="0">
                <a:solidFill>
                  <a:srgbClr val="FFFFFF"/>
                </a:solidFill>
                <a:latin typeface="Calibri" panose="020F0502020204030204" pitchFamily="34" charset="0"/>
                <a:cs typeface="Arial Unicode MS" panose="020B0604020202020204" pitchFamily="34" charset="-128"/>
              </a:rPr>
              <a:t>Millions of transitional fossils are the most basic requirement for evolution,</a:t>
            </a:r>
            <a:r>
              <a:rPr lang="en-US" altLang="en-US" sz="2400" dirty="0">
                <a:solidFill>
                  <a:srgbClr val="FFFFFF"/>
                </a:solidFill>
                <a:latin typeface="Calibri" panose="020F0502020204030204" pitchFamily="34" charset="0"/>
                <a:cs typeface="Arial Unicode MS" panose="020B0604020202020204" pitchFamily="34" charset="-128"/>
              </a:rPr>
              <a:t> we must find exponentially more “transitional” fossils than fully formed fossils.</a:t>
            </a:r>
          </a:p>
        </p:txBody>
      </p:sp>
      <p:sp>
        <p:nvSpPr>
          <p:cNvPr id="8" name="Date Placeholder 2"/>
          <p:cNvSpPr>
            <a:spLocks noGrp="1"/>
          </p:cNvSpPr>
          <p:nvPr>
            <p:ph type="dt" sz="half" idx="10"/>
          </p:nvPr>
        </p:nvSpPr>
        <p:spPr>
          <a:xfrm>
            <a:off x="6172200" y="6675437"/>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3959906445"/>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430469" y="1920240"/>
            <a:ext cx="8302305" cy="483517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18288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90000"/>
              </a:lnSpc>
              <a:spcBef>
                <a:spcPts val="0"/>
              </a:spcBef>
              <a:spcAft>
                <a:spcPts val="1800"/>
              </a:spcAft>
              <a:buClr>
                <a:schemeClr val="bg1"/>
              </a:buClr>
              <a:buFont typeface="Wingdings" panose="05000000000000000000" pitchFamily="2" charset="2"/>
              <a:buChar char="Ø"/>
              <a:tabLst/>
            </a:pPr>
            <a:r>
              <a:rPr lang="en-US" sz="2600" b="1" i="1" kern="150" dirty="0">
                <a:solidFill>
                  <a:schemeClr val="tx2">
                    <a:lumMod val="10000"/>
                  </a:schemeClr>
                </a:solidFill>
                <a:latin typeface="Calibri" panose="020F0502020204030204" pitchFamily="34" charset="0"/>
                <a:ea typeface="Times New Roman" panose="02020603050405020304" pitchFamily="18" charset="0"/>
                <a:cs typeface="Times New Roman" panose="02020603050405020304" pitchFamily="18" charset="0"/>
              </a:rPr>
              <a:t>“At both universities, he (Darwin) saw how evolution was associated with radicals and democrats seeking to overthrow society..." </a:t>
            </a:r>
            <a:r>
              <a:rPr lang="en-US" sz="1400" kern="150" dirty="0">
                <a:solidFill>
                  <a:schemeClr val="accent5">
                    <a:lumMod val="75000"/>
                  </a:schemeClr>
                </a:solidFill>
                <a:latin typeface="Calibri" panose="020F0502020204030204" pitchFamily="34" charset="0"/>
                <a:ea typeface="Times New Roman" panose="02020603050405020304" pitchFamily="18" charset="0"/>
                <a:cs typeface="Mangal" panose="02040503050203030202" pitchFamily="18" charset="0"/>
                <a:hlinkClick r:id="rId5"/>
              </a:rPr>
              <a:t>[632]</a:t>
            </a:r>
            <a:endParaRPr lang="en-US" altLang="en-US" sz="1400" dirty="0">
              <a:solidFill>
                <a:schemeClr val="accent5">
                  <a:lumMod val="75000"/>
                </a:schemeClr>
              </a:solidFill>
              <a:latin typeface="Calibri" panose="020F0502020204030204" pitchFamily="34" charset="0"/>
              <a:cs typeface="Arial Unicode MS" panose="020B0604020202020204" pitchFamily="34" charset="-128"/>
            </a:endParaRPr>
          </a:p>
          <a:p>
            <a:pPr marL="342900" lvl="0" indent="-342900">
              <a:lnSpc>
                <a:spcPct val="90000"/>
              </a:lnSpc>
              <a:spcBef>
                <a:spcPts val="0"/>
              </a:spcBef>
              <a:spcAft>
                <a:spcPts val="1800"/>
              </a:spcAft>
              <a:buClr>
                <a:schemeClr val="bg1"/>
              </a:buClr>
              <a:buFont typeface="Wingdings" panose="05000000000000000000" pitchFamily="2" charset="2"/>
              <a:buChar char="Ø"/>
              <a:tabLst/>
            </a:pPr>
            <a:r>
              <a:rPr lang="en-US" altLang="en-US" sz="2600" b="1" dirty="0">
                <a:solidFill>
                  <a:schemeClr val="tx2">
                    <a:lumMod val="10000"/>
                  </a:schemeClr>
                </a:solidFill>
                <a:latin typeface="Calibri" panose="020F0502020204030204" pitchFamily="34" charset="0"/>
                <a:cs typeface="Arial Unicode MS" panose="020B0604020202020204" pitchFamily="34" charset="-128"/>
              </a:rPr>
              <a:t>After heavy college alcohol and later narcotic drug abuse, Darwin slowly changed from Christian conservative Creationist, to agnostic mentally ill evolutionist. </a:t>
            </a:r>
            <a:r>
              <a:rPr lang="en-US" sz="1400" kern="150" dirty="0">
                <a:solidFill>
                  <a:schemeClr val="tx1"/>
                </a:solidFill>
                <a:latin typeface="Calibri" panose="020F0502020204030204" pitchFamily="34" charset="0"/>
                <a:ea typeface="Times New Roman" panose="02020603050405020304" pitchFamily="18" charset="0"/>
                <a:cs typeface="Mangal" panose="02040503050203030202" pitchFamily="18" charset="0"/>
                <a:hlinkClick r:id="rId5"/>
              </a:rPr>
              <a:t>[632]</a:t>
            </a:r>
            <a:r>
              <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hlinkClick r:id="rId6"/>
              </a:rPr>
              <a:t> [24]</a:t>
            </a:r>
            <a:endParaRPr lang="en-US" sz="1400" kern="150" dirty="0">
              <a:solidFill>
                <a:schemeClr val="tx1"/>
              </a:solidFill>
              <a:latin typeface="Calibri" panose="020F0502020204030204" pitchFamily="34" charset="0"/>
              <a:ea typeface="SimSun" panose="02010600030101010101" pitchFamily="2" charset="-122"/>
              <a:cs typeface="Mangal" panose="02040503050203030202" pitchFamily="18" charset="0"/>
            </a:endParaRPr>
          </a:p>
          <a:p>
            <a:pPr marL="342900" indent="-342900">
              <a:lnSpc>
                <a:spcPct val="90000"/>
              </a:lnSpc>
              <a:spcBef>
                <a:spcPts val="0"/>
              </a:spcBef>
              <a:spcAft>
                <a:spcPts val="1200"/>
              </a:spcAft>
              <a:buClr>
                <a:schemeClr val="bg1"/>
              </a:buClr>
              <a:buFont typeface="Wingdings" panose="05000000000000000000" pitchFamily="2" charset="2"/>
              <a:buChar char="Ø"/>
              <a:tabLst/>
            </a:pPr>
            <a:r>
              <a:rPr lang="en-US" sz="2400" dirty="0">
                <a:solidFill>
                  <a:prstClr val="white"/>
                </a:solidFill>
                <a:latin typeface="Calibri" panose="020F0502020204030204" pitchFamily="34" charset="0"/>
                <a:ea typeface="SimSun" panose="02010600030101010101" pitchFamily="2" charset="-122"/>
                <a:cs typeface="Mangal" panose="02040503050203030202" pitchFamily="18" charset="0"/>
              </a:rPr>
              <a:t>After alcohol and drugs killed much of his logical brain cells, Darwin changed his theories and removed God. </a:t>
            </a:r>
            <a:r>
              <a:rPr lang="en-US" sz="1600" dirty="0">
                <a:solidFill>
                  <a:prstClr val="black"/>
                </a:solidFill>
                <a:latin typeface="Calibri" panose="020F0502020204030204" pitchFamily="34" charset="0"/>
                <a:hlinkClick r:id="rId6"/>
              </a:rPr>
              <a:t>[24]</a:t>
            </a:r>
            <a:r>
              <a:rPr lang="en-US" sz="1600" dirty="0">
                <a:solidFill>
                  <a:prstClr val="black"/>
                </a:solidFill>
                <a:latin typeface="Calibri" panose="020F0502020204030204" pitchFamily="34" charset="0"/>
                <a:hlinkClick r:id="rId5"/>
              </a:rPr>
              <a:t>[632]</a:t>
            </a:r>
            <a:r>
              <a:rPr lang="en-US" sz="1600" dirty="0">
                <a:solidFill>
                  <a:prstClr val="white"/>
                </a:solidFill>
                <a:latin typeface="Calibri" panose="020F0502020204030204" pitchFamily="34" charset="0"/>
                <a:ea typeface="SimSun" panose="02010600030101010101" pitchFamily="2" charset="-122"/>
                <a:cs typeface="Mangal" panose="02040503050203030202" pitchFamily="18" charset="0"/>
              </a:rPr>
              <a:t> </a:t>
            </a:r>
          </a:p>
          <a:p>
            <a:pPr marL="342900" lvl="0" indent="-342900">
              <a:lnSpc>
                <a:spcPct val="90000"/>
              </a:lnSpc>
              <a:spcBef>
                <a:spcPts val="0"/>
              </a:spcBef>
              <a:spcAft>
                <a:spcPts val="1200"/>
              </a:spcAft>
              <a:buClr>
                <a:schemeClr val="bg1"/>
              </a:buClr>
              <a:buFont typeface="Wingdings" panose="05000000000000000000" pitchFamily="2" charset="2"/>
              <a:buChar char="Ø"/>
              <a:tabLst/>
            </a:pPr>
            <a:r>
              <a:rPr lang="en-US" sz="2400" dirty="0">
                <a:solidFill>
                  <a:prstClr val="white"/>
                </a:solidFill>
                <a:latin typeface="Calibri" panose="020F0502020204030204" pitchFamily="34" charset="0"/>
                <a:ea typeface="SimSun" panose="02010600030101010101" pitchFamily="2" charset="-122"/>
                <a:cs typeface="Mangal" panose="02040503050203030202" pitchFamily="18" charset="0"/>
              </a:rPr>
              <a:t>Shortly after his rejection of God, Darwin's health deteriorated rapidly. </a:t>
            </a:r>
            <a:r>
              <a:rPr lang="en-US" sz="1400" dirty="0">
                <a:solidFill>
                  <a:prstClr val="black"/>
                </a:solidFill>
                <a:latin typeface="Calibri" panose="020F0502020204030204" pitchFamily="34" charset="0"/>
                <a:hlinkClick r:id="rId6"/>
              </a:rPr>
              <a:t>[24]</a:t>
            </a:r>
            <a:r>
              <a:rPr lang="en-US" sz="1400" dirty="0">
                <a:solidFill>
                  <a:prstClr val="black"/>
                </a:solidFill>
                <a:latin typeface="Calibri" panose="020F0502020204030204" pitchFamily="34" charset="0"/>
                <a:hlinkClick r:id="rId5"/>
              </a:rPr>
              <a:t>[632]</a:t>
            </a:r>
            <a:endParaRPr lang="en-US" sz="1400" dirty="0">
              <a:solidFill>
                <a:prstClr val="white"/>
              </a:solidFill>
              <a:latin typeface="Calibri" panose="020F0502020204030204" pitchFamily="34" charset="0"/>
              <a:ea typeface="SimSun" panose="02010600030101010101" pitchFamily="2" charset="-122"/>
              <a:cs typeface="Mangal" panose="02040503050203030202" pitchFamily="18" charset="0"/>
            </a:endParaRPr>
          </a:p>
        </p:txBody>
      </p:sp>
      <p:sp>
        <p:nvSpPr>
          <p:cNvPr id="8" name="Date Placeholder 2"/>
          <p:cNvSpPr>
            <a:spLocks noGrp="1"/>
          </p:cNvSpPr>
          <p:nvPr>
            <p:ph type="dt" sz="half" idx="10"/>
          </p:nvPr>
        </p:nvSpPr>
        <p:spPr>
          <a:xfrm>
            <a:off x="6065774" y="6675437"/>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1499478768"/>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411480" y="1957713"/>
            <a:ext cx="8302305" cy="479362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1440" tIns="182880" rIns="90000" bIns="18288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457200" indent="-457200">
              <a:lnSpc>
                <a:spcPct val="90000"/>
              </a:lnSpc>
              <a:spcAft>
                <a:spcPts val="0"/>
              </a:spcAft>
              <a:buClr>
                <a:schemeClr val="bg1"/>
              </a:buClr>
              <a:buSzPct val="64000"/>
              <a:buFont typeface="Wingdings" panose="05000000000000000000" pitchFamily="2" charset="2"/>
              <a:buChar char="Ø"/>
            </a:pPr>
            <a:r>
              <a:rPr lang="en-US" altLang="en-US" sz="2600" dirty="0">
                <a:solidFill>
                  <a:srgbClr val="FFFFFF"/>
                </a:solidFill>
                <a:latin typeface="Calibri" panose="020F0502020204030204" pitchFamily="34" charset="0"/>
                <a:cs typeface="Arial Unicode MS" panose="020B0604020202020204" pitchFamily="34" charset="-128"/>
              </a:rPr>
              <a:t>Darwin's heavy drinking plus </a:t>
            </a:r>
            <a:r>
              <a:rPr lang="en-US" altLang="en-US" sz="2600" u="sng" dirty="0">
                <a:solidFill>
                  <a:srgbClr val="FFFFFF"/>
                </a:solidFill>
                <a:latin typeface="Calibri" panose="020F0502020204030204" pitchFamily="34" charset="0"/>
                <a:cs typeface="Arial Unicode MS" panose="020B0604020202020204" pitchFamily="34" charset="-128"/>
              </a:rPr>
              <a:t>addictive opiate</a:t>
            </a:r>
            <a:r>
              <a:rPr lang="en-US" altLang="en-US" sz="2600" dirty="0">
                <a:solidFill>
                  <a:srgbClr val="FFFFFF"/>
                </a:solidFill>
                <a:latin typeface="Calibri" panose="020F0502020204030204" pitchFamily="34" charset="0"/>
                <a:cs typeface="Arial Unicode MS" panose="020B0604020202020204" pitchFamily="34" charset="-128"/>
              </a:rPr>
              <a:t> codeine medication plus </a:t>
            </a:r>
            <a:r>
              <a:rPr lang="en-US" altLang="en-US" sz="2600" u="sng" dirty="0">
                <a:solidFill>
                  <a:srgbClr val="FFFFFF"/>
                </a:solidFill>
                <a:latin typeface="Calibri" panose="020F0502020204030204" pitchFamily="34" charset="0"/>
                <a:cs typeface="Arial Unicode MS" panose="020B0604020202020204" pitchFamily="34" charset="-128"/>
              </a:rPr>
              <a:t>arsenic and strychnine, (poisons</a:t>
            </a:r>
            <a:r>
              <a:rPr lang="en-US" altLang="en-US" sz="2600" dirty="0">
                <a:solidFill>
                  <a:srgbClr val="FFFFFF"/>
                </a:solidFill>
                <a:latin typeface="Calibri" panose="020F0502020204030204" pitchFamily="34" charset="0"/>
                <a:cs typeface="Arial Unicode MS" panose="020B0604020202020204" pitchFamily="34" charset="-128"/>
              </a:rPr>
              <a:t> that kill humans), </a:t>
            </a:r>
            <a:r>
              <a:rPr lang="en-US" altLang="en-US" sz="2600" u="sng" dirty="0">
                <a:solidFill>
                  <a:srgbClr val="FFFFFF"/>
                </a:solidFill>
                <a:effectLst>
                  <a:outerShdw blurRad="38100" dist="38100" dir="2700000" algn="tl">
                    <a:srgbClr val="808080"/>
                  </a:outerShdw>
                </a:effectLst>
                <a:latin typeface="Calibri" panose="020F0502020204030204" pitchFamily="34" charset="0"/>
                <a:cs typeface="Arial Unicode MS" panose="020B0604020202020204" pitchFamily="34" charset="-128"/>
              </a:rPr>
              <a:t>led to a </a:t>
            </a:r>
            <a:r>
              <a:rPr lang="en-US" altLang="en-US" sz="2600" u="sng" dirty="0">
                <a:solidFill>
                  <a:srgbClr val="FFFFFF"/>
                </a:solidFill>
                <a:latin typeface="Calibri" panose="020F0502020204030204" pitchFamily="34" charset="0"/>
                <a:cs typeface="Arial Unicode MS" panose="020B0604020202020204" pitchFamily="34" charset="-128"/>
              </a:rPr>
              <a:t>diagnosed severe mental illness with hysterical crying and panic attacks</a:t>
            </a:r>
            <a:r>
              <a:rPr lang="en-US" altLang="en-US" sz="2600" dirty="0">
                <a:solidFill>
                  <a:srgbClr val="FFFFFF"/>
                </a:solidFill>
                <a:latin typeface="Calibri" panose="020F0502020204030204" pitchFamily="34" charset="0"/>
                <a:cs typeface="Arial Unicode MS" panose="020B0604020202020204" pitchFamily="34" charset="-128"/>
              </a:rPr>
              <a:t> most of his life.</a:t>
            </a:r>
          </a:p>
          <a:p>
            <a:pPr marL="457200" indent="0">
              <a:lnSpc>
                <a:spcPct val="90000"/>
              </a:lnSpc>
              <a:spcAft>
                <a:spcPts val="2400"/>
              </a:spcAft>
              <a:buClr>
                <a:schemeClr val="bg1"/>
              </a:buClr>
              <a:buSzPct val="64000"/>
            </a:pPr>
            <a:r>
              <a:rPr lang="en-US" altLang="en-US" sz="1500" u="sng" dirty="0">
                <a:solidFill>
                  <a:srgbClr val="CCCCFF"/>
                </a:solidFill>
                <a:latin typeface="Calibri" panose="020F0502020204030204" pitchFamily="34" charset="0"/>
                <a:cs typeface="Arial Unicode MS" panose="020B0604020202020204" pitchFamily="34" charset="-128"/>
                <a:hlinkClick r:id="rId5"/>
              </a:rPr>
              <a:t>[24]</a:t>
            </a:r>
            <a:r>
              <a:rPr lang="en-US" sz="1400" dirty="0">
                <a:solidFill>
                  <a:schemeClr val="bg1"/>
                </a:solidFill>
                <a:latin typeface="Calibri" panose="020F0502020204030204" pitchFamily="34" charset="0"/>
                <a:hlinkClick r:id="rId6"/>
              </a:rPr>
              <a:t>[</a:t>
            </a:r>
            <a:r>
              <a:rPr lang="en-US" sz="1400" u="sng" dirty="0">
                <a:solidFill>
                  <a:schemeClr val="bg1"/>
                </a:solidFill>
                <a:latin typeface="Calibri" panose="020F0502020204030204" pitchFamily="34" charset="0"/>
                <a:hlinkClick r:id="rId6"/>
              </a:rPr>
              <a:t>187]</a:t>
            </a:r>
            <a:r>
              <a:rPr lang="en-US" sz="1400" u="sng" dirty="0">
                <a:solidFill>
                  <a:prstClr val="white"/>
                </a:solidFill>
                <a:latin typeface="Calibri" panose="020F0502020204030204" pitchFamily="34" charset="0"/>
              </a:rPr>
              <a:t>[517]</a:t>
            </a:r>
            <a:r>
              <a:rPr lang="en-US" altLang="en-US" sz="1500" u="sng" dirty="0">
                <a:solidFill>
                  <a:srgbClr val="CCCCFF"/>
                </a:solidFill>
                <a:latin typeface="Calibri" panose="020F0502020204030204" pitchFamily="34" charset="0"/>
                <a:cs typeface="Arial Unicode MS" panose="020B0604020202020204" pitchFamily="34" charset="-128"/>
                <a:hlinkClick r:id="rId7"/>
              </a:rPr>
              <a:t>[583]</a:t>
            </a:r>
            <a:r>
              <a:rPr lang="en-US" altLang="en-US" sz="1500" u="sng" dirty="0">
                <a:solidFill>
                  <a:srgbClr val="CCCCFF"/>
                </a:solidFill>
                <a:latin typeface="Calibri" panose="020F0502020204030204" pitchFamily="34" charset="0"/>
                <a:cs typeface="Arial Unicode MS" panose="020B0604020202020204" pitchFamily="34" charset="-128"/>
                <a:hlinkClick r:id="rId8"/>
              </a:rPr>
              <a:t>[630]</a:t>
            </a:r>
            <a:r>
              <a:rPr lang="en-US" altLang="en-US" sz="1500" u="sng" dirty="0">
                <a:solidFill>
                  <a:srgbClr val="CCCCFF"/>
                </a:solidFill>
                <a:latin typeface="Calibri" panose="020F0502020204030204" pitchFamily="34" charset="0"/>
                <a:cs typeface="Arial Unicode MS" panose="020B0604020202020204" pitchFamily="34" charset="-128"/>
                <a:hlinkClick r:id="rId9"/>
              </a:rPr>
              <a:t>[632]</a:t>
            </a:r>
            <a:r>
              <a:rPr lang="en-US" sz="1400" dirty="0">
                <a:solidFill>
                  <a:schemeClr val="bg1"/>
                </a:solidFill>
                <a:latin typeface="Calibri" panose="020F0502020204030204" pitchFamily="34" charset="0"/>
                <a:hlinkClick r:id="rId10"/>
              </a:rPr>
              <a:t>[749]</a:t>
            </a:r>
            <a:endParaRPr lang="en-US" altLang="en-US" sz="1500" u="sng" dirty="0">
              <a:solidFill>
                <a:srgbClr val="CCCCFF"/>
              </a:solidFill>
              <a:latin typeface="Calibri" panose="020F0502020204030204" pitchFamily="34" charset="0"/>
              <a:cs typeface="Arial Unicode MS" panose="020B0604020202020204" pitchFamily="34" charset="-128"/>
              <a:hlinkClick r:id="rId9"/>
            </a:endParaRPr>
          </a:p>
          <a:p>
            <a:pPr marL="457200" indent="-457200">
              <a:lnSpc>
                <a:spcPct val="90000"/>
              </a:lnSpc>
              <a:spcAft>
                <a:spcPts val="2400"/>
              </a:spcAft>
              <a:buClr>
                <a:schemeClr val="bg1"/>
              </a:buClr>
              <a:buSzPct val="64000"/>
              <a:buFont typeface="Wingdings" panose="05000000000000000000" pitchFamily="2" charset="2"/>
              <a:buChar char="Ø"/>
            </a:pPr>
            <a:r>
              <a:rPr lang="en-US" altLang="en-US" sz="2600" dirty="0">
                <a:solidFill>
                  <a:srgbClr val="FFFFFF"/>
                </a:solidFill>
                <a:latin typeface="Calibri" panose="020F0502020204030204" pitchFamily="34" charset="0"/>
                <a:cs typeface="Arial Unicode MS" panose="020B0604020202020204" pitchFamily="34" charset="-128"/>
              </a:rPr>
              <a:t>Darwin </a:t>
            </a:r>
            <a:r>
              <a:rPr lang="en-US" altLang="en-US" sz="2600" u="sng" dirty="0">
                <a:solidFill>
                  <a:srgbClr val="FFFFFF"/>
                </a:solidFill>
                <a:latin typeface="Calibri" panose="020F0502020204030204" pitchFamily="34" charset="0"/>
                <a:cs typeface="Arial Unicode MS" panose="020B0604020202020204" pitchFamily="34" charset="-128"/>
              </a:rPr>
              <a:t>fell away from his Christian faith</a:t>
            </a:r>
            <a:r>
              <a:rPr lang="en-US" altLang="en-US" sz="2600" dirty="0">
                <a:solidFill>
                  <a:srgbClr val="FFFFFF"/>
                </a:solidFill>
                <a:latin typeface="Calibri" panose="020F0502020204030204" pitchFamily="34" charset="0"/>
                <a:cs typeface="Arial Unicode MS" panose="020B0604020202020204" pitchFamily="34" charset="-128"/>
              </a:rPr>
              <a:t> during the Beagle boat voyage. Darwin stated this occurred because </a:t>
            </a:r>
            <a:r>
              <a:rPr lang="en-US" altLang="en-US" sz="2600" u="sng" dirty="0">
                <a:solidFill>
                  <a:srgbClr val="FFFFFF"/>
                </a:solidFill>
                <a:latin typeface="Calibri" panose="020F0502020204030204" pitchFamily="34" charset="0"/>
                <a:cs typeface="Arial Unicode MS" panose="020B0604020202020204" pitchFamily="34" charset="-128"/>
              </a:rPr>
              <a:t>archeologists couldn’t find ancient Bible manuscripts in </a:t>
            </a:r>
            <a:r>
              <a:rPr lang="en-US" altLang="en-US" sz="2600" dirty="0">
                <a:solidFill>
                  <a:srgbClr val="FFFFFF"/>
                </a:solidFill>
                <a:latin typeface="Calibri" panose="020F0502020204030204" pitchFamily="34" charset="0"/>
                <a:cs typeface="Arial Unicode MS" panose="020B0604020202020204" pitchFamily="34" charset="-128"/>
              </a:rPr>
              <a:t>the volcano destroyed city of </a:t>
            </a:r>
            <a:r>
              <a:rPr lang="en-US" altLang="en-US" sz="2600" u="sng" dirty="0">
                <a:solidFill>
                  <a:srgbClr val="FFFFFF"/>
                </a:solidFill>
                <a:latin typeface="Calibri" panose="020F0502020204030204" pitchFamily="34" charset="0"/>
                <a:cs typeface="Arial Unicode MS" panose="020B0604020202020204" pitchFamily="34" charset="-128"/>
              </a:rPr>
              <a:t>Pompeii</a:t>
            </a:r>
            <a:r>
              <a:rPr lang="en-US" altLang="en-US" sz="2600" dirty="0">
                <a:solidFill>
                  <a:srgbClr val="FFFFFF"/>
                </a:solidFill>
                <a:latin typeface="Calibri" panose="020F0502020204030204" pitchFamily="34" charset="0"/>
                <a:cs typeface="Arial Unicode MS" panose="020B0604020202020204" pitchFamily="34" charset="-128"/>
              </a:rPr>
              <a:t>.</a:t>
            </a:r>
            <a:r>
              <a:rPr lang="en-US" altLang="en-US" sz="2400" dirty="0">
                <a:solidFill>
                  <a:srgbClr val="FFFFFF"/>
                </a:solidFill>
                <a:latin typeface="Calibri" panose="020F0502020204030204" pitchFamily="34" charset="0"/>
                <a:cs typeface="Arial Unicode MS" panose="020B0604020202020204" pitchFamily="34" charset="-128"/>
              </a:rPr>
              <a:t> </a:t>
            </a:r>
            <a:r>
              <a:rPr lang="en-US" altLang="en-US" sz="1500" dirty="0">
                <a:solidFill>
                  <a:srgbClr val="CCCCFF"/>
                </a:solidFill>
                <a:latin typeface="Calibri" panose="020F0502020204030204" pitchFamily="34" charset="0"/>
                <a:cs typeface="Arial Unicode MS" panose="020B0604020202020204" pitchFamily="34" charset="-128"/>
                <a:hlinkClick r:id="rId11"/>
              </a:rPr>
              <a:t>[633]</a:t>
            </a:r>
          </a:p>
          <a:p>
            <a:pPr marL="457200" indent="-457200">
              <a:lnSpc>
                <a:spcPct val="90000"/>
              </a:lnSpc>
              <a:spcAft>
                <a:spcPts val="1800"/>
              </a:spcAft>
              <a:buClr>
                <a:schemeClr val="bg1"/>
              </a:buClr>
              <a:buSzPct val="64000"/>
              <a:buFont typeface="Wingdings" panose="05000000000000000000" pitchFamily="2" charset="2"/>
              <a:buChar char="Ø"/>
            </a:pPr>
            <a:r>
              <a:rPr lang="en-US" altLang="en-US" sz="2600" dirty="0">
                <a:solidFill>
                  <a:srgbClr val="FFFFFF"/>
                </a:solidFill>
                <a:latin typeface="Calibri" panose="020F0502020204030204" pitchFamily="34" charset="0"/>
                <a:cs typeface="Arial Unicode MS" panose="020B0604020202020204" pitchFamily="34" charset="-128"/>
              </a:rPr>
              <a:t>But many ancient Bible manuscripts are </a:t>
            </a:r>
            <a:r>
              <a:rPr lang="en-US" altLang="en-US" sz="2600" u="sng" dirty="0">
                <a:solidFill>
                  <a:srgbClr val="FFFFFF"/>
                </a:solidFill>
                <a:latin typeface="Calibri" panose="020F0502020204030204" pitchFamily="34" charset="0"/>
                <a:cs typeface="Arial Unicode MS" panose="020B0604020202020204" pitchFamily="34" charset="-128"/>
              </a:rPr>
              <a:t>available today</a:t>
            </a:r>
            <a:r>
              <a:rPr lang="en-US" altLang="en-US" sz="2600" dirty="0">
                <a:solidFill>
                  <a:srgbClr val="FFFFFF"/>
                </a:solidFill>
                <a:latin typeface="Calibri" panose="020F0502020204030204" pitchFamily="34" charset="0"/>
                <a:cs typeface="Arial Unicode MS" panose="020B0604020202020204" pitchFamily="34" charset="-128"/>
              </a:rPr>
              <a:t>, including the 2,200 year old </a:t>
            </a:r>
            <a:r>
              <a:rPr lang="en-US" altLang="en-US" sz="2600" u="sng" dirty="0">
                <a:solidFill>
                  <a:srgbClr val="FFFFFF"/>
                </a:solidFill>
                <a:latin typeface="Calibri" panose="020F0502020204030204" pitchFamily="34" charset="0"/>
                <a:cs typeface="Arial Unicode MS" panose="020B0604020202020204" pitchFamily="34" charset="-128"/>
              </a:rPr>
              <a:t>Dead Sea Scrolls. </a:t>
            </a:r>
            <a:endParaRPr lang="en-US" altLang="en-US" sz="2600" dirty="0">
              <a:solidFill>
                <a:srgbClr val="FFFFFF"/>
              </a:solidFill>
              <a:latin typeface="Calibri" panose="020F0502020204030204" pitchFamily="34" charset="0"/>
              <a:cs typeface="Arial Unicode MS" panose="020B0604020202020204" pitchFamily="34" charset="-128"/>
            </a:endParaRPr>
          </a:p>
        </p:txBody>
      </p:sp>
      <p:sp>
        <p:nvSpPr>
          <p:cNvPr id="8" name="Date Placeholder 2"/>
          <p:cNvSpPr>
            <a:spLocks noGrp="1"/>
          </p:cNvSpPr>
          <p:nvPr>
            <p:ph type="dt" sz="half" idx="10"/>
          </p:nvPr>
        </p:nvSpPr>
        <p:spPr>
          <a:xfrm>
            <a:off x="6067704" y="6675437"/>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3073369663"/>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126480" y="6492240"/>
            <a:ext cx="2667000" cy="365125"/>
          </a:xfrm>
        </p:spPr>
        <p:txBody>
          <a:bodyPr/>
          <a:lstStyle/>
          <a:p>
            <a:r>
              <a:rPr lang="en-US" altLang="en-US" sz="1000" dirty="0"/>
              <a:t>Evolution Is Not Science, Jeff Woodward</a:t>
            </a:r>
          </a:p>
        </p:txBody>
      </p:sp>
      <p:sp>
        <p:nvSpPr>
          <p:cNvPr id="10" name="Text Box 1">
            <a:hlinkClick r:id="rId3" action="ppaction://hlinksldjump"/>
          </p:cNvPr>
          <p:cNvSpPr txBox="1">
            <a:spLocks noChangeArrowheads="1"/>
          </p:cNvSpPr>
          <p:nvPr/>
        </p:nvSpPr>
        <p:spPr bwMode="auto">
          <a:xfrm>
            <a:off x="2438400" y="2726185"/>
            <a:ext cx="6352032" cy="90926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spcAft>
                <a:spcPts val="10200"/>
              </a:spcAft>
            </a:pP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Unreliable Unscientific Evolution Leaders</a:t>
            </a:r>
            <a:endParaRPr lang="en-US" sz="2400" b="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65760" y="2540735"/>
            <a:ext cx="1698937" cy="1280160"/>
          </a:xfrm>
          <a:prstGeom prst="rect">
            <a:avLst/>
          </a:prstGeom>
          <a:scene3d>
            <a:camera prst="orthographicFront"/>
            <a:lightRig rig="threePt" dir="t"/>
          </a:scene3d>
          <a:sp3d>
            <a:bevelT w="165100" prst="coolSlant"/>
          </a:sp3d>
        </p:spPr>
      </p:pic>
      <p:sp>
        <p:nvSpPr>
          <p:cNvPr id="18" name="Text Box 2"/>
          <p:cNvSpPr txBox="1">
            <a:spLocks noChangeArrowheads="1"/>
          </p:cNvSpPr>
          <p:nvPr/>
        </p:nvSpPr>
        <p:spPr bwMode="auto">
          <a:xfrm>
            <a:off x="685800" y="199029"/>
            <a:ext cx="7772400" cy="685800"/>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TABLE OF CONTENTS</a:t>
            </a:r>
          </a:p>
        </p:txBody>
      </p:sp>
      <p:sp>
        <p:nvSpPr>
          <p:cNvPr id="12" name="Text Box 1">
            <a:hlinkClick r:id="rId7" action="ppaction://hlinksldjump"/>
          </p:cNvPr>
          <p:cNvSpPr txBox="1">
            <a:spLocks noChangeArrowheads="1"/>
          </p:cNvSpPr>
          <p:nvPr/>
        </p:nvSpPr>
        <p:spPr bwMode="auto">
          <a:xfrm>
            <a:off x="2438400" y="5659681"/>
            <a:ext cx="6352032" cy="914400"/>
          </a:xfrm>
          <a:prstGeom prst="rect">
            <a:avLst/>
          </a:prstGeom>
          <a:blipFill dpi="0" rotWithShape="0">
            <a:blip r:embed="rId4"/>
            <a:srcRect/>
            <a:stretch>
              <a:fillRect t="-7245" b="4947"/>
            </a:stretch>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Bef>
                <a:spcPts val="2400"/>
              </a:spcBef>
              <a:spcAft>
                <a:spcPts val="0"/>
              </a:spcAft>
              <a:buClrTx/>
              <a:buFontTx/>
              <a:buNone/>
            </a:pPr>
            <a:r>
              <a:rPr lang="en-US" altLang="en-US" sz="2400" b="1" dirty="0">
                <a:solidFill>
                  <a:schemeClr val="tx2">
                    <a:lumMod val="25000"/>
                  </a:schemeClr>
                </a:solidFill>
                <a:latin typeface="Times New Roman" panose="02020603050405020304" pitchFamily="18" charset="0"/>
              </a:rPr>
              <a:t>Advanced Eye Design Disproves Evolution</a:t>
            </a:r>
            <a:endParaRPr lang="en-US" altLang="en-US" sz="2400" b="1" dirty="0">
              <a:solidFill>
                <a:schemeClr val="tx2">
                  <a:lumMod val="25000"/>
                </a:schemeClr>
              </a:solidFill>
              <a:latin typeface="Times New Roman" panose="02020603050405020304" pitchFamily="18" charset="0"/>
              <a:cs typeface="Arial Unicode MS" panose="020B0604020202020204" pitchFamily="34" charset="-128"/>
            </a:endParaRPr>
          </a:p>
        </p:txBody>
      </p:sp>
      <p:sp>
        <p:nvSpPr>
          <p:cNvPr id="14" name="Text Box 1">
            <a:hlinkClick r:id="rId8" action="ppaction://hlinksldjump"/>
          </p:cNvPr>
          <p:cNvSpPr txBox="1">
            <a:spLocks noChangeArrowheads="1"/>
          </p:cNvSpPr>
          <p:nvPr/>
        </p:nvSpPr>
        <p:spPr bwMode="auto">
          <a:xfrm>
            <a:off x="2438400" y="4023577"/>
            <a:ext cx="6352032" cy="1211398"/>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24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pic>
        <p:nvPicPr>
          <p:cNvPr id="7" name="Picture 6"/>
          <p:cNvPicPr>
            <a:picLocks noChangeAspect="1"/>
          </p:cNvPicPr>
          <p:nvPr/>
        </p:nvPicPr>
        <p:blipFill>
          <a:blip r:embed="rId9"/>
          <a:stretch>
            <a:fillRect/>
          </a:stretch>
        </p:blipFill>
        <p:spPr>
          <a:xfrm>
            <a:off x="365760" y="1053130"/>
            <a:ext cx="1702639" cy="1280160"/>
          </a:xfrm>
          <a:prstGeom prst="rect">
            <a:avLst/>
          </a:prstGeom>
          <a:scene3d>
            <a:camera prst="orthographicFront"/>
            <a:lightRig rig="threePt" dir="t"/>
          </a:scene3d>
          <a:sp3d>
            <a:bevelT w="165100" prst="coolSlant"/>
          </a:sp3d>
        </p:spPr>
      </p:pic>
      <p:sp>
        <p:nvSpPr>
          <p:cNvPr id="16" name="Text Box 1">
            <a:hlinkClick r:id="rId10" action="ppaction://hlinksldjump"/>
          </p:cNvPr>
          <p:cNvSpPr txBox="1">
            <a:spLocks noChangeArrowheads="1"/>
          </p:cNvSpPr>
          <p:nvPr/>
        </p:nvSpPr>
        <p:spPr bwMode="auto">
          <a:xfrm>
            <a:off x="2438400" y="1241125"/>
            <a:ext cx="6352032" cy="90926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2400" b="1" dirty="0">
                <a:solidFill>
                  <a:srgbClr val="4C4C4C"/>
                </a:solidFill>
                <a:latin typeface="Times New Roman" panose="02020603050405020304" pitchFamily="18" charset="0"/>
              </a:rPr>
              <a:t>INTRODUCTION</a:t>
            </a:r>
          </a:p>
        </p:txBody>
      </p:sp>
      <p:pic>
        <p:nvPicPr>
          <p:cNvPr id="15" name="Picture 14"/>
          <p:cNvPicPr>
            <a:picLocks noChangeAspect="1"/>
          </p:cNvPicPr>
          <p:nvPr/>
        </p:nvPicPr>
        <p:blipFill>
          <a:blip r:embed="rId11"/>
          <a:stretch>
            <a:fillRect/>
          </a:stretch>
        </p:blipFill>
        <p:spPr>
          <a:xfrm>
            <a:off x="365760" y="5476801"/>
            <a:ext cx="1699257" cy="1280160"/>
          </a:xfrm>
          <a:prstGeom prst="rect">
            <a:avLst/>
          </a:prstGeom>
        </p:spPr>
      </p:pic>
      <p:pic>
        <p:nvPicPr>
          <p:cNvPr id="2" name="Picture 1"/>
          <p:cNvPicPr>
            <a:picLocks noChangeAspect="1"/>
          </p:cNvPicPr>
          <p:nvPr/>
        </p:nvPicPr>
        <p:blipFill>
          <a:blip r:embed="rId12"/>
          <a:stretch>
            <a:fillRect/>
          </a:stretch>
        </p:blipFill>
        <p:spPr>
          <a:xfrm>
            <a:off x="366266" y="3989196"/>
            <a:ext cx="1698431" cy="1280160"/>
          </a:xfrm>
          <a:prstGeom prst="rect">
            <a:avLst/>
          </a:prstGeom>
        </p:spPr>
      </p:pic>
    </p:spTree>
    <p:extLst>
      <p:ext uri="{BB962C8B-B14F-4D97-AF65-F5344CB8AC3E}">
        <p14:creationId xmlns:p14="http://schemas.microsoft.com/office/powerpoint/2010/main" val="2632330394"/>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411480" y="2057400"/>
            <a:ext cx="8335287" cy="386259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182880" tIns="91440" rIns="182880" bIns="18288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800"/>
              </a:spcAft>
              <a:buClr>
                <a:srgbClr val="0047FF"/>
              </a:buClr>
              <a:buSzPct val="64000"/>
            </a:pPr>
            <a:r>
              <a:rPr lang="en-US" altLang="en-US" sz="3200" b="1" dirty="0">
                <a:solidFill>
                  <a:schemeClr val="tx2">
                    <a:lumMod val="25000"/>
                  </a:schemeClr>
                </a:solidFill>
                <a:latin typeface="Calibri" panose="020F0502020204030204" pitchFamily="34" charset="0"/>
                <a:cs typeface="Times New Roman" panose="02020603050405020304" pitchFamily="18" charset="0"/>
              </a:rPr>
              <a:t>Darwin's Life Disproves Evolutionary Natural Selection Survival of the Fittest</a:t>
            </a:r>
          </a:p>
          <a:p>
            <a:pPr marL="274320" indent="-274320">
              <a:lnSpc>
                <a:spcPct val="90000"/>
              </a:lnSpc>
              <a:spcAft>
                <a:spcPts val="1200"/>
              </a:spcAft>
              <a:buClr>
                <a:schemeClr val="bg1"/>
              </a:buClr>
              <a:buSzPct val="64000"/>
              <a:buFont typeface="Wingdings" panose="05000000000000000000" pitchFamily="2" charset="2"/>
              <a:buChar char="Ø"/>
            </a:pPr>
            <a:r>
              <a:rPr lang="en-US" altLang="en-US" sz="2600" dirty="0">
                <a:solidFill>
                  <a:srgbClr val="FFFFFF"/>
                </a:solidFill>
                <a:latin typeface="Calibri" panose="020F0502020204030204" pitchFamily="34" charset="0"/>
                <a:cs typeface="Arial Unicode MS" panose="020B0604020202020204" pitchFamily="34" charset="-128"/>
              </a:rPr>
              <a:t>Darwin was exceedingly weak and </a:t>
            </a:r>
            <a:r>
              <a:rPr lang="en-US" altLang="en-US" sz="2600" u="sng" dirty="0">
                <a:solidFill>
                  <a:srgbClr val="FFFFFF"/>
                </a:solidFill>
                <a:latin typeface="Calibri" panose="020F0502020204030204" pitchFamily="34" charset="0"/>
                <a:cs typeface="Arial Unicode MS" panose="020B0604020202020204" pitchFamily="34" charset="-128"/>
              </a:rPr>
              <a:t>sickly with severe mental illness</a:t>
            </a:r>
            <a:r>
              <a:rPr lang="en-US" altLang="en-US" sz="2600" dirty="0">
                <a:solidFill>
                  <a:srgbClr val="FFFFFF"/>
                </a:solidFill>
                <a:latin typeface="Calibri" panose="020F0502020204030204" pitchFamily="34" charset="0"/>
                <a:cs typeface="Arial Unicode MS" panose="020B0604020202020204" pitchFamily="34" charset="-128"/>
              </a:rPr>
              <a:t>. </a:t>
            </a:r>
            <a:r>
              <a:rPr lang="en-US" altLang="en-US" sz="1600" dirty="0">
                <a:solidFill>
                  <a:schemeClr val="bg1"/>
                </a:solidFill>
                <a:latin typeface="Calibri" panose="020F0502020204030204" pitchFamily="34" charset="0"/>
                <a:cs typeface="Arial Unicode MS" panose="020B0604020202020204" pitchFamily="34" charset="-128"/>
                <a:hlinkClick r:id="rId5"/>
              </a:rPr>
              <a:t>[630]</a:t>
            </a:r>
            <a:r>
              <a:rPr lang="en-US" altLang="en-US" sz="1600" dirty="0">
                <a:solidFill>
                  <a:schemeClr val="bg1"/>
                </a:solidFill>
                <a:latin typeface="Calibri" panose="020F0502020204030204" pitchFamily="34" charset="0"/>
                <a:cs typeface="Arial Unicode MS" panose="020B0604020202020204" pitchFamily="34" charset="-128"/>
              </a:rPr>
              <a:t>[632] </a:t>
            </a:r>
          </a:p>
          <a:p>
            <a:pPr marL="274320" indent="-274320">
              <a:lnSpc>
                <a:spcPct val="90000"/>
              </a:lnSpc>
              <a:spcAft>
                <a:spcPts val="1200"/>
              </a:spcAft>
              <a:buClr>
                <a:schemeClr val="bg1"/>
              </a:buClr>
              <a:buSzPct val="64000"/>
              <a:buFont typeface="Wingdings" panose="05000000000000000000" pitchFamily="2" charset="2"/>
              <a:buChar char="Ø"/>
            </a:pPr>
            <a:r>
              <a:rPr lang="en-US" altLang="en-US" sz="2600" dirty="0">
                <a:solidFill>
                  <a:srgbClr val="FFFFFF"/>
                </a:solidFill>
                <a:latin typeface="Calibri" panose="020F0502020204030204" pitchFamily="34" charset="0"/>
                <a:cs typeface="Arial Unicode MS" panose="020B0604020202020204" pitchFamily="34" charset="-128"/>
              </a:rPr>
              <a:t>Yet, Darwin </a:t>
            </a:r>
            <a:r>
              <a:rPr lang="en-US" altLang="en-US" sz="2600" u="sng" dirty="0">
                <a:solidFill>
                  <a:srgbClr val="FFFFFF"/>
                </a:solidFill>
                <a:latin typeface="Calibri" panose="020F0502020204030204" pitchFamily="34" charset="0"/>
                <a:cs typeface="Arial Unicode MS" panose="020B0604020202020204" pitchFamily="34" charset="-128"/>
              </a:rPr>
              <a:t>had several children</a:t>
            </a:r>
            <a:r>
              <a:rPr lang="en-US" altLang="en-US" sz="2600" dirty="0">
                <a:solidFill>
                  <a:srgbClr val="FFFFFF"/>
                </a:solidFill>
                <a:latin typeface="Calibri" panose="020F0502020204030204" pitchFamily="34" charset="0"/>
                <a:cs typeface="Arial Unicode MS" panose="020B0604020202020204" pitchFamily="34" charset="-128"/>
              </a:rPr>
              <a:t> from a loving Christian wife.</a:t>
            </a:r>
          </a:p>
          <a:p>
            <a:pPr marL="274320" indent="-274320">
              <a:lnSpc>
                <a:spcPct val="90000"/>
              </a:lnSpc>
              <a:spcAft>
                <a:spcPts val="0"/>
              </a:spcAft>
              <a:buClr>
                <a:schemeClr val="bg1"/>
              </a:buClr>
              <a:buSzPct val="59000"/>
              <a:buFont typeface="Wingdings" panose="05000000000000000000" pitchFamily="2" charset="2"/>
              <a:buChar char="Ø"/>
            </a:pPr>
            <a:r>
              <a:rPr lang="en-US" altLang="en-US" sz="2600" dirty="0">
                <a:solidFill>
                  <a:srgbClr val="FFFFFF"/>
                </a:solidFill>
                <a:latin typeface="Calibri" panose="020F0502020204030204" pitchFamily="34" charset="0"/>
                <a:cs typeface="Arial Unicode MS" panose="020B0604020202020204" pitchFamily="34" charset="-128"/>
              </a:rPr>
              <a:t>Darwin was terrified to leave his own home and had at least one </a:t>
            </a:r>
            <a:r>
              <a:rPr lang="en-US" altLang="en-US" sz="2600" u="sng" dirty="0">
                <a:solidFill>
                  <a:srgbClr val="FFFFFF"/>
                </a:solidFill>
                <a:latin typeface="Calibri" panose="020F0502020204030204" pitchFamily="34" charset="0"/>
                <a:cs typeface="Arial Unicode MS" panose="020B0604020202020204" pitchFamily="34" charset="-128"/>
              </a:rPr>
              <a:t>complete mental breakdown</a:t>
            </a:r>
            <a:r>
              <a:rPr lang="en-US" altLang="en-US" sz="2600" dirty="0">
                <a:solidFill>
                  <a:srgbClr val="FFFFFF"/>
                </a:solidFill>
                <a:latin typeface="Calibri" panose="020F0502020204030204" pitchFamily="34" charset="0"/>
                <a:cs typeface="Arial Unicode MS" panose="020B0604020202020204" pitchFamily="34" charset="-128"/>
              </a:rPr>
              <a:t>. </a:t>
            </a:r>
            <a:r>
              <a:rPr lang="en-US" altLang="en-US" sz="1600" u="sng" dirty="0">
                <a:solidFill>
                  <a:schemeClr val="bg1"/>
                </a:solidFill>
                <a:latin typeface="Calibri" panose="020F0502020204030204" pitchFamily="34" charset="0"/>
                <a:cs typeface="Arial Unicode MS" panose="020B0604020202020204" pitchFamily="34" charset="-128"/>
                <a:hlinkClick r:id="rId5"/>
              </a:rPr>
              <a:t>[630]</a:t>
            </a:r>
            <a:r>
              <a:rPr lang="en-US" altLang="en-US" sz="1600" u="sng" dirty="0">
                <a:solidFill>
                  <a:schemeClr val="bg1"/>
                </a:solidFill>
                <a:latin typeface="Calibri" panose="020F0502020204030204" pitchFamily="34" charset="0"/>
                <a:cs typeface="Arial Unicode MS" panose="020B0604020202020204" pitchFamily="34" charset="-128"/>
              </a:rPr>
              <a:t>[632]</a:t>
            </a:r>
            <a:endParaRPr lang="en-US" altLang="en-US" sz="1600" dirty="0">
              <a:solidFill>
                <a:schemeClr val="bg1"/>
              </a:solidFill>
              <a:latin typeface="Calibri" panose="020F0502020204030204" pitchFamily="34" charset="0"/>
              <a:cs typeface="Arial Unicode MS" panose="020B0604020202020204" pitchFamily="34" charset="-128"/>
            </a:endParaRPr>
          </a:p>
        </p:txBody>
      </p:sp>
      <p:sp>
        <p:nvSpPr>
          <p:cNvPr id="8" name="Date Placeholder 2"/>
          <p:cNvSpPr>
            <a:spLocks noGrp="1"/>
          </p:cNvSpPr>
          <p:nvPr>
            <p:ph type="dt" sz="half" idx="10"/>
          </p:nvPr>
        </p:nvSpPr>
        <p:spPr>
          <a:xfrm>
            <a:off x="6063845" y="6618103"/>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3934468555"/>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421939" y="1927837"/>
            <a:ext cx="8319365" cy="4485330"/>
          </a:xfrm>
          <a:prstGeom prst="rect">
            <a:avLst/>
          </a:prstGeom>
          <a:gradFill flip="none" rotWithShape="1">
            <a:gsLst>
              <a:gs pos="0">
                <a:schemeClr val="accent6">
                  <a:lumMod val="67000"/>
                </a:schemeClr>
              </a:gs>
              <a:gs pos="1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182880" tIns="182880" rIns="182880" bIns="9144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0" lvl="0" indent="0">
              <a:lnSpc>
                <a:spcPct val="80000"/>
              </a:lnSpc>
              <a:spcBef>
                <a:spcPts val="0"/>
              </a:spcBef>
              <a:spcAft>
                <a:spcPts val="1000"/>
              </a:spcAft>
              <a:buClr>
                <a:prstClr val="black"/>
              </a:buClr>
              <a:tabLst/>
            </a:pPr>
            <a:r>
              <a:rPr lang="en-US" altLang="en-US" sz="3200" b="1" dirty="0">
                <a:solidFill>
                  <a:schemeClr val="tx1">
                    <a:lumMod val="95000"/>
                    <a:lumOff val="5000"/>
                  </a:schemeClr>
                </a:solidFill>
                <a:latin typeface="Calibri" panose="020F0502020204030204" pitchFamily="34" charset="0"/>
                <a:cs typeface="Arial Unicode MS" panose="020B0604020202020204" pitchFamily="34" charset="-128"/>
              </a:rPr>
              <a:t>For 30 years, I researched similar drastic personality changes that occurred in close friends, family and colleagues.</a:t>
            </a:r>
          </a:p>
          <a:p>
            <a:pPr marL="342900" lvl="0" indent="-342900">
              <a:lnSpc>
                <a:spcPct val="90000"/>
              </a:lnSpc>
              <a:spcBef>
                <a:spcPts val="0"/>
              </a:spcBef>
              <a:spcAft>
                <a:spcPts val="1000"/>
              </a:spcAft>
              <a:buClr>
                <a:prstClr val="black"/>
              </a:buClr>
              <a:buFont typeface="Wingdings" panose="05000000000000000000" pitchFamily="2" charset="2"/>
              <a:buChar char="Ø"/>
              <a:tabLst/>
            </a:pPr>
            <a:r>
              <a:rPr lang="en-US" altLang="en-US" sz="2400" dirty="0">
                <a:solidFill>
                  <a:schemeClr val="bg1"/>
                </a:solidFill>
                <a:latin typeface="Calibri" panose="020F0502020204030204" pitchFamily="34" charset="0"/>
                <a:cs typeface="Arial Unicode MS" panose="020B0604020202020204" pitchFamily="34" charset="-128"/>
              </a:rPr>
              <a:t>Multiple interconnected causes typically included: narcotic drug use, extreme fear, painful broken families, homosexual date rape and molestation, pornography, erroneous revised history, radical feminism and radical liberalism.</a:t>
            </a:r>
          </a:p>
          <a:p>
            <a:pPr marL="342900" lvl="0" indent="-342900">
              <a:lnSpc>
                <a:spcPct val="90000"/>
              </a:lnSpc>
              <a:spcBef>
                <a:spcPts val="0"/>
              </a:spcBef>
              <a:spcAft>
                <a:spcPts val="1800"/>
              </a:spcAft>
              <a:buClr>
                <a:prstClr val="black"/>
              </a:buClr>
              <a:buFont typeface="Wingdings" panose="05000000000000000000" pitchFamily="2" charset="2"/>
              <a:buChar char="Ø"/>
              <a:tabLst/>
            </a:pPr>
            <a:r>
              <a:rPr lang="en-US" altLang="en-US" sz="2600" b="1" dirty="0">
                <a:solidFill>
                  <a:schemeClr val="tx1">
                    <a:lumMod val="95000"/>
                    <a:lumOff val="5000"/>
                  </a:schemeClr>
                </a:solidFill>
                <a:latin typeface="Calibri" panose="020F0502020204030204" pitchFamily="34" charset="0"/>
                <a:cs typeface="Arial Unicode MS" panose="020B0604020202020204" pitchFamily="34" charset="-128"/>
              </a:rPr>
              <a:t>This led them away from God into mental illness, raging anger, violence, mind altering drug addictions, homosexuality, evolution, murderous abortion and great depression.</a:t>
            </a:r>
          </a:p>
        </p:txBody>
      </p:sp>
      <p:sp>
        <p:nvSpPr>
          <p:cNvPr id="8" name="Date Placeholder 2"/>
          <p:cNvSpPr>
            <a:spLocks noGrp="1"/>
          </p:cNvSpPr>
          <p:nvPr>
            <p:ph type="dt" sz="half" idx="10"/>
          </p:nvPr>
        </p:nvSpPr>
        <p:spPr>
          <a:xfrm>
            <a:off x="6063845" y="6618103"/>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1224138525"/>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411480" y="1925069"/>
            <a:ext cx="8340284" cy="4693593"/>
          </a:xfrm>
          <a:prstGeom prst="rect">
            <a:avLst/>
          </a:prstGeom>
          <a:gradFill flip="none" rotWithShape="1">
            <a:gsLst>
              <a:gs pos="0">
                <a:schemeClr val="accent6">
                  <a:lumMod val="67000"/>
                </a:schemeClr>
              </a:gs>
              <a:gs pos="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18288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274320" indent="-274320">
              <a:lnSpc>
                <a:spcPct val="90000"/>
              </a:lnSpc>
              <a:spcBef>
                <a:spcPts val="0"/>
              </a:spcBef>
              <a:spcAft>
                <a:spcPts val="1200"/>
              </a:spcAft>
              <a:buClr>
                <a:schemeClr val="tx2">
                  <a:lumMod val="10000"/>
                </a:schemeClr>
              </a:buClr>
              <a:buFont typeface="Wingdings" panose="05000000000000000000" pitchFamily="2" charset="2"/>
              <a:buChar char="Ø"/>
            </a:pPr>
            <a:r>
              <a:rPr lang="en-US" sz="2400" i="1" dirty="0">
                <a:solidFill>
                  <a:schemeClr val="bg1"/>
                </a:solidFill>
                <a:latin typeface="Calibri" panose="020F0502020204030204" pitchFamily="34" charset="0"/>
              </a:rPr>
              <a:t>"These findings are of great clinical relevance given recent evidence suggesting that </a:t>
            </a:r>
            <a:r>
              <a:rPr lang="en-US" sz="2600" b="1" i="1" dirty="0">
                <a:latin typeface="Calibri" panose="020F0502020204030204" pitchFamily="34" charset="0"/>
              </a:rPr>
              <a:t>exposure to marijuana during adolescence can increase the likelihood of developing schizophrenia later in life, …“ </a:t>
            </a:r>
            <a:r>
              <a:rPr lang="en-US" sz="1600" i="1" dirty="0">
                <a:solidFill>
                  <a:schemeClr val="bg1"/>
                </a:solidFill>
                <a:latin typeface="Calibri" panose="020F0502020204030204" pitchFamily="34" charset="0"/>
                <a:hlinkClick r:id="rId5"/>
              </a:rPr>
              <a:t>[187]</a:t>
            </a:r>
            <a:endParaRPr lang="en-US" sz="1600" b="1" i="1" dirty="0">
              <a:latin typeface="Calibri" panose="020F0502020204030204" pitchFamily="34" charset="0"/>
            </a:endParaRPr>
          </a:p>
          <a:p>
            <a:pPr marL="274320" indent="-274320">
              <a:lnSpc>
                <a:spcPct val="90000"/>
              </a:lnSpc>
              <a:spcBef>
                <a:spcPts val="0"/>
              </a:spcBef>
              <a:spcAft>
                <a:spcPts val="1200"/>
              </a:spcAft>
              <a:buClr>
                <a:schemeClr val="tx2">
                  <a:lumMod val="10000"/>
                </a:schemeClr>
              </a:buClr>
              <a:buFont typeface="Wingdings" panose="05000000000000000000" pitchFamily="2" charset="2"/>
              <a:buChar char="Ø"/>
            </a:pPr>
            <a:r>
              <a:rPr lang="en-US" sz="2200" i="1" dirty="0">
                <a:solidFill>
                  <a:schemeClr val="bg1"/>
                </a:solidFill>
                <a:latin typeface="Calibri" panose="020F0502020204030204" pitchFamily="34" charset="0"/>
              </a:rPr>
              <a:t>"We know there are abnormalities in both the amygdala and prefrontal cortex in patients who have schizophrenia, and we now know these same brain areas are critical to the effects of marijuana and other cannabinoid drugs on emotional processing."</a:t>
            </a:r>
            <a:r>
              <a:rPr lang="en-US" sz="1600" i="1" dirty="0">
                <a:solidFill>
                  <a:schemeClr val="bg1"/>
                </a:solidFill>
                <a:latin typeface="Calibri" panose="020F0502020204030204" pitchFamily="34" charset="0"/>
              </a:rPr>
              <a:t> </a:t>
            </a:r>
            <a:r>
              <a:rPr lang="en-US" sz="1600" i="1" dirty="0">
                <a:solidFill>
                  <a:schemeClr val="bg1"/>
                </a:solidFill>
                <a:latin typeface="Calibri" panose="020F0502020204030204" pitchFamily="34" charset="0"/>
                <a:hlinkClick r:id="rId5"/>
              </a:rPr>
              <a:t>[187]</a:t>
            </a:r>
            <a:endParaRPr lang="en-US" sz="1600" i="1" dirty="0">
              <a:solidFill>
                <a:schemeClr val="bg1"/>
              </a:solidFill>
              <a:latin typeface="Calibri" panose="020F0502020204030204" pitchFamily="34" charset="0"/>
            </a:endParaRPr>
          </a:p>
          <a:p>
            <a:pPr marL="274320" lvl="0" indent="-274320">
              <a:lnSpc>
                <a:spcPct val="90000"/>
              </a:lnSpc>
              <a:spcBef>
                <a:spcPts val="0"/>
              </a:spcBef>
              <a:spcAft>
                <a:spcPts val="1200"/>
              </a:spcAft>
              <a:buClr>
                <a:schemeClr val="tx2">
                  <a:lumMod val="10000"/>
                </a:schemeClr>
              </a:buClr>
              <a:buFont typeface="Wingdings" panose="05000000000000000000" pitchFamily="2" charset="2"/>
              <a:buChar char="Ø"/>
            </a:pPr>
            <a:r>
              <a:rPr lang="en-US" sz="2200" i="1" dirty="0">
                <a:solidFill>
                  <a:prstClr val="white"/>
                </a:solidFill>
                <a:latin typeface="Calibri" panose="020F0502020204030204" pitchFamily="34" charset="0"/>
              </a:rPr>
              <a:t>“The Centers for Disease Control and Prevention in 2013 stated that... </a:t>
            </a:r>
            <a:r>
              <a:rPr lang="en-US" sz="2400" b="1" i="1" dirty="0">
                <a:solidFill>
                  <a:schemeClr val="tx1"/>
                </a:solidFill>
                <a:latin typeface="Calibri" panose="020F0502020204030204" pitchFamily="34" charset="0"/>
              </a:rPr>
              <a:t>'published studies report that about</a:t>
            </a:r>
            <a:r>
              <a:rPr lang="en-US" sz="2800" b="1" i="1" dirty="0">
                <a:solidFill>
                  <a:schemeClr val="tx1"/>
                </a:solidFill>
                <a:latin typeface="Calibri" panose="020F0502020204030204" pitchFamily="34" charset="0"/>
              </a:rPr>
              <a:t> 25</a:t>
            </a:r>
            <a:r>
              <a:rPr lang="en-US" sz="2600" b="1" i="1" dirty="0">
                <a:latin typeface="Calibri" panose="020F0502020204030204" pitchFamily="34" charset="0"/>
              </a:rPr>
              <a:t>% of all U.S. adults have a </a:t>
            </a:r>
            <a:r>
              <a:rPr lang="en-US" sz="2600" b="1" i="1" dirty="0">
                <a:solidFill>
                  <a:schemeClr val="tx1"/>
                </a:solidFill>
                <a:latin typeface="Calibri" panose="020F0502020204030204" pitchFamily="34" charset="0"/>
              </a:rPr>
              <a:t>mental illness</a:t>
            </a:r>
            <a:r>
              <a:rPr lang="en-US" sz="2400" i="1" dirty="0">
                <a:solidFill>
                  <a:schemeClr val="bg1"/>
                </a:solidFill>
                <a:latin typeface="Calibri" panose="020F0502020204030204" pitchFamily="34" charset="0"/>
              </a:rPr>
              <a:t> </a:t>
            </a:r>
            <a:r>
              <a:rPr lang="en-US" sz="2200" i="1" dirty="0">
                <a:solidFill>
                  <a:schemeClr val="bg1"/>
                </a:solidFill>
                <a:latin typeface="Calibri" panose="020F0502020204030204" pitchFamily="34" charset="0"/>
              </a:rPr>
              <a:t>and that nearly 50% of U.S. adults will develop at least one mental illness during their lifetime'." </a:t>
            </a:r>
            <a:r>
              <a:rPr lang="en-US" sz="1600" i="1" dirty="0">
                <a:solidFill>
                  <a:prstClr val="white"/>
                </a:solidFill>
                <a:latin typeface="Calibri" panose="020F0502020204030204" pitchFamily="34" charset="0"/>
              </a:rPr>
              <a:t>[517]</a:t>
            </a:r>
          </a:p>
        </p:txBody>
      </p:sp>
      <p:sp>
        <p:nvSpPr>
          <p:cNvPr id="8" name="Date Placeholder 2"/>
          <p:cNvSpPr>
            <a:spLocks noGrp="1"/>
          </p:cNvSpPr>
          <p:nvPr>
            <p:ph type="dt" sz="half" idx="10"/>
          </p:nvPr>
        </p:nvSpPr>
        <p:spPr>
          <a:xfrm>
            <a:off x="5715000" y="6675437"/>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4161213091"/>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309207" y="2077982"/>
            <a:ext cx="8544829" cy="4597455"/>
          </a:xfrm>
          <a:prstGeom prst="rect">
            <a:avLst/>
          </a:prstGeom>
          <a:gradFill flip="none" rotWithShape="1">
            <a:gsLst>
              <a:gs pos="0">
                <a:schemeClr val="accent6">
                  <a:lumMod val="67000"/>
                </a:schemeClr>
              </a:gs>
              <a:gs pos="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4500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274320" lvl="1" indent="-274320">
              <a:lnSpc>
                <a:spcPct val="90000"/>
              </a:lnSpc>
              <a:spcBef>
                <a:spcPts val="0"/>
              </a:spcBef>
              <a:spcAft>
                <a:spcPts val="1800"/>
              </a:spcAft>
              <a:buClr>
                <a:schemeClr val="bg1"/>
              </a:buClr>
              <a:buFont typeface="Wingdings" panose="05000000000000000000" pitchFamily="2" charset="2"/>
              <a:buChar char="Ø"/>
            </a:pPr>
            <a:r>
              <a:rPr lang="en-US" sz="2600" dirty="0">
                <a:solidFill>
                  <a:schemeClr val="bg1"/>
                </a:solidFill>
                <a:latin typeface="Calibri" panose="020F0502020204030204" pitchFamily="34" charset="0"/>
              </a:rPr>
              <a:t>Using sophisticated technologies and rigorous research, scientists are today confirming that exposure to smoking </a:t>
            </a:r>
            <a:r>
              <a:rPr lang="en-US" sz="2600" b="1" dirty="0">
                <a:solidFill>
                  <a:schemeClr val="tx1"/>
                </a:solidFill>
                <a:latin typeface="Calibri" panose="020F0502020204030204" pitchFamily="34" charset="0"/>
              </a:rPr>
              <a:t>marijuana can lead to deadly DNA mutations including cancers</a:t>
            </a:r>
            <a:r>
              <a:rPr lang="en-US" sz="2600" dirty="0">
                <a:solidFill>
                  <a:schemeClr val="bg1"/>
                </a:solidFill>
                <a:latin typeface="Calibri" panose="020F0502020204030204" pitchFamily="34" charset="0"/>
              </a:rPr>
              <a:t> in adults, that can be passed on to their children, including birth defects. </a:t>
            </a:r>
            <a:r>
              <a:rPr lang="en-US" sz="1600" dirty="0">
                <a:solidFill>
                  <a:schemeClr val="bg1"/>
                </a:solidFill>
                <a:latin typeface="Calibri" panose="020F0502020204030204" pitchFamily="34" charset="0"/>
              </a:rPr>
              <a:t>[748]</a:t>
            </a:r>
          </a:p>
          <a:p>
            <a:pPr marL="274320" indent="-274320">
              <a:lnSpc>
                <a:spcPct val="85000"/>
              </a:lnSpc>
              <a:spcBef>
                <a:spcPts val="0"/>
              </a:spcBef>
              <a:spcAft>
                <a:spcPts val="600"/>
              </a:spcAft>
              <a:buClr>
                <a:schemeClr val="bg1"/>
              </a:buClr>
              <a:buFont typeface="Wingdings" panose="05000000000000000000" pitchFamily="2" charset="2"/>
              <a:buChar char="Ø"/>
            </a:pPr>
            <a:r>
              <a:rPr lang="en-US" sz="2600" b="1" dirty="0">
                <a:solidFill>
                  <a:schemeClr val="tx1"/>
                </a:solidFill>
                <a:latin typeface="Calibri" panose="020F0502020204030204" pitchFamily="34" charset="0"/>
              </a:rPr>
              <a:t>Additional subtle, significant later deficits in some children exposed to cocaine include:</a:t>
            </a:r>
            <a:endParaRPr lang="en-US" sz="2600" b="1" baseline="30000" dirty="0">
              <a:solidFill>
                <a:schemeClr val="tx1"/>
              </a:solidFill>
              <a:latin typeface="Calibri" panose="020F0502020204030204" pitchFamily="34" charset="0"/>
            </a:endParaRPr>
          </a:p>
          <a:p>
            <a:pPr marL="731520" lvl="1" indent="-342900">
              <a:lnSpc>
                <a:spcPct val="90000"/>
              </a:lnSpc>
              <a:spcBef>
                <a:spcPts val="0"/>
              </a:spcBef>
              <a:spcAft>
                <a:spcPts val="600"/>
              </a:spcAft>
              <a:buClr>
                <a:schemeClr val="bg1"/>
              </a:buClr>
              <a:buFont typeface="Wingdings" panose="05000000000000000000" pitchFamily="2" charset="2"/>
              <a:buChar char="ü"/>
            </a:pPr>
            <a:r>
              <a:rPr lang="en-US" sz="2500" dirty="0">
                <a:solidFill>
                  <a:schemeClr val="bg1"/>
                </a:solidFill>
                <a:latin typeface="Calibri" panose="020F0502020204030204" pitchFamily="34" charset="0"/>
              </a:rPr>
              <a:t>Behavior problems and difficulties with self-regulation. </a:t>
            </a:r>
            <a:r>
              <a:rPr lang="en-US" sz="1600" dirty="0">
                <a:solidFill>
                  <a:schemeClr val="bg1"/>
                </a:solidFill>
                <a:latin typeface="Calibri" panose="020F0502020204030204" pitchFamily="34" charset="0"/>
                <a:hlinkClick r:id="rId5"/>
              </a:rPr>
              <a:t>[749]</a:t>
            </a:r>
            <a:endParaRPr lang="en-US" sz="1600" dirty="0">
              <a:solidFill>
                <a:schemeClr val="bg1"/>
              </a:solidFill>
              <a:latin typeface="Calibri" panose="020F0502020204030204" pitchFamily="34" charset="0"/>
            </a:endParaRPr>
          </a:p>
          <a:p>
            <a:pPr marL="731520" lvl="1" indent="-342900">
              <a:lnSpc>
                <a:spcPct val="90000"/>
              </a:lnSpc>
              <a:spcBef>
                <a:spcPts val="0"/>
              </a:spcBef>
              <a:spcAft>
                <a:spcPts val="600"/>
              </a:spcAft>
              <a:buClr>
                <a:schemeClr val="bg1"/>
              </a:buClr>
              <a:buFont typeface="Wingdings" panose="05000000000000000000" pitchFamily="2" charset="2"/>
              <a:buChar char="ü"/>
            </a:pPr>
            <a:r>
              <a:rPr lang="en-US" sz="2500" dirty="0">
                <a:solidFill>
                  <a:schemeClr val="bg1"/>
                </a:solidFill>
                <a:latin typeface="Calibri" panose="020F0502020204030204" pitchFamily="34" charset="0"/>
              </a:rPr>
              <a:t>Deficits in cognitive performance, information processing, language, memory and sustained attention to tasks. </a:t>
            </a:r>
            <a:r>
              <a:rPr lang="en-US" sz="1600" dirty="0">
                <a:solidFill>
                  <a:schemeClr val="bg1"/>
                </a:solidFill>
                <a:latin typeface="Calibri" panose="020F0502020204030204" pitchFamily="34" charset="0"/>
                <a:hlinkClick r:id="rId5"/>
              </a:rPr>
              <a:t>[749]</a:t>
            </a:r>
            <a:endParaRPr lang="en-US" sz="1600" dirty="0">
              <a:solidFill>
                <a:schemeClr val="bg1"/>
              </a:solidFill>
              <a:latin typeface="Calibri" panose="020F0502020204030204" pitchFamily="34" charset="0"/>
            </a:endParaRPr>
          </a:p>
          <a:p>
            <a:pPr marL="731520" lvl="1" indent="-342900">
              <a:lnSpc>
                <a:spcPct val="90000"/>
              </a:lnSpc>
              <a:spcBef>
                <a:spcPts val="0"/>
              </a:spcBef>
              <a:spcAft>
                <a:spcPts val="600"/>
              </a:spcAft>
              <a:buClr>
                <a:schemeClr val="bg1"/>
              </a:buClr>
              <a:buFont typeface="Wingdings" panose="05000000000000000000" pitchFamily="2" charset="2"/>
              <a:buChar char="ü"/>
            </a:pPr>
            <a:r>
              <a:rPr lang="en-US" sz="2500" dirty="0">
                <a:solidFill>
                  <a:schemeClr val="bg1"/>
                </a:solidFill>
                <a:latin typeface="Calibri" panose="020F0502020204030204" pitchFamily="34" charset="0"/>
              </a:rPr>
              <a:t>Some deficits persist into later years. </a:t>
            </a:r>
            <a:r>
              <a:rPr lang="en-US" sz="1600" dirty="0">
                <a:solidFill>
                  <a:schemeClr val="bg1"/>
                </a:solidFill>
                <a:latin typeface="Calibri" panose="020F0502020204030204" pitchFamily="34" charset="0"/>
                <a:hlinkClick r:id="rId6"/>
              </a:rPr>
              <a:t>[748]</a:t>
            </a:r>
            <a:r>
              <a:rPr lang="en-US" sz="1600" dirty="0">
                <a:solidFill>
                  <a:schemeClr val="bg1"/>
                </a:solidFill>
                <a:latin typeface="Calibri" panose="020F0502020204030204" pitchFamily="34" charset="0"/>
                <a:hlinkClick r:id="rId5"/>
              </a:rPr>
              <a:t>[749] </a:t>
            </a:r>
            <a:endParaRPr lang="en-US" sz="1600" dirty="0">
              <a:solidFill>
                <a:schemeClr val="bg1"/>
              </a:solidFill>
              <a:latin typeface="Calibri" panose="020F0502020204030204" pitchFamily="34" charset="0"/>
            </a:endParaRPr>
          </a:p>
        </p:txBody>
      </p:sp>
      <p:sp>
        <p:nvSpPr>
          <p:cNvPr id="8" name="Date Placeholder 2"/>
          <p:cNvSpPr>
            <a:spLocks noGrp="1"/>
          </p:cNvSpPr>
          <p:nvPr>
            <p:ph type="dt" sz="half" idx="10"/>
          </p:nvPr>
        </p:nvSpPr>
        <p:spPr>
          <a:xfrm>
            <a:off x="5715000" y="6675437"/>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4251271244"/>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11480" y="186249"/>
            <a:ext cx="8340284" cy="153665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algn="ctr">
              <a:lnSpc>
                <a:spcPct val="90000"/>
              </a:lnSpc>
              <a:spcBef>
                <a:spcPts val="0"/>
              </a:spcBef>
              <a:spcAft>
                <a:spcPts val="1200"/>
              </a:spcAft>
            </a:pPr>
            <a:r>
              <a:rPr lang="en-US" sz="3200" b="1" kern="150" dirty="0">
                <a:solidFill>
                  <a:schemeClr val="tx2">
                    <a:lumMod val="25000"/>
                  </a:schemeClr>
                </a:solidFill>
                <a:latin typeface="Times New Roman" panose="02020603050405020304" pitchFamily="18" charset="0"/>
                <a:ea typeface="SimSun" panose="02010600030101010101" pitchFamily="2" charset="-122"/>
                <a:cs typeface="Times New Roman" panose="02020603050405020304" pitchFamily="18" charset="0"/>
              </a:rPr>
              <a:t>Drug Use Leads to Angry Liberalism, Mental Illness and Deadly DNA Mutations Including Cancer, Disproving Advancing Evolution</a:t>
            </a:r>
          </a:p>
        </p:txBody>
      </p:sp>
      <p:sp>
        <p:nvSpPr>
          <p:cNvPr id="9" name="Rectangle 1"/>
          <p:cNvSpPr>
            <a:spLocks noChangeArrowheads="1"/>
          </p:cNvSpPr>
          <p:nvPr/>
        </p:nvSpPr>
        <p:spPr bwMode="auto">
          <a:xfrm>
            <a:off x="429065" y="1998991"/>
            <a:ext cx="8340284" cy="4570482"/>
          </a:xfrm>
          <a:prstGeom prst="rect">
            <a:avLst/>
          </a:prstGeom>
          <a:gradFill flip="none" rotWithShape="1">
            <a:gsLst>
              <a:gs pos="0">
                <a:schemeClr val="accent6">
                  <a:lumMod val="67000"/>
                </a:schemeClr>
              </a:gs>
              <a:gs pos="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18288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marL="274320" marR="0" indent="-274320">
              <a:lnSpc>
                <a:spcPct val="90000"/>
              </a:lnSpc>
              <a:spcBef>
                <a:spcPts val="0"/>
              </a:spcBef>
              <a:spcAft>
                <a:spcPts val="1800"/>
              </a:spcAft>
              <a:buClr>
                <a:schemeClr val="bg1"/>
              </a:buClr>
              <a:buFont typeface="Wingdings" panose="05000000000000000000" pitchFamily="2" charset="2"/>
              <a:buChar char="Ø"/>
            </a:pPr>
            <a:r>
              <a:rPr lang="en-US" sz="2800" b="1" dirty="0">
                <a:solidFill>
                  <a:schemeClr val="tx1"/>
                </a:solidFill>
                <a:latin typeface="Calibri" panose="020F0502020204030204" pitchFamily="34" charset="0"/>
              </a:rPr>
              <a:t>Brain scans in teens </a:t>
            </a:r>
            <a:r>
              <a:rPr lang="en-US" sz="2600" dirty="0">
                <a:solidFill>
                  <a:schemeClr val="bg1"/>
                </a:solidFill>
                <a:latin typeface="Calibri" panose="020F0502020204030204" pitchFamily="34" charset="0"/>
              </a:rPr>
              <a:t>suggests that some brain regions including areas involved in attention, planning, and language—may differ from that of non-exposed peers.” </a:t>
            </a:r>
            <a:r>
              <a:rPr lang="en-US" sz="1600" dirty="0">
                <a:solidFill>
                  <a:schemeClr val="bg1"/>
                </a:solidFill>
                <a:latin typeface="Calibri" panose="020F0502020204030204" pitchFamily="34" charset="0"/>
                <a:hlinkClick r:id="rId5"/>
              </a:rPr>
              <a:t>[749]</a:t>
            </a:r>
            <a:endParaRPr lang="en-US" sz="1600" dirty="0">
              <a:solidFill>
                <a:schemeClr val="bg1"/>
              </a:solidFill>
              <a:latin typeface="Calibri" panose="020F0502020204030204" pitchFamily="34" charset="0"/>
            </a:endParaRPr>
          </a:p>
          <a:p>
            <a:pPr marL="274320" marR="0" indent="-274320">
              <a:lnSpc>
                <a:spcPct val="90000"/>
              </a:lnSpc>
              <a:spcBef>
                <a:spcPts val="0"/>
              </a:spcBef>
              <a:spcAft>
                <a:spcPts val="600"/>
              </a:spcAft>
              <a:buClr>
                <a:schemeClr val="bg1"/>
              </a:buClr>
              <a:buFont typeface="Wingdings" panose="05000000000000000000" pitchFamily="2" charset="2"/>
              <a:buChar char="Ø"/>
            </a:pPr>
            <a:r>
              <a:rPr lang="en-US" sz="2800" b="1" kern="150" dirty="0">
                <a:solidFill>
                  <a:schemeClr val="tx1"/>
                </a:solidFill>
                <a:latin typeface="Calibri" panose="020F0502020204030204" pitchFamily="34" charset="0"/>
                <a:ea typeface="SimSun" panose="02010600030101010101" pitchFamily="2" charset="-122"/>
                <a:cs typeface="Mangal" panose="02040503050203030202" pitchFamily="18" charset="0"/>
              </a:rPr>
              <a:t>Corrupt liberal researchers</a:t>
            </a:r>
            <a:r>
              <a:rPr lang="en-US" sz="2600" kern="150" dirty="0">
                <a:solidFill>
                  <a:schemeClr val="bg1"/>
                </a:solidFill>
                <a:latin typeface="Calibri" panose="020F0502020204030204" pitchFamily="34" charset="0"/>
                <a:ea typeface="SimSun" panose="02010600030101010101" pitchFamily="2" charset="-122"/>
                <a:cs typeface="Mangal" panose="02040503050203030202" pitchFamily="18" charset="0"/>
              </a:rPr>
              <a:t> tried to use junk science to refute these rigorous scientific findings to justify:</a:t>
            </a:r>
          </a:p>
          <a:p>
            <a:pPr marL="960437" lvl="1" indent="-457200">
              <a:lnSpc>
                <a:spcPct val="90000"/>
              </a:lnSpc>
              <a:spcBef>
                <a:spcPts val="0"/>
              </a:spcBef>
              <a:spcAft>
                <a:spcPts val="600"/>
              </a:spcAft>
              <a:buClr>
                <a:schemeClr val="bg1"/>
              </a:buClr>
              <a:buFont typeface="Wingdings" panose="05000000000000000000" pitchFamily="2" charset="2"/>
              <a:buChar char="ü"/>
            </a:pPr>
            <a:r>
              <a:rPr lang="en-US" sz="2400" kern="150" dirty="0">
                <a:solidFill>
                  <a:schemeClr val="bg1"/>
                </a:solidFill>
                <a:latin typeface="Calibri" panose="020F0502020204030204" pitchFamily="34" charset="0"/>
                <a:ea typeface="SimSun" panose="02010600030101010101" pitchFamily="2" charset="-122"/>
                <a:cs typeface="Mangal" panose="02040503050203030202" pitchFamily="18" charset="0"/>
              </a:rPr>
              <a:t>The use and legalization of narcotic drugs nationwide.</a:t>
            </a:r>
          </a:p>
          <a:p>
            <a:pPr marL="960437" lvl="1" indent="-457200">
              <a:lnSpc>
                <a:spcPct val="90000"/>
              </a:lnSpc>
              <a:spcBef>
                <a:spcPts val="0"/>
              </a:spcBef>
              <a:spcAft>
                <a:spcPts val="600"/>
              </a:spcAft>
              <a:buClr>
                <a:schemeClr val="bg1"/>
              </a:buClr>
              <a:buFont typeface="Wingdings" panose="05000000000000000000" pitchFamily="2" charset="2"/>
              <a:buChar char="ü"/>
            </a:pPr>
            <a:r>
              <a:rPr lang="en-US" sz="2400" kern="150" dirty="0">
                <a:solidFill>
                  <a:schemeClr val="bg1"/>
                </a:solidFill>
                <a:latin typeface="Calibri" panose="020F0502020204030204" pitchFamily="34" charset="0"/>
                <a:ea typeface="SimSun" panose="02010600030101010101" pitchFamily="2" charset="-122"/>
                <a:cs typeface="Mangal" panose="02040503050203030202" pitchFamily="18" charset="0"/>
              </a:rPr>
              <a:t>The legalization of billions of dollars of illicit revenue.</a:t>
            </a:r>
          </a:p>
          <a:p>
            <a:pPr marL="960437" lvl="1" indent="-457200">
              <a:lnSpc>
                <a:spcPct val="90000"/>
              </a:lnSpc>
              <a:spcBef>
                <a:spcPts val="0"/>
              </a:spcBef>
              <a:spcAft>
                <a:spcPts val="600"/>
              </a:spcAft>
              <a:buClr>
                <a:schemeClr val="bg1"/>
              </a:buClr>
              <a:buFont typeface="Wingdings" panose="05000000000000000000" pitchFamily="2" charset="2"/>
              <a:buChar char="ü"/>
            </a:pPr>
            <a:r>
              <a:rPr lang="en-US" sz="2400" kern="150" dirty="0">
                <a:solidFill>
                  <a:schemeClr val="bg1"/>
                </a:solidFill>
                <a:latin typeface="Calibri" panose="020F0502020204030204" pitchFamily="34" charset="0"/>
                <a:ea typeface="SimSun" panose="02010600030101010101" pitchFamily="2" charset="-122"/>
                <a:cs typeface="Mangal" panose="02040503050203030202" pitchFamily="18" charset="0"/>
              </a:rPr>
              <a:t>Ignoring the painful traps of tens of millions of people caught in drug addictions, violent crimes, sexual perversions and mental illnesses, from narcotic drug use.</a:t>
            </a:r>
          </a:p>
        </p:txBody>
      </p:sp>
      <p:sp>
        <p:nvSpPr>
          <p:cNvPr id="8" name="Date Placeholder 2"/>
          <p:cNvSpPr>
            <a:spLocks noGrp="1"/>
          </p:cNvSpPr>
          <p:nvPr>
            <p:ph type="dt" sz="half" idx="10"/>
          </p:nvPr>
        </p:nvSpPr>
        <p:spPr>
          <a:xfrm>
            <a:off x="5715000" y="6675437"/>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3804279254"/>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227012" y="1476191"/>
            <a:ext cx="8680450" cy="4695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361950" indent="-255588">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1pPr>
            <a:lvl2pPr>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2pPr>
            <a:lvl3pPr>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3pPr>
            <a:lvl4pPr>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4pPr>
            <a:lvl5pPr>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19150" algn="l"/>
                <a:tab pos="1276350" algn="l"/>
                <a:tab pos="1733550" algn="l"/>
                <a:tab pos="2190750" algn="l"/>
                <a:tab pos="2647950" algn="l"/>
                <a:tab pos="3105150" algn="l"/>
                <a:tab pos="3562350" algn="l"/>
                <a:tab pos="4019550" algn="l"/>
                <a:tab pos="4476750" algn="l"/>
                <a:tab pos="4933950" algn="l"/>
                <a:tab pos="5391150" algn="l"/>
                <a:tab pos="5848350" algn="l"/>
                <a:tab pos="6305550" algn="l"/>
                <a:tab pos="6762750" algn="l"/>
                <a:tab pos="7219950" algn="l"/>
                <a:tab pos="7677150" algn="l"/>
                <a:tab pos="8134350" algn="l"/>
                <a:tab pos="8591550" algn="l"/>
                <a:tab pos="9048750" algn="l"/>
                <a:tab pos="9505950" algn="l"/>
              </a:tabLst>
              <a:defRPr>
                <a:solidFill>
                  <a:srgbClr val="000000"/>
                </a:solidFill>
                <a:latin typeface="Arial" panose="020B0604020202020204" pitchFamily="34" charset="0"/>
                <a:ea typeface="Microsoft YaHei" panose="020B0503020204020204" pitchFamily="34" charset="-122"/>
              </a:defRPr>
            </a:lvl9pPr>
          </a:lstStyle>
          <a:p>
            <a:pPr marL="342900" lvl="0" indent="-342900">
              <a:lnSpc>
                <a:spcPct val="90000"/>
              </a:lnSpc>
              <a:spcAft>
                <a:spcPts val="1200"/>
              </a:spcAft>
              <a:buClr>
                <a:schemeClr val="accent5">
                  <a:lumMod val="75000"/>
                </a:schemeClr>
              </a:buClr>
              <a:buSzPct val="76000"/>
              <a:buFont typeface="Wingdings" panose="05000000000000000000" pitchFamily="2" charset="2"/>
              <a:buChar char="Ø"/>
              <a:tabLst/>
            </a:pPr>
            <a:r>
              <a:rPr lang="en-US" altLang="en-US" sz="2400" dirty="0">
                <a:solidFill>
                  <a:srgbClr val="FFFFFF"/>
                </a:solidFill>
                <a:latin typeface="Calibri" panose="020F0502020204030204" pitchFamily="34" charset="0"/>
                <a:cs typeface="Arial Unicode MS" panose="020B0604020202020204" pitchFamily="34" charset="-128"/>
              </a:rPr>
              <a:t>Evolutionists impose</a:t>
            </a:r>
            <a:r>
              <a:rPr lang="en-US" altLang="en-US" sz="2400" dirty="0">
                <a:solidFill>
                  <a:srgbClr val="FFFFFF"/>
                </a:solidFill>
                <a:latin typeface="Calibri" panose="020F0502020204030204" pitchFamily="34" charset="0"/>
                <a:cs typeface="Times New Roman" panose="02020603050405020304" pitchFamily="18" charset="0"/>
              </a:rPr>
              <a:t> unscientific man made limitations on what science can study.</a:t>
            </a:r>
            <a:endParaRPr lang="en-US" altLang="en-US" sz="2400" b="1" dirty="0">
              <a:solidFill>
                <a:schemeClr val="accent5">
                  <a:lumMod val="75000"/>
                </a:schemeClr>
              </a:solidFill>
              <a:latin typeface="Calibri" panose="020F0502020204030204" pitchFamily="34" charset="0"/>
              <a:cs typeface="Times New Roman" panose="02020603050405020304" pitchFamily="18" charset="0"/>
            </a:endParaRPr>
          </a:p>
          <a:p>
            <a:pPr marL="342900" indent="-342900">
              <a:lnSpc>
                <a:spcPct val="90000"/>
              </a:lnSpc>
              <a:spcAft>
                <a:spcPts val="1200"/>
              </a:spcAft>
              <a:buClr>
                <a:schemeClr val="accent5">
                  <a:lumMod val="75000"/>
                </a:schemeClr>
              </a:buClr>
              <a:buSzPct val="64000"/>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Times New Roman" panose="02020603050405020304" pitchFamily="18" charset="0"/>
              </a:rPr>
              <a:t>True science demands that we follow the evidence to whatever conclusion it leads. Pure science, without error, leads to God</a:t>
            </a:r>
            <a:r>
              <a:rPr lang="en-US" altLang="en-US" sz="2400" dirty="0">
                <a:solidFill>
                  <a:schemeClr val="accent5">
                    <a:lumMod val="75000"/>
                  </a:schemeClr>
                </a:solidFill>
                <a:latin typeface="Calibri" panose="020F0502020204030204" pitchFamily="34" charset="0"/>
                <a:cs typeface="Times New Roman" panose="02020603050405020304" pitchFamily="18" charset="0"/>
              </a:rPr>
              <a:t>.</a:t>
            </a:r>
            <a:endParaRPr lang="en-US" altLang="en-US" sz="2400" dirty="0">
              <a:solidFill>
                <a:schemeClr val="accent5">
                  <a:lumMod val="75000"/>
                </a:schemeClr>
              </a:solidFill>
              <a:latin typeface="Calibri" panose="020F0502020204030204" pitchFamily="34" charset="0"/>
              <a:cs typeface="Arial Unicode MS" panose="020B0604020202020204" pitchFamily="34" charset="-128"/>
            </a:endParaRPr>
          </a:p>
          <a:p>
            <a:pPr marL="342900" indent="-342900">
              <a:lnSpc>
                <a:spcPct val="90000"/>
              </a:lnSpc>
              <a:spcAft>
                <a:spcPts val="1200"/>
              </a:spcAft>
              <a:buClr>
                <a:schemeClr val="accent5">
                  <a:lumMod val="75000"/>
                </a:schemeClr>
              </a:buClr>
              <a:buSzPct val="64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A 2012 Gallup survey reported</a:t>
            </a:r>
            <a:r>
              <a:rPr lang="en-US" altLang="en-US" sz="2400" dirty="0">
                <a:solidFill>
                  <a:schemeClr val="tx1"/>
                </a:solidFill>
                <a:latin typeface="Calibri" panose="020F0502020204030204" pitchFamily="34" charset="0"/>
                <a:cs typeface="Arial Unicode MS" panose="020B0604020202020204" pitchFamily="34" charset="-128"/>
              </a:rPr>
              <a:t> that</a:t>
            </a:r>
            <a:r>
              <a:rPr lang="en-US" altLang="en-US" sz="2400" dirty="0">
                <a:solidFill>
                  <a:schemeClr val="accent5">
                    <a:lumMod val="75000"/>
                  </a:schemeClr>
                </a:solidFill>
                <a:latin typeface="Calibri" panose="020F0502020204030204" pitchFamily="34" charset="0"/>
                <a:cs typeface="Arial Unicode MS" panose="020B0604020202020204" pitchFamily="34" charset="-128"/>
              </a:rPr>
              <a:t> </a:t>
            </a: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46 percent of Americans believe the creationist view that God created humans </a:t>
            </a:r>
            <a:r>
              <a:rPr lang="en-US" altLang="en-US" sz="2400" dirty="0">
                <a:solidFill>
                  <a:srgbClr val="FFFFFF"/>
                </a:solidFill>
                <a:latin typeface="Calibri" panose="020F0502020204030204" pitchFamily="34" charset="0"/>
                <a:cs typeface="Arial Unicode MS" panose="020B0604020202020204" pitchFamily="34" charset="-128"/>
              </a:rPr>
              <a:t>in the present form, at one time, within the last 10,000 years. </a:t>
            </a:r>
            <a:r>
              <a:rPr lang="en-US" altLang="en-US" sz="1600" dirty="0">
                <a:solidFill>
                  <a:srgbClr val="CCCCFF"/>
                </a:solidFill>
                <a:latin typeface="Calibri" panose="020F0502020204030204" pitchFamily="34" charset="0"/>
                <a:cs typeface="Arial Unicode MS" panose="020B0604020202020204" pitchFamily="34" charset="-128"/>
                <a:hlinkClick r:id="rId3"/>
              </a:rPr>
              <a:t>[534]</a:t>
            </a:r>
            <a:r>
              <a:rPr lang="en-US" altLang="en-US" sz="1600" dirty="0">
                <a:solidFill>
                  <a:srgbClr val="CCCCFF"/>
                </a:solidFill>
                <a:latin typeface="Calibri" panose="020F0502020204030204" pitchFamily="34" charset="0"/>
                <a:cs typeface="Arial Unicode MS" panose="020B0604020202020204" pitchFamily="34" charset="-128"/>
                <a:hlinkClick r:id="rId4"/>
              </a:rPr>
              <a:t>[682]</a:t>
            </a:r>
            <a:r>
              <a:rPr lang="en-US" altLang="en-US" sz="1600" dirty="0">
                <a:solidFill>
                  <a:srgbClr val="FFFFFF"/>
                </a:solidFill>
                <a:latin typeface="Calibri" panose="020F0502020204030204" pitchFamily="34" charset="0"/>
                <a:cs typeface="Arial Unicode MS" panose="020B0604020202020204" pitchFamily="34" charset="-128"/>
              </a:rPr>
              <a:t> </a:t>
            </a:r>
          </a:p>
          <a:p>
            <a:pPr marL="342900" indent="-342900">
              <a:lnSpc>
                <a:spcPct val="90000"/>
              </a:lnSpc>
              <a:spcAft>
                <a:spcPts val="1200"/>
              </a:spcAft>
              <a:buClr>
                <a:schemeClr val="accent5">
                  <a:lumMod val="75000"/>
                </a:schemeClr>
              </a:buClr>
              <a:buSzPct val="64000"/>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Only “15% say humans evolved</a:t>
            </a:r>
            <a:r>
              <a:rPr lang="en-US" altLang="en-US" sz="2400" dirty="0">
                <a:solidFill>
                  <a:schemeClr val="accent5">
                    <a:lumMod val="75000"/>
                  </a:schemeClr>
                </a:solidFill>
                <a:latin typeface="Calibri" panose="020F0502020204030204" pitchFamily="34" charset="0"/>
                <a:cs typeface="Arial Unicode MS" panose="020B0604020202020204" pitchFamily="34" charset="-128"/>
              </a:rPr>
              <a:t>, </a:t>
            </a:r>
            <a:r>
              <a:rPr lang="en-US" altLang="en-US" sz="2400" dirty="0">
                <a:solidFill>
                  <a:srgbClr val="FFFFFF"/>
                </a:solidFill>
                <a:latin typeface="Calibri" panose="020F0502020204030204" pitchFamily="34" charset="0"/>
                <a:cs typeface="Arial Unicode MS" panose="020B0604020202020204" pitchFamily="34" charset="-128"/>
              </a:rPr>
              <a:t>but God had no part in the process.” </a:t>
            </a:r>
            <a:r>
              <a:rPr lang="en-US" altLang="en-US" sz="1200" dirty="0">
                <a:solidFill>
                  <a:srgbClr val="CCCCFF"/>
                </a:solidFill>
                <a:latin typeface="Calibri" panose="020F0502020204030204" pitchFamily="34" charset="0"/>
                <a:cs typeface="Arial Unicode MS" panose="020B0604020202020204" pitchFamily="34" charset="-128"/>
                <a:hlinkClick r:id="rId3"/>
              </a:rPr>
              <a:t>[534]</a:t>
            </a:r>
            <a:r>
              <a:rPr lang="en-US" altLang="en-US" sz="1200" dirty="0">
                <a:solidFill>
                  <a:srgbClr val="CCCCFF"/>
                </a:solidFill>
                <a:latin typeface="Calibri" panose="020F0502020204030204" pitchFamily="34" charset="0"/>
                <a:cs typeface="Arial Unicode MS" panose="020B0604020202020204" pitchFamily="34" charset="-128"/>
                <a:hlinkClick r:id="rId4"/>
              </a:rPr>
              <a:t>[682]</a:t>
            </a:r>
            <a:r>
              <a:rPr lang="en-US" altLang="en-US" sz="1200" dirty="0">
                <a:solidFill>
                  <a:srgbClr val="FFFFFF"/>
                </a:solidFill>
                <a:latin typeface="Calibri" panose="020F0502020204030204" pitchFamily="34" charset="0"/>
                <a:cs typeface="Arial Unicode MS" panose="020B0604020202020204" pitchFamily="34" charset="-128"/>
              </a:rPr>
              <a:t> </a:t>
            </a:r>
          </a:p>
          <a:p>
            <a:pPr marL="342900" indent="-342900">
              <a:lnSpc>
                <a:spcPct val="90000"/>
              </a:lnSpc>
              <a:spcAft>
                <a:spcPts val="1200"/>
              </a:spcAft>
              <a:buClr>
                <a:schemeClr val="accent5">
                  <a:lumMod val="75000"/>
                </a:schemeClr>
              </a:buClr>
              <a:buSzPct val="64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I personally observed, and published polls verified, that 35% of engineers and scientists in the USA believe in Creation, not evolution.</a:t>
            </a:r>
          </a:p>
        </p:txBody>
      </p:sp>
      <p:sp>
        <p:nvSpPr>
          <p:cNvPr id="31746" name="Text Box 2"/>
          <p:cNvSpPr txBox="1">
            <a:spLocks noChangeArrowheads="1"/>
          </p:cNvSpPr>
          <p:nvPr/>
        </p:nvSpPr>
        <p:spPr bwMode="auto">
          <a:xfrm>
            <a:off x="603250" y="228600"/>
            <a:ext cx="7927975"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spcBef>
                <a:spcPts val="938"/>
              </a:spcBef>
              <a:spcAft>
                <a:spcPts val="2888"/>
              </a:spcAft>
              <a:buClrTx/>
              <a:buFontTx/>
              <a:buNone/>
            </a:pPr>
            <a:r>
              <a:rPr lang="en-US" altLang="en-US" sz="4000" b="1" dirty="0">
                <a:solidFill>
                  <a:schemeClr val="tx2">
                    <a:lumMod val="25000"/>
                  </a:schemeClr>
                </a:solidFill>
                <a:latin typeface="Times New Roman" panose="02020603050405020304" pitchFamily="18" charset="0"/>
                <a:cs typeface="Times New Roman" panose="02020603050405020304" pitchFamily="18" charset="0"/>
              </a:rPr>
              <a:t>Creation Survey</a:t>
            </a:r>
          </a:p>
        </p:txBody>
      </p:sp>
      <p:sp>
        <p:nvSpPr>
          <p:cNvPr id="4" name="Date Placeholder 2"/>
          <p:cNvSpPr>
            <a:spLocks noGrp="1"/>
          </p:cNvSpPr>
          <p:nvPr>
            <p:ph type="dt" sz="half" idx="10"/>
          </p:nvPr>
        </p:nvSpPr>
        <p:spPr>
          <a:xfrm>
            <a:off x="5943600" y="6400800"/>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42898" y="933041"/>
            <a:ext cx="8534401" cy="5646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1463" indent="-271463">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1pPr>
            <a:lvl2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2pPr>
            <a:lvl3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3pPr>
            <a:lvl4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4pPr>
            <a:lvl5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Newton</a:t>
            </a:r>
            <a:r>
              <a:rPr lang="en-US" altLang="en-US" sz="2200" dirty="0">
                <a:solidFill>
                  <a:srgbClr val="FFFFFF"/>
                </a:solidFill>
                <a:latin typeface="Calibri" panose="020F0502020204030204" pitchFamily="34" charset="0"/>
              </a:rPr>
              <a:t> (considered the greatest scientist who ever lived)</a:t>
            </a:r>
            <a:r>
              <a:rPr lang="en-US" altLang="en-US" dirty="0">
                <a:solidFill>
                  <a:srgbClr val="FFFFFF"/>
                </a:solidFill>
                <a:latin typeface="Calibri" panose="020F0502020204030204" pitchFamily="34" charset="0"/>
              </a:rPr>
              <a:t> </a:t>
            </a:r>
            <a:r>
              <a:rPr lang="en-US" altLang="en-US" sz="1400" dirty="0">
                <a:solidFill>
                  <a:srgbClr val="CCCCFF"/>
                </a:solidFill>
                <a:latin typeface="Calibri" panose="020F0502020204030204" pitchFamily="34" charset="0"/>
                <a:hlinkClick r:id="rId3"/>
              </a:rPr>
              <a:t>[257]</a:t>
            </a:r>
            <a:r>
              <a:rPr lang="en-US" altLang="en-US" sz="1400" dirty="0">
                <a:solidFill>
                  <a:srgbClr val="CCCCFF"/>
                </a:solidFill>
                <a:latin typeface="Calibri" panose="020F0502020204030204" pitchFamily="34" charset="0"/>
                <a:hlinkClick r:id="rId4"/>
              </a:rPr>
              <a:t>[259]</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cs typeface="Arial Unicode MS" panose="020B0604020202020204" pitchFamily="34" charset="-128"/>
              </a:rPr>
              <a:t>Galileo</a:t>
            </a:r>
            <a:r>
              <a:rPr lang="en-US" altLang="en-US" sz="2200" dirty="0">
                <a:solidFill>
                  <a:srgbClr val="FFFFFF"/>
                </a:solidFill>
                <a:latin typeface="Calibri" panose="020F0502020204030204" pitchFamily="34" charset="0"/>
                <a:cs typeface="Arial Unicode MS" panose="020B0604020202020204" pitchFamily="34" charset="-128"/>
              </a:rPr>
              <a:t> (discovered the telescope, confirmed planet orbits), </a:t>
            </a:r>
            <a:r>
              <a:rPr lang="en-US" altLang="en-US" sz="2200" b="1" dirty="0">
                <a:solidFill>
                  <a:schemeClr val="accent5">
                    <a:lumMod val="75000"/>
                  </a:schemeClr>
                </a:solidFill>
                <a:latin typeface="Calibri" panose="020F0502020204030204" pitchFamily="34" charset="0"/>
                <a:cs typeface="Arial Unicode MS" panose="020B0604020202020204" pitchFamily="34" charset="-128"/>
              </a:rPr>
              <a:t>"infinite thanks to God for being so kind as to make me... first observer..."</a:t>
            </a:r>
            <a:r>
              <a:rPr lang="en-US" altLang="en-US" sz="1400" b="1" dirty="0">
                <a:solidFill>
                  <a:schemeClr val="accent5">
                    <a:lumMod val="75000"/>
                  </a:schemeClr>
                </a:solidFill>
                <a:latin typeface="Calibri" panose="020F0502020204030204" pitchFamily="34" charset="0"/>
                <a:cs typeface="Arial Unicode MS" panose="020B0604020202020204" pitchFamily="34" charset="-128"/>
              </a:rPr>
              <a:t> </a:t>
            </a:r>
            <a:r>
              <a:rPr lang="en-US" altLang="en-US" sz="1400" dirty="0">
                <a:solidFill>
                  <a:srgbClr val="CCCCFF"/>
                </a:solidFill>
                <a:latin typeface="Calibri" panose="020F0502020204030204" pitchFamily="34" charset="0"/>
                <a:cs typeface="Arial Unicode MS" panose="020B0604020202020204" pitchFamily="34" charset="-128"/>
                <a:hlinkClick r:id="rId5"/>
              </a:rPr>
              <a:t>[387]</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Louis Pasteur</a:t>
            </a:r>
            <a:r>
              <a:rPr lang="en-US" altLang="en-US" sz="2200" dirty="0">
                <a:solidFill>
                  <a:srgbClr val="FFFFFF"/>
                </a:solidFill>
                <a:latin typeface="Calibri" panose="020F0502020204030204" pitchFamily="34" charset="0"/>
              </a:rPr>
              <a:t> (disproved evolutionary Spontaneous Generation, developed vaccines and pasteurization; </a:t>
            </a:r>
            <a:r>
              <a:rPr lang="en-US" altLang="en-US" sz="2200" b="1" dirty="0">
                <a:solidFill>
                  <a:schemeClr val="accent5">
                    <a:lumMod val="75000"/>
                  </a:schemeClr>
                </a:solidFill>
                <a:latin typeface="Calibri" panose="020F0502020204030204" pitchFamily="34" charset="0"/>
              </a:rPr>
              <a:t>his tomb states “...virtues of the gospel”)</a:t>
            </a:r>
            <a:r>
              <a:rPr lang="en-US" altLang="en-US" sz="2200" dirty="0">
                <a:solidFill>
                  <a:srgbClr val="FFFFFF"/>
                </a:solidFill>
                <a:latin typeface="Calibri" panose="020F0502020204030204" pitchFamily="34" charset="0"/>
              </a:rPr>
              <a:t> </a:t>
            </a:r>
            <a:r>
              <a:rPr lang="en-US" altLang="en-US" sz="1400" dirty="0">
                <a:solidFill>
                  <a:srgbClr val="CCCCFF"/>
                </a:solidFill>
                <a:latin typeface="Calibri" panose="020F0502020204030204" pitchFamily="34" charset="0"/>
                <a:hlinkClick r:id="rId6"/>
              </a:rPr>
              <a:t>[253]</a:t>
            </a:r>
            <a:r>
              <a:rPr lang="en-US" altLang="en-US" sz="1400" dirty="0">
                <a:solidFill>
                  <a:srgbClr val="CCCCFF"/>
                </a:solidFill>
                <a:latin typeface="Calibri" panose="020F0502020204030204" pitchFamily="34" charset="0"/>
                <a:hlinkClick r:id="rId7"/>
              </a:rPr>
              <a:t>[254]</a:t>
            </a:r>
            <a:r>
              <a:rPr lang="en-US" altLang="en-US" sz="1400" dirty="0">
                <a:solidFill>
                  <a:srgbClr val="CCCCFF"/>
                </a:solidFill>
                <a:latin typeface="Calibri" panose="020F0502020204030204" pitchFamily="34" charset="0"/>
                <a:hlinkClick r:id="rId3"/>
              </a:rPr>
              <a:t>[257]</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Johannes Kepler</a:t>
            </a:r>
            <a:r>
              <a:rPr lang="en-US" altLang="en-US" sz="2200" dirty="0">
                <a:solidFill>
                  <a:srgbClr val="FFFFFF"/>
                </a:solidFill>
                <a:latin typeface="Calibri" panose="020F0502020204030204" pitchFamily="34" charset="0"/>
              </a:rPr>
              <a:t> (Kepler's laws of planetary motion) </a:t>
            </a:r>
            <a:r>
              <a:rPr lang="en-US" altLang="en-US" sz="1400" dirty="0">
                <a:solidFill>
                  <a:srgbClr val="CCCCFF"/>
                </a:solidFill>
                <a:latin typeface="Calibri" panose="020F0502020204030204" pitchFamily="34" charset="0"/>
                <a:hlinkClick r:id="rId3"/>
              </a:rPr>
              <a:t>[257]</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James Maxwell</a:t>
            </a:r>
            <a:r>
              <a:rPr lang="en-US" altLang="en-US" sz="2200" dirty="0">
                <a:solidFill>
                  <a:srgbClr val="FFFFFF"/>
                </a:solidFill>
                <a:latin typeface="Calibri" panose="020F0502020204030204" pitchFamily="34" charset="0"/>
              </a:rPr>
              <a:t> (formulated electromagnetic theory</a:t>
            </a:r>
            <a:r>
              <a:rPr lang="en-US" altLang="en-US" sz="2000" dirty="0">
                <a:solidFill>
                  <a:srgbClr val="FFFFFF"/>
                </a:solidFill>
                <a:latin typeface="Calibri" panose="020F0502020204030204" pitchFamily="34" charset="0"/>
              </a:rPr>
              <a:t> </a:t>
            </a:r>
            <a:r>
              <a:rPr lang="en-US" altLang="en-US" sz="1400" dirty="0">
                <a:solidFill>
                  <a:srgbClr val="CCCCFF"/>
                </a:solidFill>
                <a:latin typeface="Calibri" panose="020F0502020204030204" pitchFamily="34" charset="0"/>
                <a:hlinkClick r:id="rId3"/>
              </a:rPr>
              <a:t>[257]</a:t>
            </a:r>
            <a:r>
              <a:rPr lang="en-US" altLang="en-US" sz="1400" dirty="0">
                <a:solidFill>
                  <a:srgbClr val="CCCCFF"/>
                </a:solidFill>
                <a:latin typeface="Calibri" panose="020F0502020204030204" pitchFamily="34" charset="0"/>
                <a:hlinkClick r:id="rId8"/>
              </a:rPr>
              <a:t>[260]</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Michael Faraday</a:t>
            </a:r>
            <a:r>
              <a:rPr lang="en-US" altLang="en-US" sz="2200" dirty="0">
                <a:solidFill>
                  <a:srgbClr val="FFFFFF"/>
                </a:solidFill>
                <a:latin typeface="Calibri" panose="020F0502020204030204" pitchFamily="34" charset="0"/>
              </a:rPr>
              <a:t> (electromagnetic field concepts)</a:t>
            </a:r>
            <a:r>
              <a:rPr lang="en-US" altLang="en-US" sz="1400" dirty="0">
                <a:solidFill>
                  <a:srgbClr val="FFFFFF"/>
                </a:solidFill>
                <a:latin typeface="Calibri" panose="020F0502020204030204" pitchFamily="34" charset="0"/>
              </a:rPr>
              <a:t> </a:t>
            </a:r>
            <a:r>
              <a:rPr lang="en-US" altLang="en-US" sz="1400" dirty="0">
                <a:solidFill>
                  <a:srgbClr val="CCCCFF"/>
                </a:solidFill>
                <a:latin typeface="Calibri" panose="020F0502020204030204" pitchFamily="34" charset="0"/>
                <a:hlinkClick r:id="rId3"/>
              </a:rPr>
              <a:t>[257]</a:t>
            </a:r>
            <a:r>
              <a:rPr lang="en-US" altLang="en-US" sz="1400" dirty="0">
                <a:solidFill>
                  <a:srgbClr val="CCCCFF"/>
                </a:solidFill>
                <a:latin typeface="Calibri" panose="020F0502020204030204" pitchFamily="34" charset="0"/>
                <a:hlinkClick r:id="rId9"/>
              </a:rPr>
              <a:t>[258]</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Francis Collins</a:t>
            </a:r>
            <a:r>
              <a:rPr lang="en-US" altLang="en-US" sz="2200" dirty="0">
                <a:solidFill>
                  <a:srgbClr val="FFFFFF"/>
                </a:solidFill>
                <a:latin typeface="Calibri" panose="020F0502020204030204" pitchFamily="34" charset="0"/>
              </a:rPr>
              <a:t> (led Human Genome Project, 1st to map human DNA)</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Raymond V. Damadian</a:t>
            </a:r>
            <a:r>
              <a:rPr lang="en-US" altLang="en-US" sz="2200" dirty="0">
                <a:solidFill>
                  <a:srgbClr val="FFFFFF"/>
                </a:solidFill>
                <a:latin typeface="Calibri" panose="020F0502020204030204" pitchFamily="34" charset="0"/>
              </a:rPr>
              <a:t> (inventor of the MRI)</a:t>
            </a:r>
            <a:r>
              <a:rPr lang="en-US" altLang="en-US" dirty="0">
                <a:solidFill>
                  <a:srgbClr val="FFFFFF"/>
                </a:solidFill>
                <a:latin typeface="Calibri" panose="020F0502020204030204" pitchFamily="34" charset="0"/>
              </a:rPr>
              <a:t> </a:t>
            </a:r>
            <a:r>
              <a:rPr lang="en-US" altLang="en-US" sz="1400" dirty="0">
                <a:solidFill>
                  <a:srgbClr val="CCCCFF"/>
                </a:solidFill>
                <a:latin typeface="Calibri" panose="020F0502020204030204" pitchFamily="34" charset="0"/>
                <a:hlinkClick r:id="rId10"/>
              </a:rPr>
              <a:t>[72]</a:t>
            </a:r>
            <a:r>
              <a:rPr lang="en-US" altLang="en-US" sz="1400" dirty="0">
                <a:solidFill>
                  <a:srgbClr val="CCCCFF"/>
                </a:solidFill>
                <a:latin typeface="Calibri" panose="020F0502020204030204" pitchFamily="34" charset="0"/>
                <a:hlinkClick r:id="rId11"/>
              </a:rPr>
              <a:t>[255]</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err="1">
                <a:solidFill>
                  <a:srgbClr val="FFFFFF"/>
                </a:solidFill>
                <a:latin typeface="Calibri" panose="020F0502020204030204" pitchFamily="34" charset="0"/>
              </a:rPr>
              <a:t>Wernher</a:t>
            </a:r>
            <a:r>
              <a:rPr lang="en-US" altLang="en-US" sz="2200" b="1" u="sng" dirty="0">
                <a:solidFill>
                  <a:srgbClr val="FFFFFF"/>
                </a:solidFill>
                <a:latin typeface="Calibri" panose="020F0502020204030204" pitchFamily="34" charset="0"/>
              </a:rPr>
              <a:t> Von Braun</a:t>
            </a:r>
            <a:r>
              <a:rPr lang="en-US" altLang="en-US" sz="2200" dirty="0">
                <a:solidFill>
                  <a:srgbClr val="FFFFFF"/>
                </a:solidFill>
                <a:latin typeface="Calibri" panose="020F0502020204030204" pitchFamily="34" charset="0"/>
              </a:rPr>
              <a:t> (father of the American space program)</a:t>
            </a:r>
            <a:r>
              <a:rPr lang="en-US" altLang="en-US" dirty="0">
                <a:solidFill>
                  <a:srgbClr val="FFFFFF"/>
                </a:solidFill>
                <a:latin typeface="Calibri" panose="020F0502020204030204" pitchFamily="34" charset="0"/>
              </a:rPr>
              <a:t> </a:t>
            </a:r>
            <a:r>
              <a:rPr lang="en-US" altLang="en-US" sz="1400" dirty="0">
                <a:solidFill>
                  <a:srgbClr val="CCCCFF"/>
                </a:solidFill>
                <a:latin typeface="Calibri" panose="020F0502020204030204" pitchFamily="34" charset="0"/>
                <a:hlinkClick r:id="rId10"/>
              </a:rPr>
              <a:t>[72]</a:t>
            </a:r>
            <a:r>
              <a:rPr lang="en-US" altLang="en-US" sz="1400" dirty="0">
                <a:solidFill>
                  <a:srgbClr val="CCCCFF"/>
                </a:solidFill>
                <a:latin typeface="Calibri" panose="020F0502020204030204" pitchFamily="34" charset="0"/>
                <a:hlinkClick r:id="rId12"/>
              </a:rPr>
              <a:t>[73]</a:t>
            </a:r>
          </a:p>
          <a:p>
            <a:pPr marL="342900" indent="-342900">
              <a:lnSpc>
                <a:spcPct val="100000"/>
              </a:lnSpc>
              <a:spcAft>
                <a:spcPts val="1000"/>
              </a:spcAft>
              <a:buClr>
                <a:schemeClr val="accent5">
                  <a:lumMod val="75000"/>
                </a:schemeClr>
              </a:buClr>
              <a:buSzPct val="76000"/>
              <a:buFont typeface="Wingdings" panose="05000000000000000000" pitchFamily="2" charset="2"/>
              <a:buChar char="Ø"/>
            </a:pPr>
            <a:r>
              <a:rPr lang="en-US" altLang="en-US" sz="2200" b="1" u="sng" dirty="0">
                <a:solidFill>
                  <a:srgbClr val="FFFFFF"/>
                </a:solidFill>
                <a:latin typeface="Calibri" panose="020F0502020204030204" pitchFamily="34" charset="0"/>
              </a:rPr>
              <a:t>Jim Irwin</a:t>
            </a:r>
            <a:r>
              <a:rPr lang="en-US" altLang="en-US" sz="2200" dirty="0">
                <a:solidFill>
                  <a:srgbClr val="FFFFFF"/>
                </a:solidFill>
                <a:latin typeface="Calibri" panose="020F0502020204030204" pitchFamily="34" charset="0"/>
              </a:rPr>
              <a:t> (8th Moon astronaut, geologist, discovered Genesis Rock)</a:t>
            </a:r>
          </a:p>
        </p:txBody>
      </p:sp>
      <p:sp>
        <p:nvSpPr>
          <p:cNvPr id="32770" name="Text Box 2"/>
          <p:cNvSpPr txBox="1">
            <a:spLocks noChangeArrowheads="1"/>
          </p:cNvSpPr>
          <p:nvPr/>
        </p:nvSpPr>
        <p:spPr bwMode="auto">
          <a:xfrm>
            <a:off x="152400" y="182563"/>
            <a:ext cx="8762999" cy="685800"/>
          </a:xfrm>
          <a:prstGeom prst="rect">
            <a:avLst/>
          </a:prstGeom>
          <a:blipFill dpi="0" rotWithShape="0">
            <a:blip r:embed="rId1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18360" tIns="64080" rIns="18360" bIns="64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buClrTx/>
              <a:buFontTx/>
              <a:buNone/>
            </a:pPr>
            <a:r>
              <a:rPr lang="en-US" altLang="en-US" sz="3200" b="1" dirty="0">
                <a:solidFill>
                  <a:schemeClr val="tx2">
                    <a:lumMod val="25000"/>
                  </a:schemeClr>
                </a:solidFill>
                <a:latin typeface="Times New Roman" panose="02020603050405020304" pitchFamily="18" charset="0"/>
                <a:cs typeface="Arial Unicode MS" panose="020B0604020202020204" pitchFamily="34" charset="-128"/>
              </a:rPr>
              <a:t>Christians Were the Best Engineers &amp; Scientists</a:t>
            </a:r>
          </a:p>
        </p:txBody>
      </p:sp>
      <p:sp>
        <p:nvSpPr>
          <p:cNvPr id="4" name="Date Placeholder 2"/>
          <p:cNvSpPr>
            <a:spLocks noGrp="1"/>
          </p:cNvSpPr>
          <p:nvPr>
            <p:ph type="dt" sz="half" idx="10"/>
          </p:nvPr>
        </p:nvSpPr>
        <p:spPr>
          <a:xfrm>
            <a:off x="3276599" y="6577012"/>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42899" y="1219200"/>
            <a:ext cx="8572500" cy="5104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1463" indent="-271463">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1pPr>
            <a:lvl2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2pPr>
            <a:lvl3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3pPr>
            <a:lvl4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4pPr>
            <a:lvl5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90000"/>
              </a:lnSpc>
              <a:spcAft>
                <a:spcPts val="0"/>
              </a:spcAft>
              <a:buClr>
                <a:schemeClr val="accent5">
                  <a:lumMod val="75000"/>
                </a:schemeClr>
              </a:buClr>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rPr>
              <a:t>Newton's study of the Bible was one of his greatest passions. </a:t>
            </a:r>
          </a:p>
          <a:p>
            <a:pPr marL="347472" indent="0">
              <a:lnSpc>
                <a:spcPct val="90000"/>
              </a:lnSpc>
              <a:spcAft>
                <a:spcPts val="1800"/>
              </a:spcAft>
              <a:buClr>
                <a:schemeClr val="accent5">
                  <a:lumMod val="75000"/>
                </a:schemeClr>
              </a:buClr>
            </a:pPr>
            <a:r>
              <a:rPr lang="en-US" altLang="en-US" sz="2400" dirty="0">
                <a:solidFill>
                  <a:schemeClr val="tx1"/>
                </a:solidFill>
                <a:latin typeface="Calibri" panose="020F0502020204030204" pitchFamily="34" charset="0"/>
              </a:rPr>
              <a:t>He wrote “Observations upon the Prophecies of Daniel”. </a:t>
            </a:r>
            <a:r>
              <a:rPr lang="en-US" altLang="en-US" sz="1400" dirty="0">
                <a:solidFill>
                  <a:schemeClr val="accent5">
                    <a:lumMod val="60000"/>
                    <a:lumOff val="40000"/>
                  </a:schemeClr>
                </a:solidFill>
                <a:latin typeface="Calibri" panose="020F0502020204030204" pitchFamily="34" charset="0"/>
                <a:hlinkClick r:id="rId3"/>
              </a:rPr>
              <a:t>[257]</a:t>
            </a:r>
            <a:r>
              <a:rPr lang="en-US" altLang="en-US" sz="1400" dirty="0">
                <a:solidFill>
                  <a:schemeClr val="accent5">
                    <a:lumMod val="60000"/>
                    <a:lumOff val="40000"/>
                  </a:schemeClr>
                </a:solidFill>
                <a:latin typeface="Calibri" panose="020F0502020204030204" pitchFamily="34" charset="0"/>
              </a:rPr>
              <a:t>  </a:t>
            </a:r>
            <a:r>
              <a:rPr lang="en-US" altLang="en-US" sz="2400" dirty="0">
                <a:solidFill>
                  <a:schemeClr val="tx1"/>
                </a:solidFill>
                <a:latin typeface="Calibri" panose="020F0502020204030204" pitchFamily="34" charset="0"/>
              </a:rPr>
              <a:t>"Newton saw God as the master creator whose existence could not be denied...“ </a:t>
            </a:r>
            <a:r>
              <a:rPr lang="en-US" altLang="en-US" sz="1400" dirty="0">
                <a:solidFill>
                  <a:srgbClr val="CCCCFF"/>
                </a:solidFill>
                <a:latin typeface="Calibri" panose="020F0502020204030204" pitchFamily="34" charset="0"/>
                <a:hlinkClick r:id="rId4"/>
              </a:rPr>
              <a:t>[259]</a:t>
            </a:r>
          </a:p>
          <a:p>
            <a:pPr marL="342900" indent="-342900">
              <a:lnSpc>
                <a:spcPct val="90000"/>
              </a:lnSpc>
              <a:spcAft>
                <a:spcPts val="1800"/>
              </a:spcAft>
              <a:buClr>
                <a:schemeClr val="accent5">
                  <a:lumMod val="75000"/>
                </a:schemeClr>
              </a:buClr>
              <a:buFont typeface="Wingdings" panose="05000000000000000000" pitchFamily="2" charset="2"/>
              <a:buChar char="Ø"/>
            </a:pPr>
            <a:r>
              <a:rPr lang="en-US" sz="2400" b="1" dirty="0">
                <a:solidFill>
                  <a:schemeClr val="accent5">
                    <a:lumMod val="75000"/>
                  </a:schemeClr>
                </a:solidFill>
                <a:latin typeface="Calibri" panose="020F0502020204030204" pitchFamily="34" charset="0"/>
              </a:rPr>
              <a:t>Christians throughout history were the greatest scientists and engineers. It is great Christian scientists and engineers who are needed once again to correct the great errors in science today</a:t>
            </a:r>
            <a:r>
              <a:rPr lang="en-US" sz="2400" dirty="0">
                <a:solidFill>
                  <a:schemeClr val="accent5">
                    <a:lumMod val="75000"/>
                  </a:schemeClr>
                </a:solidFill>
                <a:latin typeface="Calibri" panose="020F0502020204030204" pitchFamily="34" charset="0"/>
              </a:rPr>
              <a:t>.</a:t>
            </a:r>
          </a:p>
          <a:p>
            <a:pPr marL="342900" indent="-342900">
              <a:lnSpc>
                <a:spcPct val="90000"/>
              </a:lnSpc>
              <a:spcAft>
                <a:spcPts val="1800"/>
              </a:spcAft>
              <a:buClr>
                <a:schemeClr val="accent5">
                  <a:lumMod val="75000"/>
                </a:schemeClr>
              </a:buClr>
              <a:buFont typeface="Wingdings" panose="05000000000000000000" pitchFamily="2" charset="2"/>
              <a:buChar char="Ø"/>
            </a:pPr>
            <a:r>
              <a:rPr lang="en-US" sz="2400" dirty="0">
                <a:solidFill>
                  <a:schemeClr val="tx1"/>
                </a:solidFill>
                <a:latin typeface="Calibri" panose="020F0502020204030204" pitchFamily="34" charset="0"/>
              </a:rPr>
              <a:t>Scientists have learned that when they disagree with the Bible, eventually they are proven wrong. </a:t>
            </a:r>
          </a:p>
          <a:p>
            <a:pPr marL="342900" indent="-342900">
              <a:lnSpc>
                <a:spcPct val="90000"/>
              </a:lnSpc>
              <a:spcAft>
                <a:spcPts val="1800"/>
              </a:spcAft>
              <a:buClr>
                <a:schemeClr val="accent5">
                  <a:lumMod val="75000"/>
                </a:schemeClr>
              </a:buClr>
              <a:buFont typeface="Wingdings" panose="05000000000000000000" pitchFamily="2" charset="2"/>
              <a:buChar char="Ø"/>
            </a:pPr>
            <a:r>
              <a:rPr lang="en-US" sz="2400" dirty="0">
                <a:solidFill>
                  <a:schemeClr val="tx1"/>
                </a:solidFill>
                <a:latin typeface="Calibri" panose="020F0502020204030204" pitchFamily="34" charset="0"/>
              </a:rPr>
              <a:t>After his non-expanding steady state universe blunders were disproved by Hubble, </a:t>
            </a:r>
            <a:r>
              <a:rPr lang="en-US" sz="2400" b="1" dirty="0">
                <a:solidFill>
                  <a:schemeClr val="accent5">
                    <a:lumMod val="75000"/>
                  </a:schemeClr>
                </a:solidFill>
                <a:latin typeface="Calibri" panose="020F0502020204030204" pitchFamily="34" charset="0"/>
              </a:rPr>
              <a:t>Einstein later in his life came to believe in Intelligent Design and a God that created the universe, with a beginning that is expanding, exactly as the Bible stated. </a:t>
            </a:r>
            <a:r>
              <a:rPr lang="en-US" sz="1400" dirty="0">
                <a:solidFill>
                  <a:schemeClr val="bg1"/>
                </a:solidFill>
                <a:latin typeface="Calibri" panose="020F0502020204030204" pitchFamily="34" charset="0"/>
                <a:hlinkClick r:id="rId5"/>
              </a:rPr>
              <a:t>[3]</a:t>
            </a:r>
            <a:r>
              <a:rPr lang="en-US" sz="1400" dirty="0">
                <a:solidFill>
                  <a:schemeClr val="bg1"/>
                </a:solidFill>
                <a:latin typeface="Calibri" panose="020F0502020204030204" pitchFamily="34" charset="0"/>
                <a:hlinkClick r:id="rId6"/>
              </a:rPr>
              <a:t>[256</a:t>
            </a:r>
            <a:r>
              <a:rPr lang="en-US" sz="1400" dirty="0">
                <a:solidFill>
                  <a:schemeClr val="tx1"/>
                </a:solidFill>
                <a:latin typeface="Calibri" panose="020F0502020204030204" pitchFamily="34" charset="0"/>
                <a:hlinkClick r:id="rId6"/>
              </a:rPr>
              <a:t>]</a:t>
            </a:r>
            <a:endParaRPr lang="en-US" altLang="en-US" sz="2400" dirty="0">
              <a:solidFill>
                <a:schemeClr val="tx1"/>
              </a:solidFill>
              <a:latin typeface="Calibri" panose="020F0502020204030204" pitchFamily="34" charset="0"/>
              <a:hlinkClick r:id="rId4"/>
            </a:endParaRPr>
          </a:p>
        </p:txBody>
      </p:sp>
      <p:sp>
        <p:nvSpPr>
          <p:cNvPr id="32770" name="Text Box 2"/>
          <p:cNvSpPr txBox="1">
            <a:spLocks noChangeArrowheads="1"/>
          </p:cNvSpPr>
          <p:nvPr/>
        </p:nvSpPr>
        <p:spPr bwMode="auto">
          <a:xfrm>
            <a:off x="152400" y="182563"/>
            <a:ext cx="8762999" cy="685800"/>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18360" tIns="64080" rIns="18360" bIns="64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Christians Were Best Engineers &amp; Scientists</a:t>
            </a:r>
          </a:p>
        </p:txBody>
      </p:sp>
      <p:sp>
        <p:nvSpPr>
          <p:cNvPr id="4" name="Date Placeholder 2"/>
          <p:cNvSpPr>
            <a:spLocks noGrp="1"/>
          </p:cNvSpPr>
          <p:nvPr>
            <p:ph type="dt" sz="half" idx="10"/>
          </p:nvPr>
        </p:nvSpPr>
        <p:spPr>
          <a:xfrm>
            <a:off x="3276599" y="6577012"/>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1411130715"/>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3225641" y="6511607"/>
            <a:ext cx="2667000" cy="365125"/>
          </a:xfrm>
        </p:spPr>
        <p:txBody>
          <a:bodyPr/>
          <a:lstStyle/>
          <a:p>
            <a:r>
              <a:rPr lang="en-US" altLang="en-US" sz="1000" dirty="0">
                <a:solidFill>
                  <a:prstClr val="white">
                    <a:tint val="75000"/>
                  </a:prstClr>
                </a:solidFill>
              </a:rPr>
              <a:t>Evolution Is Not Science, Jeff Woodward</a:t>
            </a:r>
          </a:p>
        </p:txBody>
      </p:sp>
      <p:sp>
        <p:nvSpPr>
          <p:cNvPr id="11" name="Text Box 3"/>
          <p:cNvSpPr txBox="1">
            <a:spLocks noChangeArrowheads="1"/>
          </p:cNvSpPr>
          <p:nvPr/>
        </p:nvSpPr>
        <p:spPr bwMode="auto">
          <a:xfrm>
            <a:off x="328613" y="228600"/>
            <a:ext cx="8504237"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rPr>
              <a:t>Advanced Eye Design Disproves Evolution</a:t>
            </a:r>
          </a:p>
        </p:txBody>
      </p:sp>
      <p:pic>
        <p:nvPicPr>
          <p:cNvPr id="1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3393" t="-12821" r="1541" b="12821"/>
          <a:stretch/>
        </p:blipFill>
        <p:spPr bwMode="auto">
          <a:xfrm>
            <a:off x="317240" y="1843535"/>
            <a:ext cx="5120640" cy="356616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7"/>
          <p:cNvSpPr txBox="1">
            <a:spLocks noChangeArrowheads="1"/>
          </p:cNvSpPr>
          <p:nvPr/>
        </p:nvSpPr>
        <p:spPr bwMode="auto">
          <a:xfrm>
            <a:off x="1066800" y="5409695"/>
            <a:ext cx="3791961"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4638">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1pPr>
            <a:lvl2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2pPr>
            <a:lvl3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3pPr>
            <a:lvl4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4pPr>
            <a:lvl5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1600" dirty="0">
                <a:solidFill>
                  <a:srgbClr val="FFFFFF"/>
                </a:solidFill>
                <a:latin typeface="Times New Roman" panose="02020603050405020304" pitchFamily="18" charset="0"/>
              </a:rPr>
              <a:t>Figure: Human eye and retina (modified, credit: Webvision)</a:t>
            </a:r>
            <a:r>
              <a:rPr lang="en-US" altLang="en-US" sz="2000" dirty="0">
                <a:solidFill>
                  <a:srgbClr val="FFFFFF"/>
                </a:solidFill>
                <a:latin typeface="Times New Roman" panose="02020603050405020304" pitchFamily="18" charset="0"/>
              </a:rPr>
              <a:t> </a:t>
            </a:r>
            <a:r>
              <a:rPr lang="en-US" altLang="en-US" sz="1400" dirty="0">
                <a:solidFill>
                  <a:srgbClr val="CCCCFF"/>
                </a:solidFill>
                <a:latin typeface="Times New Roman" panose="02020603050405020304" pitchFamily="18" charset="0"/>
                <a:hlinkClick r:id="rId6"/>
              </a:rPr>
              <a:t>[100]</a:t>
            </a:r>
          </a:p>
        </p:txBody>
      </p:sp>
      <p:pic>
        <p:nvPicPr>
          <p:cNvPr id="7" name="Picture 5"/>
          <p:cNvPicPr>
            <a:picLocks noChangeAspect="1" noChangeArrowheads="1"/>
          </p:cNvPicPr>
          <p:nvPr/>
        </p:nvPicPr>
        <p:blipFill>
          <a:blip r:embed="rId7">
            <a:extLst>
              <a:ext uri="{28A0092B-C50C-407E-A947-70E740481C1C}">
                <a14:useLocalDpi xmlns:a14="http://schemas.microsoft.com/office/drawing/2010/main" val="0"/>
              </a:ext>
            </a:extLst>
          </a:blip>
          <a:srcRect b="15019"/>
          <a:stretch>
            <a:fillRect/>
          </a:stretch>
        </p:blipFill>
        <p:spPr bwMode="auto">
          <a:xfrm>
            <a:off x="5632450" y="1410169"/>
            <a:ext cx="3200400" cy="4462462"/>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b="150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6062190" y="5855919"/>
            <a:ext cx="274320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1400" dirty="0">
                <a:solidFill>
                  <a:srgbClr val="FFFFFF"/>
                </a:solidFill>
                <a:latin typeface="Times New Roman;Times New Roman" pitchFamily="16" charset="0"/>
              </a:rPr>
              <a:t>Figure: Modified </a:t>
            </a:r>
            <a:r>
              <a:rPr lang="en-US" altLang="en-US" sz="1400" dirty="0">
                <a:solidFill>
                  <a:srgbClr val="FFFFFF"/>
                </a:solidFill>
                <a:latin typeface="Times New Roman" panose="02020603050405020304" pitchFamily="18" charset="0"/>
              </a:rPr>
              <a:t>photo of immunostained mouse retina. Credit Nicolas Cuenca NCBI </a:t>
            </a:r>
            <a:r>
              <a:rPr lang="en-US" altLang="en-US" sz="1400" dirty="0">
                <a:solidFill>
                  <a:srgbClr val="CCCCFF"/>
                </a:solidFill>
                <a:latin typeface="Times New Roman" panose="02020603050405020304" pitchFamily="18" charset="0"/>
                <a:hlinkClick r:id="rId6"/>
              </a:rPr>
              <a:t>[100]</a:t>
            </a:r>
          </a:p>
        </p:txBody>
      </p:sp>
    </p:spTree>
    <p:extLst>
      <p:ext uri="{BB962C8B-B14F-4D97-AF65-F5344CB8AC3E}">
        <p14:creationId xmlns:p14="http://schemas.microsoft.com/office/powerpoint/2010/main" val="343280579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3225641" y="6511607"/>
            <a:ext cx="2667000" cy="365125"/>
          </a:xfrm>
        </p:spPr>
        <p:txBody>
          <a:bodyPr/>
          <a:lstStyle/>
          <a:p>
            <a:r>
              <a:rPr lang="en-US" altLang="en-US" sz="1000" dirty="0">
                <a:solidFill>
                  <a:prstClr val="white">
                    <a:tint val="75000"/>
                  </a:prstClr>
                </a:solidFill>
              </a:rPr>
              <a:t>Evolution Is Not Science, Jeff Woodward</a:t>
            </a:r>
          </a:p>
        </p:txBody>
      </p:sp>
      <p:sp>
        <p:nvSpPr>
          <p:cNvPr id="2" name="Rectangle 1"/>
          <p:cNvSpPr/>
          <p:nvPr/>
        </p:nvSpPr>
        <p:spPr>
          <a:xfrm>
            <a:off x="1463377" y="5014598"/>
            <a:ext cx="630301" cy="321306"/>
          </a:xfrm>
          <a:prstGeom prst="rect">
            <a:avLst/>
          </a:prstGeom>
        </p:spPr>
        <p:txBody>
          <a:bodyPr wrap="none">
            <a:spAutoFit/>
          </a:bodyPr>
          <a:lstStyle/>
          <a:p>
            <a:pPr>
              <a:buClr>
                <a:srgbClr val="0070C0"/>
              </a:buClr>
              <a:buSzPct val="88000"/>
            </a:pPr>
            <a:r>
              <a:rPr lang="en-US" altLang="en-US" sz="1600" dirty="0">
                <a:solidFill>
                  <a:srgbClr val="CCCCFF"/>
                </a:solidFill>
                <a:latin typeface="Times New Roman" panose="02020603050405020304" pitchFamily="18" charset="0"/>
                <a:cs typeface="Arial Unicode MS" panose="020B0604020202020204" pitchFamily="34" charset="-128"/>
                <a:hlinkClick r:id="rId3"/>
              </a:rPr>
              <a:t>[616]</a:t>
            </a:r>
          </a:p>
        </p:txBody>
      </p:sp>
      <p:sp>
        <p:nvSpPr>
          <p:cNvPr id="3" name="Rectangle 2"/>
          <p:cNvSpPr/>
          <p:nvPr/>
        </p:nvSpPr>
        <p:spPr>
          <a:xfrm>
            <a:off x="7173683" y="3885896"/>
            <a:ext cx="572593" cy="292709"/>
          </a:xfrm>
          <a:prstGeom prst="rect">
            <a:avLst/>
          </a:prstGeom>
        </p:spPr>
        <p:txBody>
          <a:bodyPr wrap="none">
            <a:spAutoFit/>
          </a:bodyPr>
          <a:lstStyle/>
          <a:p>
            <a:pPr>
              <a:buClrTx/>
              <a:buFontTx/>
              <a:buNone/>
            </a:pPr>
            <a:r>
              <a:rPr lang="en-US" altLang="en-US" sz="1400" dirty="0">
                <a:solidFill>
                  <a:srgbClr val="CCCCFF"/>
                </a:solidFill>
                <a:latin typeface="Times New Roman" panose="02020603050405020304" pitchFamily="18" charset="0"/>
                <a:hlinkClick r:id="rId4"/>
              </a:rPr>
              <a:t>[538]</a:t>
            </a:r>
          </a:p>
        </p:txBody>
      </p:sp>
      <p:sp>
        <p:nvSpPr>
          <p:cNvPr id="11" name="Text Box 3"/>
          <p:cNvSpPr txBox="1">
            <a:spLocks noChangeArrowheads="1"/>
          </p:cNvSpPr>
          <p:nvPr/>
        </p:nvSpPr>
        <p:spPr bwMode="auto">
          <a:xfrm>
            <a:off x="328613" y="228600"/>
            <a:ext cx="8504237"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a:solidFill>
                  <a:srgbClr val="666666"/>
                </a:solidFill>
                <a:latin typeface="Times New Roman" panose="02020603050405020304" pitchFamily="18" charset="0"/>
              </a:rPr>
              <a:t>Advanced Eye Design Disproves Evolution</a:t>
            </a:r>
          </a:p>
        </p:txBody>
      </p:sp>
      <p:pic>
        <p:nvPicPr>
          <p:cNvPr id="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2743200"/>
            <a:ext cx="4114800" cy="272415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t="4988" b="16508"/>
          <a:stretch>
            <a:fillRect/>
          </a:stretch>
        </p:blipFill>
        <p:spPr bwMode="auto">
          <a:xfrm>
            <a:off x="4781550" y="2743200"/>
            <a:ext cx="3968750" cy="2733675"/>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t="4988" b="1650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5"/>
          <p:cNvSpPr txBox="1">
            <a:spLocks noChangeArrowheads="1"/>
          </p:cNvSpPr>
          <p:nvPr/>
        </p:nvSpPr>
        <p:spPr bwMode="auto">
          <a:xfrm>
            <a:off x="914400" y="1371600"/>
            <a:ext cx="75438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013"/>
              </a:spcAft>
              <a:buClrTx/>
              <a:buFontTx/>
              <a:buNone/>
            </a:pPr>
            <a:r>
              <a:rPr lang="en-US" altLang="en-US" sz="3600" b="1" dirty="0">
                <a:solidFill>
                  <a:srgbClr val="0047FF"/>
                </a:solidFill>
                <a:latin typeface="Calibri" panose="020F0502020204030204" pitchFamily="34" charset="0"/>
              </a:rPr>
              <a:t>Video - Vision, Light &amp; Neuron Activity</a:t>
            </a:r>
          </a:p>
          <a:p>
            <a:pPr algn="ctr">
              <a:lnSpc>
                <a:spcPct val="100000"/>
              </a:lnSpc>
              <a:spcAft>
                <a:spcPts val="1013"/>
              </a:spcAft>
              <a:buClrTx/>
              <a:buFontTx/>
              <a:buNone/>
            </a:pPr>
            <a:r>
              <a:rPr lang="en-US" altLang="en-US" sz="1400" b="1" dirty="0">
                <a:solidFill>
                  <a:srgbClr val="CCCCFF"/>
                </a:solidFill>
                <a:latin typeface="Calibri" panose="020F0502020204030204" pitchFamily="34" charset="0"/>
                <a:hlinkClick r:id="rId8"/>
              </a:rPr>
              <a:t>www.youtube.com/watch?v=AuLR0kzfwBU&amp;feature=related</a:t>
            </a:r>
          </a:p>
        </p:txBody>
      </p:sp>
      <p:sp>
        <p:nvSpPr>
          <p:cNvPr id="15" name="Text Box 7"/>
          <p:cNvSpPr txBox="1">
            <a:spLocks noChangeArrowheads="1"/>
          </p:cNvSpPr>
          <p:nvPr/>
        </p:nvSpPr>
        <p:spPr bwMode="auto">
          <a:xfrm>
            <a:off x="1645920" y="5852160"/>
            <a:ext cx="582644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4638">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1pPr>
            <a:lvl2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2pPr>
            <a:lvl3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3pPr>
            <a:lvl4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4pPr>
            <a:lvl5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1600" dirty="0">
                <a:solidFill>
                  <a:srgbClr val="FFFFFF"/>
                </a:solidFill>
                <a:latin typeface="Times New Roman" panose="02020603050405020304" pitchFamily="18" charset="0"/>
              </a:rPr>
              <a:t>Figure: Human eye and retina (modified, credit: Webvision)</a:t>
            </a:r>
            <a:r>
              <a:rPr lang="en-US" altLang="en-US" sz="2000" dirty="0">
                <a:solidFill>
                  <a:srgbClr val="FFFFFF"/>
                </a:solidFill>
                <a:latin typeface="Times New Roman" panose="02020603050405020304" pitchFamily="18" charset="0"/>
              </a:rPr>
              <a:t> </a:t>
            </a:r>
            <a:r>
              <a:rPr lang="en-US" altLang="en-US" sz="1400" dirty="0">
                <a:solidFill>
                  <a:srgbClr val="CCCCFF"/>
                </a:solidFill>
                <a:latin typeface="Times New Roman" panose="02020603050405020304" pitchFamily="18" charset="0"/>
                <a:hlinkClick r:id="rId9"/>
              </a:rPr>
              <a:t>[100]</a:t>
            </a:r>
          </a:p>
        </p:txBody>
      </p:sp>
    </p:spTree>
    <p:extLst>
      <p:ext uri="{BB962C8B-B14F-4D97-AF65-F5344CB8AC3E}">
        <p14:creationId xmlns:p14="http://schemas.microsoft.com/office/powerpoint/2010/main" val="2328143197"/>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xEl>
                                              <p:pRg st="0" end="0"/>
                                            </p:txEl>
                                          </p:spTgt>
                                        </p:tgtEl>
                                      </p:cBhvr>
                                    </p:animEffect>
                                    <p:animScale>
                                      <p:cBhvr>
                                        <p:cTn id="7"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229430" y="6618572"/>
            <a:ext cx="2667000" cy="365125"/>
          </a:xfrm>
        </p:spPr>
        <p:txBody>
          <a:bodyPr/>
          <a:lstStyle/>
          <a:p>
            <a:r>
              <a:rPr lang="en-US" altLang="en-US" sz="1000" dirty="0"/>
              <a:t>Evolution Is Not Science, Jeff Woodward</a:t>
            </a:r>
          </a:p>
        </p:txBody>
      </p:sp>
      <p:sp>
        <p:nvSpPr>
          <p:cNvPr id="10" name="Text Box 1">
            <a:hlinkClick r:id="rId3" action="ppaction://hlinksldjump"/>
          </p:cNvPr>
          <p:cNvSpPr txBox="1">
            <a:spLocks noChangeArrowheads="1"/>
          </p:cNvSpPr>
          <p:nvPr/>
        </p:nvSpPr>
        <p:spPr bwMode="auto">
          <a:xfrm>
            <a:off x="2362200" y="1089518"/>
            <a:ext cx="6534230" cy="1183727"/>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Incredibly Advanced Nanomachines, Nanocomputers, Digital Logic, GPS &amp; 3D </a:t>
            </a:r>
            <a:r>
              <a:rPr lang="en-US" altLang="en-US" sz="2400" b="1" dirty="0">
                <a:solidFill>
                  <a:schemeClr val="tx2">
                    <a:lumMod val="25000"/>
                  </a:schemeClr>
                </a:solidFill>
                <a:latin typeface="Times New Roman" panose="02020603050405020304" pitchFamily="18" charset="0"/>
              </a:rPr>
              <a:t>Encryption </a:t>
            </a: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in Cells Disprove Evolution</a:t>
            </a:r>
          </a:p>
        </p:txBody>
      </p:sp>
      <p:sp>
        <p:nvSpPr>
          <p:cNvPr id="18" name="Text Box 2"/>
          <p:cNvSpPr txBox="1">
            <a:spLocks noChangeArrowheads="1"/>
          </p:cNvSpPr>
          <p:nvPr/>
        </p:nvSpPr>
        <p:spPr bwMode="auto">
          <a:xfrm>
            <a:off x="685800" y="149496"/>
            <a:ext cx="7772400"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TABLE OF CONTENTS</a:t>
            </a:r>
          </a:p>
        </p:txBody>
      </p:sp>
      <p:sp>
        <p:nvSpPr>
          <p:cNvPr id="11" name="Text Box 1">
            <a:hlinkClick r:id="rId6" action="ppaction://hlinksldjump"/>
          </p:cNvPr>
          <p:cNvSpPr txBox="1">
            <a:spLocks noChangeArrowheads="1"/>
          </p:cNvSpPr>
          <p:nvPr/>
        </p:nvSpPr>
        <p:spPr bwMode="auto">
          <a:xfrm>
            <a:off x="2362200" y="2540429"/>
            <a:ext cx="6534230" cy="1193862"/>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200"/>
              </a:spcAft>
              <a:buClrTx/>
            </a:pPr>
            <a:r>
              <a:rPr lang="en-US" altLang="en-US" sz="2400" b="1" dirty="0">
                <a:solidFill>
                  <a:schemeClr val="tx2">
                    <a:lumMod val="25000"/>
                  </a:schemeClr>
                </a:solidFill>
                <a:latin typeface="Times New Roman" panose="02020603050405020304" pitchFamily="18" charset="0"/>
                <a:cs typeface="Times New Roman" panose="02020603050405020304" pitchFamily="18" charset="0"/>
              </a:rPr>
              <a:t>Chemotherapy, Stable Metamorphosis, DNA Breakpoints and Extreme Natural Environments Disprove Macroevolution </a:t>
            </a:r>
          </a:p>
        </p:txBody>
      </p:sp>
      <p:sp>
        <p:nvSpPr>
          <p:cNvPr id="12" name="Text Box 1">
            <a:hlinkClick r:id="rId7" action="ppaction://hlinksldjump"/>
          </p:cNvPr>
          <p:cNvSpPr txBox="1">
            <a:spLocks noChangeArrowheads="1"/>
          </p:cNvSpPr>
          <p:nvPr/>
        </p:nvSpPr>
        <p:spPr bwMode="auto">
          <a:xfrm>
            <a:off x="2362200" y="4159992"/>
            <a:ext cx="6534230" cy="914400"/>
          </a:xfrm>
          <a:prstGeom prst="rect">
            <a:avLst/>
          </a:prstGeom>
          <a:blipFill dpi="0" rotWithShape="0">
            <a:blip r:embed="rId4"/>
            <a:srcRect/>
            <a:stretch>
              <a:fillRect t="-7245" b="4947"/>
            </a:stretch>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200"/>
              </a:spcAft>
              <a:buClrTx/>
            </a:pPr>
            <a:r>
              <a:rPr lang="en-US" altLang="en-US" sz="2400" b="1" dirty="0">
                <a:solidFill>
                  <a:schemeClr val="tx2">
                    <a:lumMod val="25000"/>
                  </a:schemeClr>
                </a:solidFill>
                <a:latin typeface="Times New Roman" panose="02020603050405020304" pitchFamily="18" charset="0"/>
                <a:cs typeface="Times New Roman" panose="02020603050405020304" pitchFamily="18" charset="0"/>
              </a:rPr>
              <a:t>Iceman Ötzi</a:t>
            </a: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 and </a:t>
            </a:r>
            <a:r>
              <a:rPr lang="en-US" altLang="en-US" sz="2400" b="1" dirty="0">
                <a:solidFill>
                  <a:schemeClr val="tx2">
                    <a:lumMod val="25000"/>
                  </a:schemeClr>
                </a:solidFill>
                <a:latin typeface="Times New Roman" panose="02020603050405020304" pitchFamily="18" charset="0"/>
                <a:cs typeface="Times New Roman" panose="02020603050405020304" pitchFamily="18" charset="0"/>
              </a:rPr>
              <a:t>Bonobo Apes</a:t>
            </a: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 Disprove Macroevolution</a:t>
            </a:r>
          </a:p>
        </p:txBody>
      </p:sp>
      <p:pic>
        <p:nvPicPr>
          <p:cNvPr id="3" name="Picture 2"/>
          <p:cNvPicPr>
            <a:picLocks noChangeAspect="1"/>
          </p:cNvPicPr>
          <p:nvPr/>
        </p:nvPicPr>
        <p:blipFill>
          <a:blip r:embed="rId8"/>
          <a:stretch>
            <a:fillRect/>
          </a:stretch>
        </p:blipFill>
        <p:spPr>
          <a:xfrm>
            <a:off x="365760" y="2497280"/>
            <a:ext cx="1693335" cy="1280160"/>
          </a:xfrm>
          <a:prstGeom prst="rect">
            <a:avLst/>
          </a:prstGeom>
          <a:scene3d>
            <a:camera prst="orthographicFront"/>
            <a:lightRig rig="threePt" dir="t"/>
          </a:scene3d>
          <a:sp3d>
            <a:bevelT w="165100" prst="coolSlant"/>
          </a:sp3d>
        </p:spPr>
      </p:pic>
      <p:pic>
        <p:nvPicPr>
          <p:cNvPr id="7" name="Picture 6"/>
          <p:cNvPicPr>
            <a:picLocks noChangeAspect="1"/>
          </p:cNvPicPr>
          <p:nvPr/>
        </p:nvPicPr>
        <p:blipFill>
          <a:blip r:embed="rId9"/>
          <a:stretch>
            <a:fillRect/>
          </a:stretch>
        </p:blipFill>
        <p:spPr>
          <a:xfrm>
            <a:off x="365760" y="3977112"/>
            <a:ext cx="1717121" cy="1280160"/>
          </a:xfrm>
          <a:prstGeom prst="rect">
            <a:avLst/>
          </a:prstGeom>
          <a:scene3d>
            <a:camera prst="orthographicFront"/>
            <a:lightRig rig="threePt" dir="t"/>
          </a:scene3d>
          <a:sp3d>
            <a:bevelT w="165100" prst="coolSlant"/>
          </a:sp3d>
        </p:spPr>
      </p:pic>
      <p:pic>
        <p:nvPicPr>
          <p:cNvPr id="4" name="Picture 3"/>
          <p:cNvPicPr>
            <a:picLocks noChangeAspect="1"/>
          </p:cNvPicPr>
          <p:nvPr/>
        </p:nvPicPr>
        <p:blipFill>
          <a:blip r:embed="rId10"/>
          <a:stretch>
            <a:fillRect/>
          </a:stretch>
        </p:blipFill>
        <p:spPr>
          <a:xfrm>
            <a:off x="365760" y="1034967"/>
            <a:ext cx="1696723" cy="1280160"/>
          </a:xfrm>
          <a:prstGeom prst="rect">
            <a:avLst/>
          </a:prstGeom>
          <a:scene3d>
            <a:camera prst="orthographicFront"/>
            <a:lightRig rig="threePt" dir="t"/>
          </a:scene3d>
          <a:sp3d>
            <a:bevelT w="165100" prst="coolSlant"/>
          </a:sp3d>
        </p:spPr>
      </p:pic>
      <p:pic>
        <p:nvPicPr>
          <p:cNvPr id="13" name="Picture 12"/>
          <p:cNvPicPr>
            <a:picLocks noChangeAspect="1"/>
          </p:cNvPicPr>
          <p:nvPr/>
        </p:nvPicPr>
        <p:blipFill>
          <a:blip r:embed="rId11"/>
          <a:stretch>
            <a:fillRect/>
          </a:stretch>
        </p:blipFill>
        <p:spPr>
          <a:xfrm>
            <a:off x="365760" y="5439425"/>
            <a:ext cx="1707727" cy="1280160"/>
          </a:xfrm>
          <a:prstGeom prst="rect">
            <a:avLst/>
          </a:prstGeom>
          <a:scene3d>
            <a:camera prst="orthographicFront"/>
            <a:lightRig rig="threePt" dir="t"/>
          </a:scene3d>
          <a:sp3d>
            <a:bevelT w="165100" prst="coolSlant"/>
          </a:sp3d>
        </p:spPr>
      </p:pic>
      <p:sp>
        <p:nvSpPr>
          <p:cNvPr id="14" name="Text Box 1">
            <a:hlinkClick r:id="rId12" action="ppaction://hlinksldjump"/>
          </p:cNvPr>
          <p:cNvSpPr txBox="1">
            <a:spLocks noChangeArrowheads="1"/>
          </p:cNvSpPr>
          <p:nvPr/>
        </p:nvSpPr>
        <p:spPr bwMode="auto">
          <a:xfrm>
            <a:off x="2362200" y="5461034"/>
            <a:ext cx="6534230" cy="1234425"/>
          </a:xfrm>
          <a:prstGeom prst="rect">
            <a:avLst/>
          </a:prstGeom>
          <a:blipFill dpi="0" rotWithShape="0">
            <a:blip r:embed="rId4"/>
            <a:srcRect/>
            <a:stretch>
              <a:fillRect t="-7245" b="4947"/>
            </a:stretch>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2300" b="1" dirty="0">
                <a:solidFill>
                  <a:schemeClr val="tx2">
                    <a:lumMod val="25000"/>
                  </a:schemeClr>
                </a:solidFill>
                <a:latin typeface="Times New Roman" panose="02020603050405020304" pitchFamily="18" charset="0"/>
                <a:cs typeface="Times New Roman" panose="02020603050405020304" pitchFamily="18" charset="0"/>
              </a:rPr>
              <a:t>DNA Differences, Improved Radio Carbon Dating, Mule </a:t>
            </a:r>
            <a:r>
              <a:rPr lang="en-US" sz="2300" b="1" dirty="0">
                <a:solidFill>
                  <a:schemeClr val="tx2">
                    <a:lumMod val="25000"/>
                  </a:schemeClr>
                </a:solidFill>
                <a:latin typeface="Times New Roman" panose="02020603050405020304" pitchFamily="18" charset="0"/>
                <a:cs typeface="Times New Roman" panose="02020603050405020304" pitchFamily="18" charset="0"/>
              </a:rPr>
              <a:t>Breeding,</a:t>
            </a:r>
            <a:r>
              <a:rPr lang="en-US" altLang="en-US" sz="2300" b="1" dirty="0">
                <a:solidFill>
                  <a:schemeClr val="tx2">
                    <a:lumMod val="25000"/>
                  </a:schemeClr>
                </a:solidFill>
                <a:latin typeface="Times New Roman" panose="02020603050405020304" pitchFamily="18" charset="0"/>
                <a:cs typeface="Times New Roman" panose="02020603050405020304" pitchFamily="18" charset="0"/>
              </a:rPr>
              <a:t> Continent Barriers &amp; Prototypes Prove Neanderthals Didn’t Evolve into Humans</a:t>
            </a:r>
          </a:p>
        </p:txBody>
      </p:sp>
    </p:spTree>
    <p:extLst>
      <p:ext uri="{BB962C8B-B14F-4D97-AF65-F5344CB8AC3E}">
        <p14:creationId xmlns:p14="http://schemas.microsoft.com/office/powerpoint/2010/main" val="2537100409"/>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28613" y="228600"/>
            <a:ext cx="8504237"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a:solidFill>
                  <a:srgbClr val="666666"/>
                </a:solidFill>
                <a:latin typeface="Times New Roman" panose="02020603050405020304" pitchFamily="18" charset="0"/>
              </a:rPr>
              <a:t>Advanced Eye Design Disproves Evolution</a:t>
            </a:r>
          </a:p>
        </p:txBody>
      </p:sp>
      <p:graphicFrame>
        <p:nvGraphicFramePr>
          <p:cNvPr id="34819" name="Object 3"/>
          <p:cNvGraphicFramePr>
            <a:graphicFrameLocks noChangeAspect="1"/>
          </p:cNvGraphicFramePr>
          <p:nvPr/>
        </p:nvGraphicFramePr>
        <p:xfrm>
          <a:off x="1514475" y="2894013"/>
          <a:ext cx="6110288" cy="1069975"/>
        </p:xfrm>
        <a:graphic>
          <a:graphicData uri="http://schemas.openxmlformats.org/presentationml/2006/ole">
            <mc:AlternateContent xmlns:mc="http://schemas.openxmlformats.org/markup-compatibility/2006">
              <mc:Choice xmlns:v="urn:schemas-microsoft-com:vml" Requires="v">
                <p:oleObj r:id="rId4" imgW="6111360" imgH="1070640" progId="">
                  <p:embed/>
                </p:oleObj>
              </mc:Choice>
              <mc:Fallback>
                <p:oleObj r:id="rId4" imgW="6111360" imgH="107064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475" y="2894013"/>
                        <a:ext cx="6110288" cy="1069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0" name="Text Box 4"/>
          <p:cNvSpPr txBox="1">
            <a:spLocks noChangeArrowheads="1"/>
          </p:cNvSpPr>
          <p:nvPr/>
        </p:nvSpPr>
        <p:spPr bwMode="auto">
          <a:xfrm>
            <a:off x="0" y="1224443"/>
            <a:ext cx="563245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4638">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1pPr>
            <a:lvl2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2pPr>
            <a:lvl3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3pPr>
            <a:lvl4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4pPr>
            <a:lvl5pPr>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4638" algn="l"/>
                <a:tab pos="731838" algn="l"/>
                <a:tab pos="1189038" algn="l"/>
                <a:tab pos="1646238" algn="l"/>
                <a:tab pos="2103438" algn="l"/>
                <a:tab pos="2560638" algn="l"/>
                <a:tab pos="3017838" algn="l"/>
                <a:tab pos="3475038" algn="l"/>
                <a:tab pos="3932238" algn="l"/>
                <a:tab pos="4389438" algn="l"/>
                <a:tab pos="4846638" algn="l"/>
                <a:tab pos="5303838" algn="l"/>
                <a:tab pos="5761038" algn="l"/>
                <a:tab pos="6218238" algn="l"/>
                <a:tab pos="6675438" algn="l"/>
                <a:tab pos="7132638" algn="l"/>
                <a:tab pos="7589838" algn="l"/>
                <a:tab pos="8047038" algn="l"/>
                <a:tab pos="8504238" algn="l"/>
                <a:tab pos="8961438" algn="l"/>
                <a:tab pos="94186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725"/>
              </a:spcAft>
              <a:buClrTx/>
              <a:buFontTx/>
              <a:buNone/>
            </a:pPr>
            <a:r>
              <a:rPr lang="en-US" altLang="en-US" sz="2600" b="1" dirty="0">
                <a:solidFill>
                  <a:srgbClr val="FFFFFF"/>
                </a:solidFill>
                <a:latin typeface="Times New Roman" panose="02020603050405020304" pitchFamily="18" charset="0"/>
                <a:cs typeface="Times New Roman" panose="02020603050405020304" pitchFamily="18" charset="0"/>
              </a:rPr>
              <a:t>Retina: Bipolar Cells and Rods of a Mouse</a:t>
            </a:r>
          </a:p>
          <a:p>
            <a:pPr marL="617538" indent="-342900">
              <a:lnSpc>
                <a:spcPct val="100000"/>
              </a:lnSpc>
              <a:spcAft>
                <a:spcPts val="1800"/>
              </a:spcAft>
              <a:buClr>
                <a:srgbClr val="0070C0"/>
              </a:buClr>
              <a:buSzPct val="83000"/>
              <a:buFont typeface="Wingdings" panose="05000000000000000000" pitchFamily="2" charset="2"/>
              <a:buChar char="Ø"/>
            </a:pPr>
            <a:r>
              <a:rPr lang="en-US" altLang="en-US" sz="2000" dirty="0">
                <a:solidFill>
                  <a:srgbClr val="FFFFFF"/>
                </a:solidFill>
                <a:latin typeface="Times New Roman;Times New Roman" pitchFamily="16" charset="0"/>
              </a:rPr>
              <a:t>Top layer: red cones (for color vision), green rods (for black and white vision). </a:t>
            </a:r>
          </a:p>
          <a:p>
            <a:pPr marL="617538" indent="-342900">
              <a:lnSpc>
                <a:spcPct val="100000"/>
              </a:lnSpc>
              <a:spcAft>
                <a:spcPts val="1800"/>
              </a:spcAft>
              <a:buClr>
                <a:srgbClr val="0070C0"/>
              </a:buClr>
              <a:buSzPct val="83000"/>
              <a:buFont typeface="Wingdings" panose="05000000000000000000" pitchFamily="2" charset="2"/>
              <a:buChar char="Ø"/>
            </a:pPr>
            <a:r>
              <a:rPr lang="en-US" altLang="en-US" sz="2000" dirty="0">
                <a:solidFill>
                  <a:srgbClr val="FFFFFF"/>
                </a:solidFill>
                <a:latin typeface="Times New Roman;Times New Roman" pitchFamily="16" charset="0"/>
              </a:rPr>
              <a:t>Bipolar cells (middle orange) send dendrites (thin faint green lines middle top) above to (color vision) cones in outer plexiform layer (top green). These thin green dendrites end at bipolar cell synaptic ribbons (thin middle blue layer). </a:t>
            </a:r>
            <a:r>
              <a:rPr lang="en-US" altLang="en-US" sz="1500" dirty="0">
                <a:solidFill>
                  <a:srgbClr val="CCCCFF"/>
                </a:solidFill>
                <a:latin typeface="Times New Roman" panose="02020603050405020304" pitchFamily="18" charset="0"/>
                <a:hlinkClick r:id="rId6"/>
              </a:rPr>
              <a:t>[100]</a:t>
            </a:r>
          </a:p>
          <a:p>
            <a:pPr marL="617538" indent="-342900">
              <a:lnSpc>
                <a:spcPct val="100000"/>
              </a:lnSpc>
              <a:spcAft>
                <a:spcPts val="1800"/>
              </a:spcAft>
              <a:buClr>
                <a:srgbClr val="0070C0"/>
              </a:buClr>
              <a:buSzPct val="83000"/>
              <a:buFont typeface="Wingdings" panose="05000000000000000000" pitchFamily="2" charset="2"/>
              <a:buChar char="Ø"/>
            </a:pPr>
            <a:r>
              <a:rPr lang="en-US" altLang="en-US" sz="2000" dirty="0">
                <a:solidFill>
                  <a:srgbClr val="FFFFFF"/>
                </a:solidFill>
                <a:latin typeface="Times New Roman" panose="02020603050405020304" pitchFamily="18" charset="0"/>
              </a:rPr>
              <a:t>Bipolar cells (orange middle) end at inner plexiform (bottom green) layer where they terminate close to ganglion cells. </a:t>
            </a:r>
            <a:r>
              <a:rPr lang="en-US" altLang="en-US" sz="1500" dirty="0">
                <a:solidFill>
                  <a:srgbClr val="CCCCFF"/>
                </a:solidFill>
                <a:latin typeface="Times New Roman" panose="02020603050405020304" pitchFamily="18" charset="0"/>
                <a:hlinkClick r:id="rId6"/>
              </a:rPr>
              <a:t>[100]</a:t>
            </a:r>
          </a:p>
        </p:txBody>
      </p:sp>
      <p:pic>
        <p:nvPicPr>
          <p:cNvPr id="34821" name="Picture 5"/>
          <p:cNvPicPr>
            <a:picLocks noChangeAspect="1" noChangeArrowheads="1"/>
          </p:cNvPicPr>
          <p:nvPr/>
        </p:nvPicPr>
        <p:blipFill>
          <a:blip r:embed="rId7">
            <a:extLst>
              <a:ext uri="{28A0092B-C50C-407E-A947-70E740481C1C}">
                <a14:useLocalDpi xmlns:a14="http://schemas.microsoft.com/office/drawing/2010/main" val="0"/>
              </a:ext>
            </a:extLst>
          </a:blip>
          <a:srcRect b="15019"/>
          <a:stretch>
            <a:fillRect/>
          </a:stretch>
        </p:blipFill>
        <p:spPr bwMode="auto">
          <a:xfrm>
            <a:off x="5632450" y="1252538"/>
            <a:ext cx="3200400" cy="4462462"/>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b="150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2" name="Text Box 6"/>
          <p:cNvSpPr txBox="1">
            <a:spLocks noChangeArrowheads="1"/>
          </p:cNvSpPr>
          <p:nvPr/>
        </p:nvSpPr>
        <p:spPr bwMode="auto">
          <a:xfrm>
            <a:off x="5602880" y="5824537"/>
            <a:ext cx="2819400" cy="668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1400" dirty="0">
                <a:solidFill>
                  <a:srgbClr val="FFFFFF"/>
                </a:solidFill>
                <a:latin typeface="Times New Roman" panose="02020603050405020304" pitchFamily="18" charset="0"/>
                <a:cs typeface="Times New Roman" panose="02020603050405020304" pitchFamily="18" charset="0"/>
              </a:rPr>
              <a:t>Figure: Modified photo of immunostained mouse retina. Credit Nicolas Cuenca NCBI </a:t>
            </a:r>
            <a:r>
              <a:rPr lang="en-US" altLang="en-US" sz="1400" dirty="0">
                <a:solidFill>
                  <a:srgbClr val="CCCCFF"/>
                </a:solidFill>
                <a:latin typeface="Times New Roman" panose="02020603050405020304" pitchFamily="18" charset="0"/>
                <a:cs typeface="Times New Roman" panose="02020603050405020304" pitchFamily="18" charset="0"/>
                <a:hlinkClick r:id="rId6"/>
              </a:rPr>
              <a:t>[100]</a:t>
            </a:r>
          </a:p>
        </p:txBody>
      </p:sp>
      <p:sp>
        <p:nvSpPr>
          <p:cNvPr id="7" name="Date Placeholder 2"/>
          <p:cNvSpPr>
            <a:spLocks noGrp="1"/>
          </p:cNvSpPr>
          <p:nvPr>
            <p:ph type="dt" sz="half" idx="10"/>
          </p:nvPr>
        </p:nvSpPr>
        <p:spPr>
          <a:xfrm>
            <a:off x="5394960" y="6562927"/>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13000"/>
                                  </p:stCondLst>
                                  <p:childTnLst>
                                    <p:animEffect transition="out" filter="fade">
                                      <p:cBhvr>
                                        <p:cTn id="6" dur="500" tmFilter="0, 0; .2, .5; .8, .5; 1, 0"/>
                                        <p:tgtEl>
                                          <p:spTgt spid="34821"/>
                                        </p:tgtEl>
                                      </p:cBhvr>
                                    </p:animEffect>
                                    <p:animScale>
                                      <p:cBhvr>
                                        <p:cTn id="7" dur="250" autoRev="1" fill="hold"/>
                                        <p:tgtEl>
                                          <p:spTgt spid="348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37889" name="Object 1"/>
          <p:cNvGraphicFramePr>
            <a:graphicFrameLocks noChangeAspect="1"/>
          </p:cNvGraphicFramePr>
          <p:nvPr/>
        </p:nvGraphicFramePr>
        <p:xfrm>
          <a:off x="1514475" y="2894013"/>
          <a:ext cx="6110288" cy="1069975"/>
        </p:xfrm>
        <a:graphic>
          <a:graphicData uri="http://schemas.openxmlformats.org/presentationml/2006/ole">
            <mc:AlternateContent xmlns:mc="http://schemas.openxmlformats.org/markup-compatibility/2006">
              <mc:Choice xmlns:v="urn:schemas-microsoft-com:vml" Requires="v">
                <p:oleObj r:id="rId3" imgW="6111360" imgH="1070640" progId="">
                  <p:embed/>
                </p:oleObj>
              </mc:Choice>
              <mc:Fallback>
                <p:oleObj r:id="rId3" imgW="6111360" imgH="1070640"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2894013"/>
                        <a:ext cx="6110288" cy="1069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0" name="Text Box 2"/>
          <p:cNvSpPr txBox="1">
            <a:spLocks noChangeArrowheads="1"/>
          </p:cNvSpPr>
          <p:nvPr/>
        </p:nvSpPr>
        <p:spPr bwMode="auto">
          <a:xfrm>
            <a:off x="365125" y="1295400"/>
            <a:ext cx="8626475"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1200"/>
              </a:spcAft>
              <a:buClrTx/>
              <a:buFontTx/>
              <a:buNone/>
            </a:pPr>
            <a:r>
              <a:rPr lang="en-US" altLang="en-US" sz="3400" b="1" dirty="0">
                <a:solidFill>
                  <a:schemeClr val="accent5">
                    <a:lumMod val="75000"/>
                  </a:schemeClr>
                </a:solidFill>
                <a:latin typeface="Calibri" panose="020F0502020204030204" pitchFamily="34" charset="0"/>
                <a:cs typeface="Arial Unicode MS" panose="020B0604020202020204" pitchFamily="34" charset="-128"/>
              </a:rPr>
              <a:t>Project manager for the design of an advanced aerospace camera computer systems with:</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Advanced </a:t>
            </a:r>
            <a:r>
              <a:rPr lang="en-US" altLang="en-US" sz="2400" u="sng" dirty="0">
                <a:solidFill>
                  <a:srgbClr val="FFFFFF"/>
                </a:solidFill>
                <a:latin typeface="Calibri" panose="020F0502020204030204" pitchFamily="34" charset="0"/>
                <a:cs typeface="Arial Unicode MS" panose="020B0604020202020204" pitchFamily="34" charset="-128"/>
              </a:rPr>
              <a:t>adaptive optics</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rPr>
              <a:t>Dual frame grabbers</a:t>
            </a:r>
            <a:r>
              <a:rPr lang="en-US" altLang="en-US" sz="2400" dirty="0">
                <a:solidFill>
                  <a:srgbClr val="FFFFFF"/>
                </a:solidFill>
                <a:latin typeface="Calibri" panose="020F0502020204030204" pitchFamily="34" charset="0"/>
              </a:rPr>
              <a:t> (2 circuit boards)</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rPr>
              <a:t>1/2 frame mapping </a:t>
            </a:r>
            <a:r>
              <a:rPr lang="en-US" altLang="en-US" sz="2400" dirty="0">
                <a:solidFill>
                  <a:srgbClr val="FFFFFF"/>
                </a:solidFill>
                <a:latin typeface="Calibri" panose="020F0502020204030204" pitchFamily="34" charset="0"/>
              </a:rPr>
              <a:t>and auto-focusing</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rPr>
              <a:t>JPEG, MPEG </a:t>
            </a:r>
            <a:r>
              <a:rPr lang="en-US" altLang="en-US" sz="2400" dirty="0">
                <a:solidFill>
                  <a:srgbClr val="FFFFFF"/>
                </a:solidFill>
                <a:latin typeface="Calibri" panose="020F0502020204030204" pitchFamily="34" charset="0"/>
              </a:rPr>
              <a:t>video signal compression to reduce data loading.</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rPr>
              <a:t>Group delay matching,</a:t>
            </a:r>
            <a:r>
              <a:rPr lang="en-US" altLang="en-US" sz="2400" dirty="0">
                <a:solidFill>
                  <a:srgbClr val="FFFFFF"/>
                </a:solidFill>
                <a:latin typeface="Calibri" panose="020F0502020204030204" pitchFamily="34" charset="0"/>
              </a:rPr>
              <a:t> clock gated pixel signals in parallel wires. </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dirty="0">
                <a:solidFill>
                  <a:srgbClr val="FFFFFF"/>
                </a:solidFill>
                <a:latin typeface="Calibri" panose="020F0502020204030204" pitchFamily="34" charset="0"/>
              </a:rPr>
              <a:t>Parallel image processors for </a:t>
            </a:r>
            <a:r>
              <a:rPr lang="en-US" altLang="en-US" sz="2400" u="sng" dirty="0">
                <a:solidFill>
                  <a:srgbClr val="FFFFFF"/>
                </a:solidFill>
                <a:latin typeface="Calibri" panose="020F0502020204030204" pitchFamily="34" charset="0"/>
              </a:rPr>
              <a:t>frame image reconstruction.</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dirty="0">
                <a:solidFill>
                  <a:srgbClr val="FFFFFF"/>
                </a:solidFill>
                <a:latin typeface="Calibri" panose="020F0502020204030204" pitchFamily="34" charset="0"/>
              </a:rPr>
              <a:t>Signal feedback for </a:t>
            </a:r>
            <a:r>
              <a:rPr lang="en-US" altLang="en-US" sz="2400" u="sng" dirty="0">
                <a:solidFill>
                  <a:srgbClr val="FFFFFF"/>
                </a:solidFill>
                <a:latin typeface="Calibri" panose="020F0502020204030204" pitchFamily="34" charset="0"/>
              </a:rPr>
              <a:t>auto image, color and contrast.</a:t>
            </a:r>
          </a:p>
          <a:p>
            <a:pPr marL="342900" indent="-342900">
              <a:lnSpc>
                <a:spcPct val="100000"/>
              </a:lnSpc>
              <a:spcAft>
                <a:spcPts val="600"/>
              </a:spcAft>
              <a:buClr>
                <a:srgbClr val="0070C0"/>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rPr>
              <a:t>Ruggedized liquid cooled protective metal housing</a:t>
            </a:r>
            <a:r>
              <a:rPr lang="en-US" altLang="en-US" sz="2400" dirty="0">
                <a:solidFill>
                  <a:srgbClr val="FFFFFF"/>
                </a:solidFill>
                <a:latin typeface="Calibri" panose="020F0502020204030204" pitchFamily="34" charset="0"/>
              </a:rPr>
              <a:t> with shock absorbing </a:t>
            </a:r>
            <a:r>
              <a:rPr lang="en-US" altLang="en-US" sz="2400" u="sng" dirty="0">
                <a:solidFill>
                  <a:srgbClr val="FFFFFF"/>
                </a:solidFill>
                <a:latin typeface="Calibri" panose="020F0502020204030204" pitchFamily="34" charset="0"/>
              </a:rPr>
              <a:t>pads to survive impacts, vibration and temperature extremes.</a:t>
            </a:r>
          </a:p>
        </p:txBody>
      </p:sp>
      <p:sp>
        <p:nvSpPr>
          <p:cNvPr id="37891" name="Text Box 3"/>
          <p:cNvSpPr txBox="1">
            <a:spLocks noChangeArrowheads="1"/>
          </p:cNvSpPr>
          <p:nvPr/>
        </p:nvSpPr>
        <p:spPr bwMode="auto">
          <a:xfrm>
            <a:off x="328613" y="228600"/>
            <a:ext cx="8504237"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a:solidFill>
                  <a:srgbClr val="666666"/>
                </a:solidFill>
                <a:latin typeface="Times New Roman" panose="02020603050405020304" pitchFamily="18" charset="0"/>
              </a:rPr>
              <a:t>Advanced Eye Design Disproves Evolution</a:t>
            </a:r>
          </a:p>
        </p:txBody>
      </p:sp>
      <p:sp>
        <p:nvSpPr>
          <p:cNvPr id="5" name="Date Placeholder 2"/>
          <p:cNvSpPr>
            <a:spLocks noGrp="1"/>
          </p:cNvSpPr>
          <p:nvPr>
            <p:ph type="dt" sz="half" idx="10"/>
          </p:nvPr>
        </p:nvSpPr>
        <p:spPr>
          <a:xfrm>
            <a:off x="6165850" y="6400800"/>
            <a:ext cx="2667000" cy="365125"/>
          </a:xfrm>
        </p:spPr>
        <p:txBody>
          <a:bodyPr/>
          <a:lstStyle/>
          <a:p>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36865" name="Object 1"/>
          <p:cNvGraphicFramePr>
            <a:graphicFrameLocks noChangeAspect="1"/>
          </p:cNvGraphicFramePr>
          <p:nvPr/>
        </p:nvGraphicFramePr>
        <p:xfrm>
          <a:off x="1514475" y="2894013"/>
          <a:ext cx="6110288" cy="1069975"/>
        </p:xfrm>
        <a:graphic>
          <a:graphicData uri="http://schemas.openxmlformats.org/presentationml/2006/ole">
            <mc:AlternateContent xmlns:mc="http://schemas.openxmlformats.org/markup-compatibility/2006">
              <mc:Choice xmlns:v="urn:schemas-microsoft-com:vml" Requires="v">
                <p:oleObj r:id="rId3" imgW="6111360" imgH="1070640" progId="">
                  <p:embed/>
                </p:oleObj>
              </mc:Choice>
              <mc:Fallback>
                <p:oleObj r:id="rId3" imgW="6111360" imgH="1070640"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2894013"/>
                        <a:ext cx="6110288" cy="1069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6" name="Text Box 2"/>
          <p:cNvSpPr txBox="1">
            <a:spLocks noChangeArrowheads="1"/>
          </p:cNvSpPr>
          <p:nvPr/>
        </p:nvSpPr>
        <p:spPr bwMode="auto">
          <a:xfrm>
            <a:off x="457201" y="1136176"/>
            <a:ext cx="8229600" cy="5493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69875" indent="-18415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1pPr>
            <a:lvl2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2pPr>
            <a:lvl3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3pPr>
            <a:lvl4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4pPr>
            <a:lvl5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600"/>
              </a:spcAft>
              <a:buClrTx/>
              <a:buFontTx/>
              <a:buNone/>
            </a:pPr>
            <a:r>
              <a:rPr lang="en-US" altLang="en-US" sz="2600" b="1" dirty="0">
                <a:solidFill>
                  <a:schemeClr val="accent5">
                    <a:lumMod val="75000"/>
                  </a:schemeClr>
                </a:solidFill>
                <a:latin typeface="Calibri" panose="020F0502020204030204" pitchFamily="34" charset="0"/>
              </a:rPr>
              <a:t>Human eyes are better than an ultra HD camera at contrast and faint detail</a:t>
            </a:r>
          </a:p>
          <a:p>
            <a:pPr>
              <a:lnSpc>
                <a:spcPct val="90000"/>
              </a:lnSpc>
              <a:spcAft>
                <a:spcPts val="2888"/>
              </a:spcAft>
              <a:buSzPct val="76000"/>
              <a:buFont typeface="Times New Roman" panose="02020603050405020304" pitchFamily="18" charset="0"/>
              <a:buBlip>
                <a:blip r:embed="rId5"/>
              </a:buBlip>
            </a:pPr>
            <a:r>
              <a:rPr lang="en-US" altLang="en-US" sz="2400" dirty="0">
                <a:solidFill>
                  <a:srgbClr val="FFFFFF"/>
                </a:solidFill>
                <a:latin typeface="Calibri" panose="020F0502020204030204" pitchFamily="34" charset="0"/>
                <a:cs typeface="Arial Unicode MS" panose="020B0604020202020204" pitchFamily="34" charset="-128"/>
              </a:rPr>
              <a:t>“</a:t>
            </a:r>
            <a:r>
              <a:rPr lang="en-US" altLang="en-US" sz="2400" u="sng" dirty="0">
                <a:solidFill>
                  <a:srgbClr val="FFFFFF"/>
                </a:solidFill>
                <a:latin typeface="Calibri" panose="020F0502020204030204" pitchFamily="34" charset="0"/>
                <a:cs typeface="Arial Unicode MS" panose="020B0604020202020204" pitchFamily="34" charset="-128"/>
              </a:rPr>
              <a:t>Like pixels in a (200 megapixel) digital camera</a:t>
            </a:r>
            <a:r>
              <a:rPr lang="en-US" altLang="en-US" sz="2400" dirty="0">
                <a:solidFill>
                  <a:srgbClr val="FFFFFF"/>
                </a:solidFill>
                <a:latin typeface="Calibri" panose="020F0502020204030204" pitchFamily="34" charset="0"/>
                <a:cs typeface="Arial Unicode MS" panose="020B0604020202020204" pitchFamily="34" charset="-128"/>
              </a:rPr>
              <a:t>, each photoreceptor generates an electrical response proportional to the intensity of the light falling on it...” </a:t>
            </a:r>
            <a:r>
              <a:rPr lang="en-US" altLang="en-US" sz="1100" b="1" dirty="0">
                <a:solidFill>
                  <a:srgbClr val="CCCCFF"/>
                </a:solidFill>
                <a:latin typeface="Calibri" panose="020F0502020204030204" pitchFamily="34" charset="0"/>
                <a:cs typeface="Arial Unicode MS" panose="020B0604020202020204" pitchFamily="34" charset="-128"/>
                <a:hlinkClick r:id="rId6"/>
              </a:rPr>
              <a:t>[120]</a:t>
            </a:r>
            <a:r>
              <a:rPr lang="en-US" altLang="en-US" sz="1200" b="1" dirty="0">
                <a:solidFill>
                  <a:srgbClr val="CCCCFF"/>
                </a:solidFill>
                <a:latin typeface="Calibri" panose="020F0502020204030204" pitchFamily="34" charset="0"/>
              </a:rPr>
              <a:t>[ 195] .</a:t>
            </a:r>
          </a:p>
          <a:p>
            <a:pPr marL="0" indent="0">
              <a:lnSpc>
                <a:spcPct val="90000"/>
              </a:lnSpc>
              <a:spcAft>
                <a:spcPts val="288"/>
              </a:spcAft>
              <a:buClrTx/>
              <a:buFontTx/>
              <a:buNone/>
            </a:pPr>
            <a:r>
              <a:rPr lang="en-US" altLang="en-US" sz="2600" b="1" dirty="0">
                <a:solidFill>
                  <a:schemeClr val="accent5">
                    <a:lumMod val="75000"/>
                  </a:schemeClr>
                </a:solidFill>
                <a:latin typeface="Calibri" panose="020F0502020204030204" pitchFamily="34" charset="0"/>
              </a:rPr>
              <a:t>Human eyes use retinal image compression</a:t>
            </a:r>
          </a:p>
          <a:p>
            <a:pPr>
              <a:lnSpc>
                <a:spcPct val="90000"/>
              </a:lnSpc>
              <a:spcAft>
                <a:spcPts val="2888"/>
              </a:spcAft>
              <a:buSzPct val="76000"/>
              <a:buFont typeface="Times New Roman" panose="02020603050405020304" pitchFamily="18" charset="0"/>
              <a:buBlip>
                <a:blip r:embed="rId5"/>
              </a:buBlip>
            </a:pPr>
            <a:r>
              <a:rPr lang="en-US" altLang="en-US" sz="2400" dirty="0">
                <a:solidFill>
                  <a:srgbClr val="FFFFFF"/>
                </a:solidFill>
                <a:latin typeface="Calibri" panose="020F0502020204030204" pitchFamily="34" charset="0"/>
              </a:rPr>
              <a:t>“… Retina spatially encodes (compresses) the image to fit the limited capacity of the optic nerve.” </a:t>
            </a:r>
            <a:r>
              <a:rPr lang="en-US" altLang="en-US" sz="1100" b="1" dirty="0">
                <a:solidFill>
                  <a:srgbClr val="CCCCFF"/>
                </a:solidFill>
                <a:latin typeface="Calibri" panose="020F0502020204030204" pitchFamily="34" charset="0"/>
                <a:hlinkClick r:id="rId7"/>
              </a:rPr>
              <a:t>[195]</a:t>
            </a:r>
            <a:r>
              <a:rPr lang="en-US" altLang="en-US" sz="1100" b="1" dirty="0">
                <a:solidFill>
                  <a:srgbClr val="FFFFFF"/>
                </a:solidFill>
                <a:latin typeface="Calibri" panose="020F0502020204030204" pitchFamily="34" charset="0"/>
              </a:rPr>
              <a:t>.</a:t>
            </a:r>
          </a:p>
          <a:p>
            <a:pPr marL="0" indent="0">
              <a:lnSpc>
                <a:spcPct val="90000"/>
              </a:lnSpc>
              <a:spcAft>
                <a:spcPts val="288"/>
              </a:spcAft>
              <a:buClrTx/>
              <a:buFontTx/>
              <a:buNone/>
            </a:pPr>
            <a:r>
              <a:rPr lang="en-US" altLang="en-US" sz="2600" b="1" dirty="0">
                <a:solidFill>
                  <a:schemeClr val="accent5">
                    <a:lumMod val="75000"/>
                  </a:schemeClr>
                </a:solidFill>
                <a:latin typeface="Calibri" panose="020F0502020204030204" pitchFamily="34" charset="0"/>
              </a:rPr>
              <a:t>Human eyes have 3D vision with relative velocity object image mapping</a:t>
            </a:r>
          </a:p>
          <a:p>
            <a:pPr>
              <a:lnSpc>
                <a:spcPct val="90000"/>
              </a:lnSpc>
              <a:spcAft>
                <a:spcPts val="1013"/>
              </a:spcAft>
              <a:buSzPct val="76000"/>
              <a:buFont typeface="Times New Roman" panose="02020603050405020304" pitchFamily="18" charset="0"/>
              <a:buBlip>
                <a:blip r:embed="rId5"/>
              </a:buBlip>
            </a:pPr>
            <a:r>
              <a:rPr lang="en-US" altLang="en-US" sz="2400" dirty="0">
                <a:solidFill>
                  <a:srgbClr val="FFFFFF"/>
                </a:solidFill>
                <a:latin typeface="Calibri" panose="020F0502020204030204" pitchFamily="34" charset="0"/>
              </a:rPr>
              <a:t>The brain has neurons that specifically measure our motion, perspective, and how objects pass in front of or behind each other to </a:t>
            </a:r>
            <a:r>
              <a:rPr lang="en-US" altLang="en-US" sz="2400" u="sng" dirty="0">
                <a:solidFill>
                  <a:srgbClr val="FFFFFF"/>
                </a:solidFill>
                <a:latin typeface="Calibri" panose="020F0502020204030204" pitchFamily="34" charset="0"/>
              </a:rPr>
              <a:t>recreate the 3D world in our minds</a:t>
            </a:r>
            <a:r>
              <a:rPr lang="en-US" altLang="en-US" sz="2400" dirty="0">
                <a:solidFill>
                  <a:srgbClr val="FFFFFF"/>
                </a:solidFill>
                <a:latin typeface="Calibri" panose="020F0502020204030204" pitchFamily="34" charset="0"/>
              </a:rPr>
              <a:t> </a:t>
            </a:r>
            <a:r>
              <a:rPr lang="en-US" altLang="en-US" sz="1100" b="1" dirty="0">
                <a:solidFill>
                  <a:srgbClr val="CCCCFF"/>
                </a:solidFill>
                <a:latin typeface="Calibri" panose="020F0502020204030204" pitchFamily="34" charset="0"/>
                <a:hlinkClick r:id="rId8"/>
              </a:rPr>
              <a:t>[118]</a:t>
            </a:r>
            <a:r>
              <a:rPr lang="en-US" altLang="en-US" sz="1100" b="1" dirty="0">
                <a:solidFill>
                  <a:srgbClr val="FFFFFF"/>
                </a:solidFill>
                <a:latin typeface="Calibri" panose="020F0502020204030204" pitchFamily="34" charset="0"/>
              </a:rPr>
              <a:t> .</a:t>
            </a:r>
          </a:p>
        </p:txBody>
      </p:sp>
      <p:sp>
        <p:nvSpPr>
          <p:cNvPr id="36867" name="Text Box 3"/>
          <p:cNvSpPr txBox="1">
            <a:spLocks noChangeArrowheads="1"/>
          </p:cNvSpPr>
          <p:nvPr/>
        </p:nvSpPr>
        <p:spPr bwMode="auto">
          <a:xfrm>
            <a:off x="328613" y="228600"/>
            <a:ext cx="8504237" cy="685800"/>
          </a:xfrm>
          <a:prstGeom prst="rect">
            <a:avLst/>
          </a:prstGeom>
          <a:blipFill dpi="0" rotWithShape="0">
            <a:blip r:embed="rId9"/>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a:solidFill>
                  <a:srgbClr val="666666"/>
                </a:solidFill>
                <a:latin typeface="Times New Roman" panose="02020603050405020304" pitchFamily="18" charset="0"/>
              </a:rPr>
              <a:t>Advanced Eye Design Disproves Evolution</a:t>
            </a:r>
          </a:p>
        </p:txBody>
      </p:sp>
      <p:sp>
        <p:nvSpPr>
          <p:cNvPr id="5" name="Date Placeholder 2"/>
          <p:cNvSpPr>
            <a:spLocks noGrp="1"/>
          </p:cNvSpPr>
          <p:nvPr>
            <p:ph type="dt" sz="half" idx="10"/>
          </p:nvPr>
        </p:nvSpPr>
        <p:spPr>
          <a:xfrm>
            <a:off x="6165850" y="6492875"/>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2551" y="5235913"/>
            <a:ext cx="9061449" cy="178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46063" indent="-246063">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1pPr>
            <a:lvl2pPr>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2pPr>
            <a:lvl3pPr>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3pPr>
            <a:lvl4pPr>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4pPr>
            <a:lvl5pPr>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46063" algn="l"/>
                <a:tab pos="703263" algn="l"/>
                <a:tab pos="1160463" algn="l"/>
                <a:tab pos="1617663" algn="l"/>
                <a:tab pos="2074863" algn="l"/>
                <a:tab pos="2532063" algn="l"/>
                <a:tab pos="2989263" algn="l"/>
                <a:tab pos="3446463" algn="l"/>
                <a:tab pos="3903663" algn="l"/>
                <a:tab pos="4360863" algn="l"/>
                <a:tab pos="4818063" algn="l"/>
                <a:tab pos="5275263" algn="l"/>
                <a:tab pos="5732463" algn="l"/>
                <a:tab pos="6189663" algn="l"/>
                <a:tab pos="6646863" algn="l"/>
                <a:tab pos="7104063" algn="l"/>
                <a:tab pos="7561263" algn="l"/>
                <a:tab pos="8018463" algn="l"/>
                <a:tab pos="8475663" algn="l"/>
                <a:tab pos="8932863" algn="l"/>
                <a:tab pos="9390063" algn="l"/>
              </a:tabLst>
              <a:defRPr>
                <a:solidFill>
                  <a:srgbClr val="000000"/>
                </a:solidFill>
                <a:latin typeface="Arial" panose="020B0604020202020204" pitchFamily="34" charset="0"/>
                <a:ea typeface="Microsoft YaHei" panose="020B0503020204020204" pitchFamily="34" charset="-122"/>
              </a:defRPr>
            </a:lvl9pPr>
          </a:lstStyle>
          <a:p>
            <a:pPr marL="342900" indent="-342900">
              <a:spcAft>
                <a:spcPts val="1200"/>
              </a:spcAft>
              <a:buClr>
                <a:srgbClr val="0070C0"/>
              </a:buClr>
              <a:buSzPct val="83000"/>
              <a:buFont typeface="Wingdings" panose="05000000000000000000" pitchFamily="2" charset="2"/>
              <a:buChar char="Ø"/>
            </a:pPr>
            <a:r>
              <a:rPr lang="en-US" altLang="en-US" sz="2000" b="1" dirty="0">
                <a:solidFill>
                  <a:schemeClr val="accent5">
                    <a:lumMod val="75000"/>
                  </a:schemeClr>
                </a:solidFill>
                <a:latin typeface="Calibri" panose="020F0502020204030204" pitchFamily="34" charset="0"/>
                <a:cs typeface="Arial Unicode MS" panose="020B0604020202020204" pitchFamily="34" charset="-128"/>
              </a:rPr>
              <a:t>Video signals from each quadrant of the human eye are mapped to the brain, </a:t>
            </a:r>
            <a:r>
              <a:rPr lang="en-US" altLang="en-US" sz="2000" b="1" dirty="0">
                <a:solidFill>
                  <a:schemeClr val="accent5">
                    <a:lumMod val="75000"/>
                  </a:schemeClr>
                </a:solidFill>
                <a:latin typeface="Calibri" panose="020F0502020204030204" pitchFamily="34" charset="0"/>
              </a:rPr>
              <a:t>where 8 separate video images are seamlessly reassembled into one image. </a:t>
            </a:r>
            <a:r>
              <a:rPr lang="en-US" altLang="en-US" sz="1400" b="1" dirty="0">
                <a:solidFill>
                  <a:schemeClr val="accent5">
                    <a:lumMod val="75000"/>
                  </a:schemeClr>
                </a:solidFill>
                <a:latin typeface="Calibri" panose="020F0502020204030204" pitchFamily="34" charset="0"/>
              </a:rPr>
              <a:t>[195]</a:t>
            </a:r>
          </a:p>
          <a:p>
            <a:pPr marL="342900" indent="-342900">
              <a:buClr>
                <a:srgbClr val="0070C0"/>
              </a:buClr>
              <a:buSzPct val="83000"/>
              <a:buFont typeface="Wingdings" panose="05000000000000000000" pitchFamily="2" charset="2"/>
              <a:buChar char="Ø"/>
            </a:pPr>
            <a:r>
              <a:rPr lang="en-US" altLang="en-US" sz="2000" b="1" dirty="0">
                <a:solidFill>
                  <a:schemeClr val="accent5">
                    <a:lumMod val="75000"/>
                  </a:schemeClr>
                </a:solidFill>
                <a:latin typeface="Calibri" panose="020F0502020204030204" pitchFamily="34" charset="0"/>
              </a:rPr>
              <a:t>This is remarkably similar to 1/2 frame mapping and pixels image reconstruction used in high performance camera systems.</a:t>
            </a:r>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899" y="1097280"/>
            <a:ext cx="5303838" cy="3986213"/>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6" name="Text Box 6"/>
          <p:cNvSpPr txBox="1">
            <a:spLocks noChangeArrowheads="1"/>
          </p:cNvSpPr>
          <p:nvPr/>
        </p:nvSpPr>
        <p:spPr bwMode="auto">
          <a:xfrm>
            <a:off x="328613" y="1611697"/>
            <a:ext cx="2998774"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20000"/>
              </a:lnSpc>
              <a:buClrTx/>
              <a:buFontTx/>
              <a:buNone/>
            </a:pPr>
            <a:r>
              <a:rPr lang="en-US" altLang="en-US" sz="2600" b="1" dirty="0">
                <a:solidFill>
                  <a:schemeClr val="tx1"/>
                </a:solidFill>
              </a:rPr>
              <a:t>Retina and Brain Vision System with 1/8 Frame Mapping &amp; Image Reconstruction</a:t>
            </a:r>
          </a:p>
        </p:txBody>
      </p:sp>
      <p:sp>
        <p:nvSpPr>
          <p:cNvPr id="35847" name="Text Box 7"/>
          <p:cNvSpPr txBox="1">
            <a:spLocks noChangeArrowheads="1"/>
          </p:cNvSpPr>
          <p:nvPr/>
        </p:nvSpPr>
        <p:spPr bwMode="auto">
          <a:xfrm>
            <a:off x="328613" y="228600"/>
            <a:ext cx="8504237"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a:solidFill>
                  <a:srgbClr val="666666"/>
                </a:solidFill>
                <a:latin typeface="Times New Roman" panose="02020603050405020304" pitchFamily="18" charset="0"/>
              </a:rPr>
              <a:t>Advanced Eye Design Disproves Evolution</a:t>
            </a:r>
          </a:p>
        </p:txBody>
      </p:sp>
      <p:sp>
        <p:nvSpPr>
          <p:cNvPr id="9" name="Date Placeholder 2"/>
          <p:cNvSpPr>
            <a:spLocks noGrp="1"/>
          </p:cNvSpPr>
          <p:nvPr>
            <p:ph type="dt" sz="half" idx="10"/>
          </p:nvPr>
        </p:nvSpPr>
        <p:spPr>
          <a:xfrm>
            <a:off x="6000737" y="6598101"/>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27000"/>
                                  </p:stCondLst>
                                  <p:childTnLst>
                                    <p:animEffect transition="out" filter="fade">
                                      <p:cBhvr>
                                        <p:cTn id="6" dur="500" tmFilter="0, 0; .2, .5; .8, .5; 1, 0"/>
                                        <p:tgtEl>
                                          <p:spTgt spid="35845"/>
                                        </p:tgtEl>
                                      </p:cBhvr>
                                    </p:animEffect>
                                    <p:animScale>
                                      <p:cBhvr>
                                        <p:cTn id="7" dur="250" autoRev="1" fill="hold"/>
                                        <p:tgtEl>
                                          <p:spTgt spid="358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365125" y="1147550"/>
            <a:ext cx="8412163" cy="5490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38914" name="Object 2"/>
          <p:cNvGraphicFramePr>
            <a:graphicFrameLocks noChangeAspect="1"/>
          </p:cNvGraphicFramePr>
          <p:nvPr/>
        </p:nvGraphicFramePr>
        <p:xfrm>
          <a:off x="1514475" y="2894013"/>
          <a:ext cx="6110288" cy="1069975"/>
        </p:xfrm>
        <a:graphic>
          <a:graphicData uri="http://schemas.openxmlformats.org/presentationml/2006/ole">
            <mc:AlternateContent xmlns:mc="http://schemas.openxmlformats.org/markup-compatibility/2006">
              <mc:Choice xmlns:v="urn:schemas-microsoft-com:vml" Requires="v">
                <p:oleObj r:id="rId3" imgW="6111360" imgH="1070640" progId="">
                  <p:embed/>
                </p:oleObj>
              </mc:Choice>
              <mc:Fallback>
                <p:oleObj r:id="rId3" imgW="6111360" imgH="107064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2894013"/>
                        <a:ext cx="6110288" cy="1069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5" name="Text Box 3"/>
          <p:cNvSpPr txBox="1">
            <a:spLocks noChangeArrowheads="1"/>
          </p:cNvSpPr>
          <p:nvPr/>
        </p:nvSpPr>
        <p:spPr bwMode="auto">
          <a:xfrm>
            <a:off x="457200" y="1147549"/>
            <a:ext cx="8153399"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1200"/>
              </a:spcAft>
              <a:buClrTx/>
              <a:buFontTx/>
              <a:buNone/>
            </a:pPr>
            <a:r>
              <a:rPr lang="en-US" altLang="en-US" sz="3600" b="1" dirty="0">
                <a:solidFill>
                  <a:schemeClr val="accent5">
                    <a:lumMod val="75000"/>
                  </a:schemeClr>
                </a:solidFill>
                <a:latin typeface="Calibri" panose="020F0502020204030204" pitchFamily="34" charset="0"/>
                <a:cs typeface="Arial Unicode MS" panose="020B0604020202020204" pitchFamily="34" charset="-128"/>
              </a:rPr>
              <a:t>I was Humbled by the Far More Advanced Adaptive Optics Human Vision System that Includes:</a:t>
            </a:r>
          </a:p>
          <a:p>
            <a:pPr marL="342900" indent="-342900">
              <a:lnSpc>
                <a:spcPct val="100000"/>
              </a:lnSpc>
              <a:spcAft>
                <a:spcPts val="1200"/>
              </a:spcAft>
              <a:buClr>
                <a:srgbClr val="0070C0"/>
              </a:buClr>
              <a:buSzPct val="76000"/>
              <a:buFont typeface="Wingdings" panose="05000000000000000000" pitchFamily="2" charset="2"/>
              <a:buChar char="Ø"/>
            </a:pPr>
            <a:r>
              <a:rPr lang="en-US" altLang="en-US" sz="2400" u="sng" dirty="0">
                <a:solidFill>
                  <a:srgbClr val="FFFFFF"/>
                </a:solidFill>
                <a:latin typeface="Calibri" panose="020F0502020204030204" pitchFamily="34" charset="0"/>
                <a:cs typeface="Arial Unicode MS" panose="020B0604020202020204" pitchFamily="34" charset="-128"/>
              </a:rPr>
              <a:t>Adjustable 14 - 200 megapixels</a:t>
            </a:r>
            <a:r>
              <a:rPr lang="en-US" altLang="en-US" sz="2400" dirty="0">
                <a:solidFill>
                  <a:srgbClr val="FFFFFF"/>
                </a:solidFill>
                <a:latin typeface="Calibri" panose="020F0502020204030204" pitchFamily="34" charset="0"/>
                <a:cs typeface="Arial Unicode MS" panose="020B0604020202020204" pitchFamily="34" charset="-128"/>
              </a:rPr>
              <a:t> for high resolution night vision, seamless </a:t>
            </a:r>
            <a:r>
              <a:rPr lang="en-US" altLang="en-US" sz="2400" u="sng" dirty="0">
                <a:solidFill>
                  <a:srgbClr val="FFFFFF"/>
                </a:solidFill>
                <a:latin typeface="Calibri" panose="020F0502020204030204" pitchFamily="34" charset="0"/>
                <a:cs typeface="Arial Unicode MS" panose="020B0604020202020204" pitchFamily="34" charset="-128"/>
              </a:rPr>
              <a:t>blind spot removal and auto object and shading adjustments</a:t>
            </a:r>
            <a:r>
              <a:rPr lang="en-US" altLang="en-US" sz="2400" dirty="0">
                <a:solidFill>
                  <a:srgbClr val="FFFFFF"/>
                </a:solidFill>
                <a:latin typeface="Calibri" panose="020F0502020204030204" pitchFamily="34" charset="0"/>
                <a:cs typeface="Arial Unicode MS" panose="020B0604020202020204" pitchFamily="34" charset="-128"/>
              </a:rPr>
              <a:t> to enhance 3D image recognition.</a:t>
            </a:r>
          </a:p>
          <a:p>
            <a:pPr marL="342900" indent="-342900">
              <a:lnSpc>
                <a:spcPct val="100000"/>
              </a:lnSpc>
              <a:spcAft>
                <a:spcPts val="1200"/>
              </a:spcAft>
              <a:buClr>
                <a:srgbClr val="0070C0"/>
              </a:buClr>
              <a:buSzPct val="76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Positive and negative feedback electro-biochemical </a:t>
            </a:r>
            <a:r>
              <a:rPr lang="en-US" altLang="en-US" sz="2400" u="sng" dirty="0">
                <a:solidFill>
                  <a:srgbClr val="FFFFFF"/>
                </a:solidFill>
                <a:latin typeface="Calibri" panose="020F0502020204030204" pitchFamily="34" charset="0"/>
                <a:cs typeface="Arial Unicode MS" panose="020B0604020202020204" pitchFamily="34" charset="-128"/>
              </a:rPr>
              <a:t>nanomachine auto circuits to adjust for contrast, focus, compression and edge detection</a:t>
            </a:r>
            <a:r>
              <a:rPr lang="en-US" altLang="en-US" sz="2400" dirty="0">
                <a:solidFill>
                  <a:srgbClr val="FFFFFF"/>
                </a:solidFill>
                <a:latin typeface="Calibri" panose="020F0502020204030204" pitchFamily="34" charset="0"/>
                <a:cs typeface="Arial Unicode MS" panose="020B0604020202020204" pitchFamily="34" charset="-128"/>
              </a:rPr>
              <a:t>.</a:t>
            </a:r>
          </a:p>
          <a:p>
            <a:pPr marL="342900" indent="-342900">
              <a:lnSpc>
                <a:spcPct val="100000"/>
              </a:lnSpc>
              <a:spcAft>
                <a:spcPts val="1200"/>
              </a:spcAft>
              <a:buClr>
                <a:srgbClr val="0070C0"/>
              </a:buClr>
              <a:buSzPct val="76000"/>
              <a:buFont typeface="Wingdings" panose="05000000000000000000" pitchFamily="2" charset="2"/>
              <a:buChar char="Ø"/>
            </a:pPr>
            <a:r>
              <a:rPr lang="en-US" altLang="en-US" sz="2400" u="sng" dirty="0">
                <a:solidFill>
                  <a:srgbClr val="FFFFFF"/>
                </a:solidFill>
                <a:latin typeface="Calibri" panose="020F0502020204030204" pitchFamily="34" charset="0"/>
              </a:rPr>
              <a:t>3D relative motion image mapping</a:t>
            </a:r>
            <a:r>
              <a:rPr lang="en-US" altLang="en-US" sz="2400" dirty="0">
                <a:solidFill>
                  <a:srgbClr val="FFFFFF"/>
                </a:solidFill>
                <a:latin typeface="Calibri" panose="020F0502020204030204" pitchFamily="34" charset="0"/>
              </a:rPr>
              <a:t>.</a:t>
            </a:r>
          </a:p>
          <a:p>
            <a:pPr marL="342900" indent="-342900">
              <a:lnSpc>
                <a:spcPct val="100000"/>
              </a:lnSpc>
              <a:spcAft>
                <a:spcPts val="1800"/>
              </a:spcAft>
              <a:buClr>
                <a:srgbClr val="0070C0"/>
              </a:buClr>
              <a:buSzPct val="76000"/>
              <a:buFont typeface="Wingdings" panose="05000000000000000000" pitchFamily="2" charset="2"/>
              <a:buChar char="Ø"/>
            </a:pPr>
            <a:r>
              <a:rPr lang="en-US" altLang="en-US" sz="2400" u="sng" dirty="0">
                <a:solidFill>
                  <a:srgbClr val="FFFFFF"/>
                </a:solidFill>
                <a:latin typeface="Calibri" panose="020F0502020204030204" pitchFamily="34" charset="0"/>
              </a:rPr>
              <a:t>Fiber optic (white matter) linked parallel processor computer hub (brain)</a:t>
            </a:r>
            <a:r>
              <a:rPr lang="en-US" altLang="en-US" sz="2400" dirty="0">
                <a:solidFill>
                  <a:srgbClr val="FFFFFF"/>
                </a:solidFill>
                <a:latin typeface="Calibri" panose="020F0502020204030204" pitchFamily="34" charset="0"/>
              </a:rPr>
              <a:t> with massive built-in memory lasting decades.</a:t>
            </a:r>
            <a:r>
              <a:rPr lang="en-US" altLang="en-US" sz="1400" dirty="0">
                <a:solidFill>
                  <a:schemeClr val="tx1"/>
                </a:solidFill>
              </a:rPr>
              <a:t> [292]</a:t>
            </a:r>
            <a:endParaRPr lang="en-US" altLang="en-US" sz="1400" dirty="0">
              <a:solidFill>
                <a:schemeClr val="tx1"/>
              </a:solidFill>
              <a:latin typeface="Calibri" panose="020F0502020204030204" pitchFamily="34" charset="0"/>
            </a:endParaRPr>
          </a:p>
        </p:txBody>
      </p:sp>
      <p:sp>
        <p:nvSpPr>
          <p:cNvPr id="38916" name="Text Box 4"/>
          <p:cNvSpPr txBox="1">
            <a:spLocks noChangeArrowheads="1"/>
          </p:cNvSpPr>
          <p:nvPr/>
        </p:nvSpPr>
        <p:spPr bwMode="auto">
          <a:xfrm>
            <a:off x="328613" y="228600"/>
            <a:ext cx="8504237"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rPr>
              <a:t>Advanced Eye Design Disproves Evolution</a:t>
            </a:r>
          </a:p>
        </p:txBody>
      </p:sp>
      <p:sp>
        <p:nvSpPr>
          <p:cNvPr id="6" name="Date Placeholder 2"/>
          <p:cNvSpPr>
            <a:spLocks noGrp="1"/>
          </p:cNvSpPr>
          <p:nvPr>
            <p:ph type="dt" sz="half" idx="10"/>
          </p:nvPr>
        </p:nvSpPr>
        <p:spPr>
          <a:xfrm>
            <a:off x="6165850" y="6497424"/>
            <a:ext cx="2667000" cy="365125"/>
          </a:xfrm>
        </p:spPr>
        <p:txBody>
          <a:bodyPr/>
          <a:lstStyle/>
          <a:p>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365125" y="1554163"/>
            <a:ext cx="8412163" cy="481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38914" name="Object 2"/>
          <p:cNvGraphicFramePr>
            <a:graphicFrameLocks noChangeAspect="1"/>
          </p:cNvGraphicFramePr>
          <p:nvPr/>
        </p:nvGraphicFramePr>
        <p:xfrm>
          <a:off x="1514475" y="2894013"/>
          <a:ext cx="6110288" cy="1069975"/>
        </p:xfrm>
        <a:graphic>
          <a:graphicData uri="http://schemas.openxmlformats.org/presentationml/2006/ole">
            <mc:AlternateContent xmlns:mc="http://schemas.openxmlformats.org/markup-compatibility/2006">
              <mc:Choice xmlns:v="urn:schemas-microsoft-com:vml" Requires="v">
                <p:oleObj r:id="rId3" imgW="6111360" imgH="1070640" progId="">
                  <p:embed/>
                </p:oleObj>
              </mc:Choice>
              <mc:Fallback>
                <p:oleObj r:id="rId3" imgW="6111360" imgH="10706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2894013"/>
                        <a:ext cx="6110288" cy="1069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5" name="Text Box 3"/>
          <p:cNvSpPr txBox="1">
            <a:spLocks noChangeArrowheads="1"/>
          </p:cNvSpPr>
          <p:nvPr/>
        </p:nvSpPr>
        <p:spPr bwMode="auto">
          <a:xfrm>
            <a:off x="504030" y="1219200"/>
            <a:ext cx="8153401" cy="554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600"/>
              </a:spcAft>
              <a:buClr>
                <a:srgbClr val="0070C0"/>
              </a:buClr>
              <a:buSzPct val="76000"/>
            </a:pPr>
            <a:r>
              <a:rPr lang="en-US" altLang="en-US" sz="2600" dirty="0">
                <a:solidFill>
                  <a:schemeClr val="tx1"/>
                </a:solidFill>
                <a:latin typeface="Calibri" panose="020F0502020204030204" pitchFamily="34" charset="0"/>
                <a:cs typeface="Arial Unicode MS" panose="020B0604020202020204" pitchFamily="34" charset="-128"/>
              </a:rPr>
              <a:t>Continued:</a:t>
            </a:r>
          </a:p>
          <a:p>
            <a:pPr marL="342900" indent="-342900">
              <a:lnSpc>
                <a:spcPct val="90000"/>
              </a:lnSpc>
              <a:spcAft>
                <a:spcPts val="600"/>
              </a:spcAft>
              <a:buClr>
                <a:srgbClr val="0070C0"/>
              </a:buClr>
              <a:buSzPct val="76000"/>
              <a:buFont typeface="Wingdings" panose="05000000000000000000" pitchFamily="2" charset="2"/>
              <a:buChar char="Ø"/>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Information recognition system, with place recognition cells, grid cells and object recognition cells.</a:t>
            </a:r>
          </a:p>
          <a:p>
            <a:pPr marL="342900" indent="-342900">
              <a:lnSpc>
                <a:spcPct val="90000"/>
              </a:lnSpc>
              <a:spcAft>
                <a:spcPts val="600"/>
              </a:spcAft>
              <a:buClr>
                <a:srgbClr val="0070C0"/>
              </a:buClr>
              <a:buSzPct val="76000"/>
              <a:buFont typeface="Wingdings" panose="05000000000000000000" pitchFamily="2" charset="2"/>
              <a:buChar char="Ø"/>
            </a:pPr>
            <a:r>
              <a:rPr lang="en-US" altLang="en-US" sz="2400" u="sng" dirty="0">
                <a:solidFill>
                  <a:srgbClr val="FFFFFF"/>
                </a:solidFill>
                <a:latin typeface="Calibri" panose="020F0502020204030204" pitchFamily="34" charset="0"/>
              </a:rPr>
              <a:t>A self-building, self-repairing, fully autonomous</a:t>
            </a:r>
            <a:r>
              <a:rPr lang="en-US" altLang="en-US" sz="2400" dirty="0">
                <a:solidFill>
                  <a:srgbClr val="FFFFFF"/>
                </a:solidFill>
                <a:latin typeface="Calibri" panose="020F0502020204030204" pitchFamily="34" charset="0"/>
              </a:rPr>
              <a:t> vision system.</a:t>
            </a:r>
          </a:p>
          <a:p>
            <a:pPr marL="342900" indent="-342900">
              <a:lnSpc>
                <a:spcPct val="90000"/>
              </a:lnSpc>
              <a:spcAft>
                <a:spcPts val="600"/>
              </a:spcAft>
              <a:buClr>
                <a:srgbClr val="0070C0"/>
              </a:buClr>
              <a:buSzPct val="76000"/>
              <a:buFont typeface="Wingdings" panose="05000000000000000000" pitchFamily="2" charset="2"/>
              <a:buChar char="Ø"/>
            </a:pPr>
            <a:r>
              <a:rPr lang="en-US" altLang="en-US" sz="2400" dirty="0">
                <a:solidFill>
                  <a:srgbClr val="FFFFFF"/>
                </a:solidFill>
                <a:latin typeface="Calibri" panose="020F0502020204030204" pitchFamily="34" charset="0"/>
              </a:rPr>
              <a:t>Extremely </a:t>
            </a:r>
            <a:r>
              <a:rPr lang="en-US" altLang="en-US" sz="2400" u="sng" dirty="0">
                <a:solidFill>
                  <a:srgbClr val="FFFFFF"/>
                </a:solidFill>
                <a:latin typeface="Calibri" panose="020F0502020204030204" pitchFamily="34" charset="0"/>
              </a:rPr>
              <a:t>low weight, small size</a:t>
            </a:r>
            <a:r>
              <a:rPr lang="en-US" altLang="en-US" sz="2400" dirty="0">
                <a:solidFill>
                  <a:srgbClr val="FFFFFF"/>
                </a:solidFill>
                <a:latin typeface="Calibri" panose="020F0502020204030204" pitchFamily="34" charset="0"/>
              </a:rPr>
              <a:t>, high reliability and low power.</a:t>
            </a:r>
          </a:p>
          <a:p>
            <a:pPr marL="342900" indent="-342900">
              <a:lnSpc>
                <a:spcPct val="90000"/>
              </a:lnSpc>
              <a:spcAft>
                <a:spcPts val="600"/>
              </a:spcAft>
              <a:buClr>
                <a:srgbClr val="0070C0"/>
              </a:buClr>
              <a:buSzPct val="76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A liquid cooled brain that </a:t>
            </a:r>
            <a:r>
              <a:rPr lang="en-US" altLang="en-US" sz="2400" u="sng" dirty="0">
                <a:solidFill>
                  <a:srgbClr val="FFFFFF"/>
                </a:solidFill>
                <a:latin typeface="Calibri" panose="020F0502020204030204" pitchFamily="34" charset="0"/>
                <a:cs typeface="Arial Unicode MS" panose="020B0604020202020204" pitchFamily="34" charset="-128"/>
              </a:rPr>
              <a:t>resembles a liquid cooled super computer</a:t>
            </a:r>
            <a:r>
              <a:rPr lang="en-US" altLang="en-US" sz="2400" dirty="0">
                <a:solidFill>
                  <a:srgbClr val="FFFFFF"/>
                </a:solidFill>
                <a:latin typeface="Calibri" panose="020F0502020204030204" pitchFamily="34" charset="0"/>
                <a:cs typeface="Arial Unicode MS" panose="020B0604020202020204" pitchFamily="34" charset="-128"/>
              </a:rPr>
              <a:t>.</a:t>
            </a:r>
          </a:p>
          <a:p>
            <a:pPr marL="342900" indent="-342900">
              <a:lnSpc>
                <a:spcPct val="90000"/>
              </a:lnSpc>
              <a:spcAft>
                <a:spcPts val="600"/>
              </a:spcAft>
              <a:buClr>
                <a:srgbClr val="0070C0"/>
              </a:buClr>
              <a:buSzPct val="76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A protective skull for ruggedized environments with additional </a:t>
            </a:r>
            <a:r>
              <a:rPr lang="en-US" altLang="en-US" sz="2400" u="sng" dirty="0">
                <a:solidFill>
                  <a:srgbClr val="FFFFFF"/>
                </a:solidFill>
                <a:latin typeface="Calibri" panose="020F0502020204030204" pitchFamily="34" charset="0"/>
                <a:cs typeface="Arial Unicode MS" panose="020B0604020202020204" pitchFamily="34" charset="-128"/>
              </a:rPr>
              <a:t>shock absorbing cerebrospinal fluid.</a:t>
            </a:r>
          </a:p>
          <a:p>
            <a:pPr marL="342900" indent="-342900">
              <a:lnSpc>
                <a:spcPct val="90000"/>
              </a:lnSpc>
              <a:spcAft>
                <a:spcPts val="600"/>
              </a:spcAft>
              <a:buClr>
                <a:srgbClr val="0070C0"/>
              </a:buClr>
              <a:buSzPct val="76000"/>
              <a:buFont typeface="Wingdings" panose="05000000000000000000" pitchFamily="2" charset="2"/>
              <a:buChar char="Ø"/>
            </a:pPr>
            <a:r>
              <a:rPr lang="en-US" altLang="en-US" sz="2400" dirty="0">
                <a:solidFill>
                  <a:srgbClr val="FFFFFF"/>
                </a:solidFill>
                <a:latin typeface="Calibri" panose="020F0502020204030204" pitchFamily="34" charset="0"/>
              </a:rPr>
              <a:t>Electro-biochemical black and white vision "rods" with adjustable larger diameter pupils at night, </a:t>
            </a:r>
            <a:r>
              <a:rPr lang="en-US" altLang="en-US" sz="2400" u="sng" dirty="0">
                <a:solidFill>
                  <a:srgbClr val="FFFFFF"/>
                </a:solidFill>
                <a:latin typeface="Calibri" panose="020F0502020204030204" pitchFamily="34" charset="0"/>
              </a:rPr>
              <a:t>similar to night vision cameras.</a:t>
            </a:r>
            <a:endParaRPr lang="en-US" altLang="en-US" sz="2400" dirty="0">
              <a:solidFill>
                <a:srgbClr val="FFFFFF"/>
              </a:solidFill>
              <a:latin typeface="Calibri" panose="020F0502020204030204" pitchFamily="34" charset="0"/>
            </a:endParaRPr>
          </a:p>
        </p:txBody>
      </p:sp>
      <p:sp>
        <p:nvSpPr>
          <p:cNvPr id="38916" name="Text Box 4"/>
          <p:cNvSpPr txBox="1">
            <a:spLocks noChangeArrowheads="1"/>
          </p:cNvSpPr>
          <p:nvPr/>
        </p:nvSpPr>
        <p:spPr bwMode="auto">
          <a:xfrm>
            <a:off x="328613" y="228600"/>
            <a:ext cx="8504237"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a:solidFill>
                  <a:srgbClr val="666666"/>
                </a:solidFill>
                <a:latin typeface="Times New Roman" panose="02020603050405020304" pitchFamily="18" charset="0"/>
              </a:rPr>
              <a:t>Advanced Eye Design Disproves Evolution</a:t>
            </a:r>
          </a:p>
        </p:txBody>
      </p:sp>
      <p:sp>
        <p:nvSpPr>
          <p:cNvPr id="6" name="Date Placeholder 2"/>
          <p:cNvSpPr>
            <a:spLocks noGrp="1"/>
          </p:cNvSpPr>
          <p:nvPr>
            <p:ph type="dt" sz="half" idx="10"/>
          </p:nvPr>
        </p:nvSpPr>
        <p:spPr>
          <a:xfrm>
            <a:off x="6165850" y="6400800"/>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1784742656"/>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096000" y="6492875"/>
            <a:ext cx="2667000" cy="365125"/>
          </a:xfrm>
        </p:spPr>
        <p:txBody>
          <a:bodyPr/>
          <a:lstStyle/>
          <a:p>
            <a:r>
              <a:rPr lang="en-US" altLang="en-US" sz="1000" dirty="0">
                <a:solidFill>
                  <a:schemeClr val="tx2">
                    <a:lumMod val="25000"/>
                  </a:schemeClr>
                </a:solidFill>
              </a:rPr>
              <a:t>Evolution Is Not Science, Jeff Woodward</a:t>
            </a:r>
          </a:p>
        </p:txBody>
      </p:sp>
      <p:sp>
        <p:nvSpPr>
          <p:cNvPr id="11" name="Text Box 3"/>
          <p:cNvSpPr txBox="1">
            <a:spLocks noChangeArrowheads="1"/>
          </p:cNvSpPr>
          <p:nvPr/>
        </p:nvSpPr>
        <p:spPr bwMode="auto">
          <a:xfrm>
            <a:off x="301752" y="301752"/>
            <a:ext cx="8525199" cy="16764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Incredibly Advanced Nanomachines, Nanocomputers, Digital Circuits, GPS &amp; 3D </a:t>
            </a:r>
            <a:r>
              <a:rPr lang="en-US" altLang="en-US" sz="3600" b="1" dirty="0">
                <a:solidFill>
                  <a:schemeClr val="tx2">
                    <a:lumMod val="25000"/>
                  </a:schemeClr>
                </a:solidFill>
                <a:latin typeface="Times New Roman" panose="02020603050405020304" pitchFamily="18" charset="0"/>
              </a:rPr>
              <a:t>Encryption </a:t>
            </a: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in Cells Disprove Evolution</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59530"/>
            <a:ext cx="4345799" cy="210312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476607" y="4396102"/>
            <a:ext cx="1447802" cy="779188"/>
          </a:xfrm>
          <a:prstGeom prst="rect">
            <a:avLst/>
          </a:prstGeom>
        </p:spPr>
        <p:txBody>
          <a:bodyPr wrap="square">
            <a:spAutoFit/>
          </a:bodyPr>
          <a:lstStyle/>
          <a:p>
            <a:pPr lvl="0">
              <a:spcAft>
                <a:spcPts val="1800"/>
              </a:spcAft>
              <a:buClrTx/>
            </a:pPr>
            <a:r>
              <a:rPr lang="en-US" sz="1200" i="1" dirty="0">
                <a:solidFill>
                  <a:schemeClr val="tx2">
                    <a:lumMod val="25000"/>
                  </a:schemeClr>
                </a:solidFill>
              </a:rPr>
              <a:t>Credit: Image courtesy of North Carolina State Univ. </a:t>
            </a:r>
            <a:r>
              <a:rPr lang="en-US" sz="1200" dirty="0">
                <a:solidFill>
                  <a:schemeClr val="tx2">
                    <a:lumMod val="25000"/>
                  </a:schemeClr>
                </a:solidFill>
              </a:rPr>
              <a:t>[578]</a:t>
            </a:r>
            <a:endParaRPr lang="en-US" altLang="en-US" sz="1200" b="1" i="1" u="sng" dirty="0">
              <a:solidFill>
                <a:schemeClr val="tx2">
                  <a:lumMod val="25000"/>
                </a:schemeClr>
              </a:solidFill>
              <a:latin typeface="Calibri" panose="020F0502020204030204" pitchFamily="34" charset="0"/>
              <a:hlinkClick r:id="rId5"/>
            </a:endParaRPr>
          </a:p>
        </p:txBody>
      </p:sp>
      <p:pic>
        <p:nvPicPr>
          <p:cNvPr id="8" name="graphics187"/>
          <p:cNvPicPr>
            <a:picLocks noChangeAspect="1" noChangeArrowheads="1"/>
          </p:cNvPicPr>
          <p:nvPr/>
        </p:nvPicPr>
        <p:blipFill>
          <a:blip r:embed="rId6">
            <a:extLst>
              <a:ext uri="{28A0092B-C50C-407E-A947-70E740481C1C}">
                <a14:useLocalDpi xmlns:a14="http://schemas.microsoft.com/office/drawing/2010/main" val="0"/>
              </a:ext>
            </a:extLst>
          </a:blip>
          <a:srcRect t="8400" b="5035"/>
          <a:stretch>
            <a:fillRect/>
          </a:stretch>
        </p:blipFill>
        <p:spPr bwMode="auto">
          <a:xfrm>
            <a:off x="3295883" y="3253102"/>
            <a:ext cx="351494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24200" y="5590914"/>
            <a:ext cx="880974" cy="435760"/>
          </a:xfrm>
          <a:prstGeom prst="rect">
            <a:avLst/>
          </a:prstGeom>
        </p:spPr>
        <p:txBody>
          <a:bodyPr wrap="square">
            <a:spAutoFit/>
          </a:bodyPr>
          <a:lstStyle/>
          <a:p>
            <a:r>
              <a:rPr lang="en-US" sz="1200" dirty="0">
                <a:solidFill>
                  <a:schemeClr val="tx2">
                    <a:lumMod val="25000"/>
                  </a:schemeClr>
                </a:solidFill>
                <a:ea typeface="Times New Roman" panose="02020603050405020304" pitchFamily="18" charset="0"/>
              </a:rPr>
              <a:t>(Credit: IMP) </a:t>
            </a:r>
            <a:r>
              <a:rPr lang="en-US" sz="1200" u="sng" dirty="0">
                <a:solidFill>
                  <a:schemeClr val="tx2">
                    <a:lumMod val="25000"/>
                  </a:schemeClr>
                </a:solidFill>
                <a:latin typeface="Times New Roman" panose="02020603050405020304" pitchFamily="18" charset="0"/>
                <a:ea typeface="Times New Roman" panose="02020603050405020304" pitchFamily="18" charset="0"/>
                <a:cs typeface="Mangal" panose="02040503050203030202" pitchFamily="18" charset="0"/>
              </a:rPr>
              <a:t>[588]</a:t>
            </a:r>
            <a:r>
              <a:rPr lang="en-US" altLang="zh-CN" sz="1200" b="1" dirty="0">
                <a:solidFill>
                  <a:schemeClr val="tx2">
                    <a:lumMod val="25000"/>
                  </a:schemeClr>
                </a:solidFill>
                <a:ea typeface="Times New Roman" panose="02020603050405020304" pitchFamily="18" charset="0"/>
              </a:rPr>
              <a:t> </a:t>
            </a:r>
            <a:endParaRPr lang="en-US" sz="1200" dirty="0">
              <a:solidFill>
                <a:schemeClr val="tx2">
                  <a:lumMod val="25000"/>
                </a:schemeClr>
              </a:solidFill>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rcRect t="6061" b="5086"/>
          <a:stretch>
            <a:fillRect/>
          </a:stretch>
        </p:blipFill>
        <p:spPr bwMode="auto">
          <a:xfrm>
            <a:off x="6422555" y="3580124"/>
            <a:ext cx="2483644" cy="2926080"/>
          </a:xfrm>
          <a:prstGeom prst="rect">
            <a:avLst/>
          </a:prstGeom>
          <a:noFill/>
        </p:spPr>
      </p:pic>
    </p:spTree>
    <p:extLst>
      <p:ext uri="{BB962C8B-B14F-4D97-AF65-F5344CB8AC3E}">
        <p14:creationId xmlns:p14="http://schemas.microsoft.com/office/powerpoint/2010/main" val="38384729"/>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301854" y="6581653"/>
            <a:ext cx="2667000" cy="365125"/>
          </a:xfrm>
        </p:spPr>
        <p:txBody>
          <a:bodyPr/>
          <a:lstStyle/>
          <a:p>
            <a:r>
              <a:rPr lang="en-US" altLang="en-US" sz="1000" dirty="0">
                <a:solidFill>
                  <a:schemeClr val="tx2">
                    <a:lumMod val="25000"/>
                  </a:schemeClr>
                </a:solidFill>
              </a:rPr>
              <a:t>Evolution Is Not Science, Jeff Woodward</a:t>
            </a:r>
          </a:p>
        </p:txBody>
      </p:sp>
      <p:sp>
        <p:nvSpPr>
          <p:cNvPr id="11" name="Text Box 3"/>
          <p:cNvSpPr txBox="1">
            <a:spLocks noChangeArrowheads="1"/>
          </p:cNvSpPr>
          <p:nvPr/>
        </p:nvSpPr>
        <p:spPr bwMode="auto">
          <a:xfrm>
            <a:off x="457200" y="241486"/>
            <a:ext cx="8305800" cy="1130114"/>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Incredibly Advanced GPS in Cells Disproves Evolution</a:t>
            </a:r>
          </a:p>
        </p:txBody>
      </p:sp>
      <p:pic>
        <p:nvPicPr>
          <p:cNvPr id="43009" name="graphics187"/>
          <p:cNvPicPr>
            <a:picLocks noChangeAspect="1" noChangeArrowheads="1"/>
          </p:cNvPicPr>
          <p:nvPr/>
        </p:nvPicPr>
        <p:blipFill>
          <a:blip r:embed="rId4">
            <a:extLst>
              <a:ext uri="{28A0092B-C50C-407E-A947-70E740481C1C}">
                <a14:useLocalDpi xmlns:a14="http://schemas.microsoft.com/office/drawing/2010/main" val="0"/>
              </a:ext>
            </a:extLst>
          </a:blip>
          <a:srcRect t="8400" b="5035"/>
          <a:stretch>
            <a:fillRect/>
          </a:stretch>
        </p:blipFill>
        <p:spPr bwMode="auto">
          <a:xfrm>
            <a:off x="1798141" y="1690792"/>
            <a:ext cx="5623911" cy="3657600"/>
          </a:xfrm>
          <a:prstGeom prst="rect">
            <a:avLst/>
          </a:prstGeom>
          <a:noFill/>
          <a:ln w="38100">
            <a:noFill/>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185486" y="5209892"/>
            <a:ext cx="684922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i="0" u="none" strike="noStrike" cap="none" normalizeH="0" baseline="0" dirty="0">
              <a:ln>
                <a:noFill/>
              </a:ln>
              <a:solidFill>
                <a:schemeClr val="tx1"/>
              </a:solidFill>
              <a:effectLst/>
            </a:endParaRPr>
          </a:p>
          <a:p>
            <a:pPr lvl="0" defTabSz="914400" eaLnBrk="0">
              <a:lnSpc>
                <a:spcPct val="100000"/>
              </a:lnSpc>
              <a:buClrTx/>
              <a:buSzTx/>
            </a:pPr>
            <a:r>
              <a:rPr kumimoji="0" lang="en-US" altLang="zh-CN" sz="2000" i="1" u="none" strike="noStrike" cap="none" normalizeH="0" baseline="0" dirty="0">
                <a:ln>
                  <a:noFill/>
                </a:ln>
                <a:solidFill>
                  <a:schemeClr val="tx1"/>
                </a:solidFill>
                <a:effectLst/>
                <a:ea typeface="Times New Roman" panose="02020603050405020304" pitchFamily="18" charset="0"/>
              </a:rPr>
              <a:t>Figure: Sensory neuron Hair Cells from the inner ear of </a:t>
            </a:r>
            <a:r>
              <a:rPr lang="en-US" sz="2000" i="1" dirty="0">
                <a:solidFill>
                  <a:schemeClr val="tx1"/>
                </a:solidFill>
                <a:ea typeface="Times New Roman" panose="02020603050405020304" pitchFamily="18" charset="0"/>
              </a:rPr>
              <a:t>pigeons stained with a chemical that turns iron bright blue in colour. (Credit: IMP) </a:t>
            </a:r>
            <a:r>
              <a:rPr lang="en-US" sz="1600" i="1" u="sng" dirty="0">
                <a:solidFill>
                  <a:schemeClr val="tx2">
                    <a:lumMod val="25000"/>
                  </a:schemeClr>
                </a:solidFill>
                <a:latin typeface="Times New Roman" panose="02020603050405020304" pitchFamily="18" charset="0"/>
                <a:ea typeface="Times New Roman" panose="02020603050405020304" pitchFamily="18" charset="0"/>
                <a:cs typeface="Mangal" panose="02040503050203030202" pitchFamily="18" charset="0"/>
                <a:hlinkClick r:id="rId5"/>
              </a:rPr>
              <a:t>[588]</a:t>
            </a:r>
            <a:r>
              <a:rPr kumimoji="0" lang="en-US" altLang="zh-CN" sz="1600" b="1" i="1" u="none" strike="noStrike" cap="none" normalizeH="0" baseline="0" dirty="0">
                <a:ln>
                  <a:noFill/>
                </a:ln>
                <a:solidFill>
                  <a:schemeClr val="tx2">
                    <a:lumMod val="25000"/>
                  </a:schemeClr>
                </a:solidFill>
                <a:effectLst/>
                <a:ea typeface="Times New Roman" panose="02020603050405020304" pitchFamily="18" charset="0"/>
              </a:rPr>
              <a:t>  </a:t>
            </a:r>
            <a:endParaRPr kumimoji="0" lang="en-US" altLang="zh-CN" sz="1600" b="0" i="0" u="none" strike="noStrike" cap="none" normalizeH="0" baseline="0" dirty="0">
              <a:ln>
                <a:noFill/>
              </a:ln>
              <a:solidFill>
                <a:schemeClr val="tx2">
                  <a:lumMod val="25000"/>
                </a:schemeClr>
              </a:solidFill>
              <a:effectLst/>
            </a:endParaRPr>
          </a:p>
        </p:txBody>
      </p:sp>
    </p:spTree>
    <p:extLst>
      <p:ext uri="{BB962C8B-B14F-4D97-AF65-F5344CB8AC3E}">
        <p14:creationId xmlns:p14="http://schemas.microsoft.com/office/powerpoint/2010/main" val="2405296222"/>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301854" y="6581653"/>
            <a:ext cx="2667000" cy="365125"/>
          </a:xfrm>
        </p:spPr>
        <p:txBody>
          <a:bodyPr/>
          <a:lstStyle/>
          <a:p>
            <a:r>
              <a:rPr lang="en-US" altLang="en-US" sz="1000" dirty="0">
                <a:solidFill>
                  <a:schemeClr val="tx1"/>
                </a:solidFill>
              </a:rPr>
              <a:t>Evolution Is Not Science, Jeff Woodward</a:t>
            </a:r>
          </a:p>
        </p:txBody>
      </p:sp>
      <p:sp>
        <p:nvSpPr>
          <p:cNvPr id="11" name="Text Box 3"/>
          <p:cNvSpPr txBox="1">
            <a:spLocks noChangeArrowheads="1"/>
          </p:cNvSpPr>
          <p:nvPr/>
        </p:nvSpPr>
        <p:spPr bwMode="auto">
          <a:xfrm>
            <a:off x="457200" y="241486"/>
            <a:ext cx="8305800" cy="1050689"/>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Incredibly Advanced GPS in Cells Disproves Evolution</a:t>
            </a:r>
          </a:p>
        </p:txBody>
      </p:sp>
      <p:sp>
        <p:nvSpPr>
          <p:cNvPr id="2" name="Rectangle 2"/>
          <p:cNvSpPr>
            <a:spLocks noChangeArrowheads="1"/>
          </p:cNvSpPr>
          <p:nvPr/>
        </p:nvSpPr>
        <p:spPr bwMode="auto">
          <a:xfrm>
            <a:off x="457200" y="1338605"/>
            <a:ext cx="8376139" cy="271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6501"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1000"/>
              </a:spcAft>
              <a:buClrTx/>
              <a:buSzTx/>
              <a:buFontTx/>
              <a:buNone/>
              <a:tabLst/>
            </a:pPr>
            <a:r>
              <a:rPr kumimoji="0" lang="en-US" altLang="zh-CN" sz="2600" b="1" i="1" u="none" strike="noStrike" cap="none" normalizeH="0" baseline="0" dirty="0" bmk="Birds_GPS">
                <a:ln>
                  <a:noFill/>
                </a:ln>
                <a:solidFill>
                  <a:schemeClr val="accent5">
                    <a:lumMod val="75000"/>
                  </a:schemeClr>
                </a:solidFill>
                <a:effectLst/>
                <a:ea typeface="Times New Roman" panose="02020603050405020304" pitchFamily="18" charset="0"/>
              </a:rPr>
              <a:t>Birds, Fish and Turtles Migrate Worldwide Using Cellular GPS Sensors</a:t>
            </a:r>
            <a:r>
              <a:rPr kumimoji="0" lang="en-US" altLang="zh-CN" sz="2600" b="1" i="1" u="none" strike="noStrike" cap="none" normalizeH="0" baseline="0" dirty="0" bmk="">
                <a:ln>
                  <a:noFill/>
                </a:ln>
                <a:solidFill>
                  <a:schemeClr val="accent5">
                    <a:lumMod val="75000"/>
                  </a:schemeClr>
                </a:solidFill>
                <a:effectLst/>
                <a:ea typeface="Times New Roman" panose="02020603050405020304" pitchFamily="18" charset="0"/>
              </a:rPr>
              <a:t> and Magnetic Maps Preprogrammed Into their Brains at Birth</a:t>
            </a:r>
            <a:endParaRPr kumimoji="0" lang="en-US" altLang="zh-CN" sz="2600" b="1" i="0" u="none" strike="noStrike" cap="none" normalizeH="0" baseline="0" dirty="0">
              <a:ln>
                <a:noFill/>
              </a:ln>
              <a:solidFill>
                <a:schemeClr val="accent5">
                  <a:lumMod val="75000"/>
                </a:schemeClr>
              </a:solidFill>
              <a:effectLst/>
              <a:ea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
                <a:schemeClr val="accent5">
                  <a:lumMod val="75000"/>
                </a:schemeClr>
              </a:buClr>
              <a:buSzTx/>
              <a:buFont typeface="Wingdings" panose="05000000000000000000" pitchFamily="2" charset="2"/>
              <a:buChar char="Ø"/>
              <a:tabLst/>
            </a:pPr>
            <a:r>
              <a:rPr kumimoji="0" lang="en-US" altLang="zh-CN" sz="2400" i="1"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Discovery of </a:t>
            </a:r>
            <a:r>
              <a:rPr kumimoji="0" lang="en-US" altLang="zh-CN" sz="2400" i="1" u="sng"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iron balls in sensory neuron</a:t>
            </a:r>
            <a:r>
              <a:rPr lang="en-US" altLang="zh-CN" sz="2400" i="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r>
              <a:rPr kumimoji="0" lang="en-US" altLang="zh-CN" sz="2400" i="1"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2400" i="1" u="sng"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in the ear</a:t>
            </a:r>
            <a:r>
              <a:rPr kumimoji="0" lang="en-US" altLang="zh-CN" sz="2400" i="1"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are responsible for detecting sound and gravity. Remarkably, </a:t>
            </a:r>
            <a:r>
              <a:rPr kumimoji="0" lang="en-US" altLang="zh-CN" sz="2400" i="1"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each cell has just one iron ball</a:t>
            </a:r>
            <a:r>
              <a:rPr kumimoji="0" lang="en-US" altLang="zh-CN" sz="2400" i="1"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2400" i="1" u="sng"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in every bird</a:t>
            </a:r>
            <a:r>
              <a:rPr kumimoji="0" lang="en-US" altLang="zh-CN" sz="2400" i="1"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r>
              <a:rPr kumimoji="0" lang="en-US" altLang="zh-CN" sz="2400" i="1" u="sng"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'but not in humans</a:t>
            </a:r>
            <a:r>
              <a:rPr kumimoji="0" lang="en-US" altLang="zh-CN" sz="2400" i="1"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1600" b="0" i="0" u="none" strike="noStrike" cap="none" normalizeH="0" baseline="0" dirty="0">
                <a:ln>
                  <a:noFill/>
                </a:ln>
                <a:solidFill>
                  <a:schemeClr val="tx2">
                    <a:lumMod val="25000"/>
                  </a:schemeClr>
                </a:solidFill>
                <a:effectLst/>
                <a:latin typeface="Times New Roman" panose="02020603050405020304" pitchFamily="18" charset="0"/>
                <a:ea typeface="SimSun" panose="02010600030101010101" pitchFamily="2" charset="-122"/>
                <a:cs typeface="Mangal" panose="02040503050203030202" pitchFamily="18" charset="0"/>
                <a:hlinkClick r:id="rId4"/>
              </a:rPr>
              <a:t>[587]</a:t>
            </a:r>
            <a:endParaRPr kumimoji="0" lang="en-US" altLang="zh-CN" sz="1600" b="0" i="0" u="none" strike="noStrike" cap="none" normalizeH="0" baseline="0" dirty="0">
              <a:ln>
                <a:noFill/>
              </a:ln>
              <a:solidFill>
                <a:schemeClr val="tx2">
                  <a:lumMod val="25000"/>
                </a:schemeClr>
              </a:solidFill>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9" name="Rectangle 8"/>
          <p:cNvSpPr/>
          <p:nvPr/>
        </p:nvSpPr>
        <p:spPr>
          <a:xfrm>
            <a:off x="76200" y="3992835"/>
            <a:ext cx="8686800" cy="3015505"/>
          </a:xfrm>
          <a:prstGeom prst="rect">
            <a:avLst/>
          </a:prstGeom>
        </p:spPr>
        <p:txBody>
          <a:bodyPr wrap="square">
            <a:spAutoFit/>
          </a:bodyPr>
          <a:lstStyle/>
          <a:p>
            <a:pPr marL="619125" marR="0" indent="-342900">
              <a:spcBef>
                <a:spcPts val="0"/>
              </a:spcBef>
              <a:spcAft>
                <a:spcPts val="1000"/>
              </a:spcAft>
              <a:buClr>
                <a:schemeClr val="accent5">
                  <a:lumMod val="75000"/>
                </a:schemeClr>
              </a:buClr>
              <a:buFont typeface="Wingdings" panose="05000000000000000000" pitchFamily="2" charset="2"/>
              <a:buChar char="Ø"/>
            </a:pPr>
            <a:r>
              <a:rPr lang="en-US" sz="2400" i="1" kern="15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Some animals possess internal GPS systems… </a:t>
            </a:r>
            <a:r>
              <a:rPr lang="en-US" sz="2400" i="1" u="sng" kern="15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able to read small variations in the intensity of Earth’s magnetic field</a:t>
            </a:r>
            <a:r>
              <a:rPr lang="en-US" sz="2400" i="1" kern="15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and use that to guide them to their destination." </a:t>
            </a:r>
            <a:r>
              <a:rPr lang="en-US" sz="1600" i="1" u="sng" kern="150" dirty="0">
                <a:solidFill>
                  <a:srgbClr val="000080"/>
                </a:solidFill>
                <a:latin typeface="Times New Roman" panose="02020603050405020304" pitchFamily="18" charset="0"/>
                <a:ea typeface="Times New Roman" panose="02020603050405020304" pitchFamily="18" charset="0"/>
                <a:cs typeface="Times New Roman" panose="02020603050405020304" pitchFamily="18" charset="0"/>
                <a:hlinkClick r:id="rId5"/>
              </a:rPr>
              <a:t>[588]</a:t>
            </a:r>
            <a:endParaRPr lang="en-US" sz="1600" i="1" u="sng" kern="150" dirty="0">
              <a:solidFill>
                <a:srgbClr val="000080"/>
              </a:solidFill>
              <a:latin typeface="Times New Roman" panose="02020603050405020304" pitchFamily="18" charset="0"/>
              <a:ea typeface="Times New Roman" panose="02020603050405020304" pitchFamily="18" charset="0"/>
              <a:cs typeface="Times New Roman" panose="02020603050405020304" pitchFamily="18" charset="0"/>
            </a:endParaRPr>
          </a:p>
          <a:p>
            <a:pPr marL="619125" marR="0" indent="-342900">
              <a:lnSpc>
                <a:spcPct val="80000"/>
              </a:lnSpc>
              <a:spcBef>
                <a:spcPts val="0"/>
              </a:spcBef>
              <a:spcAft>
                <a:spcPts val="865"/>
              </a:spcAft>
              <a:buClr>
                <a:schemeClr val="accent5">
                  <a:lumMod val="75000"/>
                </a:schemeClr>
              </a:buClr>
              <a:buFont typeface="Wingdings" panose="05000000000000000000" pitchFamily="2" charset="2"/>
              <a:buChar char="Ø"/>
            </a:pPr>
            <a:r>
              <a:rPr lang="en-US" sz="2400" b="1" i="1" kern="150" dirty="0">
                <a:solidFill>
                  <a:schemeClr val="accent5">
                    <a:lumMod val="75000"/>
                  </a:schemeClr>
                </a:solidFill>
                <a:latin typeface="Times New Roman" panose="02020603050405020304" pitchFamily="18" charset="0"/>
                <a:ea typeface="SimSun" panose="02010600030101010101" pitchFamily="2" charset="-122"/>
                <a:cs typeface="Mangal" panose="02040503050203030202" pitchFamily="18" charset="0"/>
              </a:rPr>
              <a:t>"This describes a very complex 'computer' program using more than three variables! But note a critical element: the bird (fish, turtle or other animal) often has a magnetic 'map' (called the 'learned model') programmed into its brain, and follows this map to its destination.”</a:t>
            </a:r>
            <a:r>
              <a:rPr lang="en-US" sz="2400" i="1" kern="150" dirty="0">
                <a:latin typeface="Times New Roman" panose="02020603050405020304" pitchFamily="18" charset="0"/>
                <a:ea typeface="SimSun" panose="02010600030101010101" pitchFamily="2" charset="-122"/>
                <a:cs typeface="Mangal" panose="02040503050203030202" pitchFamily="18" charset="0"/>
              </a:rPr>
              <a:t> </a:t>
            </a:r>
            <a:r>
              <a:rPr lang="en-US" sz="1600" i="1" kern="150" dirty="0">
                <a:solidFill>
                  <a:srgbClr val="0563C1"/>
                </a:solidFill>
                <a:latin typeface="Times New Roman" panose="02020603050405020304" pitchFamily="18" charset="0"/>
                <a:ea typeface="SimSun" panose="02010600030101010101" pitchFamily="2" charset="-122"/>
                <a:cs typeface="Mangal" panose="02040503050203030202" pitchFamily="18" charset="0"/>
                <a:hlinkClick r:id="rId5"/>
              </a:rPr>
              <a:t>[588]</a:t>
            </a:r>
            <a:endParaRPr lang="en-US" sz="1600" kern="150" dirty="0">
              <a:latin typeface="Times New Roman" panose="02020603050405020304" pitchFamily="18" charset="0"/>
              <a:ea typeface="SimSun" panose="02010600030101010101" pitchFamily="2" charset="-122"/>
              <a:cs typeface="Mangal" panose="02040503050203030202" pitchFamily="18" charset="0"/>
            </a:endParaRPr>
          </a:p>
          <a:p>
            <a:pPr marL="276225" marR="0">
              <a:spcBef>
                <a:spcPts val="0"/>
              </a:spcBef>
              <a:spcAft>
                <a:spcPts val="865"/>
              </a:spcAft>
            </a:pPr>
            <a:endParaRPr lang="en-US" sz="1200" kern="150" dirty="0">
              <a:effectLst/>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5446338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301854" y="6581653"/>
            <a:ext cx="2667000" cy="365125"/>
          </a:xfrm>
        </p:spPr>
        <p:txBody>
          <a:bodyPr/>
          <a:lstStyle/>
          <a:p>
            <a:r>
              <a:rPr lang="en-US" altLang="en-US" sz="1000" dirty="0">
                <a:solidFill>
                  <a:schemeClr val="tx2">
                    <a:lumMod val="25000"/>
                  </a:schemeClr>
                </a:solidFill>
              </a:rPr>
              <a:t>Evolution Is Not Science, Jeff Woodward</a:t>
            </a:r>
          </a:p>
        </p:txBody>
      </p:sp>
      <p:sp>
        <p:nvSpPr>
          <p:cNvPr id="11" name="Text Box 3"/>
          <p:cNvSpPr txBox="1">
            <a:spLocks noChangeArrowheads="1"/>
          </p:cNvSpPr>
          <p:nvPr/>
        </p:nvSpPr>
        <p:spPr bwMode="auto">
          <a:xfrm>
            <a:off x="457200" y="241486"/>
            <a:ext cx="8305800" cy="1130114"/>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Incredibly Advanced Nanomachines in Cells Disproves Evolution</a:t>
            </a:r>
          </a:p>
        </p:txBody>
      </p:sp>
      <p:sp>
        <p:nvSpPr>
          <p:cNvPr id="4" name="Rectangle 3"/>
          <p:cNvSpPr>
            <a:spLocks noChangeArrowheads="1"/>
          </p:cNvSpPr>
          <p:nvPr/>
        </p:nvSpPr>
        <p:spPr bwMode="auto">
          <a:xfrm>
            <a:off x="296987" y="1363601"/>
            <a:ext cx="824283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a:defRPr>
                <a:solidFill>
                  <a:schemeClr val="tx1"/>
                </a:solidFill>
                <a:latin typeface="Arial" panose="020B0604020202020204" pitchFamily="34" charset="0"/>
              </a:defRPr>
            </a:lvl1pPr>
            <a:lvl2pPr marL="457200" eaLnBrk="0">
              <a:defRPr>
                <a:solidFill>
                  <a:schemeClr val="tx1"/>
                </a:solidFill>
                <a:latin typeface="Arial" panose="020B0604020202020204" pitchFamily="34" charset="0"/>
              </a:defRPr>
            </a:lvl2pPr>
            <a:lvl3pPr marL="914400" eaLnBrk="0">
              <a:defRPr>
                <a:solidFill>
                  <a:schemeClr val="tx1"/>
                </a:solidFill>
                <a:latin typeface="Arial" panose="020B0604020202020204" pitchFamily="34" charset="0"/>
              </a:defRPr>
            </a:lvl3pPr>
            <a:lvl4pPr marL="1371600" eaLnBrk="0">
              <a:defRPr>
                <a:solidFill>
                  <a:schemeClr val="tx1"/>
                </a:solidFill>
                <a:latin typeface="Arial" panose="020B0604020202020204" pitchFamily="34" charset="0"/>
              </a:defRPr>
            </a:lvl4pPr>
            <a:lvl5pPr marL="1828800" eaLnBrk="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
                <a:schemeClr val="accent5">
                  <a:lumMod val="75000"/>
                </a:schemeClr>
              </a:buClr>
              <a:buSzPct val="80000"/>
              <a:buFont typeface="Wingdings" panose="05000000000000000000" pitchFamily="2" charset="2"/>
              <a:buChar char="Ø"/>
              <a:tabLst/>
            </a:pPr>
            <a:r>
              <a:rPr kumimoji="0" lang="en-US" altLang="zh-CN" sz="3200" b="1" i="0" u="none" strike="noStrike" cap="none" normalizeH="0" baseline="0" dirty="0">
                <a:ln>
                  <a:noFill/>
                </a:ln>
                <a:solidFill>
                  <a:schemeClr val="accent5">
                    <a:lumMod val="75000"/>
                  </a:schemeClr>
                </a:solidFill>
                <a:effectLst/>
                <a:latin typeface="Times New Roman" panose="02020603050405020304" pitchFamily="18" charset="0"/>
                <a:ea typeface="SimSun" panose="02010600030101010101" pitchFamily="2" charset="-122"/>
                <a:cs typeface="Times New Roman" panose="02020603050405020304" pitchFamily="18" charset="0"/>
              </a:rPr>
              <a:t>Videos - ATP Synthase Nanomotors</a:t>
            </a:r>
            <a:endParaRPr kumimoji="0" lang="en-US" altLang="zh-CN" sz="3200" b="0" i="0" u="none" strike="noStrike" cap="none" normalizeH="0" baseline="0" dirty="0">
              <a:ln>
                <a:noFill/>
              </a:ln>
              <a:solidFill>
                <a:schemeClr val="accent5">
                  <a:lumMod val="75000"/>
                </a:schemeClr>
              </a:solidFill>
              <a:effectLst/>
              <a:latin typeface="Times New Roman" panose="02020603050405020304" pitchFamily="18" charset="0"/>
              <a:ea typeface="SimSun" panose="02010600030101010101" pitchFamily="2" charset="-122"/>
              <a:cs typeface="Times New Roman" panose="02020603050405020304" pitchFamily="18" charset="0"/>
              <a:hlinkClick r:id="rId4"/>
            </a:endParaRPr>
          </a:p>
          <a:p>
            <a:pPr marL="800100" marR="0" lvl="0" indent="-342900" algn="l" defTabSz="914400" rtl="0" eaLnBrk="0" fontAlgn="base" latinLnBrk="0" hangingPunct="0">
              <a:lnSpc>
                <a:spcPct val="100000"/>
              </a:lnSpc>
              <a:spcBef>
                <a:spcPct val="0"/>
              </a:spcBef>
              <a:spcAft>
                <a:spcPct val="0"/>
              </a:spcAft>
              <a:buClr>
                <a:schemeClr val="accent5">
                  <a:lumMod val="75000"/>
                </a:schemeClr>
              </a:buClr>
              <a:buSzTx/>
              <a:buFont typeface="Wingdings" panose="05000000000000000000" pitchFamily="2" charset="2"/>
              <a:buChar char="ü"/>
              <a:tabLst/>
            </a:pPr>
            <a:r>
              <a:rPr kumimoji="0" lang="en-US" altLang="zh-CN" sz="2000" b="0" i="0" u="none" strike="noStrike" cap="none" normalizeH="0" baseline="0" dirty="0">
                <a:ln>
                  <a:noFill/>
                </a:ln>
                <a:solidFill>
                  <a:schemeClr val="tx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hlinkClick r:id="rId4"/>
              </a:rPr>
              <a:t>http://www.youtube.com/watch?v=PjdPTY1wHdQ</a:t>
            </a:r>
            <a:endParaRPr kumimoji="0" lang="en-US" altLang="zh-CN" sz="2000" b="0" i="0" u="none" strike="noStrike" cap="none" normalizeH="0" baseline="0" dirty="0">
              <a:ln>
                <a:noFill/>
              </a:ln>
              <a:solidFill>
                <a:schemeClr val="tx2">
                  <a:lumMod val="25000"/>
                </a:schemeClr>
              </a:solidFill>
              <a:effectLst/>
            </a:endParaRPr>
          </a:p>
          <a:p>
            <a:pPr marL="800100" marR="0" lvl="0" indent="-342900" algn="l" defTabSz="914400" rtl="0" eaLnBrk="0" fontAlgn="base" latinLnBrk="0" hangingPunct="0">
              <a:lnSpc>
                <a:spcPct val="100000"/>
              </a:lnSpc>
              <a:spcBef>
                <a:spcPct val="0"/>
              </a:spcBef>
              <a:spcAft>
                <a:spcPct val="0"/>
              </a:spcAft>
              <a:buClr>
                <a:schemeClr val="accent5">
                  <a:lumMod val="75000"/>
                </a:schemeClr>
              </a:buClr>
              <a:buSzTx/>
              <a:buFont typeface="Wingdings" panose="05000000000000000000" pitchFamily="2" charset="2"/>
              <a:buChar char="ü"/>
              <a:tabLst/>
            </a:pPr>
            <a:r>
              <a:rPr kumimoji="0" lang="en-US" altLang="zh-CN" sz="2000" b="0" i="0" u="none" strike="noStrike" cap="none" normalizeH="0" baseline="0" dirty="0">
                <a:ln>
                  <a:noFill/>
                </a:ln>
                <a:solidFill>
                  <a:schemeClr val="tx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hlinkClick r:id="rId5"/>
              </a:rPr>
              <a:t>www.youtube.com/watch?v=J8lhPt6V-yM&amp;feature=player_embedded</a:t>
            </a:r>
            <a:endParaRPr kumimoji="0" lang="en-US" altLang="zh-CN" sz="2000" b="0" i="0" u="none" strike="noStrike" cap="none" normalizeH="0" baseline="0" dirty="0">
              <a:ln>
                <a:noFill/>
              </a:ln>
              <a:solidFill>
                <a:schemeClr val="tx2">
                  <a:lumMod val="25000"/>
                </a:schemeClr>
              </a:solidFill>
              <a:effectLst/>
            </a:endParaRPr>
          </a:p>
          <a:p>
            <a:pPr marL="800100" marR="0" lvl="0" indent="-342900" algn="l" defTabSz="914400" rtl="0" eaLnBrk="0" fontAlgn="base" latinLnBrk="0" hangingPunct="0">
              <a:lnSpc>
                <a:spcPct val="100000"/>
              </a:lnSpc>
              <a:spcBef>
                <a:spcPct val="0"/>
              </a:spcBef>
              <a:spcAft>
                <a:spcPct val="0"/>
              </a:spcAft>
              <a:buClr>
                <a:schemeClr val="accent5">
                  <a:lumMod val="75000"/>
                </a:schemeClr>
              </a:buClr>
              <a:buSzTx/>
              <a:buFont typeface="Wingdings" panose="05000000000000000000" pitchFamily="2" charset="2"/>
              <a:buChar char="ü"/>
              <a:tabLst/>
            </a:pPr>
            <a:r>
              <a:rPr kumimoji="0" lang="en-US" altLang="zh-CN" sz="2000" b="0" i="0" u="none" strike="noStrike" cap="none" normalizeH="0" baseline="0" dirty="0">
                <a:ln>
                  <a:noFill/>
                </a:ln>
                <a:solidFill>
                  <a:schemeClr val="tx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hlinkClick r:id="rId6"/>
              </a:rPr>
              <a:t>en.wikipedia.org/wiki/</a:t>
            </a:r>
            <a:r>
              <a:rPr kumimoji="0" lang="en-US" altLang="zh-CN" sz="2000" b="0" i="0" u="none" strike="noStrike" cap="none" normalizeH="0" baseline="0" dirty="0" err="1">
                <a:ln>
                  <a:noFill/>
                </a:ln>
                <a:solidFill>
                  <a:schemeClr val="tx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hlinkClick r:id="rId6"/>
              </a:rPr>
              <a:t>ATP_synthase</a:t>
            </a:r>
            <a:endParaRPr kumimoji="0" lang="en-US" altLang="zh-CN" sz="2000" b="0" i="0" u="none" strike="noStrike" cap="none" normalizeH="0" baseline="0" dirty="0">
              <a:ln>
                <a:noFill/>
              </a:ln>
              <a:solidFill>
                <a:schemeClr val="tx2">
                  <a:lumMod val="25000"/>
                </a:schemeClr>
              </a:solidFill>
              <a:effectLst/>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rcRect t="6061" b="5086"/>
          <a:stretch>
            <a:fillRect/>
          </a:stretch>
        </p:blipFill>
        <p:spPr bwMode="auto">
          <a:xfrm>
            <a:off x="2827319" y="3015175"/>
            <a:ext cx="3182170" cy="3749040"/>
          </a:xfrm>
          <a:prstGeom prst="rect">
            <a:avLst/>
          </a:prstGeom>
          <a:noFill/>
        </p:spPr>
      </p:pic>
    </p:spTree>
    <p:extLst>
      <p:ext uri="{BB962C8B-B14F-4D97-AF65-F5344CB8AC3E}">
        <p14:creationId xmlns:p14="http://schemas.microsoft.com/office/powerpoint/2010/main" val="2150521359"/>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126480" y="6492240"/>
            <a:ext cx="2667000" cy="365125"/>
          </a:xfrm>
        </p:spPr>
        <p:txBody>
          <a:bodyPr/>
          <a:lstStyle/>
          <a:p>
            <a:r>
              <a:rPr lang="en-US" altLang="en-US" sz="1000" dirty="0"/>
              <a:t>Evolution Is Not Science, Jeff Woodward</a:t>
            </a:r>
          </a:p>
        </p:txBody>
      </p:sp>
      <p:sp>
        <p:nvSpPr>
          <p:cNvPr id="10" name="Text Box 1">
            <a:hlinkClick r:id="rId3" action="ppaction://hlinksldjump"/>
          </p:cNvPr>
          <p:cNvSpPr txBox="1">
            <a:spLocks noChangeArrowheads="1"/>
          </p:cNvSpPr>
          <p:nvPr/>
        </p:nvSpPr>
        <p:spPr bwMode="auto">
          <a:xfrm>
            <a:off x="2362200" y="4174283"/>
            <a:ext cx="6396023" cy="931197"/>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2400" b="1" dirty="0">
                <a:solidFill>
                  <a:schemeClr val="tx2">
                    <a:lumMod val="25000"/>
                  </a:schemeClr>
                </a:solidFill>
                <a:latin typeface="Times New Roman" panose="02020603050405020304" pitchFamily="18" charset="0"/>
                <a:cs typeface="Times New Roman" panose="02020603050405020304" pitchFamily="18" charset="0"/>
              </a:rPr>
              <a:t>This Century's Greatest Astrophysics Discoveries Reveal God</a:t>
            </a:r>
            <a:endParaRPr lang="en-US" altLang="en-US" sz="2400" b="1" dirty="0">
              <a:solidFill>
                <a:schemeClr val="tx2">
                  <a:lumMod val="25000"/>
                </a:schemeClr>
              </a:solidFill>
              <a:latin typeface="Times New Roman" panose="02020603050405020304" pitchFamily="18" charset="0"/>
              <a:cs typeface="Times New Roman" panose="02020603050405020304" pitchFamily="18" charset="0"/>
            </a:endParaRPr>
          </a:p>
        </p:txBody>
      </p:sp>
      <p:sp>
        <p:nvSpPr>
          <p:cNvPr id="18" name="Text Box 2"/>
          <p:cNvSpPr txBox="1">
            <a:spLocks noChangeArrowheads="1"/>
          </p:cNvSpPr>
          <p:nvPr/>
        </p:nvSpPr>
        <p:spPr bwMode="auto">
          <a:xfrm>
            <a:off x="685800" y="228600"/>
            <a:ext cx="7772400"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TABLE OF CONTENTS</a:t>
            </a:r>
          </a:p>
        </p:txBody>
      </p:sp>
      <p:pic>
        <p:nvPicPr>
          <p:cNvPr id="4" name="Picture 3"/>
          <p:cNvPicPr>
            <a:picLocks noChangeAspect="1"/>
          </p:cNvPicPr>
          <p:nvPr/>
        </p:nvPicPr>
        <p:blipFill>
          <a:blip r:embed="rId6"/>
          <a:stretch>
            <a:fillRect/>
          </a:stretch>
        </p:blipFill>
        <p:spPr>
          <a:xfrm>
            <a:off x="365760" y="1130932"/>
            <a:ext cx="1699257" cy="1280160"/>
          </a:xfrm>
          <a:prstGeom prst="rect">
            <a:avLst/>
          </a:prstGeom>
          <a:scene3d>
            <a:camera prst="orthographicFront"/>
            <a:lightRig rig="threePt" dir="t"/>
          </a:scene3d>
          <a:sp3d>
            <a:bevelT w="165100" prst="coolSlant"/>
          </a:sp3d>
        </p:spPr>
      </p:pic>
      <p:sp>
        <p:nvSpPr>
          <p:cNvPr id="13" name="Text Box 1">
            <a:hlinkClick r:id="rId7" action="ppaction://hlinksldjump"/>
          </p:cNvPr>
          <p:cNvSpPr txBox="1">
            <a:spLocks noChangeArrowheads="1"/>
          </p:cNvSpPr>
          <p:nvPr/>
        </p:nvSpPr>
        <p:spPr bwMode="auto">
          <a:xfrm>
            <a:off x="2362200" y="1318493"/>
            <a:ext cx="6407737" cy="914400"/>
          </a:xfrm>
          <a:prstGeom prst="rect">
            <a:avLst/>
          </a:prstGeom>
          <a:blipFill dpi="0" rotWithShape="0">
            <a:blip r:embed="rId4"/>
            <a:srcRect/>
            <a:stretch>
              <a:fillRect t="-7245" b="4947"/>
            </a:stretch>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lvl="0" algn="ctr">
              <a:spcAft>
                <a:spcPts val="1150"/>
              </a:spcAft>
            </a:pPr>
            <a:r>
              <a:rPr lang="en-US" altLang="en-US" sz="2400" b="1" dirty="0">
                <a:solidFill>
                  <a:schemeClr val="bg2">
                    <a:lumMod val="75000"/>
                  </a:schemeClr>
                </a:solidFill>
                <a:latin typeface="Times New Roman" panose="02020603050405020304" pitchFamily="18" charset="0"/>
                <a:cs typeface="Arial Unicode MS" panose="020B0604020202020204" pitchFamily="34" charset="-128"/>
              </a:rPr>
              <a:t>Archaeology Proves the Literal Bible</a:t>
            </a:r>
            <a:endParaRPr lang="en-US" altLang="en-US" sz="2400" b="1" dirty="0">
              <a:solidFill>
                <a:schemeClr val="bg2">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8"/>
          <a:srcRect l="2283" r="-8"/>
          <a:stretch/>
        </p:blipFill>
        <p:spPr>
          <a:xfrm>
            <a:off x="365760" y="3999802"/>
            <a:ext cx="1671320" cy="1280160"/>
          </a:xfrm>
          <a:prstGeom prst="rect">
            <a:avLst/>
          </a:prstGeom>
          <a:scene3d>
            <a:camera prst="orthographicFront"/>
            <a:lightRig rig="threePt" dir="t"/>
          </a:scene3d>
          <a:sp3d>
            <a:bevelT w="165100" prst="coolSlant"/>
          </a:sp3d>
        </p:spPr>
      </p:pic>
      <p:pic>
        <p:nvPicPr>
          <p:cNvPr id="11" name="Picture 10"/>
          <p:cNvPicPr>
            <a:picLocks noChangeAspect="1"/>
          </p:cNvPicPr>
          <p:nvPr/>
        </p:nvPicPr>
        <p:blipFill>
          <a:blip r:embed="rId9"/>
          <a:stretch>
            <a:fillRect/>
          </a:stretch>
        </p:blipFill>
        <p:spPr>
          <a:xfrm>
            <a:off x="365760" y="5434237"/>
            <a:ext cx="1712599" cy="1280160"/>
          </a:xfrm>
          <a:prstGeom prst="rect">
            <a:avLst/>
          </a:prstGeom>
          <a:scene3d>
            <a:camera prst="orthographicFront"/>
            <a:lightRig rig="threePt" dir="t"/>
          </a:scene3d>
          <a:sp3d>
            <a:bevelT w="165100" prst="coolSlant"/>
          </a:sp3d>
        </p:spPr>
      </p:pic>
      <p:sp>
        <p:nvSpPr>
          <p:cNvPr id="12" name="Text Box 1">
            <a:hlinkClick r:id="rId10" action="ppaction://hlinksldjump"/>
          </p:cNvPr>
          <p:cNvSpPr txBox="1">
            <a:spLocks noChangeArrowheads="1"/>
          </p:cNvSpPr>
          <p:nvPr/>
        </p:nvSpPr>
        <p:spPr bwMode="auto">
          <a:xfrm>
            <a:off x="2362200" y="5619686"/>
            <a:ext cx="6431280" cy="914400"/>
          </a:xfrm>
          <a:prstGeom prst="rect">
            <a:avLst/>
          </a:prstGeom>
          <a:blipFill dpi="0" rotWithShape="0">
            <a:blip r:embed="rId4"/>
            <a:srcRect/>
            <a:stretch>
              <a:fillRect t="-7245" b="4947"/>
            </a:stretch>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Bef>
                <a:spcPts val="2400"/>
              </a:spcBef>
              <a:spcAft>
                <a:spcPts val="0"/>
              </a:spcAft>
              <a:buClrTx/>
              <a:buFontTx/>
              <a:buNone/>
            </a:pPr>
            <a:r>
              <a:rPr lang="en-US" sz="2400" b="1" dirty="0">
                <a:solidFill>
                  <a:schemeClr val="tx2">
                    <a:lumMod val="25000"/>
                  </a:schemeClr>
                </a:solidFill>
                <a:latin typeface="Times New Roman" panose="02020603050405020304" pitchFamily="18" charset="0"/>
                <a:cs typeface="Times New Roman" panose="02020603050405020304" pitchFamily="18" charset="0"/>
              </a:rPr>
              <a:t>The Bible Provides Clues About Time &amp; Space Beyond Science Today</a:t>
            </a:r>
            <a:endParaRPr lang="en-US" altLang="en-US" sz="2400" b="1" dirty="0">
              <a:solidFill>
                <a:schemeClr val="tx2">
                  <a:lumMod val="25000"/>
                </a:schemeClr>
              </a:solidFill>
              <a:latin typeface="Times New Roman" panose="02020603050405020304" pitchFamily="18" charset="0"/>
              <a:cs typeface="Arial Unicode MS" panose="020B0604020202020204" pitchFamily="34" charset="-128"/>
            </a:endParaRPr>
          </a:p>
        </p:txBody>
      </p:sp>
      <p:pic>
        <p:nvPicPr>
          <p:cNvPr id="17" name="Picture 16"/>
          <p:cNvPicPr>
            <a:picLocks noChangeAspect="1"/>
          </p:cNvPicPr>
          <p:nvPr/>
        </p:nvPicPr>
        <p:blipFill>
          <a:blip r:embed="rId11"/>
          <a:stretch>
            <a:fillRect/>
          </a:stretch>
        </p:blipFill>
        <p:spPr>
          <a:xfrm>
            <a:off x="365760" y="2565367"/>
            <a:ext cx="1686559" cy="1280160"/>
          </a:xfrm>
          <a:prstGeom prst="rect">
            <a:avLst/>
          </a:prstGeom>
          <a:scene3d>
            <a:camera prst="orthographicFront"/>
            <a:lightRig rig="threePt" dir="t"/>
          </a:scene3d>
          <a:sp3d>
            <a:bevelT w="165100" prst="coolSlant"/>
          </a:sp3d>
        </p:spPr>
      </p:pic>
      <p:sp>
        <p:nvSpPr>
          <p:cNvPr id="19" name="Text Box 1">
            <a:hlinkClick r:id="rId12" action="ppaction://hlinksldjump"/>
          </p:cNvPr>
          <p:cNvSpPr txBox="1">
            <a:spLocks noChangeArrowheads="1"/>
          </p:cNvSpPr>
          <p:nvPr/>
        </p:nvSpPr>
        <p:spPr bwMode="auto">
          <a:xfrm>
            <a:off x="2362200" y="2750817"/>
            <a:ext cx="6396023" cy="90926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0200"/>
              </a:spcAft>
            </a:pPr>
            <a:r>
              <a:rPr lang="en-US" sz="24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24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24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p>
        </p:txBody>
      </p:sp>
    </p:spTree>
    <p:extLst>
      <p:ext uri="{BB962C8B-B14F-4D97-AF65-F5344CB8AC3E}">
        <p14:creationId xmlns:p14="http://schemas.microsoft.com/office/powerpoint/2010/main" val="1660397179"/>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301854" y="6581653"/>
            <a:ext cx="2667000" cy="365125"/>
          </a:xfrm>
        </p:spPr>
        <p:txBody>
          <a:bodyPr/>
          <a:lstStyle/>
          <a:p>
            <a:r>
              <a:rPr lang="en-US" altLang="en-US" sz="1000" dirty="0">
                <a:solidFill>
                  <a:schemeClr val="tx2">
                    <a:lumMod val="25000"/>
                  </a:schemeClr>
                </a:solidFill>
              </a:rPr>
              <a:t>Evolution Is Not Science, Jeff Woodward</a:t>
            </a:r>
          </a:p>
        </p:txBody>
      </p:sp>
      <p:sp>
        <p:nvSpPr>
          <p:cNvPr id="11" name="Text Box 3"/>
          <p:cNvSpPr txBox="1">
            <a:spLocks noChangeArrowheads="1"/>
          </p:cNvSpPr>
          <p:nvPr/>
        </p:nvSpPr>
        <p:spPr bwMode="auto">
          <a:xfrm>
            <a:off x="457200" y="241486"/>
            <a:ext cx="8305800" cy="1130114"/>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Incredibly Advanced Nanomachines in Cells Disproves Evolution</a:t>
            </a:r>
          </a:p>
        </p:txBody>
      </p:sp>
      <p:sp>
        <p:nvSpPr>
          <p:cNvPr id="20" name="Rectangle 19"/>
          <p:cNvSpPr/>
          <p:nvPr/>
        </p:nvSpPr>
        <p:spPr>
          <a:xfrm>
            <a:off x="304800" y="1639210"/>
            <a:ext cx="8305800" cy="4942443"/>
          </a:xfrm>
          <a:prstGeom prst="rect">
            <a:avLst/>
          </a:prstGeom>
        </p:spPr>
        <p:txBody>
          <a:bodyPr wrap="square">
            <a:spAutoFit/>
          </a:bodyPr>
          <a:lstStyle/>
          <a:p>
            <a:pPr marL="342900" indent="-342900">
              <a:spcBef>
                <a:spcPts val="0"/>
              </a:spcBef>
              <a:spcAft>
                <a:spcPts val="101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Times New Roman" panose="02020603050405020304" pitchFamily="18" charset="0"/>
                <a:ea typeface="SimSun" panose="02010600030101010101" pitchFamily="2" charset="-122"/>
                <a:cs typeface="Mangal" panose="02040503050203030202" pitchFamily="18" charset="0"/>
              </a:rPr>
              <a:t>9mm ATP Synthase is analogous to the alternator in a car engine</a:t>
            </a:r>
            <a:r>
              <a:rPr lang="en-US" sz="2400" b="1"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 </a:t>
            </a:r>
            <a:r>
              <a:rPr lang="en-US" sz="2400"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that turns by chemical reaction to create a mechanical force to turn a crank that produces electrical power to charge the car battery. </a:t>
            </a:r>
            <a:r>
              <a:rPr lang="en-US" sz="1600" kern="150" dirty="0">
                <a:solidFill>
                  <a:schemeClr val="tx1"/>
                </a:solidFill>
                <a:latin typeface="Times New Roman" panose="02020603050405020304" pitchFamily="18" charset="0"/>
                <a:ea typeface="SimSun" panose="02010600030101010101" pitchFamily="2" charset="-122"/>
                <a:cs typeface="Mangal" panose="02040503050203030202" pitchFamily="18" charset="0"/>
                <a:hlinkClick r:id="rId4"/>
              </a:rPr>
              <a:t>[108]</a:t>
            </a:r>
            <a:endParaRPr lang="en-US" sz="1600" kern="150" dirty="0">
              <a:solidFill>
                <a:schemeClr val="tx1"/>
              </a:solidFill>
              <a:latin typeface="Times New Roman" panose="02020603050405020304" pitchFamily="18" charset="0"/>
              <a:ea typeface="SimSun" panose="02010600030101010101" pitchFamily="2" charset="-122"/>
              <a:cs typeface="Mangal" panose="02040503050203030202" pitchFamily="18" charset="0"/>
            </a:endParaRPr>
          </a:p>
          <a:p>
            <a:pPr marL="342900" marR="0" indent="-342900">
              <a:spcBef>
                <a:spcPts val="0"/>
              </a:spcBef>
              <a:spcAft>
                <a:spcPts val="1010"/>
              </a:spcAft>
              <a:buClr>
                <a:schemeClr val="accent5">
                  <a:lumMod val="75000"/>
                </a:schemeClr>
              </a:buClr>
              <a:buFont typeface="Wingdings" panose="05000000000000000000" pitchFamily="2" charset="2"/>
              <a:buChar char="Ø"/>
            </a:pPr>
            <a:r>
              <a:rPr lang="en-US" sz="2400" b="1" kern="150" dirty="0">
                <a:solidFill>
                  <a:schemeClr val="accent5">
                    <a:lumMod val="75000"/>
                  </a:schemeClr>
                </a:solidFill>
                <a:latin typeface="Times New Roman" panose="02020603050405020304" pitchFamily="18" charset="0"/>
                <a:ea typeface="SimSun" panose="02010600030101010101" pitchFamily="2" charset="-122"/>
                <a:cs typeface="Mangal" panose="02040503050203030202" pitchFamily="18" charset="0"/>
              </a:rPr>
              <a:t>Incredibly, F0 and F1 ATP Synthase are also reversible rotary motors. </a:t>
            </a:r>
            <a:r>
              <a:rPr lang="en-US" sz="1600" kern="150" dirty="0">
                <a:solidFill>
                  <a:schemeClr val="tx1"/>
                </a:solidFill>
                <a:latin typeface="Times New Roman" panose="02020603050405020304" pitchFamily="18" charset="0"/>
                <a:ea typeface="SimSun" panose="02010600030101010101" pitchFamily="2" charset="-122"/>
                <a:cs typeface="Mangal" panose="02040503050203030202" pitchFamily="18" charset="0"/>
                <a:hlinkClick r:id="rId4"/>
              </a:rPr>
              <a:t>[108]</a:t>
            </a:r>
            <a:endParaRPr lang="en-US" sz="1600" kern="150" dirty="0">
              <a:solidFill>
                <a:schemeClr val="tx1"/>
              </a:solidFill>
              <a:latin typeface="Times New Roman" panose="02020603050405020304" pitchFamily="18" charset="0"/>
              <a:ea typeface="SimSun" panose="02010600030101010101" pitchFamily="2" charset="-122"/>
              <a:cs typeface="Mangal" panose="02040503050203030202" pitchFamily="18" charset="0"/>
            </a:endParaRPr>
          </a:p>
          <a:p>
            <a:pPr marL="342900" indent="-342900">
              <a:spcBef>
                <a:spcPts val="0"/>
              </a:spcBef>
              <a:spcAft>
                <a:spcPts val="1010"/>
              </a:spcAft>
              <a:buClr>
                <a:schemeClr val="accent5">
                  <a:lumMod val="75000"/>
                </a:schemeClr>
              </a:buClr>
              <a:buFont typeface="Wingdings" panose="05000000000000000000" pitchFamily="2" charset="2"/>
              <a:buChar char="Ø"/>
            </a:pPr>
            <a:r>
              <a:rPr lang="en-US" sz="2400"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ATP Synthase is extremely advanced with electrical and bioengineering designs </a:t>
            </a:r>
            <a:r>
              <a:rPr lang="en-US" sz="2400" u="sng"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impossible to exist randomly in first cells on Earth 3.8 billion years ago in Cyanobacteria</a:t>
            </a:r>
            <a:r>
              <a:rPr lang="en-US" sz="2400"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 (blue green algae).</a:t>
            </a:r>
          </a:p>
          <a:p>
            <a:pPr marL="342900" marR="0" indent="-342900">
              <a:spcBef>
                <a:spcPts val="0"/>
              </a:spcBef>
              <a:spcAft>
                <a:spcPts val="1010"/>
              </a:spcAft>
              <a:buClr>
                <a:schemeClr val="accent5">
                  <a:lumMod val="75000"/>
                </a:schemeClr>
              </a:buClr>
              <a:buFont typeface="Wingdings" panose="05000000000000000000" pitchFamily="2" charset="2"/>
              <a:buChar char="Ø"/>
            </a:pPr>
            <a:r>
              <a:rPr lang="en-US" sz="2400" u="sng"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No evolutionary time window exists from the 1st proven solid rocks</a:t>
            </a:r>
            <a:r>
              <a:rPr lang="en-US" sz="2400" kern="150" dirty="0">
                <a:solidFill>
                  <a:schemeClr val="tx1"/>
                </a:solidFill>
                <a:latin typeface="Times New Roman" panose="02020603050405020304" pitchFamily="18" charset="0"/>
                <a:ea typeface="SimSun" panose="02010600030101010101" pitchFamily="2" charset="-122"/>
                <a:cs typeface="Mangal" panose="02040503050203030202" pitchFamily="18" charset="0"/>
              </a:rPr>
              <a:t> that appeared at virtually the same time, 3.8 billion years ago.</a:t>
            </a:r>
            <a:endParaRPr lang="en-US" sz="2400" kern="15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00247525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473122" y="1142999"/>
            <a:ext cx="8305800" cy="5410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buClr>
                <a:schemeClr val="accent5">
                  <a:lumMod val="75000"/>
                </a:schemeClr>
              </a:buClr>
              <a:buFont typeface="Wingdings" panose="05000000000000000000" pitchFamily="2" charset="2"/>
              <a:buChar char="Ø"/>
            </a:pPr>
            <a:r>
              <a:rPr lang="en-US" altLang="en-US" sz="2200" i="1" dirty="0">
                <a:solidFill>
                  <a:srgbClr val="FFFFFF"/>
                </a:solidFill>
                <a:latin typeface="Calibri" panose="020F0502020204030204" pitchFamily="34" charset="0"/>
              </a:rPr>
              <a:t>“In DNA computing,... gates are created by combining different strands of DNA, rather than a series of transistors..."</a:t>
            </a:r>
            <a:r>
              <a:rPr lang="en-US" altLang="en-US" sz="1100" i="1" dirty="0">
                <a:solidFill>
                  <a:srgbClr val="FFFFFF"/>
                </a:solidFill>
                <a:latin typeface="Calibri" panose="020F0502020204030204" pitchFamily="34" charset="0"/>
              </a:rPr>
              <a:t> </a:t>
            </a:r>
            <a:r>
              <a:rPr lang="en-US" altLang="en-US" sz="1100" i="1" dirty="0">
                <a:solidFill>
                  <a:srgbClr val="CCCCFF"/>
                </a:solidFill>
                <a:latin typeface="Calibri" panose="020F0502020204030204" pitchFamily="34" charset="0"/>
                <a:hlinkClick r:id="rId3"/>
              </a:rPr>
              <a:t>[578]</a:t>
            </a:r>
          </a:p>
          <a:p>
            <a:pPr>
              <a:buClrTx/>
              <a:buFontTx/>
              <a:buNone/>
            </a:pPr>
            <a:endParaRPr lang="en-US" altLang="en-US" sz="2400" b="1" i="1" u="sng" dirty="0">
              <a:solidFill>
                <a:srgbClr val="FFFFFF"/>
              </a:solidFill>
              <a:latin typeface="Calibri" panose="020F0502020204030204" pitchFamily="34" charset="0"/>
            </a:endParaRPr>
          </a:p>
          <a:p>
            <a:pPr>
              <a:buClrTx/>
              <a:buFontTx/>
              <a:buNone/>
            </a:pPr>
            <a:endParaRPr lang="en-US" altLang="en-US" sz="2400" b="1" i="1" u="sng" dirty="0">
              <a:solidFill>
                <a:srgbClr val="FFFFFF"/>
              </a:solidFill>
              <a:latin typeface="Calibri" panose="020F0502020204030204" pitchFamily="34" charset="0"/>
            </a:endParaRPr>
          </a:p>
          <a:p>
            <a:pPr>
              <a:buClrTx/>
              <a:buFontTx/>
              <a:buNone/>
            </a:pPr>
            <a:endParaRPr lang="en-US" altLang="en-US" sz="2400" b="1" i="1" u="sng" dirty="0">
              <a:solidFill>
                <a:srgbClr val="FFFFFF"/>
              </a:solidFill>
              <a:latin typeface="Calibri" panose="020F0502020204030204" pitchFamily="34" charset="0"/>
            </a:endParaRPr>
          </a:p>
          <a:p>
            <a:pPr>
              <a:buClrTx/>
              <a:buFontTx/>
              <a:buNone/>
            </a:pPr>
            <a:endParaRPr lang="en-US" altLang="en-US" sz="2400" b="1" i="1" u="sng" dirty="0">
              <a:solidFill>
                <a:srgbClr val="FFFFFF"/>
              </a:solidFill>
              <a:latin typeface="Calibri" panose="020F0502020204030204" pitchFamily="34" charset="0"/>
            </a:endParaRPr>
          </a:p>
          <a:p>
            <a:pPr>
              <a:buClrTx/>
              <a:buFontTx/>
              <a:buNone/>
            </a:pPr>
            <a:endParaRPr lang="en-US" altLang="en-US" sz="2400" b="1" i="1" u="sng" dirty="0">
              <a:solidFill>
                <a:srgbClr val="FFFFFF"/>
              </a:solidFill>
              <a:latin typeface="Calibri" panose="020F0502020204030204" pitchFamily="34" charset="0"/>
            </a:endParaRPr>
          </a:p>
          <a:p>
            <a:pPr>
              <a:buClrTx/>
              <a:buFontTx/>
              <a:buNone/>
            </a:pPr>
            <a:endParaRPr lang="en-US" altLang="en-US" sz="2400" b="1" i="1" u="sng" dirty="0">
              <a:solidFill>
                <a:srgbClr val="FFFFFF"/>
              </a:solidFill>
              <a:latin typeface="Calibri" panose="020F0502020204030204" pitchFamily="34" charset="0"/>
            </a:endParaRPr>
          </a:p>
          <a:p>
            <a:pPr>
              <a:buClrTx/>
              <a:buFontTx/>
              <a:buNone/>
            </a:pPr>
            <a:endParaRPr lang="en-US" altLang="en-US" sz="2400" b="1" i="1" u="sng" dirty="0">
              <a:solidFill>
                <a:srgbClr val="FFFFFF"/>
              </a:solidFill>
              <a:latin typeface="Calibri" panose="020F0502020204030204" pitchFamily="34" charset="0"/>
            </a:endParaRPr>
          </a:p>
          <a:p>
            <a:pPr algn="ctr">
              <a:lnSpc>
                <a:spcPct val="80000"/>
              </a:lnSpc>
              <a:spcAft>
                <a:spcPts val="0"/>
              </a:spcAft>
              <a:buClrTx/>
              <a:buFontTx/>
              <a:buNone/>
            </a:pPr>
            <a:r>
              <a:rPr lang="en-US" altLang="en-US" sz="2200" i="1" dirty="0">
                <a:solidFill>
                  <a:schemeClr val="tx1"/>
                </a:solidFill>
                <a:latin typeface="Calibri" panose="020F0502020204030204" pitchFamily="34" charset="0"/>
              </a:rPr>
              <a:t>Figure: "Representation of a Boolean AND gate within a living cell.” </a:t>
            </a:r>
          </a:p>
          <a:p>
            <a:pPr algn="ctr">
              <a:lnSpc>
                <a:spcPct val="80000"/>
              </a:lnSpc>
              <a:spcAft>
                <a:spcPts val="3000"/>
              </a:spcAft>
              <a:buClrTx/>
              <a:buFontTx/>
              <a:buNone/>
            </a:pPr>
            <a:r>
              <a:rPr lang="en-US" sz="1200" i="1" dirty="0">
                <a:solidFill>
                  <a:schemeClr val="tx1"/>
                </a:solidFill>
              </a:rPr>
              <a:t>Credit: Image courtesy of North Carolina State Univ. </a:t>
            </a:r>
            <a:r>
              <a:rPr lang="en-US" sz="1200" dirty="0">
                <a:solidFill>
                  <a:schemeClr val="tx1"/>
                </a:solidFill>
                <a:hlinkClick r:id="rId3"/>
              </a:rPr>
              <a:t>[578]</a:t>
            </a:r>
            <a:endParaRPr lang="en-US" altLang="en-US" sz="1200" i="1" u="sng" dirty="0">
              <a:solidFill>
                <a:schemeClr val="tx1"/>
              </a:solidFill>
              <a:latin typeface="Calibri" panose="020F0502020204030204" pitchFamily="34" charset="0"/>
              <a:hlinkClick r:id="rId3"/>
            </a:endParaRPr>
          </a:p>
          <a:p>
            <a:pPr marL="342900" indent="-342900">
              <a:buClr>
                <a:schemeClr val="accent5">
                  <a:lumMod val="75000"/>
                </a:schemeClr>
              </a:buClr>
              <a:buFont typeface="Wingdings" panose="05000000000000000000" pitchFamily="2" charset="2"/>
              <a:buChar char="Ø"/>
            </a:pPr>
            <a:r>
              <a:rPr lang="en-US" altLang="en-US" sz="2200" i="1" dirty="0">
                <a:solidFill>
                  <a:srgbClr val="FFFFFF"/>
                </a:solidFill>
                <a:latin typeface="Calibri" panose="020F0502020204030204" pitchFamily="34" charset="0"/>
              </a:rPr>
              <a:t>“Computer operations utilize different inputs to create a particular output, ... </a:t>
            </a:r>
            <a:r>
              <a:rPr lang="en-US" altLang="en-US" sz="2200" b="1" i="1" dirty="0">
                <a:solidFill>
                  <a:schemeClr val="accent5">
                    <a:lumMod val="75000"/>
                  </a:schemeClr>
                </a:solidFill>
                <a:latin typeface="Calibri" panose="020F0502020204030204" pitchFamily="34" charset="0"/>
              </a:rPr>
              <a:t>(a cellular) DNA-based Boolean logic (AND) gate </a:t>
            </a:r>
            <a:r>
              <a:rPr lang="en-US" altLang="en-US" sz="2200" i="1" dirty="0">
                <a:solidFill>
                  <a:srgbClr val="FFFFFF"/>
                </a:solidFill>
                <a:latin typeface="Calibri" panose="020F0502020204030204" pitchFamily="34" charset="0"/>
              </a:rPr>
              <a:t>was activated only when both (microRNA) ... "inputs" (were) present in cells... the gate </a:t>
            </a:r>
            <a:r>
              <a:rPr lang="en-US" altLang="en-US" sz="2200" b="1" i="1" dirty="0">
                <a:solidFill>
                  <a:schemeClr val="accent5">
                    <a:lumMod val="75000"/>
                  </a:schemeClr>
                </a:solidFill>
                <a:latin typeface="Calibri" panose="020F0502020204030204" pitchFamily="34" charset="0"/>
              </a:rPr>
              <a:t>generated (a digital) "output" by releasing a fluorescent molecule." </a:t>
            </a:r>
            <a:r>
              <a:rPr lang="en-US" altLang="en-US" sz="1100" b="1" i="1" u="sng" dirty="0">
                <a:solidFill>
                  <a:srgbClr val="CCCCFF"/>
                </a:solidFill>
                <a:latin typeface="Calibri" panose="020F0502020204030204" pitchFamily="34" charset="0"/>
                <a:hlinkClick r:id="rId3"/>
              </a:rPr>
              <a:t>[578]</a:t>
            </a:r>
          </a:p>
        </p:txBody>
      </p:sp>
      <p:sp>
        <p:nvSpPr>
          <p:cNvPr id="39939" name="Text Box 3"/>
          <p:cNvSpPr txBox="1">
            <a:spLocks noChangeArrowheads="1"/>
          </p:cNvSpPr>
          <p:nvPr/>
        </p:nvSpPr>
        <p:spPr bwMode="auto">
          <a:xfrm>
            <a:off x="457200" y="381000"/>
            <a:ext cx="8229600" cy="6096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Digital Logic AND Gate in DNA</a:t>
            </a:r>
          </a:p>
        </p:txBody>
      </p:sp>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682" y="1981200"/>
            <a:ext cx="4251325" cy="20574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Date Placeholder 2"/>
          <p:cNvSpPr>
            <a:spLocks noGrp="1"/>
          </p:cNvSpPr>
          <p:nvPr>
            <p:ph type="dt" sz="half" idx="10"/>
          </p:nvPr>
        </p:nvSpPr>
        <p:spPr>
          <a:xfrm>
            <a:off x="6003878" y="6553200"/>
            <a:ext cx="2667000" cy="365125"/>
          </a:xfrm>
        </p:spPr>
        <p:txBody>
          <a:bodyPr/>
          <a:lstStyle/>
          <a:p>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04800" y="1169158"/>
            <a:ext cx="8550275" cy="5349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342900" indent="-342900">
              <a:buClr>
                <a:schemeClr val="accent5">
                  <a:lumMod val="75000"/>
                </a:schemeClr>
              </a:buClr>
              <a:buFont typeface="Wingdings" panose="05000000000000000000" pitchFamily="2" charset="2"/>
              <a:buChar char="Ø"/>
            </a:pPr>
            <a:r>
              <a:rPr lang="en-US" altLang="en-US" sz="2400" i="1" dirty="0">
                <a:solidFill>
                  <a:srgbClr val="FFFFFF"/>
                </a:solidFill>
                <a:latin typeface="Calibri" panose="020F0502020204030204" pitchFamily="34" charset="0"/>
              </a:rPr>
              <a:t>“</a:t>
            </a:r>
            <a:r>
              <a:rPr lang="en-US" altLang="en-US" sz="2400" dirty="0">
                <a:solidFill>
                  <a:srgbClr val="FFFFFF"/>
                </a:solidFill>
                <a:latin typeface="Calibri" panose="020F0502020204030204" pitchFamily="34" charset="0"/>
              </a:rPr>
              <a:t>Instead of using traditional computer hardware, ... (researchers) created a </a:t>
            </a:r>
            <a:r>
              <a:rPr lang="en-US" altLang="en-US" sz="2400" u="sng" dirty="0">
                <a:solidFill>
                  <a:srgbClr val="FFFFFF"/>
                </a:solidFill>
                <a:latin typeface="Calibri" panose="020F0502020204030204" pitchFamily="34" charset="0"/>
              </a:rPr>
              <a:t>computing system using bio-molecules</a:t>
            </a:r>
            <a:r>
              <a:rPr lang="en-US" altLang="en-US" sz="2400" dirty="0">
                <a:solidFill>
                  <a:srgbClr val="FFFFFF"/>
                </a:solidFill>
                <a:latin typeface="Calibri" panose="020F0502020204030204" pitchFamily="34" charset="0"/>
              </a:rPr>
              <a:t>.”</a:t>
            </a:r>
            <a:r>
              <a:rPr lang="en-US" altLang="en-US" sz="2400" i="1" dirty="0">
                <a:solidFill>
                  <a:srgbClr val="FFFFFF"/>
                </a:solidFill>
                <a:latin typeface="Calibri" panose="020F0502020204030204" pitchFamily="34" charset="0"/>
              </a:rPr>
              <a:t> </a:t>
            </a:r>
            <a:r>
              <a:rPr lang="en-US" altLang="en-US" sz="1100" i="1" dirty="0">
                <a:solidFill>
                  <a:srgbClr val="CCCCFF"/>
                </a:solidFill>
                <a:latin typeface="Calibri" panose="020F0502020204030204" pitchFamily="34" charset="0"/>
                <a:hlinkClick r:id="rId3"/>
              </a:rPr>
              <a:t>[366]</a:t>
            </a:r>
            <a:endParaRPr lang="en-US" altLang="en-US" sz="1100"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sz="2200" b="1" i="1" dirty="0">
              <a:solidFill>
                <a:srgbClr val="FFFFFF"/>
              </a:solidFill>
              <a:latin typeface="Calibri" panose="020F0502020204030204" pitchFamily="34" charset="0"/>
            </a:endParaRPr>
          </a:p>
          <a:p>
            <a:pPr>
              <a:buClrTx/>
              <a:buFontTx/>
              <a:buNone/>
            </a:pPr>
            <a:endParaRPr lang="en-US" altLang="en-US" b="1" i="1" dirty="0">
              <a:solidFill>
                <a:srgbClr val="FFFFFF"/>
              </a:solidFill>
              <a:latin typeface="Calibri" panose="020F0502020204030204" pitchFamily="34" charset="0"/>
            </a:endParaRPr>
          </a:p>
          <a:p>
            <a:pPr>
              <a:buClrTx/>
              <a:buFontTx/>
              <a:buNone/>
            </a:pPr>
            <a:endParaRPr lang="en-US" altLang="en-US" b="1" i="1" dirty="0">
              <a:solidFill>
                <a:srgbClr val="FFFFFF"/>
              </a:solidFill>
              <a:latin typeface="Calibri" panose="020F0502020204030204" pitchFamily="34" charset="0"/>
            </a:endParaRPr>
          </a:p>
          <a:p>
            <a:pPr>
              <a:lnSpc>
                <a:spcPct val="100000"/>
              </a:lnSpc>
              <a:spcAft>
                <a:spcPts val="1438"/>
              </a:spcAft>
              <a:buClrTx/>
              <a:buFontTx/>
              <a:buNone/>
            </a:pPr>
            <a:endParaRPr lang="en-US" altLang="en-US" b="1" i="1" dirty="0">
              <a:solidFill>
                <a:srgbClr val="FFFFFF"/>
              </a:solidFill>
              <a:latin typeface="Calibri" panose="020F0502020204030204" pitchFamily="34" charset="0"/>
            </a:endParaRPr>
          </a:p>
          <a:p>
            <a:pPr marL="274320">
              <a:lnSpc>
                <a:spcPct val="100000"/>
              </a:lnSpc>
              <a:spcBef>
                <a:spcPts val="1200"/>
              </a:spcBef>
              <a:spcAft>
                <a:spcPts val="1200"/>
              </a:spcAft>
              <a:buClrTx/>
              <a:buFontTx/>
              <a:buNone/>
            </a:pPr>
            <a:r>
              <a:rPr lang="en-US" altLang="en-US" sz="2200" i="1" dirty="0">
                <a:solidFill>
                  <a:srgbClr val="FFFFFF"/>
                </a:solidFill>
                <a:latin typeface="Calibri" panose="020F0502020204030204" pitchFamily="34" charset="0"/>
              </a:rPr>
              <a:t>Figure: “the scientists </a:t>
            </a:r>
            <a:r>
              <a:rPr lang="en-US" altLang="en-US" sz="2200" b="1" i="1" dirty="0">
                <a:solidFill>
                  <a:schemeClr val="accent5">
                    <a:lumMod val="75000"/>
                  </a:schemeClr>
                </a:solidFill>
                <a:latin typeface="Calibri" panose="020F0502020204030204" pitchFamily="34" charset="0"/>
              </a:rPr>
              <a:t>(bio) encrypted </a:t>
            </a:r>
            <a:r>
              <a:rPr lang="en-US" altLang="en-US" sz="2200" i="1" dirty="0">
                <a:solidFill>
                  <a:srgbClr val="FFFFFF"/>
                </a:solidFill>
                <a:latin typeface="Calibri" panose="020F0502020204030204" pitchFamily="34" charset="0"/>
              </a:rPr>
              <a:t>(combined) the Scripps Research and Technion logos on a single </a:t>
            </a:r>
            <a:r>
              <a:rPr lang="en-US" altLang="en-US" sz="2200" b="1" i="1" dirty="0">
                <a:solidFill>
                  <a:schemeClr val="accent5">
                    <a:lumMod val="75000"/>
                  </a:schemeClr>
                </a:solidFill>
                <a:latin typeface="Calibri" panose="020F0502020204030204" pitchFamily="34" charset="0"/>
              </a:rPr>
              <a:t>DNA chip </a:t>
            </a:r>
            <a:r>
              <a:rPr lang="en-US" altLang="en-US" sz="2200" i="1" dirty="0">
                <a:solidFill>
                  <a:srgbClr val="FFFFFF"/>
                </a:solidFill>
                <a:latin typeface="Calibri" panose="020F0502020204030204" pitchFamily="34" charset="0"/>
              </a:rPr>
              <a:t>(left) and, using software, decrypted (separated) the ... (individual) fluorescent images (at right).” </a:t>
            </a:r>
          </a:p>
          <a:p>
            <a:pPr algn="ctr">
              <a:lnSpc>
                <a:spcPct val="100000"/>
              </a:lnSpc>
              <a:spcBef>
                <a:spcPts val="0"/>
              </a:spcBef>
              <a:spcAft>
                <a:spcPts val="0"/>
              </a:spcAft>
              <a:buClrTx/>
              <a:buFontTx/>
              <a:buNone/>
            </a:pPr>
            <a:r>
              <a:rPr lang="en-US" altLang="en-US" sz="1100" b="1" dirty="0">
                <a:solidFill>
                  <a:srgbClr val="FFFFFF"/>
                </a:solidFill>
                <a:latin typeface="Calibri" panose="020F0502020204030204" pitchFamily="34" charset="0"/>
              </a:rPr>
              <a:t>Credit: Image courtesy of Keinan lab </a:t>
            </a:r>
            <a:r>
              <a:rPr lang="en-US" altLang="en-US" sz="1100" b="1" dirty="0">
                <a:solidFill>
                  <a:srgbClr val="CCCCFF"/>
                </a:solidFill>
                <a:latin typeface="Calibri" panose="020F0502020204030204" pitchFamily="34" charset="0"/>
                <a:hlinkClick r:id="rId3"/>
              </a:rPr>
              <a:t>[366]</a:t>
            </a:r>
            <a:r>
              <a:rPr lang="en-US" altLang="en-US" sz="1100" b="1" dirty="0">
                <a:solidFill>
                  <a:srgbClr val="FFFFFF"/>
                </a:solidFill>
                <a:latin typeface="Calibri" panose="020F0502020204030204" pitchFamily="34" charset="0"/>
              </a:rPr>
              <a:t> .</a:t>
            </a:r>
          </a:p>
        </p:txBody>
      </p:sp>
      <p:sp>
        <p:nvSpPr>
          <p:cNvPr id="40963" name="Text Box 3"/>
          <p:cNvSpPr txBox="1">
            <a:spLocks noChangeArrowheads="1"/>
          </p:cNvSpPr>
          <p:nvPr/>
        </p:nvSpPr>
        <p:spPr bwMode="auto">
          <a:xfrm>
            <a:off x="457200" y="228600"/>
            <a:ext cx="8001000"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4000" b="1" dirty="0">
                <a:solidFill>
                  <a:srgbClr val="666666"/>
                </a:solidFill>
                <a:latin typeface="Times New Roman" panose="02020603050405020304" pitchFamily="18" charset="0"/>
              </a:rPr>
              <a:t>Image Encryption using DNA</a:t>
            </a:r>
          </a:p>
        </p:txBody>
      </p:sp>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86000"/>
            <a:ext cx="7620000" cy="264795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Date Placeholder 2"/>
          <p:cNvSpPr>
            <a:spLocks noGrp="1"/>
          </p:cNvSpPr>
          <p:nvPr>
            <p:ph type="dt" sz="half" idx="10"/>
          </p:nvPr>
        </p:nvSpPr>
        <p:spPr>
          <a:xfrm>
            <a:off x="3108960" y="6492240"/>
            <a:ext cx="2667000" cy="365125"/>
          </a:xfrm>
        </p:spPr>
        <p:txBody>
          <a:bodyPr/>
          <a:lstStyle/>
          <a:p>
            <a:pPr>
              <a:lnSpc>
                <a:spcPct val="100000"/>
              </a:lnSpc>
            </a:pPr>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258763" y="1143000"/>
            <a:ext cx="8656637" cy="654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400" b="1" dirty="0">
                <a:solidFill>
                  <a:srgbClr val="FFFFFF"/>
                </a:solidFill>
                <a:latin typeface="Calibri" panose="020F0502020204030204" pitchFamily="34" charset="0"/>
                <a:cs typeface="Arial Unicode MS" panose="020B0604020202020204" pitchFamily="34" charset="-128"/>
              </a:rPr>
              <a:t>.</a:t>
            </a: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dirty="0">
              <a:solidFill>
                <a:srgbClr val="FFFFFF"/>
              </a:solidFill>
              <a:latin typeface="Times New Roman" panose="02020603050405020304" pitchFamily="18" charset="0"/>
              <a:cs typeface="Arial Unicode MS" panose="020B0604020202020204" pitchFamily="34" charset="-128"/>
            </a:endParaRPr>
          </a:p>
        </p:txBody>
      </p:sp>
      <p:sp>
        <p:nvSpPr>
          <p:cNvPr id="41986" name="Text Box 2"/>
          <p:cNvSpPr txBox="1">
            <a:spLocks noChangeArrowheads="1"/>
          </p:cNvSpPr>
          <p:nvPr/>
        </p:nvSpPr>
        <p:spPr bwMode="auto">
          <a:xfrm>
            <a:off x="525462" y="1368899"/>
            <a:ext cx="7864475" cy="481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457200" indent="-457200">
              <a:lnSpc>
                <a:spcPct val="100000"/>
              </a:lnSpc>
              <a:spcAft>
                <a:spcPts val="2163"/>
              </a:spcAft>
              <a:buClr>
                <a:srgbClr val="0070C0"/>
              </a:buClr>
              <a:buSzPct val="52000"/>
              <a:buFont typeface="Wingdings" panose="05000000000000000000" pitchFamily="2" charset="2"/>
              <a:buChar char="Ø"/>
            </a:pPr>
            <a:r>
              <a:rPr lang="en-US" altLang="en-US" sz="3000" b="1" i="1" dirty="0">
                <a:solidFill>
                  <a:schemeClr val="accent5">
                    <a:lumMod val="75000"/>
                  </a:schemeClr>
                </a:solidFill>
                <a:latin typeface="Calibri" panose="020F0502020204030204" pitchFamily="34" charset="0"/>
              </a:rPr>
              <a:t>“Every one of us is a biomolecular computer, </a:t>
            </a:r>
            <a:r>
              <a:rPr lang="en-US" altLang="en-US" sz="2400" b="1" i="1" dirty="0">
                <a:solidFill>
                  <a:srgbClr val="FFFFFF"/>
                </a:solidFill>
                <a:latin typeface="Calibri" panose="020F0502020204030204" pitchFamily="34" charset="0"/>
              </a:rPr>
              <a:t>a machine in which... </a:t>
            </a:r>
            <a:r>
              <a:rPr lang="en-US" altLang="en-US" sz="2400" b="1" i="1" u="sng" dirty="0">
                <a:solidFill>
                  <a:srgbClr val="FFFFFF"/>
                </a:solidFill>
                <a:latin typeface="Calibri" panose="020F0502020204030204" pitchFamily="34" charset="0"/>
              </a:rPr>
              <a:t>molecules 'talk' to one another </a:t>
            </a:r>
            <a:r>
              <a:rPr lang="en-US" altLang="en-US" sz="2400" b="1" i="1" dirty="0">
                <a:solidFill>
                  <a:srgbClr val="FFFFFF"/>
                </a:solidFill>
                <a:latin typeface="Calibri" panose="020F0502020204030204" pitchFamily="34" charset="0"/>
              </a:rPr>
              <a:t>logically” </a:t>
            </a:r>
            <a:r>
              <a:rPr lang="en-US" altLang="en-US" sz="1100" b="1" i="1" dirty="0">
                <a:solidFill>
                  <a:srgbClr val="CCCCFF"/>
                </a:solidFill>
                <a:latin typeface="Calibri" panose="020F0502020204030204" pitchFamily="34" charset="0"/>
                <a:hlinkClick r:id="rId3"/>
              </a:rPr>
              <a:t>[366].</a:t>
            </a:r>
          </a:p>
          <a:p>
            <a:pPr marL="342900" indent="-342900">
              <a:lnSpc>
                <a:spcPct val="100000"/>
              </a:lnSpc>
              <a:spcAft>
                <a:spcPts val="2163"/>
              </a:spcAft>
              <a:buClr>
                <a:srgbClr val="0070C0"/>
              </a:buClr>
              <a:buSzPct val="70000"/>
              <a:buFont typeface="Wingdings" panose="05000000000000000000" pitchFamily="2" charset="2"/>
              <a:buChar char="Ø"/>
            </a:pPr>
            <a:r>
              <a:rPr lang="en-US" altLang="en-US" sz="2400" b="1" i="1" dirty="0">
                <a:solidFill>
                  <a:srgbClr val="FFFFFF"/>
                </a:solidFill>
                <a:latin typeface="Calibri" panose="020F0502020204030204" pitchFamily="34" charset="0"/>
              </a:rPr>
              <a:t>"Various small DNA molecules are mixed in solution with selected DNA enzymes and ATP. The latter is used as the energy source...” </a:t>
            </a:r>
            <a:r>
              <a:rPr lang="en-US" altLang="en-US" sz="1100" b="1" i="1" dirty="0">
                <a:solidFill>
                  <a:srgbClr val="CCCCFF"/>
                </a:solidFill>
                <a:latin typeface="Calibri" panose="020F0502020204030204" pitchFamily="34" charset="0"/>
                <a:hlinkClick r:id="rId3"/>
              </a:rPr>
              <a:t>[366]</a:t>
            </a:r>
            <a:r>
              <a:rPr lang="en-US" altLang="en-US" sz="1100" b="1" i="1" dirty="0">
                <a:solidFill>
                  <a:srgbClr val="FFFFFF"/>
                </a:solidFill>
                <a:latin typeface="Calibri" panose="020F0502020204030204" pitchFamily="34" charset="0"/>
              </a:rPr>
              <a:t>.</a:t>
            </a:r>
          </a:p>
          <a:p>
            <a:pPr marL="342900" indent="-342900">
              <a:lnSpc>
                <a:spcPct val="100000"/>
              </a:lnSpc>
              <a:spcAft>
                <a:spcPts val="2163"/>
              </a:spcAft>
              <a:buClr>
                <a:srgbClr val="0070C0"/>
              </a:buClr>
              <a:buSzPct val="69000"/>
              <a:buFont typeface="Wingdings" panose="05000000000000000000" pitchFamily="2" charset="2"/>
              <a:buChar char="Ø"/>
            </a:pPr>
            <a:r>
              <a:rPr lang="en-US" altLang="en-US" sz="2400" b="1" i="1" dirty="0">
                <a:solidFill>
                  <a:srgbClr val="FFFFFF"/>
                </a:solidFill>
                <a:latin typeface="Calibri" panose="020F0502020204030204" pitchFamily="34" charset="0"/>
              </a:rPr>
              <a:t>“a </a:t>
            </a:r>
            <a:r>
              <a:rPr lang="en-US" altLang="en-US" sz="2400" b="1" i="1" u="sng" dirty="0">
                <a:solidFill>
                  <a:srgbClr val="FFFFFF"/>
                </a:solidFill>
                <a:latin typeface="Calibri" panose="020F0502020204030204" pitchFamily="34" charset="0"/>
              </a:rPr>
              <a:t>wealth of information can be stored and encrypted</a:t>
            </a:r>
            <a:r>
              <a:rPr lang="en-US" altLang="en-US" sz="2400" b="1" i="1" dirty="0">
                <a:solidFill>
                  <a:srgbClr val="FFFFFF"/>
                </a:solidFill>
                <a:latin typeface="Calibri" panose="020F0502020204030204" pitchFamily="34" charset="0"/>
              </a:rPr>
              <a:t> in DNA molecules. Although </a:t>
            </a:r>
            <a:r>
              <a:rPr lang="en-US" altLang="en-US" sz="2400" b="1" i="1" u="sng" dirty="0">
                <a:solidFill>
                  <a:srgbClr val="FFFFFF"/>
                </a:solidFill>
                <a:latin typeface="Calibri" panose="020F0502020204030204" pitchFamily="34" charset="0"/>
              </a:rPr>
              <a:t>each computing step is slower</a:t>
            </a:r>
            <a:r>
              <a:rPr lang="en-US" altLang="en-US" sz="2400" b="1" i="1" dirty="0">
                <a:solidFill>
                  <a:srgbClr val="FFFFFF"/>
                </a:solidFill>
                <a:latin typeface="Calibri" panose="020F0502020204030204" pitchFamily="34" charset="0"/>
              </a:rPr>
              <a:t> than the flow of electrons in an electronic computer, the </a:t>
            </a:r>
            <a:r>
              <a:rPr lang="en-US" altLang="en-US" sz="2400" b="1" i="1" dirty="0">
                <a:solidFill>
                  <a:schemeClr val="accent5">
                    <a:lumMod val="75000"/>
                  </a:schemeClr>
                </a:solidFill>
                <a:latin typeface="Calibri" panose="020F0502020204030204" pitchFamily="34" charset="0"/>
              </a:rPr>
              <a:t>fact that trillions of such chemical steps are done in parallel makes the... process fast. </a:t>
            </a:r>
            <a:r>
              <a:rPr lang="en-US" altLang="en-US" sz="1100" b="1" i="1" dirty="0">
                <a:solidFill>
                  <a:srgbClr val="CCCCFF"/>
                </a:solidFill>
                <a:latin typeface="Calibri" panose="020F0502020204030204" pitchFamily="34" charset="0"/>
                <a:hlinkClick r:id="rId3"/>
              </a:rPr>
              <a:t>[366]</a:t>
            </a:r>
            <a:r>
              <a:rPr lang="en-US" altLang="en-US" sz="1100" b="1" i="1" dirty="0">
                <a:solidFill>
                  <a:srgbClr val="FFFFFF"/>
                </a:solidFill>
                <a:latin typeface="Calibri" panose="020F0502020204030204" pitchFamily="34" charset="0"/>
              </a:rPr>
              <a:t>.</a:t>
            </a:r>
          </a:p>
        </p:txBody>
      </p:sp>
      <p:sp>
        <p:nvSpPr>
          <p:cNvPr id="41987" name="Text Box 3"/>
          <p:cNvSpPr txBox="1">
            <a:spLocks noChangeArrowheads="1"/>
          </p:cNvSpPr>
          <p:nvPr/>
        </p:nvSpPr>
        <p:spPr bwMode="auto">
          <a:xfrm>
            <a:off x="457200" y="228599"/>
            <a:ext cx="8001000" cy="702149"/>
          </a:xfrm>
          <a:prstGeom prst="rect">
            <a:avLst/>
          </a:prstGeom>
          <a:blipFill dpi="0" rotWithShape="0">
            <a:blip r:embed="rId4"/>
            <a:srcRect/>
            <a:tile tx="0" ty="0" sx="100000" sy="100000" flip="none" algn="tl"/>
          </a:blipFill>
          <a:ln>
            <a:noFill/>
          </a:ln>
          <a:effectLst>
            <a:outerShdw algn="ctr" rotWithShape="0">
              <a:srgbClr val="808080"/>
            </a:outerShdw>
          </a:effectLst>
          <a:scene3d>
            <a:camera prst="orthographicFront"/>
            <a:lightRig rig="threePt" dir="t"/>
          </a:scene3d>
          <a:sp3d>
            <a:bevelT w="165100" prst="coolSlant"/>
          </a:sp3d>
        </p:spPr>
        <p:txBody>
          <a:bodyPr lIns="90000" tIns="82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4000" b="1">
                <a:solidFill>
                  <a:srgbClr val="666666"/>
                </a:solidFill>
                <a:latin typeface="Times New Roman" panose="02020603050405020304" pitchFamily="18" charset="0"/>
              </a:rPr>
              <a:t>Image Encryption using DNA</a:t>
            </a:r>
          </a:p>
        </p:txBody>
      </p:sp>
      <p:sp>
        <p:nvSpPr>
          <p:cNvPr id="5" name="Date Placeholder 2"/>
          <p:cNvSpPr>
            <a:spLocks noGrp="1"/>
          </p:cNvSpPr>
          <p:nvPr>
            <p:ph type="dt" sz="half" idx="10"/>
          </p:nvPr>
        </p:nvSpPr>
        <p:spPr>
          <a:xfrm>
            <a:off x="5791200" y="6400800"/>
            <a:ext cx="2667000" cy="365125"/>
          </a:xfrm>
        </p:spPr>
        <p:txBody>
          <a:bodyPr/>
          <a:lstStyle/>
          <a:p>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640080" y="3761909"/>
            <a:ext cx="7573962" cy="888661"/>
          </a:xfrm>
          <a:prstGeom prst="rect">
            <a:avLst/>
          </a:prstGeom>
          <a:noFill/>
          <a:ln>
            <a:noFill/>
          </a:ln>
          <a:effectLst>
            <a:outerShdw dist="25400" dir="2700000" algn="ctr"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marL="620713" indent="-255588">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1pPr>
            <a:lvl2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2pPr>
            <a:lvl3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3pPr>
            <a:lvl4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4pPr>
            <a:lvl5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575"/>
              </a:spcAft>
              <a:buClrTx/>
              <a:buFontTx/>
              <a:buNone/>
            </a:pPr>
            <a:r>
              <a:rPr lang="en-US" altLang="en-US" sz="3200" b="1" dirty="0">
                <a:solidFill>
                  <a:schemeClr val="accent5">
                    <a:lumMod val="75000"/>
                  </a:schemeClr>
                </a:solidFill>
                <a:latin typeface="Calibri" panose="020F0502020204030204" pitchFamily="34" charset="0"/>
                <a:cs typeface="Arial Unicode MS" panose="020B0604020202020204" pitchFamily="34" charset="-128"/>
              </a:rPr>
              <a:t>Videos - Future Instant Printed 3D Human Organs Resemble Instant Bible Creation</a:t>
            </a: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20" y="1189038"/>
            <a:ext cx="5943600" cy="2395537"/>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2" name="Rectangle 4"/>
          <p:cNvSpPr>
            <a:spLocks noChangeArrowheads="1"/>
          </p:cNvSpPr>
          <p:nvPr/>
        </p:nvSpPr>
        <p:spPr bwMode="auto">
          <a:xfrm>
            <a:off x="762000" y="4206240"/>
            <a:ext cx="7367588" cy="2347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620713" indent="-255588">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1pPr>
            <a:lvl2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2pPr>
            <a:lvl3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3pPr>
            <a:lvl4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4pPr>
            <a:lvl5pPr>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1438"/>
              </a:spcAft>
              <a:buClrTx/>
              <a:buFontTx/>
              <a:buNone/>
            </a:pPr>
            <a:endParaRPr lang="en-US" altLang="en-US" b="1" dirty="0">
              <a:solidFill>
                <a:srgbClr val="0047FF"/>
              </a:solidFill>
              <a:latin typeface="Calibri" panose="020F0502020204030204" pitchFamily="34" charset="0"/>
              <a:cs typeface="Arial Unicode MS" panose="020B0604020202020204" pitchFamily="34" charset="-128"/>
            </a:endParaRPr>
          </a:p>
          <a:p>
            <a:pPr marL="650875" indent="-285750">
              <a:lnSpc>
                <a:spcPct val="100000"/>
              </a:lnSpc>
              <a:spcAft>
                <a:spcPts val="575"/>
              </a:spcAft>
              <a:buClr>
                <a:srgbClr val="0070C0"/>
              </a:buClr>
              <a:buSzPct val="119000"/>
              <a:buFont typeface="Wingdings" panose="05000000000000000000" pitchFamily="2" charset="2"/>
              <a:buChar char="Ø"/>
            </a:pPr>
            <a:r>
              <a:rPr lang="en-US" altLang="en-US" sz="1600" b="1" dirty="0">
                <a:solidFill>
                  <a:srgbClr val="CCCCFF"/>
                </a:solidFill>
                <a:latin typeface="Calibri" panose="020F0502020204030204" pitchFamily="34" charset="0"/>
                <a:cs typeface="Arial Unicode MS" panose="020B0604020202020204" pitchFamily="34" charset="-128"/>
                <a:hlinkClick r:id="rId4"/>
              </a:rPr>
              <a:t>www.youtube.com/watch?v=80DhBLEhdzk</a:t>
            </a:r>
            <a:r>
              <a:rPr lang="en-US" altLang="en-US" sz="1600" b="1" dirty="0">
                <a:solidFill>
                  <a:srgbClr val="FFFFFF"/>
                </a:solidFill>
                <a:latin typeface="Calibri" panose="020F0502020204030204" pitchFamily="34" charset="0"/>
                <a:cs typeface="Arial Unicode MS" panose="020B0604020202020204" pitchFamily="34" charset="-128"/>
              </a:rPr>
              <a:t>          </a:t>
            </a:r>
            <a:r>
              <a:rPr lang="en-US" altLang="en-US" sz="1400" b="1" dirty="0">
                <a:solidFill>
                  <a:srgbClr val="FFFFFF"/>
                </a:solidFill>
                <a:latin typeface="Calibri" panose="020F0502020204030204" pitchFamily="34" charset="0"/>
                <a:cs typeface="Arial Unicode MS" panose="020B0604020202020204" pitchFamily="34" charset="-128"/>
              </a:rPr>
              <a:t>(Future Printed Organs)</a:t>
            </a:r>
          </a:p>
          <a:p>
            <a:pPr marL="650875" indent="-285750">
              <a:lnSpc>
                <a:spcPct val="100000"/>
              </a:lnSpc>
              <a:spcAft>
                <a:spcPts val="575"/>
              </a:spcAft>
              <a:buClr>
                <a:srgbClr val="0070C0"/>
              </a:buClr>
              <a:buSzPct val="119000"/>
              <a:buFont typeface="Wingdings" panose="05000000000000000000" pitchFamily="2" charset="2"/>
              <a:buChar char="Ø"/>
            </a:pPr>
            <a:r>
              <a:rPr lang="en-US" altLang="en-US" sz="1600" b="1" dirty="0">
                <a:solidFill>
                  <a:srgbClr val="CCCCFF"/>
                </a:solidFill>
                <a:latin typeface="Calibri" panose="020F0502020204030204" pitchFamily="34" charset="0"/>
                <a:cs typeface="Arial Unicode MS" panose="020B0604020202020204" pitchFamily="34" charset="-128"/>
                <a:hlinkClick r:id="rId5"/>
              </a:rPr>
              <a:t>www.youtube.com/watch?v=9D749wZSlb0</a:t>
            </a:r>
            <a:r>
              <a:rPr lang="en-US" altLang="en-US" sz="1600" b="1" dirty="0">
                <a:solidFill>
                  <a:srgbClr val="FFFFFF"/>
                </a:solidFill>
                <a:latin typeface="Calibri" panose="020F0502020204030204" pitchFamily="34" charset="0"/>
                <a:cs typeface="Arial Unicode MS" panose="020B0604020202020204" pitchFamily="34" charset="-128"/>
              </a:rPr>
              <a:t>        </a:t>
            </a:r>
            <a:r>
              <a:rPr lang="en-US" altLang="en-US" sz="1400" b="1" dirty="0">
                <a:solidFill>
                  <a:srgbClr val="FFFFFF"/>
                </a:solidFill>
                <a:latin typeface="Calibri" panose="020F0502020204030204" pitchFamily="34" charset="0"/>
                <a:cs typeface="Arial Unicode MS" panose="020B0604020202020204" pitchFamily="34" charset="-128"/>
              </a:rPr>
              <a:t>  (Future Printed Organs)</a:t>
            </a:r>
          </a:p>
          <a:p>
            <a:pPr marL="650875" indent="-285750">
              <a:lnSpc>
                <a:spcPct val="100000"/>
              </a:lnSpc>
              <a:spcAft>
                <a:spcPts val="575"/>
              </a:spcAft>
              <a:buClr>
                <a:srgbClr val="0070C0"/>
              </a:buClr>
              <a:buSzPct val="119000"/>
              <a:buFont typeface="Wingdings" panose="05000000000000000000" pitchFamily="2" charset="2"/>
              <a:buChar char="Ø"/>
            </a:pPr>
            <a:r>
              <a:rPr lang="en-US" altLang="en-US" sz="1600" b="1" dirty="0">
                <a:solidFill>
                  <a:srgbClr val="CCCCFF"/>
                </a:solidFill>
                <a:latin typeface="Calibri" panose="020F0502020204030204" pitchFamily="34" charset="0"/>
                <a:cs typeface="Arial Unicode MS" panose="020B0604020202020204" pitchFamily="34" charset="-128"/>
                <a:hlinkClick r:id="rId6"/>
              </a:rPr>
              <a:t>www.youtube.com/watch?v=4WYKgjW9DmM</a:t>
            </a:r>
          </a:p>
          <a:p>
            <a:pPr marL="650875" indent="-285750">
              <a:lnSpc>
                <a:spcPct val="100000"/>
              </a:lnSpc>
              <a:spcAft>
                <a:spcPts val="575"/>
              </a:spcAft>
              <a:buClr>
                <a:srgbClr val="0070C0"/>
              </a:buClr>
              <a:buSzPct val="119000"/>
              <a:buFont typeface="Wingdings" panose="05000000000000000000" pitchFamily="2" charset="2"/>
              <a:buChar char="Ø"/>
            </a:pPr>
            <a:r>
              <a:rPr lang="en-US" altLang="en-US" sz="1600" b="1" dirty="0">
                <a:solidFill>
                  <a:srgbClr val="CCCCFF"/>
                </a:solidFill>
                <a:latin typeface="Calibri" panose="020F0502020204030204" pitchFamily="34" charset="0"/>
                <a:cs typeface="Arial Unicode MS" panose="020B0604020202020204" pitchFamily="34" charset="-128"/>
                <a:hlinkClick r:id="rId7"/>
              </a:rPr>
              <a:t>www.youtube.com/watch?v=DiY45jALWjE</a:t>
            </a:r>
            <a:r>
              <a:rPr lang="en-US" altLang="en-US" sz="1600" b="1" dirty="0">
                <a:solidFill>
                  <a:srgbClr val="FFFFFF"/>
                </a:solidFill>
                <a:latin typeface="Calibri" panose="020F0502020204030204" pitchFamily="34" charset="0"/>
                <a:cs typeface="Arial Unicode MS" panose="020B0604020202020204" pitchFamily="34" charset="-128"/>
              </a:rPr>
              <a:t>          </a:t>
            </a:r>
            <a:r>
              <a:rPr lang="en-US" altLang="en-US" sz="1400" b="1" dirty="0">
                <a:solidFill>
                  <a:srgbClr val="FFFFFF"/>
                </a:solidFill>
                <a:latin typeface="Calibri" panose="020F0502020204030204" pitchFamily="34" charset="0"/>
                <a:cs typeface="Arial Unicode MS" panose="020B0604020202020204" pitchFamily="34" charset="-128"/>
              </a:rPr>
              <a:t> (3D Face Scanning)</a:t>
            </a:r>
          </a:p>
          <a:p>
            <a:pPr marL="650875" indent="-285750">
              <a:lnSpc>
                <a:spcPct val="100000"/>
              </a:lnSpc>
              <a:spcAft>
                <a:spcPts val="575"/>
              </a:spcAft>
              <a:buClr>
                <a:srgbClr val="0070C0"/>
              </a:buClr>
              <a:buSzPct val="119000"/>
              <a:buFont typeface="Wingdings" panose="05000000000000000000" pitchFamily="2" charset="2"/>
              <a:buChar char="Ø"/>
            </a:pPr>
            <a:r>
              <a:rPr lang="en-US" altLang="en-US" sz="1600" b="1" dirty="0">
                <a:solidFill>
                  <a:srgbClr val="CCCCFF"/>
                </a:solidFill>
                <a:latin typeface="Calibri" panose="020F0502020204030204" pitchFamily="34" charset="0"/>
                <a:cs typeface="Arial Unicode MS" panose="020B0604020202020204" pitchFamily="34" charset="-128"/>
                <a:hlinkClick r:id="rId8"/>
              </a:rPr>
              <a:t>www.youtube.com/watch?v=sH9KCHiuu8E</a:t>
            </a:r>
            <a:r>
              <a:rPr lang="en-US" altLang="en-US" sz="1600" b="1" dirty="0">
                <a:solidFill>
                  <a:srgbClr val="FFFFFF"/>
                </a:solidFill>
                <a:latin typeface="Calibri" panose="020F0502020204030204" pitchFamily="34" charset="0"/>
                <a:cs typeface="Arial Unicode MS" panose="020B0604020202020204" pitchFamily="34" charset="-128"/>
              </a:rPr>
              <a:t>      </a:t>
            </a:r>
            <a:r>
              <a:rPr lang="en-US" altLang="en-US" sz="1400" b="1" dirty="0">
                <a:solidFill>
                  <a:srgbClr val="FFFFFF"/>
                </a:solidFill>
                <a:latin typeface="Calibri" panose="020F0502020204030204" pitchFamily="34" charset="0"/>
                <a:cs typeface="Arial Unicode MS" panose="020B0604020202020204" pitchFamily="34" charset="-128"/>
              </a:rPr>
              <a:t>    (Make Tiny Non-Functional Brain)</a:t>
            </a:r>
          </a:p>
          <a:p>
            <a:pPr>
              <a:lnSpc>
                <a:spcPct val="100000"/>
              </a:lnSpc>
              <a:spcAft>
                <a:spcPts val="575"/>
              </a:spcAft>
              <a:buClrTx/>
              <a:buSzPct val="64000"/>
              <a:buFontTx/>
              <a:buNone/>
            </a:pPr>
            <a:endParaRPr lang="en-US" altLang="en-US" sz="1200" b="1" dirty="0">
              <a:solidFill>
                <a:srgbClr val="FFFFFF"/>
              </a:solidFill>
              <a:latin typeface="Calibri" panose="020F0502020204030204" pitchFamily="34" charset="0"/>
              <a:cs typeface="Arial Unicode MS" panose="020B0604020202020204" pitchFamily="34" charset="-128"/>
            </a:endParaRPr>
          </a:p>
        </p:txBody>
      </p:sp>
      <p:sp>
        <p:nvSpPr>
          <p:cNvPr id="6" name="Text Box 2"/>
          <p:cNvSpPr txBox="1">
            <a:spLocks noChangeArrowheads="1"/>
          </p:cNvSpPr>
          <p:nvPr/>
        </p:nvSpPr>
        <p:spPr bwMode="auto">
          <a:xfrm>
            <a:off x="457200" y="228600"/>
            <a:ext cx="8001000" cy="685800"/>
          </a:xfrm>
          <a:prstGeom prst="rect">
            <a:avLst/>
          </a:prstGeom>
          <a:blipFill dpi="0" rotWithShape="0">
            <a:blip r:embed="rId9"/>
            <a:srcRect/>
            <a:tile tx="0" ty="0" sx="100000" sy="100000" flip="none" algn="tl"/>
          </a:blipFill>
          <a:ln w="18360">
            <a:solidFill>
              <a:srgbClr val="4C4C4C"/>
            </a:solidFill>
            <a:round/>
            <a:headEnd/>
            <a:tailEnd/>
          </a:ln>
          <a:effectLst>
            <a:outerShdw algn="ctr" rotWithShape="0">
              <a:srgbClr val="808080"/>
            </a:outerShdw>
          </a:effectLst>
          <a:scene3d>
            <a:camera prst="orthographicFront"/>
            <a:lightRig rig="threePt" dir="t"/>
          </a:scene3d>
          <a:sp3d>
            <a:bevelT w="165100" prst="coolSlant"/>
          </a:sp3d>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4000" b="1" dirty="0">
                <a:solidFill>
                  <a:srgbClr val="666666"/>
                </a:solidFill>
                <a:latin typeface="Times New Roman" panose="02020603050405020304" pitchFamily="18" charset="0"/>
                <a:cs typeface="Arial Unicode MS" panose="020B0604020202020204" pitchFamily="34" charset="-128"/>
              </a:rPr>
              <a:t>Creation in Lab Requires Design</a:t>
            </a:r>
            <a:r>
              <a:rPr lang="en-US" altLang="en-US" sz="4000" b="1" dirty="0">
                <a:solidFill>
                  <a:srgbClr val="666666"/>
                </a:solidFill>
                <a:latin typeface="Calibri" panose="020F0502020204030204" pitchFamily="34" charset="0"/>
                <a:cs typeface="Arial Unicode MS" panose="020B0604020202020204" pitchFamily="34" charset="-128"/>
              </a:rPr>
              <a:t> </a:t>
            </a:r>
          </a:p>
        </p:txBody>
      </p:sp>
      <p:sp>
        <p:nvSpPr>
          <p:cNvPr id="8" name="Date Placeholder 2"/>
          <p:cNvSpPr>
            <a:spLocks noGrp="1"/>
          </p:cNvSpPr>
          <p:nvPr>
            <p:ph type="dt" sz="half" idx="10"/>
          </p:nvPr>
        </p:nvSpPr>
        <p:spPr>
          <a:xfrm>
            <a:off x="3124200" y="6469568"/>
            <a:ext cx="2667000" cy="365125"/>
          </a:xfrm>
        </p:spPr>
        <p:txBody>
          <a:bodyPr/>
          <a:lstStyle/>
          <a:p>
            <a:r>
              <a:rPr lang="en-US" altLang="en-US" sz="1000" dirty="0"/>
              <a:t>Evolution Is Not Science, Jeff Woodward</a:t>
            </a:r>
          </a:p>
        </p:txBody>
      </p:sp>
      <p:sp>
        <p:nvSpPr>
          <p:cNvPr id="2" name="Rectangle 1"/>
          <p:cNvSpPr/>
          <p:nvPr/>
        </p:nvSpPr>
        <p:spPr>
          <a:xfrm>
            <a:off x="7681639" y="2270760"/>
            <a:ext cx="572593" cy="292709"/>
          </a:xfrm>
          <a:prstGeom prst="rect">
            <a:avLst/>
          </a:prstGeom>
        </p:spPr>
        <p:txBody>
          <a:bodyPr wrap="none">
            <a:spAutoFit/>
          </a:bodyPr>
          <a:lstStyle/>
          <a:p>
            <a:r>
              <a:rPr lang="en-US" sz="1400" dirty="0">
                <a:solidFill>
                  <a:srgbClr val="000080"/>
                </a:solidFill>
                <a:latin typeface="Times New Roman" panose="02020603050405020304" pitchFamily="18" charset="0"/>
                <a:ea typeface="SimSun" panose="02010600030101010101" pitchFamily="2" charset="-122"/>
                <a:cs typeface="Mangal" panose="02040503050203030202" pitchFamily="18" charset="0"/>
                <a:hlinkClick r:id="rId10"/>
              </a:rPr>
              <a:t>[546]</a:t>
            </a:r>
            <a:endParaRPr lang="en-US" sz="1400" dirty="0"/>
          </a:p>
        </p:txBody>
      </p:sp>
    </p:spTree>
  </p:cSld>
  <p:clrMapOvr>
    <a:masterClrMapping/>
  </p:clrMapOvr>
  <p:transition spd="med"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3009">
                                            <p:txEl>
                                              <p:pRg st="0" end="0"/>
                                            </p:txEl>
                                          </p:spTgt>
                                        </p:tgtEl>
                                      </p:cBhvr>
                                    </p:animEffect>
                                    <p:animScale>
                                      <p:cBhvr>
                                        <p:cTn id="7" dur="250" autoRev="1" fill="hold"/>
                                        <p:tgtEl>
                                          <p:spTgt spid="4300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457200" y="1060270"/>
            <a:ext cx="8305800" cy="1863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013"/>
              </a:spcAft>
              <a:buClr>
                <a:srgbClr val="FFFFFF"/>
              </a:buClr>
              <a:buSzPct val="70000"/>
            </a:pPr>
            <a:r>
              <a:rPr lang="en-US" altLang="en-US" sz="3200" b="1" dirty="0">
                <a:solidFill>
                  <a:schemeClr val="accent5">
                    <a:lumMod val="75000"/>
                  </a:schemeClr>
                </a:solidFill>
                <a:latin typeface="Calibri" panose="020F0502020204030204" pitchFamily="34" charset="0"/>
                <a:cs typeface="Arial Unicode MS" panose="020B0604020202020204" pitchFamily="34" charset="-128"/>
              </a:rPr>
              <a:t>Researchers reproduce very simple examples of instant creation in the lab today using 3D bio-printing, that requires intentional engineering design, disproving random accidental evolution.</a:t>
            </a:r>
          </a:p>
        </p:txBody>
      </p:sp>
      <p:sp>
        <p:nvSpPr>
          <p:cNvPr id="44034" name="Text Box 2"/>
          <p:cNvSpPr txBox="1">
            <a:spLocks noChangeArrowheads="1"/>
          </p:cNvSpPr>
          <p:nvPr/>
        </p:nvSpPr>
        <p:spPr bwMode="auto">
          <a:xfrm>
            <a:off x="457200" y="228600"/>
            <a:ext cx="8001000" cy="685800"/>
          </a:xfrm>
          <a:prstGeom prst="rect">
            <a:avLst/>
          </a:prstGeom>
          <a:blipFill dpi="0" rotWithShape="0">
            <a:blip r:embed="rId3"/>
            <a:srcRect/>
            <a:tile tx="0" ty="0" sx="100000" sy="100000" flip="none" algn="tl"/>
          </a:blipFill>
          <a:ln w="18360">
            <a:solidFill>
              <a:srgbClr val="4C4C4C"/>
            </a:solidFill>
            <a:round/>
            <a:headEnd/>
            <a:tailEnd/>
          </a:ln>
          <a:effectLst>
            <a:outerShdw algn="ctr" rotWithShape="0">
              <a:srgbClr val="808080"/>
            </a:outerShdw>
          </a:effectLst>
          <a:scene3d>
            <a:camera prst="orthographicFront"/>
            <a:lightRig rig="threePt" dir="t"/>
          </a:scene3d>
          <a:sp3d>
            <a:bevelT w="165100" prst="coolSlant"/>
          </a:sp3d>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4000" b="1" dirty="0">
                <a:solidFill>
                  <a:srgbClr val="666666"/>
                </a:solidFill>
                <a:latin typeface="Times New Roman" panose="02020603050405020304" pitchFamily="18" charset="0"/>
                <a:cs typeface="Arial Unicode MS" panose="020B0604020202020204" pitchFamily="34" charset="-128"/>
              </a:rPr>
              <a:t>Creation in Lab Requires Design</a:t>
            </a:r>
            <a:r>
              <a:rPr lang="en-US" altLang="en-US" sz="4000" b="1" dirty="0">
                <a:solidFill>
                  <a:srgbClr val="666666"/>
                </a:solidFill>
                <a:latin typeface="Calibri" panose="020F0502020204030204" pitchFamily="34" charset="0"/>
                <a:cs typeface="Arial Unicode MS" panose="020B0604020202020204" pitchFamily="34" charset="-128"/>
              </a:rPr>
              <a:t> </a:t>
            </a:r>
          </a:p>
        </p:txBody>
      </p:sp>
      <p:sp>
        <p:nvSpPr>
          <p:cNvPr id="6" name="Date Placeholder 2"/>
          <p:cNvSpPr>
            <a:spLocks noGrp="1"/>
          </p:cNvSpPr>
          <p:nvPr>
            <p:ph type="dt" sz="half" idx="10"/>
          </p:nvPr>
        </p:nvSpPr>
        <p:spPr>
          <a:xfrm>
            <a:off x="3124200" y="6469568"/>
            <a:ext cx="2667000" cy="365125"/>
          </a:xfrm>
        </p:spPr>
        <p:txBody>
          <a:bodyPr/>
          <a:lstStyle/>
          <a:p>
            <a:r>
              <a:rPr lang="en-US" altLang="en-US" sz="1000" dirty="0"/>
              <a:t>Evolution Is Not Science, Jeff Woodward</a:t>
            </a:r>
          </a:p>
        </p:txBody>
      </p:sp>
      <p:sp>
        <p:nvSpPr>
          <p:cNvPr id="5" name="Rectangle 1"/>
          <p:cNvSpPr>
            <a:spLocks noChangeArrowheads="1"/>
          </p:cNvSpPr>
          <p:nvPr/>
        </p:nvSpPr>
        <p:spPr bwMode="auto">
          <a:xfrm>
            <a:off x="457200" y="3069813"/>
            <a:ext cx="8229600" cy="3302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013"/>
              </a:spcAft>
              <a:buClr>
                <a:srgbClr val="FFFFFF"/>
              </a:buClr>
              <a:buSzPct val="70000"/>
              <a:buFont typeface="Times New Roman" panose="02020603050405020304" pitchFamily="18" charset="0"/>
              <a:buBlip>
                <a:blip r:embed="rId4"/>
              </a:buBlip>
            </a:pPr>
            <a:r>
              <a:rPr lang="en-US" altLang="en-US" sz="2400" b="1" dirty="0">
                <a:solidFill>
                  <a:srgbClr val="FFFFFF"/>
                </a:solidFill>
                <a:latin typeface="Calibri" panose="020F0502020204030204" pitchFamily="34" charset="0"/>
                <a:cs typeface="Arial Unicode MS" panose="020B0604020202020204" pitchFamily="34" charset="-128"/>
              </a:rPr>
              <a:t>Engineers use </a:t>
            </a:r>
            <a:r>
              <a:rPr lang="en-US" altLang="en-US" sz="2400" b="1" u="sng" dirty="0">
                <a:solidFill>
                  <a:srgbClr val="FFFFFF"/>
                </a:solidFill>
                <a:latin typeface="Calibri" panose="020F0502020204030204" pitchFamily="34" charset="0"/>
                <a:cs typeface="Arial Unicode MS" panose="020B0604020202020204" pitchFamily="34" charset="-128"/>
              </a:rPr>
              <a:t>3D printing and scanning to build 3D moving machines nearly instantly</a:t>
            </a:r>
            <a:r>
              <a:rPr lang="en-US" altLang="en-US" sz="2400" b="1" dirty="0">
                <a:solidFill>
                  <a:srgbClr val="FFFFFF"/>
                </a:solidFill>
                <a:latin typeface="Calibri" panose="020F0502020204030204" pitchFamily="34" charset="0"/>
                <a:cs typeface="Arial Unicode MS" panose="020B0604020202020204" pitchFamily="34" charset="-128"/>
              </a:rPr>
              <a:t> in the lab. </a:t>
            </a:r>
          </a:p>
          <a:p>
            <a:pPr>
              <a:lnSpc>
                <a:spcPct val="100000"/>
              </a:lnSpc>
              <a:spcAft>
                <a:spcPts val="1013"/>
              </a:spcAft>
              <a:buClr>
                <a:srgbClr val="FFFFFF"/>
              </a:buClr>
              <a:buSzPct val="69000"/>
              <a:buBlip>
                <a:blip r:embed="rId4"/>
              </a:buBlip>
            </a:pPr>
            <a:r>
              <a:rPr lang="en-US" altLang="en-US" sz="2400" b="1" dirty="0">
                <a:solidFill>
                  <a:schemeClr val="tx1"/>
                </a:solidFill>
                <a:latin typeface="Calibri" panose="020F0502020204030204" pitchFamily="34" charset="0"/>
                <a:cs typeface="Arial Unicode MS" panose="020B0604020202020204" pitchFamily="34" charset="-128"/>
              </a:rPr>
              <a:t>Researchers use </a:t>
            </a:r>
            <a:r>
              <a:rPr lang="en-US" altLang="en-US" sz="2400" b="1" dirty="0">
                <a:solidFill>
                  <a:srgbClr val="FFFFFF"/>
                </a:solidFill>
                <a:latin typeface="Calibri" panose="020F0502020204030204" pitchFamily="34" charset="0"/>
                <a:cs typeface="Arial Unicode MS" panose="020B0604020202020204" pitchFamily="34" charset="-128"/>
              </a:rPr>
              <a:t>adult human stem cells in a 3D bio-printer to </a:t>
            </a:r>
            <a:r>
              <a:rPr lang="en-US" altLang="en-US" sz="2400" b="1" u="sng" dirty="0">
                <a:solidFill>
                  <a:srgbClr val="FFFFFF"/>
                </a:solidFill>
                <a:latin typeface="Calibri" panose="020F0502020204030204" pitchFamily="34" charset="0"/>
                <a:cs typeface="Arial Unicode MS" panose="020B0604020202020204" pitchFamily="34" charset="-128"/>
              </a:rPr>
              <a:t>make a tiny piece of a non-working brain</a:t>
            </a:r>
            <a:r>
              <a:rPr lang="en-US" altLang="en-US" sz="2400" b="1" dirty="0">
                <a:solidFill>
                  <a:srgbClr val="FFFFFF"/>
                </a:solidFill>
                <a:latin typeface="Calibri" panose="020F0502020204030204" pitchFamily="34" charset="0"/>
                <a:cs typeface="Arial Unicode MS" panose="020B0604020202020204" pitchFamily="34" charset="-128"/>
              </a:rPr>
              <a:t> or a piece of a human blood vessel.</a:t>
            </a:r>
          </a:p>
          <a:p>
            <a:pPr>
              <a:lnSpc>
                <a:spcPct val="100000"/>
              </a:lnSpc>
              <a:spcAft>
                <a:spcPts val="1438"/>
              </a:spcAft>
              <a:buClr>
                <a:srgbClr val="000080"/>
              </a:buClr>
              <a:buSzPct val="70000"/>
              <a:buFont typeface="Times New Roman" panose="02020603050405020304" pitchFamily="18" charset="0"/>
              <a:buBlip>
                <a:blip r:embed="rId4"/>
              </a:buBlip>
            </a:pPr>
            <a:r>
              <a:rPr lang="en-US" altLang="en-US" sz="2400" b="1" dirty="0">
                <a:solidFill>
                  <a:srgbClr val="FFFFFF"/>
                </a:solidFill>
                <a:latin typeface="Calibri" panose="020F0502020204030204" pitchFamily="34" charset="0"/>
              </a:rPr>
              <a:t>Researchers </a:t>
            </a:r>
            <a:r>
              <a:rPr lang="en-US" altLang="en-US" sz="2400" b="1" u="sng" dirty="0">
                <a:solidFill>
                  <a:srgbClr val="FFFFFF"/>
                </a:solidFill>
                <a:latin typeface="Calibri" panose="020F0502020204030204" pitchFamily="34" charset="0"/>
              </a:rPr>
              <a:t>start with stem cells designed by God that can already develop into a complete fully functional brain by themselves.</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3225641" y="6511607"/>
            <a:ext cx="2667000" cy="365125"/>
          </a:xfrm>
        </p:spPr>
        <p:txBody>
          <a:bodyPr/>
          <a:lstStyle/>
          <a:p>
            <a:r>
              <a:rPr lang="en-US" altLang="en-US" sz="1000" dirty="0">
                <a:solidFill>
                  <a:prstClr val="white">
                    <a:tint val="75000"/>
                  </a:prstClr>
                </a:solidFill>
              </a:rPr>
              <a:t>Evolution Is Not Science, Jeff Woodward</a:t>
            </a:r>
          </a:p>
        </p:txBody>
      </p:sp>
      <p:sp>
        <p:nvSpPr>
          <p:cNvPr id="11" name="Text Box 3"/>
          <p:cNvSpPr txBox="1">
            <a:spLocks noChangeArrowheads="1"/>
          </p:cNvSpPr>
          <p:nvPr/>
        </p:nvSpPr>
        <p:spPr bwMode="auto">
          <a:xfrm>
            <a:off x="328613" y="228600"/>
            <a:ext cx="8504237" cy="17526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Chemotherapy, Stable Metamorphosis, DNA Breakpoints</a:t>
            </a:r>
            <a:r>
              <a:rPr lang="en-US" altLang="en-US" sz="3600" b="1" dirty="0">
                <a:solidFill>
                  <a:schemeClr val="tx2">
                    <a:lumMod val="25000"/>
                  </a:schemeClr>
                </a:solidFill>
                <a:latin typeface="Calibri" panose="020F0502020204030204" pitchFamily="34" charset="0"/>
                <a:cs typeface="Arial Unicode MS" panose="020B0604020202020204" pitchFamily="34" charset="-128"/>
              </a:rPr>
              <a:t> and </a:t>
            </a: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Extreme Natural Environments Disprove Macroevolution </a:t>
            </a:r>
          </a:p>
        </p:txBody>
      </p:sp>
      <p:pic>
        <p:nvPicPr>
          <p:cNvPr id="3" name="Picture 2"/>
          <p:cNvPicPr>
            <a:picLocks noChangeAspect="1"/>
          </p:cNvPicPr>
          <p:nvPr/>
        </p:nvPicPr>
        <p:blipFill rotWithShape="1">
          <a:blip r:embed="rId4"/>
          <a:srcRect l="4727" t="-2174" r="-4799" b="2174"/>
          <a:stretch/>
        </p:blipFill>
        <p:spPr>
          <a:xfrm>
            <a:off x="0" y="2143283"/>
            <a:ext cx="9608162" cy="4206240"/>
          </a:xfrm>
          <a:prstGeom prst="rect">
            <a:avLst/>
          </a:prstGeom>
        </p:spPr>
      </p:pic>
    </p:spTree>
    <p:extLst>
      <p:ext uri="{BB962C8B-B14F-4D97-AF65-F5344CB8AC3E}">
        <p14:creationId xmlns:p14="http://schemas.microsoft.com/office/powerpoint/2010/main" val="1598228077"/>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a:xfrm>
            <a:off x="6276169" y="6479227"/>
            <a:ext cx="2667000" cy="365125"/>
          </a:xfrm>
        </p:spPr>
        <p:txBody>
          <a:bodyPr/>
          <a:lstStyle/>
          <a:p>
            <a:r>
              <a:rPr lang="en-US" altLang="en-US" sz="1000" dirty="0"/>
              <a:t>Evolution Is Not Science, Jeff Woodward</a:t>
            </a:r>
          </a:p>
        </p:txBody>
      </p:sp>
      <p:sp>
        <p:nvSpPr>
          <p:cNvPr id="5" name="Text Box 3"/>
          <p:cNvSpPr txBox="1">
            <a:spLocks noChangeArrowheads="1"/>
          </p:cNvSpPr>
          <p:nvPr/>
        </p:nvSpPr>
        <p:spPr bwMode="auto">
          <a:xfrm>
            <a:off x="228600" y="457200"/>
            <a:ext cx="8680450" cy="747726"/>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DNA Breakpoints</a:t>
            </a:r>
            <a:r>
              <a:rPr lang="en-US" altLang="en-US" sz="3600" b="1" dirty="0">
                <a:solidFill>
                  <a:srgbClr val="666666"/>
                </a:solidFill>
                <a:latin typeface="Calibri" panose="020F0502020204030204" pitchFamily="34" charset="0"/>
                <a:cs typeface="Arial Unicode MS" panose="020B0604020202020204" pitchFamily="34" charset="-128"/>
              </a:rPr>
              <a:t> </a:t>
            </a:r>
            <a:r>
              <a:rPr lang="en-US" altLang="en-US" sz="3600" b="1" dirty="0">
                <a:solidFill>
                  <a:srgbClr val="666666"/>
                </a:solidFill>
                <a:latin typeface="Times New Roman" panose="02020603050405020304" pitchFamily="18" charset="0"/>
                <a:cs typeface="Arial Unicode MS" panose="020B0604020202020204" pitchFamily="34" charset="-128"/>
              </a:rPr>
              <a:t>Disprove Macroevolution </a:t>
            </a:r>
          </a:p>
        </p:txBody>
      </p:sp>
      <p:pic>
        <p:nvPicPr>
          <p:cNvPr id="6" name="graphics60"/>
          <p:cNvPicPr>
            <a:picLocks noChangeAspect="1"/>
          </p:cNvPicPr>
          <p:nvPr/>
        </p:nvPicPr>
        <p:blipFill>
          <a:blip r:embed="rId4">
            <a:alphaModFix/>
          </a:blip>
          <a:srcRect t="2857" b="2857"/>
          <a:stretch>
            <a:fillRect/>
          </a:stretch>
        </p:blipFill>
        <p:spPr>
          <a:xfrm>
            <a:off x="2548972" y="2150436"/>
            <a:ext cx="6243087" cy="3383280"/>
          </a:xfrm>
          <a:prstGeom prst="rect">
            <a:avLst/>
          </a:prstGeom>
          <a:scene3d>
            <a:camera prst="orthographicFront"/>
            <a:lightRig rig="threePt" dir="t"/>
          </a:scene3d>
          <a:sp3d>
            <a:bevelT w="165100" prst="coolSlant"/>
          </a:sp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967556"/>
            <a:ext cx="2167972" cy="3749040"/>
          </a:xfrm>
          <a:prstGeom prst="rect">
            <a:avLst/>
          </a:prstGeom>
        </p:spPr>
      </p:pic>
    </p:spTree>
    <p:extLst>
      <p:ext uri="{BB962C8B-B14F-4D97-AF65-F5344CB8AC3E}">
        <p14:creationId xmlns:p14="http://schemas.microsoft.com/office/powerpoint/2010/main" val="4024821361"/>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349156" y="1441870"/>
            <a:ext cx="8528049" cy="5141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39713" indent="-239713">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1pPr>
            <a:lvl2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2pPr>
            <a:lvl3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3pPr>
            <a:lvl4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4pPr>
            <a:lvl5pPr>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39713" algn="l"/>
                <a:tab pos="696913" algn="l"/>
                <a:tab pos="1154113" algn="l"/>
                <a:tab pos="1611313" algn="l"/>
                <a:tab pos="2068513" algn="l"/>
                <a:tab pos="2525713" algn="l"/>
                <a:tab pos="2982913" algn="l"/>
                <a:tab pos="3440113" algn="l"/>
                <a:tab pos="3897313" algn="l"/>
                <a:tab pos="4354513" algn="l"/>
                <a:tab pos="4811713" algn="l"/>
                <a:tab pos="5268913" algn="l"/>
                <a:tab pos="5726113" algn="l"/>
                <a:tab pos="6183313" algn="l"/>
                <a:tab pos="6640513" algn="l"/>
                <a:tab pos="7097713" algn="l"/>
                <a:tab pos="7554913" algn="l"/>
                <a:tab pos="8012113" algn="l"/>
                <a:tab pos="8469313" algn="l"/>
                <a:tab pos="8926513" algn="l"/>
                <a:tab pos="9383713"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Aft>
                <a:spcPts val="1800"/>
              </a:spcAft>
              <a:buClr>
                <a:srgbClr val="FFFFFF"/>
              </a:buClr>
              <a:buSzPct val="64000"/>
              <a:buBlip>
                <a:blip r:embed="rId3"/>
              </a:buBlip>
            </a:pPr>
            <a:r>
              <a:rPr lang="en-US" sz="2600" b="1" dirty="0">
                <a:solidFill>
                  <a:schemeClr val="accent5">
                    <a:lumMod val="75000"/>
                  </a:schemeClr>
                </a:solidFill>
                <a:latin typeface="Calibri" panose="020F0502020204030204" pitchFamily="34" charset="0"/>
              </a:rPr>
              <a:t>Some non-essential sections of RNA and DNA are designed with specific break points that allow small variations to occur at those locations with far greater frequency.</a:t>
            </a:r>
          </a:p>
          <a:p>
            <a:pPr>
              <a:lnSpc>
                <a:spcPct val="80000"/>
              </a:lnSpc>
              <a:spcAft>
                <a:spcPts val="1800"/>
              </a:spcAft>
              <a:buClr>
                <a:srgbClr val="FFFFFF"/>
              </a:buClr>
              <a:buSzPct val="64000"/>
              <a:buBlip>
                <a:blip r:embed="rId3"/>
              </a:buBlip>
            </a:pPr>
            <a:r>
              <a:rPr lang="en-US" sz="2400" dirty="0">
                <a:solidFill>
                  <a:schemeClr val="tx1"/>
                </a:solidFill>
                <a:latin typeface="Calibri" panose="020F0502020204030204" pitchFamily="34" charset="0"/>
              </a:rPr>
              <a:t>Break point DNA variation allows helpful small variation that provides individuality that includes: skin color, eye color, hair and fur color and patterns, body size, voice, fingerprints, etc.</a:t>
            </a:r>
          </a:p>
          <a:p>
            <a:pPr>
              <a:lnSpc>
                <a:spcPct val="80000"/>
              </a:lnSpc>
              <a:spcAft>
                <a:spcPts val="1800"/>
              </a:spcAft>
              <a:buClr>
                <a:srgbClr val="FFFFFF"/>
              </a:buClr>
              <a:buSzPct val="64000"/>
              <a:buBlip>
                <a:blip r:embed="rId3"/>
              </a:buBlip>
            </a:pPr>
            <a:r>
              <a:rPr lang="en-US" sz="2400" dirty="0">
                <a:solidFill>
                  <a:schemeClr val="tx1"/>
                </a:solidFill>
                <a:latin typeface="Calibri" panose="020F0502020204030204" pitchFamily="34" charset="0"/>
              </a:rPr>
              <a:t>This necessary small variation allows a baby buffalo for example to recognize it’s mother in a large herd of buffalo.</a:t>
            </a:r>
          </a:p>
          <a:p>
            <a:pPr>
              <a:lnSpc>
                <a:spcPct val="80000"/>
              </a:lnSpc>
              <a:spcAft>
                <a:spcPts val="2400"/>
              </a:spcAft>
              <a:buClr>
                <a:srgbClr val="FFFFFF"/>
              </a:buClr>
              <a:buSzPct val="64000"/>
              <a:buBlip>
                <a:blip r:embed="rId3"/>
              </a:buBlip>
            </a:pPr>
            <a:r>
              <a:rPr lang="en-US" sz="2600" b="1" dirty="0">
                <a:solidFill>
                  <a:schemeClr val="accent5">
                    <a:lumMod val="75000"/>
                  </a:schemeClr>
                </a:solidFill>
                <a:latin typeface="Calibri" panose="020F0502020204030204" pitchFamily="34" charset="0"/>
              </a:rPr>
              <a:t>But, amazing unchanged stability (or stasis) can occur over hundreds of millions of years in sections of DNA code, not at breakpoints and critical to survival, as well as DNA needed an organism to remain “after their kind” as the Bible described. This is due to far more rigorous error checking of these critical sections.</a:t>
            </a:r>
            <a:endParaRPr lang="en-US" altLang="en-US" sz="2600" b="1" dirty="0">
              <a:solidFill>
                <a:schemeClr val="tx1"/>
              </a:solidFill>
              <a:latin typeface="Calibri" panose="020F0502020204030204" pitchFamily="34" charset="0"/>
              <a:cs typeface="Arial Unicode MS" panose="020B0604020202020204" pitchFamily="34" charset="-128"/>
            </a:endParaRPr>
          </a:p>
        </p:txBody>
      </p:sp>
      <p:sp>
        <p:nvSpPr>
          <p:cNvPr id="4" name="Date Placeholder 2"/>
          <p:cNvSpPr>
            <a:spLocks noGrp="1"/>
          </p:cNvSpPr>
          <p:nvPr>
            <p:ph type="dt" sz="half" idx="10"/>
          </p:nvPr>
        </p:nvSpPr>
        <p:spPr>
          <a:xfrm>
            <a:off x="5791200" y="6400800"/>
            <a:ext cx="2667000" cy="365125"/>
          </a:xfrm>
        </p:spPr>
        <p:txBody>
          <a:bodyPr/>
          <a:lstStyle/>
          <a:p>
            <a:r>
              <a:rPr lang="en-US" altLang="en-US" sz="1000" dirty="0"/>
              <a:t>Evolution Is Not Science, Jeff Woodward</a:t>
            </a:r>
          </a:p>
        </p:txBody>
      </p:sp>
      <p:sp>
        <p:nvSpPr>
          <p:cNvPr id="5" name="Text Box 3"/>
          <p:cNvSpPr txBox="1">
            <a:spLocks noChangeArrowheads="1"/>
          </p:cNvSpPr>
          <p:nvPr/>
        </p:nvSpPr>
        <p:spPr bwMode="auto">
          <a:xfrm>
            <a:off x="228600" y="457200"/>
            <a:ext cx="8680450" cy="747726"/>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DNA Breakpoints</a:t>
            </a:r>
            <a:r>
              <a:rPr lang="en-US" altLang="en-US" sz="3600" b="1" dirty="0">
                <a:solidFill>
                  <a:srgbClr val="666666"/>
                </a:solidFill>
                <a:latin typeface="Calibri" panose="020F0502020204030204" pitchFamily="34" charset="0"/>
                <a:cs typeface="Arial Unicode MS" panose="020B0604020202020204" pitchFamily="34" charset="-128"/>
              </a:rPr>
              <a:t> </a:t>
            </a:r>
            <a:r>
              <a:rPr lang="en-US" altLang="en-US" sz="3600" b="1" dirty="0">
                <a:solidFill>
                  <a:srgbClr val="666666"/>
                </a:solidFill>
                <a:latin typeface="Times New Roman" panose="02020603050405020304" pitchFamily="18" charset="0"/>
                <a:cs typeface="Arial Unicode MS" panose="020B0604020202020204" pitchFamily="34" charset="-128"/>
              </a:rPr>
              <a:t>Disprove Macroevolution </a:t>
            </a:r>
          </a:p>
        </p:txBody>
      </p:sp>
    </p:spTree>
    <p:extLst>
      <p:ext uri="{BB962C8B-B14F-4D97-AF65-F5344CB8AC3E}">
        <p14:creationId xmlns:p14="http://schemas.microsoft.com/office/powerpoint/2010/main" val="3477782194"/>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457200" y="1568839"/>
            <a:ext cx="8169275" cy="2219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013"/>
              </a:spcAft>
              <a:buClr>
                <a:srgbClr val="FFFFFF"/>
              </a:buClr>
              <a:buSzPct val="76000"/>
              <a:buFont typeface="Times New Roman" panose="02020603050405020304" pitchFamily="18" charset="0"/>
              <a:buBlip>
                <a:blip r:embed="rId3"/>
              </a:buBlip>
            </a:pPr>
            <a:r>
              <a:rPr lang="en-US" altLang="en-US" sz="2600" b="1" u="sng" dirty="0">
                <a:solidFill>
                  <a:srgbClr val="FFFFFF"/>
                </a:solidFill>
                <a:latin typeface="Calibri" panose="020F0502020204030204" pitchFamily="34" charset="0"/>
                <a:cs typeface="Arial Unicode MS" panose="020B0604020202020204" pitchFamily="34" charset="-128"/>
              </a:rPr>
              <a:t>Frogs, 250 million years ago (figure left), have changed only slightly</a:t>
            </a:r>
            <a:r>
              <a:rPr lang="en-US" altLang="en-US" sz="2600" b="1" dirty="0">
                <a:solidFill>
                  <a:srgbClr val="FFFFFF"/>
                </a:solidFill>
                <a:latin typeface="Calibri" panose="020F0502020204030204" pitchFamily="34" charset="0"/>
                <a:cs typeface="Arial Unicode MS" panose="020B0604020202020204" pitchFamily="34" charset="-128"/>
              </a:rPr>
              <a:t> from frogs today (right).</a:t>
            </a:r>
          </a:p>
          <a:p>
            <a:pPr>
              <a:lnSpc>
                <a:spcPct val="100000"/>
              </a:lnSpc>
              <a:spcAft>
                <a:spcPts val="1013"/>
              </a:spcAft>
              <a:buClr>
                <a:srgbClr val="FFFFFF"/>
              </a:buClr>
              <a:buSzPct val="76000"/>
              <a:buFont typeface="Times New Roman" panose="02020603050405020304" pitchFamily="18" charset="0"/>
              <a:buBlip>
                <a:blip r:embed="rId3"/>
              </a:buBlip>
            </a:pPr>
            <a:r>
              <a:rPr lang="en-US" altLang="en-US" sz="2600" b="1" u="sng" dirty="0">
                <a:solidFill>
                  <a:srgbClr val="FFFFFF"/>
                </a:solidFill>
                <a:latin typeface="Calibri" panose="020F0502020204030204" pitchFamily="34" charset="0"/>
                <a:cs typeface="Arial Unicode MS" panose="020B0604020202020204" pitchFamily="34" charset="-128"/>
              </a:rPr>
              <a:t>This shows incredible fossil stability</a:t>
            </a:r>
            <a:r>
              <a:rPr lang="en-US" altLang="en-US" sz="2600" b="1" dirty="0">
                <a:solidFill>
                  <a:srgbClr val="FFFFFF"/>
                </a:solidFill>
                <a:latin typeface="Calibri" panose="020F0502020204030204" pitchFamily="34" charset="0"/>
                <a:cs typeface="Arial Unicode MS" panose="020B0604020202020204" pitchFamily="34" charset="-128"/>
              </a:rPr>
              <a:t> for one of the most common creatures on Earth, that </a:t>
            </a:r>
            <a:r>
              <a:rPr lang="en-US" altLang="en-US" sz="2600" b="1" u="sng" dirty="0">
                <a:solidFill>
                  <a:srgbClr val="FFFFFF"/>
                </a:solidFill>
                <a:latin typeface="Calibri" panose="020F0502020204030204" pitchFamily="34" charset="0"/>
                <a:cs typeface="Arial Unicode MS" panose="020B0604020202020204" pitchFamily="34" charset="-128"/>
              </a:rPr>
              <a:t>undergoes several complete drastic body changes in each generation</a:t>
            </a:r>
            <a:r>
              <a:rPr lang="en-US" altLang="en-US" sz="2600" b="1" dirty="0">
                <a:solidFill>
                  <a:srgbClr val="FFFFFF"/>
                </a:solidFill>
                <a:latin typeface="Calibri" panose="020F0502020204030204" pitchFamily="34" charset="0"/>
                <a:cs typeface="Arial Unicode MS" panose="020B0604020202020204" pitchFamily="34" charset="-128"/>
              </a:rPr>
              <a:t>. </a:t>
            </a:r>
            <a:r>
              <a:rPr lang="en-US" altLang="en-US" sz="1400" b="1" dirty="0">
                <a:solidFill>
                  <a:srgbClr val="CCCCFF"/>
                </a:solidFill>
                <a:latin typeface="Calibri" panose="020F0502020204030204" pitchFamily="34" charset="0"/>
                <a:cs typeface="Arial Unicode MS" panose="020B0604020202020204" pitchFamily="34" charset="-128"/>
                <a:hlinkClick r:id="rId4"/>
              </a:rPr>
              <a:t>[533]</a:t>
            </a:r>
          </a:p>
        </p:txBody>
      </p:sp>
      <p:pic>
        <p:nvPicPr>
          <p:cNvPr id="481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874" t="14922" r="7091" b="13040"/>
          <a:stretch/>
        </p:blipFill>
        <p:spPr bwMode="auto">
          <a:xfrm>
            <a:off x="838200" y="3856355"/>
            <a:ext cx="3566160" cy="22860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5072" t="9659" r="5072" b="96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398" t="6387" r="-1156" b="4328"/>
          <a:stretch/>
        </p:blipFill>
        <p:spPr bwMode="auto">
          <a:xfrm>
            <a:off x="5181600" y="3856355"/>
            <a:ext cx="3017520" cy="22860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Date Placeholder 2"/>
          <p:cNvSpPr>
            <a:spLocks noGrp="1"/>
          </p:cNvSpPr>
          <p:nvPr>
            <p:ph type="dt" sz="half" idx="10"/>
          </p:nvPr>
        </p:nvSpPr>
        <p:spPr>
          <a:xfrm>
            <a:off x="3246437" y="6607069"/>
            <a:ext cx="2667000" cy="365125"/>
          </a:xfrm>
        </p:spPr>
        <p:txBody>
          <a:bodyPr/>
          <a:lstStyle/>
          <a:p>
            <a:r>
              <a:rPr lang="en-US" altLang="en-US" sz="1000" dirty="0"/>
              <a:t>Evolution Is Not Science, Jeff Woodward</a:t>
            </a:r>
          </a:p>
        </p:txBody>
      </p:sp>
      <p:sp>
        <p:nvSpPr>
          <p:cNvPr id="8" name="Text Box 2"/>
          <p:cNvSpPr txBox="1">
            <a:spLocks noChangeArrowheads="1"/>
          </p:cNvSpPr>
          <p:nvPr/>
        </p:nvSpPr>
        <p:spPr bwMode="auto">
          <a:xfrm>
            <a:off x="457200" y="228600"/>
            <a:ext cx="8245475" cy="1118502"/>
          </a:xfrm>
          <a:prstGeom prst="rect">
            <a:avLst/>
          </a:prstGeom>
          <a:blipFill dpi="0" rotWithShape="0">
            <a:blip r:embed="rId7"/>
            <a:srcRect/>
            <a:tile tx="0" ty="0" sx="100000" sy="100000" flip="none" algn="tl"/>
          </a:blipFill>
          <a:ln w="18360">
            <a:solidFill>
              <a:srgbClr val="4C4C4C"/>
            </a:solidFill>
            <a:round/>
            <a:headEnd/>
            <a:tailEnd/>
          </a:ln>
          <a:effectLst>
            <a:outerShdw algn="ctr" rotWithShape="0">
              <a:srgbClr val="808080"/>
            </a:outerShdw>
          </a:effectLst>
          <a:scene3d>
            <a:camera prst="orthographicFront"/>
            <a:lightRig rig="threePt" dir="t"/>
          </a:scene3d>
          <a:sp3d>
            <a:bevelT w="165100" prst="coolSlant"/>
          </a:sp3d>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Stable Metamorphosis</a:t>
            </a:r>
            <a:r>
              <a:rPr lang="en-US" altLang="en-US" sz="3600" b="1" dirty="0">
                <a:solidFill>
                  <a:srgbClr val="666666"/>
                </a:solidFill>
                <a:latin typeface="Calibri" panose="020F0502020204030204" pitchFamily="34" charset="0"/>
                <a:cs typeface="Arial Unicode MS" panose="020B0604020202020204" pitchFamily="34" charset="-128"/>
              </a:rPr>
              <a:t> </a:t>
            </a:r>
            <a:r>
              <a:rPr lang="en-US" altLang="en-US" sz="3600" b="1" dirty="0">
                <a:solidFill>
                  <a:srgbClr val="666666"/>
                </a:solidFill>
                <a:latin typeface="Times New Roman" panose="02020603050405020304" pitchFamily="18" charset="0"/>
                <a:cs typeface="Arial Unicode MS" panose="020B0604020202020204" pitchFamily="34" charset="-128"/>
              </a:rPr>
              <a:t>Disproves Macroevolution </a:t>
            </a:r>
          </a:p>
        </p:txBody>
      </p:sp>
      <p:sp>
        <p:nvSpPr>
          <p:cNvPr id="2" name="TextBox 1"/>
          <p:cNvSpPr txBox="1"/>
          <p:nvPr/>
        </p:nvSpPr>
        <p:spPr>
          <a:xfrm>
            <a:off x="477672" y="6203439"/>
            <a:ext cx="7482840" cy="321306"/>
          </a:xfrm>
          <a:prstGeom prst="rect">
            <a:avLst/>
          </a:prstGeom>
          <a:noFill/>
        </p:spPr>
        <p:txBody>
          <a:bodyPr wrap="square" rtlCol="0">
            <a:spAutoFit/>
          </a:bodyPr>
          <a:lstStyle/>
          <a:p>
            <a:r>
              <a:rPr lang="en-US" sz="1600" dirty="0">
                <a:solidFill>
                  <a:schemeClr val="tx1"/>
                </a:solidFill>
              </a:rPr>
              <a:t>Figure: 250 million year old Salientia frog. </a:t>
            </a:r>
            <a:r>
              <a:rPr lang="en-US" sz="1400" dirty="0">
                <a:solidFill>
                  <a:schemeClr val="tx1"/>
                </a:solidFill>
                <a:hlinkClick r:id="rId4"/>
              </a:rPr>
              <a:t>[533]</a:t>
            </a:r>
            <a:r>
              <a:rPr lang="en-US" sz="1400" dirty="0">
                <a:solidFill>
                  <a:schemeClr val="tx1"/>
                </a:solidFill>
              </a:rPr>
              <a:t>                            Frogs today</a:t>
            </a:r>
          </a:p>
        </p:txBody>
      </p:sp>
    </p:spTree>
    <p:extLst>
      <p:ext uri="{BB962C8B-B14F-4D97-AF65-F5344CB8AC3E}">
        <p14:creationId xmlns:p14="http://schemas.microsoft.com/office/powerpoint/2010/main" val="2659717342"/>
      </p:ext>
    </p:extLst>
  </p:cSld>
  <p:clrMapOvr>
    <a:masterClrMapping/>
  </p:clrMapOvr>
  <p:transition spd="med" advTm="25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6126480" y="6492240"/>
            <a:ext cx="2667000" cy="365125"/>
          </a:xfrm>
        </p:spPr>
        <p:txBody>
          <a:bodyPr/>
          <a:lstStyle/>
          <a:p>
            <a:r>
              <a:rPr lang="en-US" altLang="en-US" sz="1000" dirty="0"/>
              <a:t>Evolution Is Not Science, Jeff Woodward</a:t>
            </a:r>
          </a:p>
        </p:txBody>
      </p:sp>
      <p:sp>
        <p:nvSpPr>
          <p:cNvPr id="18" name="Text Box 2"/>
          <p:cNvSpPr txBox="1">
            <a:spLocks noChangeArrowheads="1"/>
          </p:cNvSpPr>
          <p:nvPr/>
        </p:nvSpPr>
        <p:spPr bwMode="auto">
          <a:xfrm>
            <a:off x="685800" y="228600"/>
            <a:ext cx="77724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TABLE OF CONTENTS</a:t>
            </a:r>
          </a:p>
        </p:txBody>
      </p:sp>
      <p:sp>
        <p:nvSpPr>
          <p:cNvPr id="15" name="Text Box 1">
            <a:hlinkClick r:id="rId4" action="ppaction://hlinksldjump"/>
          </p:cNvPr>
          <p:cNvSpPr txBox="1">
            <a:spLocks noChangeArrowheads="1"/>
          </p:cNvSpPr>
          <p:nvPr/>
        </p:nvSpPr>
        <p:spPr bwMode="auto">
          <a:xfrm>
            <a:off x="2438400" y="2799076"/>
            <a:ext cx="6189827" cy="90926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spcAft>
                <a:spcPts val="10200"/>
              </a:spcAft>
            </a:pPr>
            <a:r>
              <a:rPr lang="en-US" altLang="en-US" sz="2400" b="1" dirty="0">
                <a:solidFill>
                  <a:schemeClr val="tx2">
                    <a:lumMod val="25000"/>
                  </a:schemeClr>
                </a:solidFill>
                <a:latin typeface="Times New Roman" panose="02020603050405020304" pitchFamily="18" charset="0"/>
                <a:cs typeface="Times New Roman" panose="02020603050405020304" pitchFamily="18" charset="0"/>
              </a:rPr>
              <a:t>Miracles Analyzed Using the Rigorous Scientific Method Disprove Evolution</a:t>
            </a:r>
            <a:endParaRPr lang="en-US" sz="2400" b="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6"/>
          <a:stretch>
            <a:fillRect/>
          </a:stretch>
        </p:blipFill>
        <p:spPr>
          <a:xfrm>
            <a:off x="365760" y="2613626"/>
            <a:ext cx="1733403" cy="1280160"/>
          </a:xfrm>
          <a:prstGeom prst="rect">
            <a:avLst/>
          </a:prstGeom>
          <a:scene3d>
            <a:camera prst="orthographicFront"/>
            <a:lightRig rig="threePt" dir="t"/>
          </a:scene3d>
          <a:sp3d>
            <a:bevelT w="165100" prst="coolSlant"/>
          </a:sp3d>
        </p:spPr>
      </p:pic>
      <p:pic>
        <p:nvPicPr>
          <p:cNvPr id="2" name="Picture 1"/>
          <p:cNvPicPr>
            <a:picLocks noChangeAspect="1"/>
          </p:cNvPicPr>
          <p:nvPr/>
        </p:nvPicPr>
        <p:blipFill>
          <a:blip r:embed="rId7"/>
          <a:stretch>
            <a:fillRect/>
          </a:stretch>
        </p:blipFill>
        <p:spPr>
          <a:xfrm>
            <a:off x="365760" y="4087397"/>
            <a:ext cx="1702639" cy="1280160"/>
          </a:xfrm>
          <a:prstGeom prst="rect">
            <a:avLst/>
          </a:prstGeom>
          <a:scene3d>
            <a:camera prst="orthographicFront"/>
            <a:lightRig rig="threePt" dir="t"/>
          </a:scene3d>
          <a:sp3d>
            <a:bevelT w="165100" prst="coolSlant"/>
          </a:sp3d>
        </p:spPr>
      </p:pic>
      <p:sp>
        <p:nvSpPr>
          <p:cNvPr id="12" name="Text Box 1">
            <a:hlinkClick r:id="rId8" action="ppaction://hlinksldjump"/>
          </p:cNvPr>
          <p:cNvSpPr txBox="1">
            <a:spLocks noChangeArrowheads="1"/>
          </p:cNvSpPr>
          <p:nvPr/>
        </p:nvSpPr>
        <p:spPr bwMode="auto">
          <a:xfrm>
            <a:off x="2438400" y="4272847"/>
            <a:ext cx="6189827" cy="90926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2400" b="1" dirty="0">
                <a:solidFill>
                  <a:schemeClr val="tx2">
                    <a:lumMod val="25000"/>
                  </a:schemeClr>
                </a:solidFill>
                <a:latin typeface="Times New Roman" panose="02020603050405020304" pitchFamily="18" charset="0"/>
              </a:rPr>
              <a:t>References</a:t>
            </a:r>
          </a:p>
        </p:txBody>
      </p:sp>
      <p:pic>
        <p:nvPicPr>
          <p:cNvPr id="13" name="Picture 12"/>
          <p:cNvPicPr>
            <a:picLocks noChangeAspect="1"/>
          </p:cNvPicPr>
          <p:nvPr/>
        </p:nvPicPr>
        <p:blipFill>
          <a:blip r:embed="rId9"/>
          <a:stretch>
            <a:fillRect/>
          </a:stretch>
        </p:blipFill>
        <p:spPr>
          <a:xfrm>
            <a:off x="438912" y="1123933"/>
            <a:ext cx="1704339" cy="1280160"/>
          </a:xfrm>
          <a:prstGeom prst="rect">
            <a:avLst/>
          </a:prstGeom>
          <a:scene3d>
            <a:camera prst="orthographicFront"/>
            <a:lightRig rig="threePt" dir="t"/>
          </a:scene3d>
          <a:sp3d>
            <a:bevelT w="165100" prst="coolSlant"/>
          </a:sp3d>
        </p:spPr>
      </p:pic>
      <p:sp>
        <p:nvSpPr>
          <p:cNvPr id="14" name="Text Box 1">
            <a:hlinkClick r:id="rId10" action="ppaction://hlinksldjump"/>
          </p:cNvPr>
          <p:cNvSpPr txBox="1">
            <a:spLocks noChangeArrowheads="1"/>
          </p:cNvSpPr>
          <p:nvPr/>
        </p:nvSpPr>
        <p:spPr bwMode="auto">
          <a:xfrm>
            <a:off x="2438400" y="1182865"/>
            <a:ext cx="6189827" cy="1221228"/>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14300" h="114300"/>
          </a:sp3d>
          <a:extLst>
            <a:ext uri="{91240B29-F687-4F45-9708-019B960494DF}">
              <a14:hiddenLine xmlns:a14="http://schemas.microsoft.com/office/drawing/2010/main" w="9525">
                <a:solidFill>
                  <a:srgbClr val="000000"/>
                </a:solidFill>
                <a:round/>
                <a:headEnd/>
                <a:tailEnd/>
              </a14:hiddenLine>
            </a:ext>
          </a:extLst>
        </p:spPr>
        <p:txBody>
          <a:bodyPr lIns="0" tIns="91440" rIns="9144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91440" algn="ctr" hangingPunct="1">
              <a:lnSpc>
                <a:spcPct val="100000"/>
              </a:lnSpc>
              <a:spcAft>
                <a:spcPts val="600"/>
              </a:spcAft>
              <a:buClrTx/>
            </a:pPr>
            <a:r>
              <a:rPr lang="en-US" altLang="en-US" sz="2400" b="1" dirty="0">
                <a:solidFill>
                  <a:schemeClr val="tx2">
                    <a:lumMod val="25000"/>
                  </a:schemeClr>
                </a:solidFill>
                <a:latin typeface="Times New Roman" panose="02020603050405020304" pitchFamily="18" charset="0"/>
                <a:cs typeface="Arial Unicode MS" panose="020B0604020202020204" pitchFamily="34" charset="-128"/>
              </a:rPr>
              <a:t>The Biblical Creation Sequence Matches All Rigorously Proven Science - After Scientifically Illegal Evolution is Thrown Out</a:t>
            </a:r>
          </a:p>
        </p:txBody>
      </p:sp>
    </p:spTree>
    <p:extLst>
      <p:ext uri="{BB962C8B-B14F-4D97-AF65-F5344CB8AC3E}">
        <p14:creationId xmlns:p14="http://schemas.microsoft.com/office/powerpoint/2010/main" val="1737907797"/>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57200" y="228600"/>
            <a:ext cx="8245475" cy="1118502"/>
          </a:xfrm>
          <a:prstGeom prst="rect">
            <a:avLst/>
          </a:prstGeom>
          <a:blipFill dpi="0" rotWithShape="0">
            <a:blip r:embed="rId3"/>
            <a:srcRect/>
            <a:tile tx="0" ty="0" sx="100000" sy="100000" flip="none" algn="tl"/>
          </a:blipFill>
          <a:ln w="18360">
            <a:solidFill>
              <a:srgbClr val="4C4C4C"/>
            </a:solidFill>
            <a:round/>
            <a:headEnd/>
            <a:tailEnd/>
          </a:ln>
          <a:effectLst>
            <a:outerShdw algn="ctr" rotWithShape="0">
              <a:srgbClr val="808080"/>
            </a:outerShdw>
          </a:effectLst>
          <a:scene3d>
            <a:camera prst="orthographicFront"/>
            <a:lightRig rig="threePt" dir="t"/>
          </a:scene3d>
          <a:sp3d>
            <a:bevelT w="165100" prst="coolSlant"/>
          </a:sp3d>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Stable Metamorphosis</a:t>
            </a:r>
            <a:r>
              <a:rPr lang="en-US" altLang="en-US" sz="3600" b="1" dirty="0">
                <a:solidFill>
                  <a:srgbClr val="666666"/>
                </a:solidFill>
                <a:latin typeface="Calibri" panose="020F0502020204030204" pitchFamily="34" charset="0"/>
                <a:cs typeface="Arial Unicode MS" panose="020B0604020202020204" pitchFamily="34" charset="-128"/>
              </a:rPr>
              <a:t> </a:t>
            </a:r>
            <a:r>
              <a:rPr lang="en-US" altLang="en-US" sz="3600" b="1" dirty="0">
                <a:solidFill>
                  <a:srgbClr val="666666"/>
                </a:solidFill>
                <a:latin typeface="Times New Roman" panose="02020603050405020304" pitchFamily="18" charset="0"/>
                <a:cs typeface="Arial Unicode MS" panose="020B0604020202020204" pitchFamily="34" charset="-128"/>
              </a:rPr>
              <a:t>Disproves Macroevolution </a:t>
            </a:r>
          </a:p>
        </p:txBody>
      </p:sp>
      <p:sp>
        <p:nvSpPr>
          <p:cNvPr id="7" name="Date Placeholder 2"/>
          <p:cNvSpPr>
            <a:spLocks noGrp="1"/>
          </p:cNvSpPr>
          <p:nvPr>
            <p:ph type="dt" sz="half" idx="10"/>
          </p:nvPr>
        </p:nvSpPr>
        <p:spPr>
          <a:xfrm>
            <a:off x="5339225" y="6522979"/>
            <a:ext cx="2667000" cy="365125"/>
          </a:xfrm>
        </p:spPr>
        <p:txBody>
          <a:bodyPr/>
          <a:lstStyle/>
          <a:p>
            <a:r>
              <a:rPr lang="en-US" altLang="en-US" sz="1000" dirty="0"/>
              <a:t>Evolution Is Not Science, Jeff Woodward</a:t>
            </a: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521" t="18692" r="7443" b="15033"/>
          <a:stretch/>
        </p:blipFill>
        <p:spPr bwMode="auto">
          <a:xfrm>
            <a:off x="1371600" y="4587969"/>
            <a:ext cx="2790909" cy="164592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5072" t="9659" r="5072" b="96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1200" b="6659"/>
          <a:stretch/>
        </p:blipFill>
        <p:spPr bwMode="auto">
          <a:xfrm>
            <a:off x="5339225" y="4539794"/>
            <a:ext cx="2440630" cy="164592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523385" y="6233889"/>
            <a:ext cx="7482840" cy="321306"/>
          </a:xfrm>
          <a:prstGeom prst="rect">
            <a:avLst/>
          </a:prstGeom>
          <a:noFill/>
        </p:spPr>
        <p:txBody>
          <a:bodyPr wrap="square" rtlCol="0">
            <a:spAutoFit/>
          </a:bodyPr>
          <a:lstStyle/>
          <a:p>
            <a:r>
              <a:rPr lang="en-US" sz="1600" dirty="0">
                <a:solidFill>
                  <a:schemeClr val="tx1"/>
                </a:solidFill>
              </a:rPr>
              <a:t>Figure: 250 million year old Salientia frog. </a:t>
            </a:r>
            <a:r>
              <a:rPr lang="en-US" sz="1400" dirty="0">
                <a:solidFill>
                  <a:schemeClr val="tx1"/>
                </a:solidFill>
                <a:hlinkClick r:id="rId6"/>
              </a:rPr>
              <a:t>[533]</a:t>
            </a:r>
            <a:r>
              <a:rPr lang="en-US" sz="1400" dirty="0">
                <a:solidFill>
                  <a:schemeClr val="tx1"/>
                </a:solidFill>
              </a:rPr>
              <a:t>                            Frogs today</a:t>
            </a:r>
          </a:p>
        </p:txBody>
      </p:sp>
      <p:sp>
        <p:nvSpPr>
          <p:cNvPr id="48129" name="Rectangle 1"/>
          <p:cNvSpPr>
            <a:spLocks noChangeArrowheads="1"/>
          </p:cNvSpPr>
          <p:nvPr/>
        </p:nvSpPr>
        <p:spPr bwMode="auto">
          <a:xfrm>
            <a:off x="304799" y="1518266"/>
            <a:ext cx="8618537" cy="2922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200"/>
              </a:spcAft>
              <a:buClr>
                <a:srgbClr val="FFFFFF"/>
              </a:buClr>
              <a:buSzPct val="76000"/>
              <a:buBlip>
                <a:blip r:embed="rId7"/>
              </a:buBlip>
            </a:pPr>
            <a:r>
              <a:rPr lang="en-US" sz="2600" b="1" dirty="0">
                <a:solidFill>
                  <a:schemeClr val="accent5">
                    <a:lumMod val="75000"/>
                  </a:schemeClr>
                </a:solidFill>
              </a:rPr>
              <a:t>150 years of evolution research has only proved what the Bible said. That animals can produce other animals “after their kind” with small variations.</a:t>
            </a:r>
            <a:r>
              <a:rPr lang="en-US" sz="2600" b="1" dirty="0">
                <a:solidFill>
                  <a:schemeClr val="tx1"/>
                </a:solidFill>
              </a:rPr>
              <a:t> </a:t>
            </a:r>
            <a:r>
              <a:rPr lang="en-US" sz="1600" dirty="0">
                <a:solidFill>
                  <a:schemeClr val="tx1"/>
                </a:solidFill>
                <a:hlinkClick r:id="rId8"/>
              </a:rPr>
              <a:t>[1]</a:t>
            </a:r>
            <a:r>
              <a:rPr lang="en-US" sz="1600" dirty="0">
                <a:solidFill>
                  <a:schemeClr val="tx1"/>
                </a:solidFill>
                <a:hlinkClick r:id="rId9"/>
              </a:rPr>
              <a:t>[12]</a:t>
            </a:r>
            <a:r>
              <a:rPr lang="en-US" sz="1600" dirty="0">
                <a:solidFill>
                  <a:schemeClr val="tx1"/>
                </a:solidFill>
              </a:rPr>
              <a:t> </a:t>
            </a:r>
          </a:p>
          <a:p>
            <a:pPr>
              <a:lnSpc>
                <a:spcPct val="100000"/>
              </a:lnSpc>
              <a:spcAft>
                <a:spcPts val="1200"/>
              </a:spcAft>
              <a:buClr>
                <a:srgbClr val="FFFFFF"/>
              </a:buClr>
              <a:buSzPct val="76000"/>
              <a:buBlip>
                <a:blip r:embed="rId7"/>
              </a:buBlip>
            </a:pPr>
            <a:r>
              <a:rPr lang="en-US" sz="2400" dirty="0">
                <a:solidFill>
                  <a:schemeClr val="tx1"/>
                </a:solidFill>
              </a:rPr>
              <a:t>Science shows the first animals of each “kind” appeared on Earth in an instant, fully formed, with no proof of anything before or after evolving by random collisions of atoms into any radically new or more advanced kinds.</a:t>
            </a:r>
            <a:endParaRPr lang="en-US" altLang="en-US" sz="2400" dirty="0">
              <a:solidFill>
                <a:schemeClr val="tx1"/>
              </a:solidFill>
              <a:latin typeface="Calibri" panose="020F0502020204030204" pitchFamily="34" charset="0"/>
              <a:cs typeface="Arial Unicode MS" panose="020B0604020202020204" pitchFamily="34" charset="-128"/>
            </a:endParaRPr>
          </a:p>
        </p:txBody>
      </p:sp>
    </p:spTree>
  </p:cSld>
  <p:clrMapOvr>
    <a:masterClrMapping/>
  </p:clrMapOvr>
  <p:transition spd="med" advTm="25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72991" y="1769687"/>
            <a:ext cx="4648200" cy="4584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200"/>
              </a:spcAft>
              <a:buClr>
                <a:srgbClr val="FFFFFF"/>
              </a:buClr>
              <a:buSzPct val="76000"/>
              <a:buBlip>
                <a:blip r:embed="rId3"/>
              </a:buBlip>
            </a:pPr>
            <a:r>
              <a:rPr lang="en-US" altLang="en-US" sz="2200" b="1" u="sng" dirty="0">
                <a:solidFill>
                  <a:srgbClr val="FFFFFF"/>
                </a:solidFill>
                <a:latin typeface="Calibri" panose="020F0502020204030204" pitchFamily="34" charset="0"/>
                <a:cs typeface="Arial Unicode MS" panose="020B0604020202020204" pitchFamily="34" charset="-128"/>
              </a:rPr>
              <a:t>Tadpoles completely change their body</a:t>
            </a:r>
            <a:r>
              <a:rPr lang="en-US" altLang="en-US" sz="2200" b="1" dirty="0">
                <a:solidFill>
                  <a:srgbClr val="FFFFFF"/>
                </a:solidFill>
                <a:latin typeface="Calibri" panose="020F0502020204030204" pitchFamily="34" charset="0"/>
                <a:cs typeface="Arial Unicode MS" panose="020B0604020202020204" pitchFamily="34" charset="-128"/>
              </a:rPr>
              <a:t> from egg, to tadpole with </a:t>
            </a:r>
            <a:r>
              <a:rPr lang="en-US" altLang="en-US" sz="2200" b="1" u="sng" dirty="0">
                <a:solidFill>
                  <a:srgbClr val="FFFFFF"/>
                </a:solidFill>
                <a:latin typeface="Calibri" panose="020F0502020204030204" pitchFamily="34" charset="0"/>
                <a:cs typeface="Arial Unicode MS" panose="020B0604020202020204" pitchFamily="34" charset="-128"/>
              </a:rPr>
              <a:t>gills</a:t>
            </a:r>
            <a:r>
              <a:rPr lang="en-US" altLang="en-US" sz="2200" b="1" dirty="0">
                <a:solidFill>
                  <a:srgbClr val="FFFFFF"/>
                </a:solidFill>
                <a:latin typeface="Calibri" panose="020F0502020204030204" pitchFamily="34" charset="0"/>
                <a:cs typeface="Arial Unicode MS" panose="020B0604020202020204" pitchFamily="34" charset="-128"/>
              </a:rPr>
              <a:t> that breathe underwater like a fish and </a:t>
            </a:r>
            <a:r>
              <a:rPr lang="en-US" altLang="en-US" sz="2200" b="1" u="sng" dirty="0">
                <a:solidFill>
                  <a:srgbClr val="FFFFFF"/>
                </a:solidFill>
                <a:latin typeface="Calibri" panose="020F0502020204030204" pitchFamily="34" charset="0"/>
                <a:cs typeface="Arial Unicode MS" panose="020B0604020202020204" pitchFamily="34" charset="-128"/>
              </a:rPr>
              <a:t>tail</a:t>
            </a:r>
            <a:r>
              <a:rPr lang="en-US" altLang="en-US" sz="2200" b="1" dirty="0">
                <a:solidFill>
                  <a:srgbClr val="FFFFFF"/>
                </a:solidFill>
                <a:latin typeface="Calibri" panose="020F0502020204030204" pitchFamily="34" charset="0"/>
                <a:cs typeface="Arial Unicode MS" panose="020B0604020202020204" pitchFamily="34" charset="-128"/>
              </a:rPr>
              <a:t> to swim and </a:t>
            </a:r>
            <a:r>
              <a:rPr lang="en-US" altLang="en-US" sz="2200" b="1" u="sng" dirty="0">
                <a:solidFill>
                  <a:srgbClr val="FFFFFF"/>
                </a:solidFill>
                <a:latin typeface="Calibri" panose="020F0502020204030204" pitchFamily="34" charset="0"/>
                <a:cs typeface="Arial Unicode MS" panose="020B0604020202020204" pitchFamily="34" charset="-128"/>
              </a:rPr>
              <a:t>eat plants</a:t>
            </a:r>
            <a:r>
              <a:rPr lang="en-US" altLang="en-US" sz="2200" b="1" dirty="0">
                <a:solidFill>
                  <a:srgbClr val="FFFFFF"/>
                </a:solidFill>
                <a:latin typeface="Calibri" panose="020F0502020204030204" pitchFamily="34" charset="0"/>
                <a:cs typeface="Arial Unicode MS" panose="020B0604020202020204" pitchFamily="34" charset="-128"/>
              </a:rPr>
              <a:t>. </a:t>
            </a:r>
          </a:p>
          <a:p>
            <a:pPr>
              <a:lnSpc>
                <a:spcPct val="100000"/>
              </a:lnSpc>
              <a:spcAft>
                <a:spcPts val="1200"/>
              </a:spcAft>
              <a:buClr>
                <a:srgbClr val="FFFFFF"/>
              </a:buClr>
              <a:buSzPct val="76000"/>
              <a:buFont typeface="Times New Roman" panose="02020603050405020304" pitchFamily="18" charset="0"/>
              <a:buBlip>
                <a:blip r:embed="rId3"/>
              </a:buBlip>
            </a:pPr>
            <a:r>
              <a:rPr lang="en-US" altLang="en-US" sz="2200" b="1" dirty="0">
                <a:solidFill>
                  <a:srgbClr val="FFFFFF"/>
                </a:solidFill>
                <a:latin typeface="Calibri" panose="020F0502020204030204" pitchFamily="34" charset="0"/>
                <a:cs typeface="Arial Unicode MS" panose="020B0604020202020204" pitchFamily="34" charset="-128"/>
              </a:rPr>
              <a:t>They change again into </a:t>
            </a:r>
            <a:r>
              <a:rPr lang="en-US" altLang="en-US" sz="2200" b="1" u="sng" dirty="0">
                <a:solidFill>
                  <a:srgbClr val="FFFFFF"/>
                </a:solidFill>
                <a:latin typeface="Calibri" panose="020F0502020204030204" pitchFamily="34" charset="0"/>
                <a:cs typeface="Arial Unicode MS" panose="020B0604020202020204" pitchFamily="34" charset="-128"/>
              </a:rPr>
              <a:t>land frogs with lungs</a:t>
            </a:r>
            <a:r>
              <a:rPr lang="en-US" altLang="en-US" sz="2200" b="1" dirty="0">
                <a:solidFill>
                  <a:srgbClr val="FFFFFF"/>
                </a:solidFill>
                <a:latin typeface="Calibri" panose="020F0502020204030204" pitchFamily="34" charset="0"/>
                <a:cs typeface="Arial Unicode MS" panose="020B0604020202020204" pitchFamily="34" charset="-128"/>
              </a:rPr>
              <a:t> to breathe air and </a:t>
            </a:r>
            <a:r>
              <a:rPr lang="en-US" altLang="en-US" sz="2200" b="1" u="sng" dirty="0">
                <a:solidFill>
                  <a:srgbClr val="FFFFFF"/>
                </a:solidFill>
                <a:latin typeface="Calibri" panose="020F0502020204030204" pitchFamily="34" charset="0"/>
                <a:cs typeface="Arial Unicode MS" panose="020B0604020202020204" pitchFamily="34" charset="-128"/>
              </a:rPr>
              <a:t>legs</a:t>
            </a:r>
            <a:r>
              <a:rPr lang="en-US" altLang="en-US" sz="2200" b="1" dirty="0">
                <a:solidFill>
                  <a:srgbClr val="FFFFFF"/>
                </a:solidFill>
                <a:latin typeface="Calibri" panose="020F0502020204030204" pitchFamily="34" charset="0"/>
                <a:cs typeface="Arial Unicode MS" panose="020B0604020202020204" pitchFamily="34" charset="-128"/>
              </a:rPr>
              <a:t> for hopping, plus a new digestive system to </a:t>
            </a:r>
            <a:r>
              <a:rPr lang="en-US" altLang="en-US" sz="2200" b="1" u="sng" dirty="0">
                <a:solidFill>
                  <a:srgbClr val="FFFFFF"/>
                </a:solidFill>
                <a:latin typeface="Calibri" panose="020F0502020204030204" pitchFamily="34" charset="0"/>
                <a:cs typeface="Arial Unicode MS" panose="020B0604020202020204" pitchFamily="34" charset="-128"/>
              </a:rPr>
              <a:t>eat bugs</a:t>
            </a:r>
            <a:r>
              <a:rPr lang="en-US" altLang="en-US" sz="2200" b="1" dirty="0">
                <a:solidFill>
                  <a:srgbClr val="FFFFFF"/>
                </a:solidFill>
                <a:latin typeface="Calibri" panose="020F0502020204030204" pitchFamily="34" charset="0"/>
                <a:cs typeface="Arial Unicode MS" panose="020B0604020202020204" pitchFamily="34" charset="-128"/>
              </a:rPr>
              <a:t>.</a:t>
            </a:r>
          </a:p>
          <a:p>
            <a:pPr>
              <a:lnSpc>
                <a:spcPct val="100000"/>
              </a:lnSpc>
              <a:spcAft>
                <a:spcPts val="1200"/>
              </a:spcAft>
              <a:buClr>
                <a:srgbClr val="FFFFFF"/>
              </a:buClr>
              <a:buSzPct val="76000"/>
              <a:buFont typeface="Times New Roman" panose="02020603050405020304" pitchFamily="18" charset="0"/>
              <a:buBlip>
                <a:blip r:embed="rId3"/>
              </a:buBlip>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A frog never turns into a dog. The same precise body changes occur over and over, billions of times, with the same results.</a:t>
            </a:r>
          </a:p>
        </p:txBody>
      </p:sp>
      <p:sp>
        <p:nvSpPr>
          <p:cNvPr id="48130" name="Text Box 2"/>
          <p:cNvSpPr txBox="1">
            <a:spLocks noChangeArrowheads="1"/>
          </p:cNvSpPr>
          <p:nvPr/>
        </p:nvSpPr>
        <p:spPr bwMode="auto">
          <a:xfrm>
            <a:off x="457200" y="228600"/>
            <a:ext cx="8245475" cy="1118502"/>
          </a:xfrm>
          <a:prstGeom prst="rect">
            <a:avLst/>
          </a:prstGeom>
          <a:blipFill dpi="0" rotWithShape="0">
            <a:blip r:embed="rId4"/>
            <a:srcRect/>
            <a:tile tx="0" ty="0" sx="100000" sy="100000" flip="none" algn="tl"/>
          </a:blipFill>
          <a:ln w="18360">
            <a:solidFill>
              <a:srgbClr val="4C4C4C"/>
            </a:solidFill>
            <a:round/>
            <a:headEnd/>
            <a:tailEnd/>
          </a:ln>
          <a:effectLst>
            <a:outerShdw algn="ctr" rotWithShape="0">
              <a:srgbClr val="808080"/>
            </a:outerShdw>
          </a:effectLst>
          <a:scene3d>
            <a:camera prst="orthographicFront"/>
            <a:lightRig rig="threePt" dir="t"/>
          </a:scene3d>
          <a:sp3d>
            <a:bevelT w="165100" prst="coolSlant"/>
          </a:sp3d>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Stable Metamorphosis</a:t>
            </a:r>
            <a:r>
              <a:rPr lang="en-US" altLang="en-US" sz="3600" b="1" dirty="0">
                <a:solidFill>
                  <a:srgbClr val="666666"/>
                </a:solidFill>
                <a:latin typeface="Calibri" panose="020F0502020204030204" pitchFamily="34" charset="0"/>
                <a:cs typeface="Arial Unicode MS" panose="020B0604020202020204" pitchFamily="34" charset="-128"/>
              </a:rPr>
              <a:t> </a:t>
            </a:r>
            <a:r>
              <a:rPr lang="en-US" altLang="en-US" sz="3600" b="1" dirty="0">
                <a:solidFill>
                  <a:srgbClr val="666666"/>
                </a:solidFill>
                <a:latin typeface="Times New Roman" panose="02020603050405020304" pitchFamily="18" charset="0"/>
                <a:cs typeface="Arial Unicode MS" panose="020B0604020202020204" pitchFamily="34" charset="-128"/>
              </a:rPr>
              <a:t>Disproves Macroevolution </a:t>
            </a:r>
          </a:p>
        </p:txBody>
      </p:sp>
      <p:pic>
        <p:nvPicPr>
          <p:cNvPr id="4813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37" r="14267"/>
          <a:stretch/>
        </p:blipFill>
        <p:spPr bwMode="auto">
          <a:xfrm>
            <a:off x="5136515" y="2585334"/>
            <a:ext cx="3566160" cy="374904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Date Placeholder 2"/>
          <p:cNvSpPr>
            <a:spLocks noGrp="1"/>
          </p:cNvSpPr>
          <p:nvPr>
            <p:ph type="dt" sz="half" idx="10"/>
          </p:nvPr>
        </p:nvSpPr>
        <p:spPr>
          <a:xfrm>
            <a:off x="5564486" y="6533224"/>
            <a:ext cx="2667000" cy="365125"/>
          </a:xfrm>
        </p:spPr>
        <p:txBody>
          <a:bodyPr/>
          <a:lstStyle/>
          <a:p>
            <a:r>
              <a:rPr lang="en-US" altLang="en-US" sz="1000" dirty="0"/>
              <a:t>Evolution Is Not Science, Jeff Woodward</a:t>
            </a:r>
          </a:p>
        </p:txBody>
      </p:sp>
      <p:sp>
        <p:nvSpPr>
          <p:cNvPr id="2" name="TextBox 1"/>
          <p:cNvSpPr txBox="1"/>
          <p:nvPr/>
        </p:nvSpPr>
        <p:spPr>
          <a:xfrm>
            <a:off x="5017779" y="6334374"/>
            <a:ext cx="4178618" cy="292709"/>
          </a:xfrm>
          <a:prstGeom prst="rect">
            <a:avLst/>
          </a:prstGeom>
          <a:noFill/>
        </p:spPr>
        <p:txBody>
          <a:bodyPr wrap="square" rtlCol="0">
            <a:spAutoFit/>
          </a:bodyPr>
          <a:lstStyle/>
          <a:p>
            <a:r>
              <a:rPr lang="en-US" sz="1400" dirty="0">
                <a:solidFill>
                  <a:schemeClr val="tx1"/>
                </a:solidFill>
              </a:rPr>
              <a:t>Figure: Repeatable frog metamorphosis. </a:t>
            </a:r>
            <a:r>
              <a:rPr lang="en-US" sz="1400" dirty="0">
                <a:solidFill>
                  <a:schemeClr val="tx1"/>
                </a:solidFill>
                <a:hlinkClick r:id="rId6"/>
              </a:rPr>
              <a:t>[533]</a:t>
            </a:r>
            <a:endParaRPr lang="en-US" sz="1400" dirty="0">
              <a:solidFill>
                <a:schemeClr val="tx1"/>
              </a:solidFill>
            </a:endParaRPr>
          </a:p>
        </p:txBody>
      </p:sp>
      <p:pic>
        <p:nvPicPr>
          <p:cNvPr id="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1200" b="6659"/>
          <a:stretch/>
        </p:blipFill>
        <p:spPr bwMode="auto">
          <a:xfrm>
            <a:off x="6016647" y="1545952"/>
            <a:ext cx="1762677" cy="118872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4268840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381000" y="1142813"/>
            <a:ext cx="8594725" cy="1431567"/>
          </a:xfrm>
          <a:prstGeom prst="rect">
            <a:avLst/>
          </a:prstGeom>
          <a:noFill/>
          <a:ln>
            <a:noFill/>
          </a:ln>
          <a:effectLst>
            <a:outerShdw dist="25400" dir="2700000" algn="ctr" rotWithShape="0">
              <a:schemeClr val="accent3">
                <a:lumMod val="40000"/>
                <a:lumOff val="6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marL="269875" indent="-26035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1pPr>
            <a:lvl2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2pPr>
            <a:lvl3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3pPr>
            <a:lvl4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4pPr>
            <a:lvl5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80000"/>
              </a:lnSpc>
              <a:spcAft>
                <a:spcPts val="1200"/>
              </a:spcAft>
              <a:buClrTx/>
              <a:buFontTx/>
              <a:buNone/>
            </a:pPr>
            <a:r>
              <a:rPr lang="en-US" altLang="en-US" sz="3600" b="1" dirty="0">
                <a:solidFill>
                  <a:schemeClr val="accent5">
                    <a:lumMod val="75000"/>
                  </a:schemeClr>
                </a:solidFill>
                <a:latin typeface="Calibri" panose="020F0502020204030204" pitchFamily="34" charset="0"/>
                <a:cs typeface="Arial Unicode MS" panose="020B0604020202020204" pitchFamily="34" charset="-128"/>
              </a:rPr>
              <a:t>Chemotherapy and Radiation Cancer Treatments Disprove Accelerated Evolution Rates Evolutionists Claim Produced all Life</a:t>
            </a:r>
          </a:p>
        </p:txBody>
      </p:sp>
      <p:sp>
        <p:nvSpPr>
          <p:cNvPr id="50178" name="Text Box 2"/>
          <p:cNvSpPr txBox="1">
            <a:spLocks noChangeArrowheads="1"/>
          </p:cNvSpPr>
          <p:nvPr/>
        </p:nvSpPr>
        <p:spPr bwMode="auto">
          <a:xfrm>
            <a:off x="549275" y="228600"/>
            <a:ext cx="8001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4000" b="1" dirty="0">
                <a:solidFill>
                  <a:srgbClr val="666666"/>
                </a:solidFill>
                <a:latin typeface="Times New Roman" panose="02020603050405020304" pitchFamily="18" charset="0"/>
                <a:cs typeface="Arial Unicode MS" panose="020B0604020202020204" pitchFamily="34" charset="-128"/>
              </a:rPr>
              <a:t>Chemotherapy Disproves Evolution</a:t>
            </a:r>
          </a:p>
        </p:txBody>
      </p:sp>
      <p:sp>
        <p:nvSpPr>
          <p:cNvPr id="5" name="Date Placeholder 2"/>
          <p:cNvSpPr>
            <a:spLocks noGrp="1"/>
          </p:cNvSpPr>
          <p:nvPr>
            <p:ph type="dt" sz="half" idx="10"/>
          </p:nvPr>
        </p:nvSpPr>
        <p:spPr>
          <a:xfrm>
            <a:off x="6096000" y="6562656"/>
            <a:ext cx="2667000" cy="365125"/>
          </a:xfrm>
        </p:spPr>
        <p:txBody>
          <a:bodyPr/>
          <a:lstStyle/>
          <a:p>
            <a:r>
              <a:rPr lang="en-US" altLang="en-US" sz="1000" dirty="0"/>
              <a:t>Evolution Is Not Science, Jeff Woodward</a:t>
            </a:r>
          </a:p>
        </p:txBody>
      </p:sp>
      <p:sp>
        <p:nvSpPr>
          <p:cNvPr id="7" name="Rectangle 1"/>
          <p:cNvSpPr>
            <a:spLocks noChangeArrowheads="1"/>
          </p:cNvSpPr>
          <p:nvPr/>
        </p:nvSpPr>
        <p:spPr bwMode="auto">
          <a:xfrm>
            <a:off x="380999" y="2580686"/>
            <a:ext cx="8594725" cy="3978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69875" indent="-26035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1pPr>
            <a:lvl2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2pPr>
            <a:lvl3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3pPr>
            <a:lvl4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4pPr>
            <a:lvl5pPr>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69875" algn="l"/>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Aft>
                <a:spcPts val="600"/>
              </a:spcAft>
              <a:buClr>
                <a:srgbClr val="FFFFFF"/>
              </a:buClr>
              <a:buSzPct val="69000"/>
              <a:buFont typeface="Times New Roman" panose="02020603050405020304" pitchFamily="18" charset="0"/>
              <a:buBlip>
                <a:blip r:embed="rId4"/>
              </a:buBlip>
            </a:pPr>
            <a:r>
              <a:rPr lang="en-US" altLang="en-US" sz="2400" dirty="0">
                <a:solidFill>
                  <a:srgbClr val="FFFFFF"/>
                </a:solidFill>
                <a:latin typeface="Calibri" panose="020F0502020204030204" pitchFamily="34" charset="0"/>
                <a:cs typeface="Arial Unicode MS" panose="020B0604020202020204" pitchFamily="34" charset="-128"/>
              </a:rPr>
              <a:t>Harsh mutating radiation and chemotherapy treatments kill cancer cells or cause harmful DNA mutations that stop tumor cells from reproducing.</a:t>
            </a:r>
          </a:p>
          <a:p>
            <a:pPr>
              <a:lnSpc>
                <a:spcPct val="90000"/>
              </a:lnSpc>
              <a:spcAft>
                <a:spcPts val="600"/>
              </a:spcAft>
              <a:buClr>
                <a:srgbClr val="FFFFFF"/>
              </a:buClr>
              <a:buSzPct val="69000"/>
              <a:buFont typeface="Times New Roman" panose="02020603050405020304" pitchFamily="18" charset="0"/>
              <a:buBlip>
                <a:blip r:embed="rId4"/>
              </a:buBlip>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Cancer radiation treatments should produce the perfect conditions to reproduce instant evolution, b</a:t>
            </a:r>
            <a:r>
              <a:rPr lang="en-US" altLang="en-US" sz="2400" b="1" dirty="0">
                <a:solidFill>
                  <a:schemeClr val="accent5">
                    <a:lumMod val="75000"/>
                  </a:schemeClr>
                </a:solidFill>
                <a:latin typeface="Calibri" panose="020F0502020204030204" pitchFamily="34" charset="0"/>
              </a:rPr>
              <a:t>ut we find nothing!</a:t>
            </a:r>
            <a:endParaRPr lang="en-US" altLang="en-US" sz="2400" b="1" dirty="0">
              <a:solidFill>
                <a:schemeClr val="accent5">
                  <a:lumMod val="75000"/>
                </a:schemeClr>
              </a:solidFill>
              <a:latin typeface="Calibri" panose="020F0502020204030204" pitchFamily="34" charset="0"/>
              <a:cs typeface="Arial Unicode MS" panose="020B0604020202020204" pitchFamily="34" charset="-128"/>
            </a:endParaRPr>
          </a:p>
          <a:p>
            <a:pPr>
              <a:lnSpc>
                <a:spcPct val="90000"/>
              </a:lnSpc>
              <a:spcAft>
                <a:spcPts val="600"/>
              </a:spcAft>
              <a:buClr>
                <a:srgbClr val="FFFFFF"/>
              </a:buClr>
              <a:buSzPct val="69000"/>
              <a:buFont typeface="Times New Roman" panose="02020603050405020304" pitchFamily="18" charset="0"/>
              <a:buBlip>
                <a:blip r:embed="rId4"/>
              </a:buBlip>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We have immense test data from millions of people in top hospitals worldwide over decades, using repeated chemo and radiation treatments on trillions of cells in each person's body.</a:t>
            </a:r>
          </a:p>
          <a:p>
            <a:pPr>
              <a:lnSpc>
                <a:spcPct val="90000"/>
              </a:lnSpc>
              <a:spcAft>
                <a:spcPts val="600"/>
              </a:spcAft>
              <a:buClr>
                <a:srgbClr val="FFFFFF"/>
              </a:buClr>
              <a:buSzPct val="69000"/>
              <a:buBlip>
                <a:blip r:embed="rId4"/>
              </a:buBlip>
            </a:pPr>
            <a:r>
              <a:rPr lang="en-US" altLang="en-US" sz="2400" dirty="0">
                <a:solidFill>
                  <a:srgbClr val="FFFFFF"/>
                </a:solidFill>
                <a:latin typeface="Calibri" panose="020F0502020204030204" pitchFamily="34" charset="0"/>
                <a:cs typeface="Arial Unicode MS" panose="020B0604020202020204" pitchFamily="34" charset="-128"/>
              </a:rPr>
              <a:t>But, no more advanced or different new “kinds” of lifeforms appear that are self-replicating. No more advanced arms, heart, brain, eyes or ears pop out of mutated tumors or from radiation.</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266700" y="1473852"/>
            <a:ext cx="8610600" cy="5083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Aft>
                <a:spcPts val="1200"/>
              </a:spcAft>
              <a:buClrTx/>
              <a:buFontTx/>
              <a:buNone/>
            </a:pPr>
            <a:r>
              <a:rPr lang="en-US" altLang="en-US" sz="2800" b="1" dirty="0">
                <a:solidFill>
                  <a:srgbClr val="FFFFFF"/>
                </a:solidFill>
                <a:latin typeface="Calibri" panose="020F0502020204030204" pitchFamily="34" charset="0"/>
                <a:cs typeface="Arial Unicode MS" panose="020B0604020202020204" pitchFamily="34" charset="-128"/>
              </a:rPr>
              <a:t>No new or more advanced “kinds” of lifeforms found in:</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The 2011 </a:t>
            </a:r>
            <a:r>
              <a:rPr lang="en-US" altLang="en-US" sz="2400" u="sng" dirty="0">
                <a:solidFill>
                  <a:srgbClr val="FFFFFF"/>
                </a:solidFill>
                <a:latin typeface="Calibri" panose="020F0502020204030204" pitchFamily="34" charset="0"/>
                <a:cs typeface="Arial Unicode MS" panose="020B0604020202020204" pitchFamily="34" charset="-128"/>
              </a:rPr>
              <a:t>Japanese Tsunami and Fukushima nuclear</a:t>
            </a:r>
            <a:r>
              <a:rPr lang="en-US" altLang="en-US" sz="2400" dirty="0">
                <a:solidFill>
                  <a:srgbClr val="FFFFFF"/>
                </a:solidFill>
                <a:latin typeface="Calibri" panose="020F0502020204030204" pitchFamily="34" charset="0"/>
                <a:cs typeface="Arial Unicode MS" panose="020B0604020202020204" pitchFamily="34" charset="-128"/>
              </a:rPr>
              <a:t> accident site. </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Other nuclear accident sites or nuclear power plants, including Palo Verde that I visited while studying nuclear engineering.</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cs typeface="Arial Unicode MS" panose="020B0604020202020204" pitchFamily="34" charset="-128"/>
              </a:rPr>
              <a:t>Meteor Crater in Arizona</a:t>
            </a:r>
            <a:r>
              <a:rPr lang="en-US" altLang="en-US" sz="2400" dirty="0">
                <a:solidFill>
                  <a:srgbClr val="FFFFFF"/>
                </a:solidFill>
                <a:latin typeface="Calibri" panose="020F0502020204030204" pitchFamily="34" charset="0"/>
                <a:cs typeface="Arial Unicode MS" panose="020B0604020202020204" pitchFamily="34" charset="-128"/>
              </a:rPr>
              <a:t> that I visited while living in Arizona.</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cs typeface="Arial Unicode MS" panose="020B0604020202020204" pitchFamily="34" charset="-128"/>
              </a:rPr>
              <a:t>The Tunguska massive “air burst" meteor</a:t>
            </a:r>
            <a:r>
              <a:rPr lang="en-US" altLang="en-US" sz="2400" dirty="0">
                <a:solidFill>
                  <a:srgbClr val="FFFFFF"/>
                </a:solidFill>
                <a:latin typeface="Calibri" panose="020F0502020204030204" pitchFamily="34" charset="0"/>
                <a:cs typeface="Arial Unicode MS" panose="020B0604020202020204" pitchFamily="34" charset="-128"/>
              </a:rPr>
              <a:t> blast site in Russia.</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dirty="0">
                <a:solidFill>
                  <a:srgbClr val="FFFFFF"/>
                </a:solidFill>
                <a:latin typeface="Calibri" panose="020F0502020204030204" pitchFamily="34" charset="0"/>
                <a:cs typeface="Arial Unicode MS" panose="020B0604020202020204" pitchFamily="34" charset="-128"/>
              </a:rPr>
              <a:t>Areas with many </a:t>
            </a:r>
            <a:r>
              <a:rPr lang="en-US" altLang="en-US" sz="2400" u="sng" dirty="0">
                <a:solidFill>
                  <a:srgbClr val="FFFFFF"/>
                </a:solidFill>
                <a:latin typeface="Calibri" panose="020F0502020204030204" pitchFamily="34" charset="0"/>
                <a:cs typeface="Arial Unicode MS" panose="020B0604020202020204" pitchFamily="34" charset="-128"/>
              </a:rPr>
              <a:t>lightning strikes</a:t>
            </a:r>
            <a:r>
              <a:rPr lang="en-US" altLang="en-US" sz="2400" dirty="0">
                <a:solidFill>
                  <a:srgbClr val="FFFFFF"/>
                </a:solidFill>
                <a:latin typeface="Calibri" panose="020F0502020204030204" pitchFamily="34" charset="0"/>
                <a:cs typeface="Arial Unicode MS" panose="020B0604020202020204" pitchFamily="34" charset="-128"/>
              </a:rPr>
              <a:t>. Including a strike that killed a </a:t>
            </a:r>
            <a:r>
              <a:rPr lang="en-US" altLang="en-US" sz="2400" u="sng" dirty="0">
                <a:solidFill>
                  <a:srgbClr val="FFFFFF"/>
                </a:solidFill>
                <a:latin typeface="Calibri" panose="020F0502020204030204" pitchFamily="34" charset="0"/>
                <a:cs typeface="Arial Unicode MS" panose="020B0604020202020204" pitchFamily="34" charset="-128"/>
              </a:rPr>
              <a:t>childhood friend</a:t>
            </a:r>
            <a:r>
              <a:rPr lang="en-US" altLang="en-US" sz="2400" dirty="0">
                <a:solidFill>
                  <a:srgbClr val="FFFFFF"/>
                </a:solidFill>
                <a:latin typeface="Calibri" panose="020F0502020204030204" pitchFamily="34" charset="0"/>
                <a:cs typeface="Arial Unicode MS" panose="020B0604020202020204" pitchFamily="34" charset="-128"/>
              </a:rPr>
              <a:t>.</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cs typeface="Arial Unicode MS" panose="020B0604020202020204" pitchFamily="34" charset="-128"/>
              </a:rPr>
              <a:t>The most massive volcanoes</a:t>
            </a:r>
            <a:r>
              <a:rPr lang="en-US" altLang="en-US" sz="2400" dirty="0">
                <a:solidFill>
                  <a:srgbClr val="FFFFFF"/>
                </a:solidFill>
                <a:latin typeface="Calibri" panose="020F0502020204030204" pitchFamily="34" charset="0"/>
                <a:cs typeface="Arial Unicode MS" panose="020B0604020202020204" pitchFamily="34" charset="-128"/>
              </a:rPr>
              <a:t> of modern history (Krakatoa, Novarupta, Pinatubo and Tambora); or Sunset Crater volcano and lava tube that I hiked in Arizona.</a:t>
            </a:r>
          </a:p>
          <a:p>
            <a:pPr marL="342900" indent="-342900">
              <a:lnSpc>
                <a:spcPct val="90000"/>
              </a:lnSpc>
              <a:spcAft>
                <a:spcPts val="600"/>
              </a:spcAft>
              <a:buClr>
                <a:schemeClr val="accent5">
                  <a:lumMod val="75000"/>
                </a:schemeClr>
              </a:buClr>
              <a:buSzPct val="69000"/>
              <a:buFont typeface="Wingdings" panose="05000000000000000000" pitchFamily="2" charset="2"/>
              <a:buChar char="Ø"/>
            </a:pPr>
            <a:r>
              <a:rPr lang="en-US" altLang="en-US" sz="2400" u="sng" dirty="0">
                <a:solidFill>
                  <a:srgbClr val="FFFFFF"/>
                </a:solidFill>
                <a:latin typeface="Calibri" panose="020F0502020204030204" pitchFamily="34" charset="0"/>
                <a:cs typeface="Arial Unicode MS" panose="020B0604020202020204" pitchFamily="34" charset="-128"/>
              </a:rPr>
              <a:t>The Moon or Mars after decades of exploration by rovers</a:t>
            </a:r>
            <a:r>
              <a:rPr lang="en-US" altLang="en-US" sz="2400" dirty="0">
                <a:solidFill>
                  <a:srgbClr val="FFFFFF"/>
                </a:solidFill>
                <a:latin typeface="Calibri" panose="020F0502020204030204" pitchFamily="34" charset="0"/>
                <a:cs typeface="Arial Unicode MS" panose="020B0604020202020204" pitchFamily="34" charset="-128"/>
              </a:rPr>
              <a:t>, with liquid water present on Mars. </a:t>
            </a:r>
            <a:r>
              <a:rPr lang="en-US" altLang="en-US" sz="1600" dirty="0">
                <a:solidFill>
                  <a:srgbClr val="FFFFFF"/>
                </a:solidFill>
                <a:latin typeface="Calibri" panose="020F0502020204030204" pitchFamily="34" charset="0"/>
                <a:cs typeface="Arial Unicode MS" panose="020B0604020202020204" pitchFamily="34" charset="-128"/>
                <a:hlinkClick r:id="rId3"/>
              </a:rPr>
              <a:t>[750]</a:t>
            </a:r>
            <a:endParaRPr lang="en-US" altLang="en-US" sz="1600" dirty="0">
              <a:solidFill>
                <a:srgbClr val="FFFFFF"/>
              </a:solidFill>
              <a:latin typeface="Calibri" panose="020F0502020204030204" pitchFamily="34" charset="0"/>
              <a:cs typeface="Arial Unicode MS" panose="020B0604020202020204" pitchFamily="34" charset="-128"/>
            </a:endParaRPr>
          </a:p>
        </p:txBody>
      </p:sp>
      <p:sp>
        <p:nvSpPr>
          <p:cNvPr id="51202" name="Text Box 2"/>
          <p:cNvSpPr txBox="1">
            <a:spLocks noChangeArrowheads="1"/>
          </p:cNvSpPr>
          <p:nvPr/>
        </p:nvSpPr>
        <p:spPr bwMode="auto">
          <a:xfrm>
            <a:off x="685800" y="228600"/>
            <a:ext cx="7772400" cy="1050925"/>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spcAft>
                <a:spcPts val="2163"/>
              </a:spcAft>
              <a:buClrTx/>
              <a:buFontTx/>
              <a:buNone/>
            </a:pPr>
            <a:r>
              <a:rPr lang="en-US" altLang="en-US" sz="3600" b="1" dirty="0">
                <a:solidFill>
                  <a:srgbClr val="666666"/>
                </a:solidFill>
                <a:latin typeface="Times New Roman" panose="02020603050405020304" pitchFamily="18" charset="0"/>
                <a:cs typeface="Arial Unicode MS" panose="020B0604020202020204" pitchFamily="34" charset="-128"/>
              </a:rPr>
              <a:t>Extreme Natural Environments Disprove Instant Evolution</a:t>
            </a:r>
          </a:p>
        </p:txBody>
      </p:sp>
      <p:sp>
        <p:nvSpPr>
          <p:cNvPr id="4" name="Date Placeholder 2"/>
          <p:cNvSpPr>
            <a:spLocks noGrp="1"/>
          </p:cNvSpPr>
          <p:nvPr>
            <p:ph type="dt" sz="half" idx="10"/>
          </p:nvPr>
        </p:nvSpPr>
        <p:spPr>
          <a:xfrm>
            <a:off x="5943600" y="6492875"/>
            <a:ext cx="2667000" cy="365125"/>
          </a:xfrm>
        </p:spPr>
        <p:txBody>
          <a:bodyPr/>
          <a:lstStyle/>
          <a:p>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404812" y="1835596"/>
            <a:ext cx="8289925" cy="4101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457200" indent="-457200">
              <a:lnSpc>
                <a:spcPct val="90000"/>
              </a:lnSpc>
              <a:spcAft>
                <a:spcPts val="1200"/>
              </a:spcAft>
              <a:buClr>
                <a:schemeClr val="accent5">
                  <a:lumMod val="75000"/>
                </a:schemeClr>
              </a:buClr>
              <a:buSzPct val="85000"/>
              <a:buFont typeface="Wingdings" panose="05000000000000000000" pitchFamily="2" charset="2"/>
              <a:buChar char="Ø"/>
            </a:pPr>
            <a:r>
              <a:rPr lang="en-US" altLang="en-US" sz="2800" b="1" dirty="0">
                <a:solidFill>
                  <a:schemeClr val="accent5">
                    <a:lumMod val="75000"/>
                  </a:schemeClr>
                </a:solidFill>
                <a:latin typeface="Calibri" panose="020F0502020204030204" pitchFamily="34" charset="0"/>
                <a:cs typeface="Arial Unicode MS" panose="020B0604020202020204" pitchFamily="34" charset="-128"/>
              </a:rPr>
              <a:t>The Bible stated that macroevolution cannot occur, from one kind to another.</a:t>
            </a:r>
          </a:p>
          <a:p>
            <a:pPr marL="914400" lvl="1" indent="-457200">
              <a:lnSpc>
                <a:spcPct val="90000"/>
              </a:lnSpc>
              <a:spcAft>
                <a:spcPts val="3600"/>
              </a:spcAft>
              <a:buClr>
                <a:srgbClr val="FFFFFF"/>
              </a:buClr>
              <a:buSzPct val="64000"/>
              <a:buFont typeface="Wingdings" panose="05000000000000000000" pitchFamily="2" charset="2"/>
              <a:buChar char="ü"/>
            </a:pPr>
            <a:r>
              <a:rPr lang="en-US" altLang="en-US" sz="2600" b="1" i="1" dirty="0">
                <a:solidFill>
                  <a:schemeClr val="accent5">
                    <a:lumMod val="75000"/>
                  </a:schemeClr>
                </a:solidFill>
                <a:latin typeface="Calibri" panose="020F0502020204030204" pitchFamily="34" charset="0"/>
                <a:cs typeface="Arial Unicode MS" panose="020B0604020202020204" pitchFamily="34" charset="-128"/>
              </a:rPr>
              <a:t>Can a fig tree... bear olive berries? Either a vine, figs? </a:t>
            </a:r>
            <a:r>
              <a:rPr lang="en-US" altLang="en-US" sz="2400" i="1" dirty="0">
                <a:solidFill>
                  <a:schemeClr val="tx1"/>
                </a:solidFill>
                <a:latin typeface="Calibri" panose="020F0502020204030204" pitchFamily="34" charset="0"/>
                <a:cs typeface="Arial Unicode MS" panose="020B0604020202020204" pitchFamily="34" charset="-128"/>
              </a:rPr>
              <a:t>So can no fountain both yield salt water and fresh. (James 3:12)</a:t>
            </a:r>
          </a:p>
          <a:p>
            <a:pPr marL="342900" indent="-342900">
              <a:lnSpc>
                <a:spcPct val="90000"/>
              </a:lnSpc>
              <a:spcAft>
                <a:spcPts val="1200"/>
              </a:spcAft>
              <a:buClr>
                <a:schemeClr val="accent5">
                  <a:lumMod val="75000"/>
                </a:schemeClr>
              </a:buClr>
              <a:buSzPct val="85000"/>
              <a:buFont typeface="Wingdings" panose="05000000000000000000" pitchFamily="2" charset="2"/>
              <a:buChar char="Ø"/>
            </a:pPr>
            <a:r>
              <a:rPr lang="en-US" altLang="en-US" sz="2800" b="1" dirty="0">
                <a:solidFill>
                  <a:schemeClr val="accent5">
                    <a:lumMod val="75000"/>
                  </a:schemeClr>
                </a:solidFill>
                <a:latin typeface="Calibri" panose="020F0502020204030204" pitchFamily="34" charset="0"/>
              </a:rPr>
              <a:t>The Bible refutes Theistic Evolution.</a:t>
            </a:r>
            <a:endParaRPr lang="en-US" altLang="en-US" sz="2800" dirty="0">
              <a:solidFill>
                <a:srgbClr val="FFFFFF"/>
              </a:solidFill>
              <a:latin typeface="Calibri" panose="020F0502020204030204" pitchFamily="34" charset="0"/>
            </a:endParaRPr>
          </a:p>
          <a:p>
            <a:pPr marL="914400" lvl="1" indent="-342900">
              <a:lnSpc>
                <a:spcPct val="90000"/>
              </a:lnSpc>
              <a:spcAft>
                <a:spcPts val="1800"/>
              </a:spcAft>
              <a:buClr>
                <a:srgbClr val="FFFFFF"/>
              </a:buClr>
              <a:buSzPct val="64000"/>
              <a:buFont typeface="Wingdings" panose="05000000000000000000" pitchFamily="2" charset="2"/>
              <a:buChar char="ü"/>
            </a:pPr>
            <a:r>
              <a:rPr lang="en-US" altLang="en-US" sz="2400" dirty="0">
                <a:solidFill>
                  <a:srgbClr val="FFFFFF"/>
                </a:solidFill>
                <a:latin typeface="Calibri" panose="020F0502020204030204" pitchFamily="34" charset="0"/>
              </a:rPr>
              <a:t>God specifically stated that He made peacocks, ostriches, wings, feathers, eggs, the eye, the mouth and the ear (Job 39:13, Prov. 20:12). They were not random accidents.</a:t>
            </a:r>
          </a:p>
        </p:txBody>
      </p:sp>
      <p:sp>
        <p:nvSpPr>
          <p:cNvPr id="45058" name="Text Box 2"/>
          <p:cNvSpPr txBox="1">
            <a:spLocks noChangeArrowheads="1"/>
          </p:cNvSpPr>
          <p:nvPr/>
        </p:nvSpPr>
        <p:spPr bwMode="auto">
          <a:xfrm>
            <a:off x="549275" y="228600"/>
            <a:ext cx="8001000" cy="11430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2888"/>
              </a:spcAft>
              <a:buClrTx/>
              <a:buFontTx/>
              <a:buNone/>
            </a:pPr>
            <a:r>
              <a:rPr lang="en-US" altLang="en-US" sz="3600" b="1" dirty="0">
                <a:solidFill>
                  <a:srgbClr val="666666"/>
                </a:solidFill>
                <a:latin typeface="Calibri" panose="020F0502020204030204" pitchFamily="34" charset="0"/>
              </a:rPr>
              <a:t>Evolution and Creation are Mutually Exclusive, Disproving Evolution</a:t>
            </a:r>
          </a:p>
        </p:txBody>
      </p:sp>
      <p:sp>
        <p:nvSpPr>
          <p:cNvPr id="4" name="Date Placeholder 2"/>
          <p:cNvSpPr>
            <a:spLocks noGrp="1"/>
          </p:cNvSpPr>
          <p:nvPr>
            <p:ph type="dt" sz="half" idx="10"/>
          </p:nvPr>
        </p:nvSpPr>
        <p:spPr>
          <a:xfrm>
            <a:off x="5878726" y="6400800"/>
            <a:ext cx="2667000" cy="365125"/>
          </a:xfrm>
        </p:spPr>
        <p:txBody>
          <a:bodyPr/>
          <a:lstStyle/>
          <a:p>
            <a:r>
              <a:rPr lang="en-US" altLang="en-US" sz="1000" dirty="0"/>
              <a:t>Evolution Is Not Science, Jeff Woodward</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5117866" y="6408799"/>
            <a:ext cx="2667000" cy="365125"/>
          </a:xfrm>
        </p:spPr>
        <p:txBody>
          <a:bodyPr/>
          <a:lstStyle/>
          <a:p>
            <a:r>
              <a:rPr lang="en-US" altLang="en-US" sz="1000" dirty="0">
                <a:solidFill>
                  <a:schemeClr val="tx2">
                    <a:lumMod val="25000"/>
                  </a:schemeClr>
                </a:solidFill>
              </a:rPr>
              <a:t>Evolution Is Not Science, Jeff Woodward</a:t>
            </a:r>
          </a:p>
        </p:txBody>
      </p:sp>
      <p:sp>
        <p:nvSpPr>
          <p:cNvPr id="11" name="Text Box 3"/>
          <p:cNvSpPr txBox="1">
            <a:spLocks noChangeArrowheads="1"/>
          </p:cNvSpPr>
          <p:nvPr/>
        </p:nvSpPr>
        <p:spPr bwMode="auto">
          <a:xfrm>
            <a:off x="762000" y="228600"/>
            <a:ext cx="7772400" cy="1066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36720" tIns="45000" rIns="3672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buClrTx/>
              <a:buFontTx/>
              <a:buNone/>
            </a:pP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Iceman Ötzi</a:t>
            </a: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 and </a:t>
            </a: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Bonobo Apes</a:t>
            </a:r>
            <a:r>
              <a:rPr lang="en-US" altLang="en-US" sz="3600" b="1" dirty="0">
                <a:solidFill>
                  <a:schemeClr val="tx2">
                    <a:lumMod val="25000"/>
                  </a:schemeClr>
                </a:solidFill>
                <a:latin typeface="Times New Roman" panose="02020603050405020304" pitchFamily="18" charset="0"/>
                <a:cs typeface="Arial Unicode MS" panose="020B0604020202020204" pitchFamily="34" charset="-128"/>
              </a:rPr>
              <a:t> Disprove Macroevolution </a:t>
            </a:r>
          </a:p>
        </p:txBody>
      </p:sp>
      <p:sp>
        <p:nvSpPr>
          <p:cNvPr id="7" name="Rectangle 6"/>
          <p:cNvSpPr/>
          <p:nvPr/>
        </p:nvSpPr>
        <p:spPr>
          <a:xfrm>
            <a:off x="1143000" y="6408799"/>
            <a:ext cx="2919858" cy="407163"/>
          </a:xfrm>
          <a:prstGeom prst="rect">
            <a:avLst/>
          </a:prstGeom>
        </p:spPr>
        <p:txBody>
          <a:bodyPr wrap="square">
            <a:spAutoFit/>
          </a:bodyPr>
          <a:lstStyle/>
          <a:p>
            <a:r>
              <a:rPr lang="en-US" altLang="en-US" sz="1100" b="1" dirty="0">
                <a:solidFill>
                  <a:schemeClr val="tx2">
                    <a:lumMod val="25000"/>
                  </a:schemeClr>
                </a:solidFill>
                <a:latin typeface="Calibri" panose="020F0502020204030204" pitchFamily="34" charset="0"/>
              </a:rPr>
              <a:t>Credit: South Tyrol Museum of Archaeology, modified photo Ochsenreiter [376]. </a:t>
            </a:r>
            <a:endParaRPr lang="en-US" dirty="0">
              <a:solidFill>
                <a:schemeClr val="tx2">
                  <a:lumMod val="25000"/>
                </a:schemeClr>
              </a:solidFill>
            </a:endParaRPr>
          </a:p>
        </p:txBody>
      </p:sp>
      <p:pic>
        <p:nvPicPr>
          <p:cNvPr id="8" name="Picture 7"/>
          <p:cNvPicPr>
            <a:picLocks noChangeAspect="1"/>
          </p:cNvPicPr>
          <p:nvPr/>
        </p:nvPicPr>
        <p:blipFill rotWithShape="1">
          <a:blip r:embed="rId5"/>
          <a:srcRect l="1789" t="7246" r="68237" b="-7246"/>
          <a:stretch/>
        </p:blipFill>
        <p:spPr>
          <a:xfrm>
            <a:off x="1295400" y="1656513"/>
            <a:ext cx="2294022" cy="5029200"/>
          </a:xfrm>
          <a:prstGeom prst="rect">
            <a:avLst/>
          </a:prstGeom>
          <a:scene3d>
            <a:camera prst="orthographicFront"/>
            <a:lightRig rig="threePt" dir="t"/>
          </a:scene3d>
          <a:sp3d>
            <a:bevelT w="165100" prst="coolSlant"/>
          </a:sp3d>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858" y="2651530"/>
            <a:ext cx="4015017" cy="301752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5474936" y="5669050"/>
            <a:ext cx="1952859" cy="264047"/>
          </a:xfrm>
          <a:prstGeom prst="rect">
            <a:avLst/>
          </a:prstGeom>
          <a:noFill/>
        </p:spPr>
        <p:txBody>
          <a:bodyPr wrap="square" rtlCol="0">
            <a:spAutoFit/>
          </a:bodyPr>
          <a:lstStyle/>
          <a:p>
            <a:r>
              <a:rPr lang="en-US" sz="1200" dirty="0">
                <a:solidFill>
                  <a:schemeClr val="tx2">
                    <a:lumMod val="25000"/>
                  </a:schemeClr>
                </a:solidFill>
              </a:rPr>
              <a:t>Bonobo Apes Today [669]</a:t>
            </a:r>
          </a:p>
        </p:txBody>
      </p:sp>
    </p:spTree>
    <p:extLst>
      <p:ext uri="{BB962C8B-B14F-4D97-AF65-F5344CB8AC3E}">
        <p14:creationId xmlns:p14="http://schemas.microsoft.com/office/powerpoint/2010/main" val="169930526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457200" y="228600"/>
            <a:ext cx="8001000" cy="109728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marL="420688">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1pPr>
            <a:lvl2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2pPr>
            <a:lvl3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3pPr>
            <a:lvl4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4pPr>
            <a:lvl5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Frozen 5,300 Year Old Iceman Ötzi is Nearly Identical to Humans Today</a:t>
            </a:r>
          </a:p>
        </p:txBody>
      </p:sp>
      <p:pic>
        <p:nvPicPr>
          <p:cNvPr id="522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77" t="3037" r="3677" b="3037"/>
          <a:stretch/>
        </p:blipFill>
        <p:spPr bwMode="auto">
          <a:xfrm>
            <a:off x="1828800" y="1427898"/>
            <a:ext cx="5760720" cy="3786188"/>
          </a:xfrm>
          <a:prstGeom prst="rect">
            <a:avLst/>
          </a:prstGeom>
          <a:noFill/>
          <a:ln>
            <a:noFill/>
          </a:ln>
          <a:effectLst/>
          <a:extLst>
            <a:ext uri="{909E8E84-426E-40DD-AFC4-6F175D3DCCD1}">
              <a14:hiddenFill xmlns:a14="http://schemas.microsoft.com/office/drawing/2010/main">
                <a:blipFill dpi="0" rotWithShape="0">
                  <a:blip/>
                  <a:srcRect t="3036" b="303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7" name="Text Box 3"/>
          <p:cNvSpPr txBox="1">
            <a:spLocks noChangeArrowheads="1"/>
          </p:cNvSpPr>
          <p:nvPr/>
        </p:nvSpPr>
        <p:spPr bwMode="auto">
          <a:xfrm>
            <a:off x="708660" y="5214086"/>
            <a:ext cx="8001000" cy="147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200" b="1" dirty="0">
                <a:solidFill>
                  <a:schemeClr val="tx2">
                    <a:lumMod val="25000"/>
                  </a:schemeClr>
                </a:solidFill>
                <a:latin typeface="Calibri" panose="020F0502020204030204" pitchFamily="34" charset="0"/>
              </a:rPr>
              <a:t>Figure (left): </a:t>
            </a:r>
            <a:r>
              <a:rPr lang="en-US" altLang="en-US" sz="2200" b="1" u="sng" dirty="0">
                <a:solidFill>
                  <a:schemeClr val="tx2">
                    <a:lumMod val="25000"/>
                  </a:schemeClr>
                </a:solidFill>
                <a:latin typeface="Calibri" panose="020F0502020204030204" pitchFamily="34" charset="0"/>
              </a:rPr>
              <a:t>Reconstruction</a:t>
            </a:r>
            <a:r>
              <a:rPr lang="en-US" altLang="en-US" sz="2200" b="1" dirty="0">
                <a:solidFill>
                  <a:schemeClr val="tx2">
                    <a:lumMod val="25000"/>
                  </a:schemeClr>
                </a:solidFill>
                <a:latin typeface="Calibri" panose="020F0502020204030204" pitchFamily="34" charset="0"/>
              </a:rPr>
              <a:t> of 5,300 year old Iceman Ötzi found with intact frozen real tissue, DNA, and organs. </a:t>
            </a:r>
          </a:p>
          <a:p>
            <a:pPr>
              <a:lnSpc>
                <a:spcPct val="100000"/>
              </a:lnSpc>
              <a:buClrTx/>
              <a:buFontTx/>
              <a:buNone/>
            </a:pPr>
            <a:r>
              <a:rPr lang="en-US" altLang="en-US" sz="2200" b="1" dirty="0">
                <a:solidFill>
                  <a:schemeClr val="tx2">
                    <a:lumMod val="25000"/>
                  </a:schemeClr>
                </a:solidFill>
                <a:latin typeface="Calibri" panose="020F0502020204030204" pitchFamily="34" charset="0"/>
                <a:cs typeface="Arial Unicode MS" panose="020B0604020202020204" pitchFamily="34" charset="-128"/>
              </a:rPr>
              <a:t>Photo (right): </a:t>
            </a:r>
            <a:r>
              <a:rPr lang="en-US" altLang="en-US" sz="2200" b="1" u="sng" dirty="0">
                <a:solidFill>
                  <a:schemeClr val="tx2">
                    <a:lumMod val="25000"/>
                  </a:schemeClr>
                </a:solidFill>
                <a:latin typeface="Calibri" panose="020F0502020204030204" pitchFamily="34" charset="0"/>
                <a:cs typeface="Arial Unicode MS" panose="020B0604020202020204" pitchFamily="34" charset="-128"/>
              </a:rPr>
              <a:t>Engineers today</a:t>
            </a:r>
            <a:r>
              <a:rPr lang="en-US" altLang="en-US" sz="2200" b="1" dirty="0">
                <a:solidFill>
                  <a:schemeClr val="tx2">
                    <a:lumMod val="25000"/>
                  </a:schemeClr>
                </a:solidFill>
                <a:latin typeface="Calibri" panose="020F0502020204030204" pitchFamily="34" charset="0"/>
                <a:cs typeface="Arial Unicode MS" panose="020B0604020202020204" pitchFamily="34" charset="-128"/>
              </a:rPr>
              <a:t> designing new advanced products, </a:t>
            </a:r>
          </a:p>
          <a:p>
            <a:pPr>
              <a:lnSpc>
                <a:spcPct val="100000"/>
              </a:lnSpc>
              <a:spcAft>
                <a:spcPts val="1200"/>
              </a:spcAft>
              <a:buClrTx/>
              <a:buFontTx/>
              <a:buNone/>
            </a:pPr>
            <a:r>
              <a:rPr lang="en-US" altLang="en-US" sz="2200" b="1" u="sng" dirty="0">
                <a:solidFill>
                  <a:schemeClr val="tx2">
                    <a:lumMod val="25000"/>
                  </a:schemeClr>
                </a:solidFill>
                <a:latin typeface="Calibri" panose="020F0502020204030204" pitchFamily="34" charset="0"/>
                <a:cs typeface="Arial Unicode MS" panose="020B0604020202020204" pitchFamily="34" charset="-128"/>
              </a:rPr>
              <a:t>compared to Iceman Ötzi's engineered designs</a:t>
            </a:r>
            <a:r>
              <a:rPr lang="en-US" altLang="en-US" sz="2200" b="1" dirty="0">
                <a:solidFill>
                  <a:schemeClr val="tx2">
                    <a:lumMod val="25000"/>
                  </a:schemeClr>
                </a:solidFill>
                <a:latin typeface="Calibri" panose="020F0502020204030204" pitchFamily="34" charset="0"/>
                <a:cs typeface="Arial Unicode MS" panose="020B0604020202020204" pitchFamily="34" charset="-128"/>
              </a:rPr>
              <a:t>.</a:t>
            </a:r>
            <a:r>
              <a:rPr lang="en-US" altLang="en-US" sz="2200" dirty="0">
                <a:solidFill>
                  <a:schemeClr val="tx2">
                    <a:lumMod val="25000"/>
                  </a:schemeClr>
                </a:solidFill>
                <a:latin typeface="Calibri" panose="020F0502020204030204" pitchFamily="34" charset="0"/>
                <a:cs typeface="Arial Unicode MS" panose="020B0604020202020204" pitchFamily="34" charset="-128"/>
              </a:rPr>
              <a:t> </a:t>
            </a:r>
          </a:p>
          <a:p>
            <a:pPr>
              <a:buClrTx/>
              <a:buFontTx/>
              <a:buNone/>
            </a:pPr>
            <a:r>
              <a:rPr lang="en-US" altLang="en-US" sz="1100" b="1" dirty="0">
                <a:solidFill>
                  <a:schemeClr val="tx2">
                    <a:lumMod val="25000"/>
                  </a:schemeClr>
                </a:solidFill>
                <a:latin typeface="Calibri" panose="020F0502020204030204" pitchFamily="34" charset="0"/>
              </a:rPr>
              <a:t>Credit: South Tyrol Museum of Archaeology, modified photo Ochsenreiter [376]. </a:t>
            </a:r>
          </a:p>
        </p:txBody>
      </p:sp>
      <p:sp>
        <p:nvSpPr>
          <p:cNvPr id="5" name="Date Placeholder 2"/>
          <p:cNvSpPr>
            <a:spLocks noGrp="1"/>
          </p:cNvSpPr>
          <p:nvPr>
            <p:ph type="dt" sz="half" idx="10"/>
          </p:nvPr>
        </p:nvSpPr>
        <p:spPr>
          <a:xfrm>
            <a:off x="5946648" y="6703288"/>
            <a:ext cx="2667000" cy="136526"/>
          </a:xfrm>
        </p:spPr>
        <p:txBody>
          <a:bodyPr/>
          <a:lstStyle/>
          <a:p>
            <a:r>
              <a:rPr lang="en-US" altLang="en-US" sz="1000" dirty="0">
                <a:solidFill>
                  <a:schemeClr val="tx2">
                    <a:lumMod val="25000"/>
                  </a:schemeClr>
                </a:solidFill>
              </a:rPr>
              <a:t>Evolution Is Not Science, Jeff Woodward</a:t>
            </a:r>
          </a:p>
        </p:txBody>
      </p:sp>
      <p:sp>
        <p:nvSpPr>
          <p:cNvPr id="2" name="Rectangle 1"/>
          <p:cNvSpPr/>
          <p:nvPr/>
        </p:nvSpPr>
        <p:spPr>
          <a:xfrm>
            <a:off x="4270248" y="3886200"/>
            <a:ext cx="3352800" cy="142398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37360" y="1417662"/>
            <a:ext cx="1889760" cy="31242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368754" y="1623717"/>
            <a:ext cx="8546646" cy="500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lvl="0">
              <a:lnSpc>
                <a:spcPct val="90000"/>
              </a:lnSpc>
              <a:spcAft>
                <a:spcPts val="1800"/>
              </a:spcAft>
              <a:buSzPct val="69000"/>
              <a:buBlip>
                <a:blip r:embed="rId4"/>
              </a:buBlip>
              <a:tabLst/>
            </a:pPr>
            <a:r>
              <a:rPr lang="en-US" altLang="en-US" sz="2400" b="1" dirty="0">
                <a:solidFill>
                  <a:schemeClr val="bg1"/>
                </a:solidFill>
                <a:latin typeface="Calibri" panose="020F0502020204030204" pitchFamily="34" charset="0"/>
                <a:cs typeface="Arial Unicode MS" panose="020B0604020202020204" pitchFamily="34" charset="-128"/>
              </a:rPr>
              <a:t>Iceman Ötzi is the </a:t>
            </a:r>
            <a:r>
              <a:rPr lang="en-US" altLang="en-US" sz="2400" b="1" u="sng" dirty="0">
                <a:solidFill>
                  <a:schemeClr val="bg1"/>
                </a:solidFill>
                <a:latin typeface="Calibri" panose="020F0502020204030204" pitchFamily="34" charset="0"/>
                <a:cs typeface="Arial Unicode MS" panose="020B0604020202020204" pitchFamily="34" charset="-128"/>
              </a:rPr>
              <a:t>oldest preserved 5,300 year old frozen modern human.</a:t>
            </a:r>
            <a:r>
              <a:rPr lang="en-US" altLang="en-US" sz="2400" b="1" dirty="0">
                <a:solidFill>
                  <a:schemeClr val="bg1"/>
                </a:solidFill>
                <a:latin typeface="Calibri" panose="020F0502020204030204" pitchFamily="34" charset="0"/>
                <a:cs typeface="Arial Unicode MS" panose="020B0604020202020204" pitchFamily="34" charset="-128"/>
              </a:rPr>
              <a:t> He was found at 9,600 feet on a glacier between Austria and Italy. </a:t>
            </a:r>
            <a:r>
              <a:rPr lang="en-US" altLang="en-US" sz="1200" b="1" u="sng" dirty="0">
                <a:solidFill>
                  <a:prstClr val="black"/>
                </a:solidFill>
                <a:latin typeface="Calibri" panose="020F0502020204030204" pitchFamily="34" charset="0"/>
                <a:cs typeface="Arial Unicode MS" panose="020B0604020202020204" pitchFamily="34" charset="-128"/>
              </a:rPr>
              <a:t>[376][433] </a:t>
            </a:r>
            <a:endParaRPr lang="en-US" altLang="en-US" sz="2400" b="1" dirty="0">
              <a:solidFill>
                <a:schemeClr val="bg1"/>
              </a:solidFill>
              <a:latin typeface="Calibri" panose="020F0502020204030204" pitchFamily="34" charset="0"/>
              <a:cs typeface="Arial Unicode MS" panose="020B0604020202020204" pitchFamily="34" charset="-128"/>
            </a:endParaRPr>
          </a:p>
          <a:p>
            <a:pPr lvl="0">
              <a:lnSpc>
                <a:spcPct val="90000"/>
              </a:lnSpc>
              <a:spcAft>
                <a:spcPts val="1800"/>
              </a:spcAft>
              <a:buSzPct val="69000"/>
              <a:buBlip>
                <a:blip r:embed="rId4"/>
              </a:buBlip>
              <a:tabLst/>
            </a:pPr>
            <a:r>
              <a:rPr lang="en-US" altLang="en-US" sz="2400" b="1" dirty="0">
                <a:solidFill>
                  <a:schemeClr val="bg1"/>
                </a:solidFill>
                <a:latin typeface="Calibri" panose="020F0502020204030204" pitchFamily="34" charset="0"/>
                <a:cs typeface="Arial Unicode MS" panose="020B0604020202020204" pitchFamily="34" charset="-128"/>
              </a:rPr>
              <a:t>His preserved real tissue and DNA remains were extensively </a:t>
            </a:r>
            <a:r>
              <a:rPr lang="en-US" altLang="en-US" sz="2400" b="1" u="sng" dirty="0">
                <a:solidFill>
                  <a:schemeClr val="bg1"/>
                </a:solidFill>
                <a:latin typeface="Calibri" panose="020F0502020204030204" pitchFamily="34" charset="0"/>
                <a:cs typeface="Arial Unicode MS" panose="020B0604020202020204" pitchFamily="34" charset="-128"/>
              </a:rPr>
              <a:t>tested by 100 experts around the world for decades</a:t>
            </a:r>
            <a:r>
              <a:rPr lang="en-US" altLang="en-US" sz="2400" b="1" dirty="0">
                <a:solidFill>
                  <a:schemeClr val="bg1"/>
                </a:solidFill>
                <a:latin typeface="Calibri" panose="020F0502020204030204" pitchFamily="34" charset="0"/>
                <a:cs typeface="Arial Unicode MS" panose="020B0604020202020204" pitchFamily="34" charset="-128"/>
              </a:rPr>
              <a:t>.</a:t>
            </a:r>
            <a:r>
              <a:rPr lang="en-US" altLang="en-US" sz="1200" b="1" u="sng" dirty="0">
                <a:solidFill>
                  <a:prstClr val="black"/>
                </a:solidFill>
                <a:latin typeface="Calibri" panose="020F0502020204030204" pitchFamily="34" charset="0"/>
                <a:cs typeface="Arial Unicode MS" panose="020B0604020202020204" pitchFamily="34" charset="-128"/>
              </a:rPr>
              <a:t> [376][433] </a:t>
            </a:r>
            <a:endParaRPr lang="en-US" altLang="en-US" sz="2400" b="1" dirty="0">
              <a:solidFill>
                <a:schemeClr val="bg1"/>
              </a:solidFill>
              <a:latin typeface="Calibri" panose="020F0502020204030204" pitchFamily="34" charset="0"/>
              <a:cs typeface="Arial Unicode MS" panose="020B0604020202020204" pitchFamily="34" charset="-128"/>
            </a:endParaRPr>
          </a:p>
          <a:p>
            <a:pPr>
              <a:lnSpc>
                <a:spcPct val="90000"/>
              </a:lnSpc>
              <a:spcAft>
                <a:spcPts val="1800"/>
              </a:spcAft>
              <a:buSzPct val="69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The DNA and organs of Iceman Ötzi, (a Middle Eastern modern human), are </a:t>
            </a:r>
            <a:r>
              <a:rPr lang="en-US" altLang="en-US" sz="2400" b="1" u="sng" dirty="0">
                <a:solidFill>
                  <a:schemeClr val="bg1"/>
                </a:solidFill>
                <a:latin typeface="Calibri" panose="020F0502020204030204" pitchFamily="34" charset="0"/>
                <a:cs typeface="Arial Unicode MS" panose="020B0604020202020204" pitchFamily="34" charset="-128"/>
              </a:rPr>
              <a:t>nearly identical to DNA of people living today in Corsica and Sicily, by Italy.</a:t>
            </a:r>
            <a:r>
              <a:rPr lang="en-US" altLang="en-US" sz="1200" b="1" dirty="0">
                <a:solidFill>
                  <a:schemeClr val="bg1"/>
                </a:solidFill>
                <a:latin typeface="Calibri" panose="020F0502020204030204" pitchFamily="34" charset="0"/>
                <a:cs typeface="Arial Unicode MS" panose="020B0604020202020204" pitchFamily="34" charset="-128"/>
              </a:rPr>
              <a:t> </a:t>
            </a:r>
            <a:r>
              <a:rPr lang="en-US" altLang="en-US" sz="1200" b="1" u="sng" dirty="0">
                <a:solidFill>
                  <a:schemeClr val="bg1"/>
                </a:solidFill>
                <a:latin typeface="Calibri" panose="020F0502020204030204" pitchFamily="34" charset="0"/>
                <a:cs typeface="Arial Unicode MS" panose="020B0604020202020204" pitchFamily="34" charset="-128"/>
              </a:rPr>
              <a:t>[376][433] </a:t>
            </a:r>
          </a:p>
          <a:p>
            <a:pPr>
              <a:lnSpc>
                <a:spcPct val="90000"/>
              </a:lnSpc>
              <a:spcAft>
                <a:spcPts val="1800"/>
              </a:spcAft>
              <a:buSzPct val="70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Iceman Ötzi had </a:t>
            </a:r>
            <a:r>
              <a:rPr lang="en-US" altLang="en-US" sz="2400" b="1" u="sng" dirty="0">
                <a:solidFill>
                  <a:schemeClr val="bg1"/>
                </a:solidFill>
                <a:latin typeface="Calibri" panose="020F0502020204030204" pitchFamily="34" charset="0"/>
                <a:cs typeface="Arial Unicode MS" panose="020B0604020202020204" pitchFamily="34" charset="-128"/>
              </a:rPr>
              <a:t>light skin, brown hair</a:t>
            </a:r>
            <a:r>
              <a:rPr lang="en-US" altLang="en-US" sz="2400" b="1" dirty="0">
                <a:solidFill>
                  <a:schemeClr val="bg1"/>
                </a:solidFill>
                <a:latin typeface="Calibri" panose="020F0502020204030204" pitchFamily="34" charset="0"/>
                <a:cs typeface="Arial Unicode MS" panose="020B0604020202020204" pitchFamily="34" charset="-128"/>
              </a:rPr>
              <a:t> and brown eyes. He was </a:t>
            </a:r>
            <a:r>
              <a:rPr lang="en-US" altLang="en-US" sz="2400" b="1" u="sng" dirty="0">
                <a:solidFill>
                  <a:schemeClr val="bg1"/>
                </a:solidFill>
                <a:latin typeface="Calibri" panose="020F0502020204030204" pitchFamily="34" charset="0"/>
                <a:cs typeface="Arial Unicode MS" panose="020B0604020202020204" pitchFamily="34" charset="-128"/>
              </a:rPr>
              <a:t>5 foot 5 inches tall</a:t>
            </a:r>
            <a:r>
              <a:rPr lang="en-US" altLang="en-US" sz="2400" b="1" dirty="0">
                <a:solidFill>
                  <a:schemeClr val="bg1"/>
                </a:solidFill>
                <a:latin typeface="Calibri" panose="020F0502020204030204" pitchFamily="34" charset="0"/>
                <a:cs typeface="Arial Unicode MS" panose="020B0604020202020204" pitchFamily="34" charset="-128"/>
              </a:rPr>
              <a:t> with </a:t>
            </a:r>
            <a:r>
              <a:rPr lang="en-US" altLang="en-US" sz="2400" b="1" u="sng" dirty="0">
                <a:solidFill>
                  <a:schemeClr val="bg1"/>
                </a:solidFill>
                <a:latin typeface="Calibri" panose="020F0502020204030204" pitchFamily="34" charset="0"/>
                <a:cs typeface="Arial Unicode MS" panose="020B0604020202020204" pitchFamily="34" charset="-128"/>
              </a:rPr>
              <a:t>modern diseases</a:t>
            </a:r>
            <a:r>
              <a:rPr lang="en-US" altLang="en-US" sz="2400" b="1" dirty="0">
                <a:solidFill>
                  <a:schemeClr val="bg1"/>
                </a:solidFill>
                <a:latin typeface="Calibri" panose="020F0502020204030204" pitchFamily="34" charset="0"/>
                <a:cs typeface="Arial Unicode MS" panose="020B0604020202020204" pitchFamily="34" charset="-128"/>
              </a:rPr>
              <a:t> (cardiovascular disease, lactose intolerance and Lyme disease).</a:t>
            </a:r>
          </a:p>
          <a:p>
            <a:pPr>
              <a:lnSpc>
                <a:spcPct val="90000"/>
              </a:lnSpc>
              <a:spcAft>
                <a:spcPts val="1800"/>
              </a:spcAft>
              <a:buSzPct val="70000"/>
              <a:buFont typeface="Times New Roman" panose="02020603050405020304" pitchFamily="18" charset="0"/>
              <a:buBlip>
                <a:blip r:embed="rId4"/>
              </a:buBlip>
            </a:pPr>
            <a:r>
              <a:rPr lang="en-US" altLang="en-US" sz="2400" b="1" u="sng" dirty="0">
                <a:solidFill>
                  <a:schemeClr val="bg1"/>
                </a:solidFill>
                <a:latin typeface="Calibri" panose="020F0502020204030204" pitchFamily="34" charset="0"/>
                <a:cs typeface="Arial Unicode MS" panose="020B0604020202020204" pitchFamily="34" charset="-128"/>
              </a:rPr>
              <a:t>His intact blood cells are nearly identical</a:t>
            </a:r>
            <a:r>
              <a:rPr lang="en-US" altLang="en-US" sz="2400" b="1" dirty="0">
                <a:solidFill>
                  <a:schemeClr val="bg1"/>
                </a:solidFill>
                <a:latin typeface="Calibri" panose="020F0502020204030204" pitchFamily="34" charset="0"/>
                <a:cs typeface="Arial Unicode MS" panose="020B0604020202020204" pitchFamily="34" charset="-128"/>
              </a:rPr>
              <a:t> to humans today. </a:t>
            </a:r>
            <a:r>
              <a:rPr lang="en-US" altLang="en-US" sz="1200" b="1" dirty="0">
                <a:solidFill>
                  <a:schemeClr val="bg1"/>
                </a:solidFill>
                <a:latin typeface="Calibri" panose="020F0502020204030204" pitchFamily="34" charset="0"/>
                <a:cs typeface="Arial Unicode MS" panose="020B0604020202020204" pitchFamily="34" charset="-128"/>
              </a:rPr>
              <a:t>[376][433]</a:t>
            </a:r>
          </a:p>
        </p:txBody>
      </p:sp>
      <p:sp>
        <p:nvSpPr>
          <p:cNvPr id="4" name="Date Placeholder 2"/>
          <p:cNvSpPr>
            <a:spLocks noGrp="1"/>
          </p:cNvSpPr>
          <p:nvPr>
            <p:ph type="dt" sz="half" idx="10"/>
          </p:nvPr>
        </p:nvSpPr>
        <p:spPr>
          <a:xfrm>
            <a:off x="5876018" y="6610346"/>
            <a:ext cx="2667000" cy="365125"/>
          </a:xfrm>
        </p:spPr>
        <p:txBody>
          <a:bodyPr/>
          <a:lstStyle/>
          <a:p>
            <a:r>
              <a:rPr lang="en-US" altLang="en-US" sz="1000" dirty="0">
                <a:solidFill>
                  <a:schemeClr val="bg1"/>
                </a:solidFill>
              </a:rPr>
              <a:t>Evolution Is Not Science, Jeff Woodward</a:t>
            </a:r>
          </a:p>
        </p:txBody>
      </p:sp>
      <p:sp>
        <p:nvSpPr>
          <p:cNvPr id="5" name="Text Box 1"/>
          <p:cNvSpPr txBox="1">
            <a:spLocks noChangeArrowheads="1"/>
          </p:cNvSpPr>
          <p:nvPr/>
        </p:nvSpPr>
        <p:spPr bwMode="auto">
          <a:xfrm>
            <a:off x="542018" y="337978"/>
            <a:ext cx="8001000" cy="109728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marL="420688">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1pPr>
            <a:lvl2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2pPr>
            <a:lvl3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3pPr>
            <a:lvl4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4pPr>
            <a:lvl5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Frozen 5,300 Year Old Iceman Ötzi is Nearly Identical to Humans Today</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402318" y="1402335"/>
            <a:ext cx="8436882" cy="528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1463" indent="-185738">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1pPr>
            <a:lvl2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2pPr>
            <a:lvl3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3pPr>
            <a:lvl4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4pPr>
            <a:lvl5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buClrTx/>
              <a:buFontTx/>
              <a:buNone/>
            </a:pPr>
            <a:r>
              <a:rPr lang="en-US" altLang="en-US" sz="2600" b="1" dirty="0">
                <a:solidFill>
                  <a:schemeClr val="bg1"/>
                </a:solidFill>
                <a:latin typeface="Calibri" panose="020F0502020204030204" pitchFamily="34" charset="0"/>
                <a:cs typeface="Arial Unicode MS" panose="020B0604020202020204" pitchFamily="34" charset="-128"/>
              </a:rPr>
              <a:t>Iceman Ötzi had </a:t>
            </a:r>
            <a:r>
              <a:rPr lang="en-US" altLang="en-US" sz="2600" b="1" u="sng" dirty="0">
                <a:solidFill>
                  <a:schemeClr val="bg1"/>
                </a:solidFill>
                <a:latin typeface="Calibri" panose="020F0502020204030204" pitchFamily="34" charset="0"/>
                <a:cs typeface="Arial Unicode MS" panose="020B0604020202020204" pitchFamily="34" charset="-128"/>
              </a:rPr>
              <a:t>advanced engineered designs including</a:t>
            </a:r>
            <a:r>
              <a:rPr lang="en-US" altLang="en-US" sz="2600" b="1" dirty="0">
                <a:solidFill>
                  <a:schemeClr val="bg1"/>
                </a:solidFill>
                <a:latin typeface="Calibri" panose="020F0502020204030204" pitchFamily="34" charset="0"/>
                <a:cs typeface="Arial Unicode MS" panose="020B0604020202020204" pitchFamily="34" charset="-128"/>
              </a:rPr>
              <a:t>:</a:t>
            </a:r>
          </a:p>
          <a:p>
            <a:pPr>
              <a:lnSpc>
                <a:spcPct val="90000"/>
              </a:lnSpc>
              <a:buSzPct val="76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A sewn leather belt.</a:t>
            </a:r>
          </a:p>
          <a:p>
            <a:pPr>
              <a:lnSpc>
                <a:spcPct val="90000"/>
              </a:lnSpc>
              <a:buSzPct val="76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A bear skin cap with chin strap, coat and leggings.</a:t>
            </a:r>
          </a:p>
          <a:p>
            <a:pPr>
              <a:lnSpc>
                <a:spcPct val="90000"/>
              </a:lnSpc>
              <a:buSzPct val="76000"/>
              <a:buFont typeface="Times New Roman" panose="02020603050405020304" pitchFamily="18" charset="0"/>
              <a:buBlip>
                <a:blip r:embed="rId4"/>
              </a:buBlip>
            </a:pPr>
            <a:r>
              <a:rPr lang="en-US" altLang="en-US" sz="2400" b="1" u="sng" dirty="0">
                <a:solidFill>
                  <a:schemeClr val="bg1"/>
                </a:solidFill>
                <a:latin typeface="Calibri" panose="020F0502020204030204" pitchFamily="34" charset="0"/>
                <a:cs typeface="Arial Unicode MS" panose="020B0604020202020204" pitchFamily="34" charset="-128"/>
              </a:rPr>
              <a:t>Waterproof shoes</a:t>
            </a:r>
            <a:r>
              <a:rPr lang="en-US" altLang="en-US" sz="2400" b="1" dirty="0">
                <a:solidFill>
                  <a:schemeClr val="bg1"/>
                </a:solidFill>
                <a:latin typeface="Calibri" panose="020F0502020204030204" pitchFamily="34" charset="0"/>
                <a:cs typeface="Arial Unicode MS" panose="020B0604020202020204" pitchFamily="34" charset="-128"/>
              </a:rPr>
              <a:t> (from multiple sewn animal skins, that were wider at the bottom for use as </a:t>
            </a:r>
            <a:r>
              <a:rPr lang="en-US" altLang="en-US" sz="2400" b="1" u="sng" dirty="0">
                <a:solidFill>
                  <a:schemeClr val="bg1"/>
                </a:solidFill>
                <a:latin typeface="Calibri" panose="020F0502020204030204" pitchFamily="34" charset="0"/>
                <a:cs typeface="Arial Unicode MS" panose="020B0604020202020204" pitchFamily="34" charset="-128"/>
              </a:rPr>
              <a:t>mountain snowshoes</a:t>
            </a:r>
            <a:r>
              <a:rPr lang="en-US" altLang="en-US" sz="2400" b="1" dirty="0">
                <a:solidFill>
                  <a:schemeClr val="bg1"/>
                </a:solidFill>
                <a:latin typeface="Calibri" panose="020F0502020204030204" pitchFamily="34" charset="0"/>
                <a:cs typeface="Arial Unicode MS" panose="020B0604020202020204" pitchFamily="34" charset="-128"/>
              </a:rPr>
              <a:t>).</a:t>
            </a:r>
          </a:p>
          <a:p>
            <a:pPr>
              <a:lnSpc>
                <a:spcPct val="90000"/>
              </a:lnSpc>
              <a:spcAft>
                <a:spcPts val="1800"/>
              </a:spcAft>
              <a:buSzPct val="76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Warm </a:t>
            </a:r>
            <a:r>
              <a:rPr lang="en-US" altLang="en-US" sz="2400" b="1" u="sng" dirty="0">
                <a:solidFill>
                  <a:schemeClr val="bg1"/>
                </a:solidFill>
                <a:latin typeface="Calibri" panose="020F0502020204030204" pitchFamily="34" charset="0"/>
                <a:cs typeface="Arial Unicode MS" panose="020B0604020202020204" pitchFamily="34" charset="-128"/>
              </a:rPr>
              <a:t>grass socks.</a:t>
            </a:r>
            <a:r>
              <a:rPr lang="en-US" altLang="en-US" sz="2400" b="1" dirty="0">
                <a:solidFill>
                  <a:schemeClr val="bg1"/>
                </a:solidFill>
                <a:latin typeface="Calibri" panose="020F0502020204030204" pitchFamily="34" charset="0"/>
                <a:cs typeface="Arial Unicode MS" panose="020B0604020202020204" pitchFamily="34" charset="-128"/>
              </a:rPr>
              <a:t> </a:t>
            </a:r>
            <a:r>
              <a:rPr lang="en-US" altLang="en-US" sz="1200" b="1" dirty="0">
                <a:solidFill>
                  <a:schemeClr val="bg1"/>
                </a:solidFill>
                <a:latin typeface="Calibri" panose="020F0502020204030204" pitchFamily="34" charset="0"/>
                <a:cs typeface="Arial Unicode MS" panose="020B0604020202020204" pitchFamily="34" charset="-128"/>
              </a:rPr>
              <a:t>[385][433] </a:t>
            </a:r>
          </a:p>
          <a:p>
            <a:pPr>
              <a:lnSpc>
                <a:spcPct val="90000"/>
              </a:lnSpc>
              <a:buClrTx/>
              <a:buFontTx/>
              <a:buNone/>
            </a:pPr>
            <a:r>
              <a:rPr lang="en-US" altLang="en-US" sz="2600" b="1" dirty="0">
                <a:solidFill>
                  <a:schemeClr val="bg1"/>
                </a:solidFill>
                <a:latin typeface="Calibri" panose="020F0502020204030204" pitchFamily="34" charset="0"/>
                <a:cs typeface="Arial Unicode MS" panose="020B0604020202020204" pitchFamily="34" charset="-128"/>
              </a:rPr>
              <a:t>Weapons:</a:t>
            </a:r>
          </a:p>
          <a:p>
            <a:pPr>
              <a:lnSpc>
                <a:spcPct val="90000"/>
              </a:lnSpc>
              <a:buSzPct val="76000"/>
              <a:buFont typeface="Times New Roman" panose="02020603050405020304" pitchFamily="18" charset="0"/>
              <a:buBlip>
                <a:blip r:embed="rId4"/>
              </a:buBlip>
            </a:pPr>
            <a:r>
              <a:rPr lang="en-US" altLang="en-US" sz="2400" b="1" u="sng" dirty="0">
                <a:solidFill>
                  <a:schemeClr val="bg1"/>
                </a:solidFill>
                <a:latin typeface="Calibri" panose="020F0502020204030204" pitchFamily="34" charset="0"/>
                <a:cs typeface="Arial Unicode MS" panose="020B0604020202020204" pitchFamily="34" charset="-128"/>
              </a:rPr>
              <a:t>99.7% pure copper ax,</a:t>
            </a:r>
            <a:r>
              <a:rPr lang="en-US" altLang="en-US" sz="2400" b="1" dirty="0">
                <a:solidFill>
                  <a:schemeClr val="bg1"/>
                </a:solidFill>
                <a:latin typeface="Calibri" panose="020F0502020204030204" pitchFamily="34" charset="0"/>
                <a:cs typeface="Arial Unicode MS" panose="020B0604020202020204" pitchFamily="34" charset="-128"/>
              </a:rPr>
              <a:t> (</a:t>
            </a:r>
            <a:r>
              <a:rPr lang="en-US" altLang="en-US" sz="2400" b="1" u="sng" dirty="0">
                <a:solidFill>
                  <a:schemeClr val="bg1"/>
                </a:solidFill>
                <a:latin typeface="Calibri" panose="020F0502020204030204" pitchFamily="34" charset="0"/>
                <a:cs typeface="Arial Unicode MS" panose="020B0604020202020204" pitchFamily="34" charset="-128"/>
              </a:rPr>
              <a:t>smelted, cast, cold-forged</a:t>
            </a:r>
            <a:r>
              <a:rPr lang="en-US" altLang="en-US" sz="2400" b="1" dirty="0">
                <a:solidFill>
                  <a:schemeClr val="bg1"/>
                </a:solidFill>
                <a:latin typeface="Calibri" panose="020F0502020204030204" pitchFamily="34" charset="0"/>
                <a:cs typeface="Arial Unicode MS" panose="020B0604020202020204" pitchFamily="34" charset="-128"/>
              </a:rPr>
              <a:t>, sharpened).</a:t>
            </a:r>
          </a:p>
          <a:p>
            <a:pPr>
              <a:lnSpc>
                <a:spcPct val="90000"/>
              </a:lnSpc>
              <a:buSzPct val="76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Arrows in a quiver pouch with advanced stabilizing fins.</a:t>
            </a:r>
          </a:p>
          <a:p>
            <a:pPr>
              <a:lnSpc>
                <a:spcPct val="90000"/>
              </a:lnSpc>
              <a:spcAft>
                <a:spcPts val="1800"/>
              </a:spcAft>
              <a:buSzPct val="76000"/>
              <a:buFont typeface="Times New Roman" panose="02020603050405020304" pitchFamily="18" charset="0"/>
              <a:buBlip>
                <a:blip r:embed="rId4"/>
              </a:buBlip>
            </a:pPr>
            <a:r>
              <a:rPr lang="en-US" altLang="en-US" sz="2400" b="1" dirty="0">
                <a:solidFill>
                  <a:schemeClr val="bg1"/>
                </a:solidFill>
                <a:latin typeface="Calibri" panose="020F0502020204030204" pitchFamily="34" charset="0"/>
                <a:cs typeface="Arial Unicode MS" panose="020B0604020202020204" pitchFamily="34" charset="-128"/>
              </a:rPr>
              <a:t>A powerful </a:t>
            </a:r>
            <a:r>
              <a:rPr lang="en-US" altLang="en-US" sz="2400" b="1" u="sng" dirty="0">
                <a:solidFill>
                  <a:schemeClr val="bg1"/>
                </a:solidFill>
                <a:latin typeface="Calibri" panose="020F0502020204030204" pitchFamily="34" charset="0"/>
                <a:cs typeface="Arial Unicode MS" panose="020B0604020202020204" pitchFamily="34" charset="-128"/>
              </a:rPr>
              <a:t>72 inch longbow.</a:t>
            </a:r>
            <a:r>
              <a:rPr lang="en-US" altLang="en-US" sz="2400" b="1" dirty="0">
                <a:solidFill>
                  <a:schemeClr val="bg1"/>
                </a:solidFill>
                <a:latin typeface="Calibri" panose="020F0502020204030204" pitchFamily="34" charset="0"/>
                <a:cs typeface="Arial Unicode MS" panose="020B0604020202020204" pitchFamily="34" charset="-128"/>
              </a:rPr>
              <a:t> </a:t>
            </a:r>
            <a:r>
              <a:rPr lang="en-US" altLang="en-US" sz="1200" b="1" dirty="0">
                <a:solidFill>
                  <a:schemeClr val="bg1"/>
                </a:solidFill>
                <a:latin typeface="Calibri" panose="020F0502020204030204" pitchFamily="34" charset="0"/>
                <a:cs typeface="Arial Unicode MS" panose="020B0604020202020204" pitchFamily="34" charset="-128"/>
              </a:rPr>
              <a:t>[385][433]</a:t>
            </a:r>
          </a:p>
          <a:p>
            <a:pPr>
              <a:lnSpc>
                <a:spcPct val="90000"/>
              </a:lnSpc>
              <a:buClrTx/>
              <a:buFontTx/>
              <a:buNone/>
            </a:pPr>
            <a:r>
              <a:rPr lang="en-US" altLang="en-US" sz="2600" b="1" dirty="0">
                <a:solidFill>
                  <a:schemeClr val="bg1"/>
                </a:solidFill>
                <a:latin typeface="Calibri" panose="020F0502020204030204" pitchFamily="34" charset="0"/>
                <a:cs typeface="Arial Unicode MS" panose="020B0604020202020204" pitchFamily="34" charset="-128"/>
              </a:rPr>
              <a:t>Tool belt pouch with:</a:t>
            </a:r>
          </a:p>
          <a:p>
            <a:pPr>
              <a:lnSpc>
                <a:spcPct val="90000"/>
              </a:lnSpc>
              <a:buClr>
                <a:srgbClr val="FFFFFF"/>
              </a:buClr>
              <a:buSzPct val="76000"/>
              <a:buFont typeface="Times New Roman" panose="02020603050405020304" pitchFamily="18" charset="0"/>
              <a:buBlip>
                <a:blip r:embed="rId4"/>
              </a:buBlip>
            </a:pPr>
            <a:r>
              <a:rPr lang="en-US" altLang="en-US" sz="2400" b="1" u="sng" dirty="0">
                <a:solidFill>
                  <a:schemeClr val="bg1"/>
                </a:solidFill>
                <a:latin typeface="Calibri" panose="020F0502020204030204" pitchFamily="34" charset="0"/>
                <a:cs typeface="Arial Unicode MS" panose="020B0604020202020204" pitchFamily="34" charset="-128"/>
              </a:rPr>
              <a:t>Mushroom</a:t>
            </a:r>
            <a:r>
              <a:rPr lang="en-US" altLang="en-US" sz="2400" b="1" dirty="0">
                <a:solidFill>
                  <a:schemeClr val="bg1"/>
                </a:solidFill>
                <a:latin typeface="Calibri" panose="020F0502020204030204" pitchFamily="34" charset="0"/>
                <a:cs typeface="Arial Unicode MS" panose="020B0604020202020204" pitchFamily="34" charset="-128"/>
              </a:rPr>
              <a:t> birch fungus, known as an </a:t>
            </a:r>
            <a:r>
              <a:rPr lang="en-US" altLang="en-US" sz="2400" b="1" u="sng" dirty="0">
                <a:solidFill>
                  <a:schemeClr val="bg1"/>
                </a:solidFill>
                <a:latin typeface="Calibri" panose="020F0502020204030204" pitchFamily="34" charset="0"/>
                <a:cs typeface="Arial Unicode MS" panose="020B0604020202020204" pitchFamily="34" charset="-128"/>
              </a:rPr>
              <a:t>antibacterial medicine.</a:t>
            </a:r>
          </a:p>
          <a:p>
            <a:pPr>
              <a:lnSpc>
                <a:spcPct val="90000"/>
              </a:lnSpc>
              <a:spcAft>
                <a:spcPts val="1150"/>
              </a:spcAft>
              <a:buClr>
                <a:srgbClr val="FFFFFF"/>
              </a:buClr>
              <a:buSzPct val="76000"/>
              <a:buFont typeface="Times New Roman" panose="02020603050405020304" pitchFamily="18" charset="0"/>
              <a:buBlip>
                <a:blip r:embed="rId4"/>
              </a:buBlip>
            </a:pPr>
            <a:r>
              <a:rPr lang="en-US" altLang="en-US" sz="2400" b="1" u="sng" dirty="0">
                <a:solidFill>
                  <a:schemeClr val="bg1"/>
                </a:solidFill>
                <a:latin typeface="Calibri" panose="020F0502020204030204" pitchFamily="34" charset="0"/>
                <a:cs typeface="Arial Unicode MS" panose="020B0604020202020204" pitchFamily="34" charset="-128"/>
              </a:rPr>
              <a:t>A complex fire starting kit</a:t>
            </a:r>
            <a:r>
              <a:rPr lang="en-US" altLang="en-US" sz="2400" b="1" dirty="0">
                <a:solidFill>
                  <a:schemeClr val="bg1"/>
                </a:solidFill>
                <a:latin typeface="Calibri" panose="020F0502020204030204" pitchFamily="34" charset="0"/>
                <a:cs typeface="Arial Unicode MS" panose="020B0604020202020204" pitchFamily="34" charset="-128"/>
              </a:rPr>
              <a:t> (with a 2nd type of mushroom for tinder and flint, plus pyrite for creating sparks). </a:t>
            </a:r>
            <a:r>
              <a:rPr lang="en-US" altLang="en-US" sz="1200" b="1" u="sng" dirty="0">
                <a:solidFill>
                  <a:schemeClr val="bg1"/>
                </a:solidFill>
                <a:latin typeface="Calibri" panose="020F0502020204030204" pitchFamily="34" charset="0"/>
                <a:cs typeface="Arial Unicode MS" panose="020B0604020202020204" pitchFamily="34" charset="-128"/>
              </a:rPr>
              <a:t>[433]</a:t>
            </a:r>
            <a:endParaRPr lang="en-US" altLang="en-US" sz="1200" b="1" u="sng" dirty="0">
              <a:solidFill>
                <a:schemeClr val="bg1"/>
              </a:solidFill>
              <a:latin typeface="Calibri" panose="020F0502020204030204" pitchFamily="34" charset="0"/>
              <a:cs typeface="Arial Unicode MS" panose="020B0604020202020204" pitchFamily="34" charset="-128"/>
              <a:hlinkClick r:id="rId5"/>
            </a:endParaRPr>
          </a:p>
        </p:txBody>
      </p:sp>
      <p:sp>
        <p:nvSpPr>
          <p:cNvPr id="4" name="Date Placeholder 2"/>
          <p:cNvSpPr>
            <a:spLocks noGrp="1"/>
          </p:cNvSpPr>
          <p:nvPr>
            <p:ph type="dt" sz="half" idx="10"/>
          </p:nvPr>
        </p:nvSpPr>
        <p:spPr>
          <a:xfrm>
            <a:off x="6019800" y="6628178"/>
            <a:ext cx="2667000" cy="365125"/>
          </a:xfrm>
        </p:spPr>
        <p:txBody>
          <a:bodyPr/>
          <a:lstStyle/>
          <a:p>
            <a:r>
              <a:rPr lang="en-US" altLang="en-US" sz="1000" dirty="0">
                <a:solidFill>
                  <a:schemeClr val="bg1"/>
                </a:solidFill>
              </a:rPr>
              <a:t>Evolution Is Not Science, Jeff Woodward</a:t>
            </a:r>
          </a:p>
        </p:txBody>
      </p:sp>
      <p:sp>
        <p:nvSpPr>
          <p:cNvPr id="5" name="Text Box 1"/>
          <p:cNvSpPr txBox="1">
            <a:spLocks noChangeArrowheads="1"/>
          </p:cNvSpPr>
          <p:nvPr/>
        </p:nvSpPr>
        <p:spPr bwMode="auto">
          <a:xfrm>
            <a:off x="516618" y="185874"/>
            <a:ext cx="8001000" cy="1097280"/>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marL="420688">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1pPr>
            <a:lvl2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2pPr>
            <a:lvl3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3pPr>
            <a:lvl4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4pPr>
            <a:lvl5pPr>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20688" algn="l"/>
                <a:tab pos="877888" algn="l"/>
                <a:tab pos="1335088" algn="l"/>
                <a:tab pos="1792288" algn="l"/>
                <a:tab pos="2249488" algn="l"/>
                <a:tab pos="2706688" algn="l"/>
                <a:tab pos="3163888" algn="l"/>
                <a:tab pos="3621088" algn="l"/>
                <a:tab pos="4078288" algn="l"/>
                <a:tab pos="4535488" algn="l"/>
                <a:tab pos="4992688" algn="l"/>
                <a:tab pos="5449888" algn="l"/>
                <a:tab pos="5907088" algn="l"/>
                <a:tab pos="6364288" algn="l"/>
                <a:tab pos="6821488" algn="l"/>
                <a:tab pos="7278688" algn="l"/>
                <a:tab pos="7735888" algn="l"/>
                <a:tab pos="8193088" algn="l"/>
                <a:tab pos="8650288" algn="l"/>
                <a:tab pos="9107488" algn="l"/>
                <a:tab pos="9564688"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b="1" dirty="0">
                <a:solidFill>
                  <a:schemeClr val="tx2">
                    <a:lumMod val="25000"/>
                  </a:schemeClr>
                </a:solidFill>
                <a:latin typeface="Times New Roman" panose="02020603050405020304" pitchFamily="18" charset="0"/>
                <a:cs typeface="Times New Roman" panose="02020603050405020304" pitchFamily="18" charset="0"/>
              </a:rPr>
              <a:t>Frozen 5,300 Year Old Iceman Ötzi is Nearly Identical to Humans Today</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50194"/>
            <a:ext cx="3475038" cy="34925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l="45114" t="61516" r="5013" b="1060"/>
          <a:stretch>
            <a:fillRect/>
          </a:stretch>
        </p:blipFill>
        <p:spPr bwMode="auto">
          <a:xfrm>
            <a:off x="1819275" y="3621088"/>
            <a:ext cx="3895725" cy="2962275"/>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45114" t="61516" r="5013" b="106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AutoShape 4"/>
          <p:cNvSpPr>
            <a:spLocks noChangeArrowheads="1"/>
          </p:cNvSpPr>
          <p:nvPr/>
        </p:nvSpPr>
        <p:spPr bwMode="auto">
          <a:xfrm>
            <a:off x="539750" y="3206863"/>
            <a:ext cx="1279525" cy="1508125"/>
          </a:xfrm>
          <a:prstGeom prst="roundRect">
            <a:avLst>
              <a:gd name="adj" fmla="val 120"/>
            </a:avLst>
          </a:prstGeom>
          <a:solidFill>
            <a:srgbClr val="198A8A">
              <a:alpha val="0"/>
            </a:srgbClr>
          </a:solidFill>
          <a:ln w="18360">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1" name="Oval 5"/>
          <p:cNvSpPr>
            <a:spLocks noChangeArrowheads="1"/>
          </p:cNvSpPr>
          <p:nvPr/>
        </p:nvSpPr>
        <p:spPr bwMode="auto">
          <a:xfrm>
            <a:off x="2514600" y="2514600"/>
            <a:ext cx="1143000" cy="914400"/>
          </a:xfrm>
          <a:prstGeom prst="ellipse">
            <a:avLst/>
          </a:prstGeom>
          <a:solidFill>
            <a:srgbClr val="008000">
              <a:alpha val="0"/>
            </a:srgbClr>
          </a:solidFill>
          <a:ln w="18360">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2" name="Oval 6"/>
          <p:cNvSpPr>
            <a:spLocks noChangeArrowheads="1"/>
          </p:cNvSpPr>
          <p:nvPr/>
        </p:nvSpPr>
        <p:spPr bwMode="auto">
          <a:xfrm>
            <a:off x="4375472" y="4999612"/>
            <a:ext cx="1143000" cy="914400"/>
          </a:xfrm>
          <a:prstGeom prst="ellipse">
            <a:avLst/>
          </a:prstGeom>
          <a:solidFill>
            <a:srgbClr val="008000">
              <a:alpha val="0"/>
            </a:srgbClr>
          </a:solidFill>
          <a:ln w="18360">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3" name="Text Box 7"/>
          <p:cNvSpPr txBox="1">
            <a:spLocks noChangeArrowheads="1"/>
          </p:cNvSpPr>
          <p:nvPr/>
        </p:nvSpPr>
        <p:spPr bwMode="auto">
          <a:xfrm>
            <a:off x="4090353" y="1448540"/>
            <a:ext cx="4800600" cy="2077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spcAft>
                <a:spcPts val="1438"/>
              </a:spcAft>
              <a:buClrTx/>
            </a:pPr>
            <a:r>
              <a:rPr lang="en-US" altLang="en-US" sz="3400" b="1" dirty="0">
                <a:solidFill>
                  <a:schemeClr val="accent5">
                    <a:lumMod val="75000"/>
                  </a:schemeClr>
                </a:solidFill>
                <a:latin typeface="Calibri" panose="020F0502020204030204" pitchFamily="34" charset="0"/>
              </a:rPr>
              <a:t>The First Complete In Situ Skull of Homo Erectus Throws Human Evolution into Disarray</a:t>
            </a:r>
            <a:r>
              <a:rPr lang="en-US" altLang="en-US" sz="1600" b="1" i="1" dirty="0">
                <a:solidFill>
                  <a:schemeClr val="accent5">
                    <a:lumMod val="75000"/>
                  </a:schemeClr>
                </a:solidFill>
                <a:latin typeface="Calibri" panose="020F0502020204030204" pitchFamily="34" charset="0"/>
              </a:rPr>
              <a:t> </a:t>
            </a:r>
            <a:r>
              <a:rPr lang="en-US" altLang="en-US" sz="1600" dirty="0">
                <a:solidFill>
                  <a:schemeClr val="accent5">
                    <a:lumMod val="75000"/>
                  </a:schemeClr>
                </a:solidFill>
                <a:latin typeface="Calibri" panose="020F0502020204030204" pitchFamily="34" charset="0"/>
                <a:hlinkClick r:id="rId5"/>
              </a:rPr>
              <a:t>[664]</a:t>
            </a:r>
          </a:p>
          <a:p>
            <a:pPr>
              <a:spcAft>
                <a:spcPts val="1438"/>
              </a:spcAft>
              <a:buClrTx/>
              <a:buFontTx/>
              <a:buNone/>
            </a:pPr>
            <a:endParaRPr lang="en-US" altLang="en-US" sz="3400" b="1" dirty="0">
              <a:solidFill>
                <a:schemeClr val="accent5">
                  <a:lumMod val="75000"/>
                </a:schemeClr>
              </a:solidFill>
              <a:latin typeface="Calibri" panose="020F0502020204030204" pitchFamily="34" charset="0"/>
            </a:endParaRPr>
          </a:p>
        </p:txBody>
      </p:sp>
      <p:sp>
        <p:nvSpPr>
          <p:cNvPr id="55304" name="Rectangle 8"/>
          <p:cNvSpPr>
            <a:spLocks noChangeArrowheads="1"/>
          </p:cNvSpPr>
          <p:nvPr/>
        </p:nvSpPr>
        <p:spPr bwMode="auto">
          <a:xfrm>
            <a:off x="786833" y="1454148"/>
            <a:ext cx="297180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200" b="1">
                <a:latin typeface="Calibri" panose="020F0502020204030204" pitchFamily="34" charset="0"/>
                <a:cs typeface="Arial Unicode MS" panose="020B0604020202020204" pitchFamily="34" charset="-128"/>
              </a:rPr>
              <a:t>Bonobo ape skull today</a:t>
            </a:r>
          </a:p>
        </p:txBody>
      </p:sp>
      <p:sp>
        <p:nvSpPr>
          <p:cNvPr id="55305" name="Rectangle 9"/>
          <p:cNvSpPr>
            <a:spLocks noChangeArrowheads="1"/>
          </p:cNvSpPr>
          <p:nvPr/>
        </p:nvSpPr>
        <p:spPr bwMode="auto">
          <a:xfrm>
            <a:off x="2057400" y="3604532"/>
            <a:ext cx="365760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200" b="1" dirty="0">
                <a:solidFill>
                  <a:srgbClr val="FFFFFF"/>
                </a:solidFill>
                <a:latin typeface="Calibri" panose="020F0502020204030204" pitchFamily="34" charset="0"/>
                <a:cs typeface="Arial Unicode MS" panose="020B0604020202020204" pitchFamily="34" charset="-128"/>
              </a:rPr>
              <a:t>Homo erectus hominid (ape)</a:t>
            </a:r>
          </a:p>
        </p:txBody>
      </p:sp>
      <p:sp>
        <p:nvSpPr>
          <p:cNvPr id="12" name="Text Box 1"/>
          <p:cNvSpPr txBox="1">
            <a:spLocks noChangeArrowheads="1"/>
          </p:cNvSpPr>
          <p:nvPr/>
        </p:nvSpPr>
        <p:spPr bwMode="auto">
          <a:xfrm>
            <a:off x="914400" y="228599"/>
            <a:ext cx="7406640" cy="1023937"/>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rgbClr val="666666"/>
                </a:solidFill>
                <a:latin typeface="Times New Roman" panose="02020603050405020304" pitchFamily="18" charset="0"/>
                <a:cs typeface="Times New Roman" panose="02020603050405020304" pitchFamily="18" charset="0"/>
              </a:rPr>
              <a:t>Science Proves Bonobo Apes are Nearly the Same as Homo Erectus Hominids</a:t>
            </a:r>
          </a:p>
        </p:txBody>
      </p:sp>
      <p:sp>
        <p:nvSpPr>
          <p:cNvPr id="11" name="Rectangle 11"/>
          <p:cNvSpPr>
            <a:spLocks noChangeArrowheads="1"/>
          </p:cNvSpPr>
          <p:nvPr/>
        </p:nvSpPr>
        <p:spPr bwMode="auto">
          <a:xfrm>
            <a:off x="3657600" y="6565085"/>
            <a:ext cx="685800"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725"/>
              </a:spcAft>
            </a:pPr>
            <a:r>
              <a:rPr lang="en-US" altLang="en-US" sz="1100" b="1" dirty="0">
                <a:solidFill>
                  <a:srgbClr val="FFFFFF"/>
                </a:solidFill>
                <a:latin typeface="Calibri" panose="020F0502020204030204" pitchFamily="34" charset="0"/>
                <a:cs typeface="Arial Unicode MS" panose="020B0604020202020204" pitchFamily="34" charset="-128"/>
                <a:hlinkClick r:id="rId5"/>
              </a:rPr>
              <a:t>[664]</a:t>
            </a:r>
          </a:p>
        </p:txBody>
      </p:sp>
      <p:sp>
        <p:nvSpPr>
          <p:cNvPr id="13" name="Rectangle 10"/>
          <p:cNvSpPr>
            <a:spLocks noChangeArrowheads="1"/>
          </p:cNvSpPr>
          <p:nvPr/>
        </p:nvSpPr>
        <p:spPr bwMode="auto">
          <a:xfrm>
            <a:off x="982662" y="5059907"/>
            <a:ext cx="68580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725"/>
              </a:spcAft>
            </a:pPr>
            <a:r>
              <a:rPr lang="en-US" altLang="en-US" sz="1100" b="1" dirty="0">
                <a:solidFill>
                  <a:srgbClr val="FFFFFF"/>
                </a:solidFill>
                <a:latin typeface="Calibri" panose="020F0502020204030204" pitchFamily="34" charset="0"/>
                <a:cs typeface="Arial Unicode MS" panose="020B0604020202020204" pitchFamily="34" charset="-128"/>
                <a:hlinkClick r:id="rId7"/>
              </a:rPr>
              <a:t>[668]</a:t>
            </a:r>
          </a:p>
        </p:txBody>
      </p:sp>
      <p:sp>
        <p:nvSpPr>
          <p:cNvPr id="14" name="Date Placeholder 2"/>
          <p:cNvSpPr>
            <a:spLocks noGrp="1"/>
          </p:cNvSpPr>
          <p:nvPr>
            <p:ph type="dt" sz="half" idx="10"/>
          </p:nvPr>
        </p:nvSpPr>
        <p:spPr>
          <a:xfrm>
            <a:off x="5885147" y="6513490"/>
            <a:ext cx="2667000" cy="365125"/>
          </a:xfrm>
        </p:spPr>
        <p:txBody>
          <a:bodyPr/>
          <a:lstStyle/>
          <a:p>
            <a:r>
              <a:rPr lang="en-US" altLang="en-US" sz="1000" dirty="0"/>
              <a:t>Evolution Is Not Science, Jeff Woodward</a:t>
            </a:r>
          </a:p>
        </p:txBody>
      </p:sp>
    </p:spTree>
  </p:cSld>
  <p:clrMapOvr>
    <a:masterClrMapping/>
  </p:clrMapOvr>
  <p:transition spd="med" advTm="2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274320" y="721270"/>
            <a:ext cx="8518525" cy="6140142"/>
          </a:xfrm>
          <a:prstGeom prst="rect">
            <a:avLst/>
          </a:prstGeom>
          <a:noFill/>
          <a:ln>
            <a:noFill/>
          </a:ln>
          <a:effectLst>
            <a:outerShdw dist="25400" dir="2700000" algn="ctr" rotWithShape="0">
              <a:schemeClr val="tx2">
                <a:lumMod val="75000"/>
              </a:schemeClr>
            </a:outerShdw>
          </a:effectLst>
        </p:spPr>
        <p:txBody>
          <a:bodyPr wrap="square" lIns="329040" tIns="182880" rIns="329040" bIns="18288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1200"/>
              </a:spcAft>
              <a:buClrTx/>
              <a:buFontTx/>
              <a:buNone/>
            </a:pPr>
            <a:r>
              <a:rPr lang="en-US" altLang="en-US" sz="3700" b="1" dirty="0">
                <a:solidFill>
                  <a:schemeClr val="accent5">
                    <a:lumMod val="75000"/>
                  </a:schemeClr>
                </a:solidFill>
                <a:latin typeface="Times New Roman" panose="02020603050405020304" pitchFamily="18" charset="0"/>
                <a:cs typeface="Arial Unicode MS" panose="020B0604020202020204" pitchFamily="34" charset="-128"/>
              </a:rPr>
              <a:t>Dismantles the Dead Tree of Evolution and Painful Deceitful </a:t>
            </a:r>
            <a:r>
              <a:rPr lang="en-US" altLang="en-US" sz="3700" b="1" u="sng" dirty="0">
                <a:solidFill>
                  <a:schemeClr val="accent5">
                    <a:lumMod val="75000"/>
                  </a:schemeClr>
                </a:solidFill>
                <a:latin typeface="Times New Roman" panose="02020603050405020304" pitchFamily="18" charset="0"/>
                <a:cs typeface="Arial Unicode MS" panose="020B0604020202020204" pitchFamily="34" charset="-128"/>
              </a:rPr>
              <a:t>Interconnected</a:t>
            </a:r>
            <a:r>
              <a:rPr lang="en-US" altLang="en-US" sz="3700" b="1" dirty="0">
                <a:solidFill>
                  <a:schemeClr val="accent5">
                    <a:lumMod val="75000"/>
                  </a:schemeClr>
                </a:solidFill>
                <a:latin typeface="Times New Roman" panose="02020603050405020304" pitchFamily="18" charset="0"/>
                <a:cs typeface="Arial Unicode MS" panose="020B0604020202020204" pitchFamily="34" charset="-128"/>
              </a:rPr>
              <a:t> Junk Sciences that Support It </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Radical Angry Liberalism</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Forced Homosexuality</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Murderous Abortion</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Erroneous Revised History</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Radical Angry Feminism</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Violent Mind Altering Drugs</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Addictive Pornography </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The Global Warming Fraud</a:t>
            </a:r>
          </a:p>
          <a:p>
            <a:pPr marL="342900" indent="-342900">
              <a:lnSpc>
                <a:spcPct val="100000"/>
              </a:lnSpc>
              <a:spcAft>
                <a:spcPts val="300"/>
              </a:spcAft>
              <a:buClr>
                <a:srgbClr val="0070C0"/>
              </a:buClr>
              <a:buSzPct val="69000"/>
              <a:buFont typeface="Wingdings" panose="05000000000000000000" pitchFamily="2" charset="2"/>
              <a:buChar char="Ø"/>
            </a:pPr>
            <a:r>
              <a:rPr lang="en-US" altLang="en-US" sz="2500" b="1" dirty="0">
                <a:solidFill>
                  <a:schemeClr val="accent5">
                    <a:lumMod val="75000"/>
                  </a:schemeClr>
                </a:solidFill>
                <a:latin typeface="Times New Roman" panose="02020603050405020304" pitchFamily="18" charset="0"/>
                <a:cs typeface="Arial Unicode MS" panose="020B0604020202020204" pitchFamily="34" charset="-128"/>
              </a:rPr>
              <a:t>Murderous Junk Religion of Islam</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t="1949" b="1949"/>
          <a:stretch>
            <a:fillRect/>
          </a:stretch>
        </p:blipFill>
        <p:spPr bwMode="auto">
          <a:xfrm>
            <a:off x="5911573" y="3048000"/>
            <a:ext cx="2697163" cy="3455988"/>
          </a:xfrm>
          <a:prstGeom prst="rect">
            <a:avLst/>
          </a:prstGeom>
          <a:noFill/>
          <a:ln w="36720">
            <a:solidFill>
              <a:srgbClr val="999999"/>
            </a:solidFill>
            <a:round/>
            <a:headEnd/>
            <a:tailEnd/>
          </a:ln>
          <a:effectLst>
            <a:glow rad="101600">
              <a:srgbClr val="0000FF">
                <a:alpha val="40000"/>
              </a:srgbClr>
            </a:glow>
            <a:outerShdw dist="35921" dir="2700000" algn="ctr" rotWithShape="0">
              <a:srgbClr val="808080"/>
            </a:outerShdw>
          </a:effectLst>
          <a:scene3d>
            <a:camera prst="orthographicFront"/>
            <a:lightRig rig="threePt" dir="t"/>
          </a:scene3d>
          <a:sp3d>
            <a:bevelT w="114300" prst="coolSlant"/>
          </a:sp3d>
          <a:extLst>
            <a:ext uri="{909E8E84-426E-40DD-AFC4-6F175D3DCCD1}">
              <a14:hiddenFill xmlns:a14="http://schemas.microsoft.com/office/drawing/2010/main">
                <a:blipFill dpi="0" rotWithShape="0">
                  <a:blip/>
                  <a:srcRect t="1949" b="1949"/>
                  <a:stretch>
                    <a:fillRect/>
                  </a:stretch>
                </a:blipFill>
              </a14:hiddenFill>
            </a:ext>
          </a:extLst>
        </p:spPr>
      </p:pic>
      <p:sp>
        <p:nvSpPr>
          <p:cNvPr id="7171" name="Text Box 3"/>
          <p:cNvSpPr txBox="1">
            <a:spLocks noChangeArrowheads="1"/>
          </p:cNvSpPr>
          <p:nvPr/>
        </p:nvSpPr>
        <p:spPr bwMode="auto">
          <a:xfrm>
            <a:off x="457200" y="228600"/>
            <a:ext cx="8198804" cy="685800"/>
          </a:xfrm>
          <a:prstGeom prst="rect">
            <a:avLst/>
          </a:prstGeom>
          <a:blipFill dpi="0" rotWithShape="0">
            <a:blip r:embed="rId4"/>
            <a:srcRect/>
            <a:tile tx="0" ty="0" sx="100000" sy="100000" flip="none" algn="tl"/>
          </a:blipFill>
          <a:ln>
            <a:noFill/>
          </a:ln>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rPr>
              <a:t>INTRODUCTION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000">
        <p15:prstTrans prst="pageCurlDouble"/>
      </p:transition>
    </mc:Choice>
    <mc:Fallback xmlns="">
      <p:transition spd="slow" advTm="2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21000"/>
                                  </p:stCondLst>
                                  <p:childTnLst>
                                    <p:animEffect transition="out" filter="fade">
                                      <p:cBhvr>
                                        <p:cTn id="6" dur="500" tmFilter="0, 0; .2, .5; .8, .5; 1, 0"/>
                                        <p:tgtEl>
                                          <p:spTgt spid="7170"/>
                                        </p:tgtEl>
                                      </p:cBhvr>
                                    </p:animEffect>
                                    <p:animScale>
                                      <p:cBhvr>
                                        <p:cTn id="7" dur="250" autoRev="1" fill="hold"/>
                                        <p:tgtEl>
                                          <p:spTgt spid="7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258763" y="1143000"/>
            <a:ext cx="8656637" cy="654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400" b="1">
                <a:solidFill>
                  <a:srgbClr val="FFFFFF"/>
                </a:solidFill>
                <a:latin typeface="Calibri" panose="020F0502020204030204" pitchFamily="34" charset="0"/>
                <a:cs typeface="Arial Unicode MS" panose="020B0604020202020204" pitchFamily="34" charset="-128"/>
              </a:rPr>
              <a:t>.</a:t>
            </a: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a:p>
            <a:pPr>
              <a:buClrTx/>
              <a:buFontTx/>
              <a:buNone/>
            </a:pPr>
            <a:endParaRPr lang="en-US" altLang="en-US" sz="2400" b="1">
              <a:solidFill>
                <a:srgbClr val="FFFFFF"/>
              </a:solidFill>
              <a:latin typeface="Times New Roman" panose="02020603050405020304" pitchFamily="18" charset="0"/>
              <a:cs typeface="Arial Unicode MS" panose="020B0604020202020204" pitchFamily="34" charset="-128"/>
            </a:endParaRPr>
          </a:p>
        </p:txBody>
      </p:sp>
      <p:sp>
        <p:nvSpPr>
          <p:cNvPr id="56322" name="Text Box 2"/>
          <p:cNvSpPr txBox="1">
            <a:spLocks noChangeArrowheads="1"/>
          </p:cNvSpPr>
          <p:nvPr/>
        </p:nvSpPr>
        <p:spPr bwMode="auto">
          <a:xfrm>
            <a:off x="365125" y="1371600"/>
            <a:ext cx="8504238"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a:spcAft>
                <a:spcPts val="2163"/>
              </a:spcAft>
              <a:buSzPct val="69000"/>
              <a:buFont typeface="Times New Roman" panose="02020603050405020304" pitchFamily="18" charset="0"/>
              <a:buBlip>
                <a:blip r:embed="rId3"/>
              </a:buBlip>
            </a:pPr>
            <a:r>
              <a:rPr lang="en-US" altLang="en-US" sz="2400" i="1" dirty="0">
                <a:solidFill>
                  <a:srgbClr val="FFFFFF"/>
                </a:solidFill>
                <a:latin typeface="Calibri" panose="020F0502020204030204" pitchFamily="34" charset="0"/>
              </a:rPr>
              <a:t>"A haul of fossils found in Georgia suggests that </a:t>
            </a:r>
            <a:r>
              <a:rPr lang="en-US" altLang="en-US" sz="2600" b="1" i="1" dirty="0">
                <a:solidFill>
                  <a:schemeClr val="accent5">
                    <a:lumMod val="75000"/>
                  </a:schemeClr>
                </a:solidFill>
                <a:latin typeface="Calibri" panose="020F0502020204030204" pitchFamily="34" charset="0"/>
              </a:rPr>
              <a:t>half a dozen species of early human ancestor were actually all Homo erectus.</a:t>
            </a:r>
            <a:r>
              <a:rPr lang="en-US" altLang="en-US" sz="2400" b="1" i="1" dirty="0">
                <a:solidFill>
                  <a:schemeClr val="accent5">
                    <a:lumMod val="75000"/>
                  </a:schemeClr>
                </a:solidFill>
                <a:latin typeface="Calibri" panose="020F0502020204030204" pitchFamily="34" charset="0"/>
              </a:rPr>
              <a:t>"</a:t>
            </a:r>
            <a:r>
              <a:rPr lang="en-US" altLang="en-US" sz="2200" b="1" i="1" dirty="0">
                <a:solidFill>
                  <a:schemeClr val="accent5">
                    <a:lumMod val="75000"/>
                  </a:schemeClr>
                </a:solidFill>
                <a:latin typeface="Calibri" panose="020F0502020204030204" pitchFamily="34" charset="0"/>
              </a:rPr>
              <a:t> </a:t>
            </a:r>
            <a:r>
              <a:rPr lang="en-US" altLang="en-US" sz="1100" b="1" i="1" dirty="0">
                <a:solidFill>
                  <a:srgbClr val="CCCCFF"/>
                </a:solidFill>
                <a:latin typeface="Calibri" panose="020F0502020204030204" pitchFamily="34" charset="0"/>
                <a:hlinkClick r:id="rId4"/>
              </a:rPr>
              <a:t>[664]</a:t>
            </a:r>
          </a:p>
          <a:p>
            <a:pPr>
              <a:spcAft>
                <a:spcPts val="2163"/>
              </a:spcAft>
              <a:buSzPct val="70000"/>
              <a:buFont typeface="Times New Roman" panose="02020603050405020304" pitchFamily="18" charset="0"/>
              <a:buBlip>
                <a:blip r:embed="rId3"/>
              </a:buBlip>
            </a:pPr>
            <a:r>
              <a:rPr lang="en-US" altLang="en-US" sz="2400" i="1" dirty="0">
                <a:solidFill>
                  <a:srgbClr val="FFFFFF"/>
                </a:solidFill>
                <a:latin typeface="Calibri" panose="020F0502020204030204" pitchFamily="34" charset="0"/>
              </a:rPr>
              <a:t>"Anthropologists unearthed the skull at a site in Dmanisi,... Georgia, where other remains... </a:t>
            </a:r>
            <a:r>
              <a:rPr lang="en-US" altLang="en-US" sz="2400" b="1" i="1" dirty="0">
                <a:solidFill>
                  <a:schemeClr val="accent5">
                    <a:lumMod val="75000"/>
                  </a:schemeClr>
                </a:solidFill>
                <a:latin typeface="Calibri" panose="020F0502020204030204" pitchFamily="34" charset="0"/>
              </a:rPr>
              <a:t>dated to 1.8m years old."</a:t>
            </a:r>
            <a:r>
              <a:rPr lang="en-US" altLang="en-US" sz="2200" b="1" i="1" dirty="0">
                <a:solidFill>
                  <a:schemeClr val="accent5">
                    <a:lumMod val="75000"/>
                  </a:schemeClr>
                </a:solidFill>
                <a:latin typeface="Calibri" panose="020F0502020204030204" pitchFamily="34" charset="0"/>
              </a:rPr>
              <a:t> </a:t>
            </a:r>
            <a:r>
              <a:rPr lang="en-US" altLang="en-US" sz="1100" b="1" i="1" dirty="0">
                <a:solidFill>
                  <a:srgbClr val="CCCCFF"/>
                </a:solidFill>
                <a:latin typeface="Calibri" panose="020F0502020204030204" pitchFamily="34" charset="0"/>
                <a:hlinkClick r:id="rId4"/>
              </a:rPr>
              <a:t>[664]</a:t>
            </a:r>
          </a:p>
          <a:p>
            <a:pPr>
              <a:spcAft>
                <a:spcPts val="2163"/>
              </a:spcAft>
              <a:buSzPct val="70000"/>
              <a:buFont typeface="Times New Roman" panose="02020603050405020304" pitchFamily="18" charset="0"/>
              <a:buBlip>
                <a:blip r:embed="rId3"/>
              </a:buBlip>
            </a:pPr>
            <a:r>
              <a:rPr lang="en-US" altLang="en-US" sz="2400" i="1" dirty="0">
                <a:solidFill>
                  <a:srgbClr val="FFFFFF"/>
                </a:solidFill>
                <a:latin typeface="Calibri" panose="020F0502020204030204" pitchFamily="34" charset="0"/>
              </a:rPr>
              <a:t>"Experts believe the skull is one of the most important fossil finds to date... scientists have been too ready to name separate species of human ancestors in Africa. </a:t>
            </a:r>
            <a:r>
              <a:rPr lang="en-US" altLang="en-US" sz="2600" b="1" i="1" dirty="0">
                <a:solidFill>
                  <a:schemeClr val="accent5">
                    <a:lumMod val="75000"/>
                  </a:schemeClr>
                </a:solidFill>
                <a:latin typeface="Calibri" panose="020F0502020204030204" pitchFamily="34" charset="0"/>
              </a:rPr>
              <a:t>Many of those species may now have to be wiped from the textbooks</a:t>
            </a:r>
            <a:r>
              <a:rPr lang="en-US" altLang="en-US" sz="2400" b="1" i="1" dirty="0">
                <a:solidFill>
                  <a:schemeClr val="accent5">
                    <a:lumMod val="75000"/>
                  </a:schemeClr>
                </a:solidFill>
                <a:latin typeface="Calibri" panose="020F0502020204030204" pitchFamily="34" charset="0"/>
              </a:rPr>
              <a:t>."</a:t>
            </a:r>
            <a:r>
              <a:rPr lang="en-US" altLang="en-US" sz="2200" b="1" i="1" dirty="0">
                <a:solidFill>
                  <a:schemeClr val="accent5">
                    <a:lumMod val="75000"/>
                  </a:schemeClr>
                </a:solidFill>
                <a:latin typeface="Calibri" panose="020F0502020204030204" pitchFamily="34" charset="0"/>
              </a:rPr>
              <a:t> </a:t>
            </a:r>
            <a:r>
              <a:rPr lang="en-US" altLang="en-US" sz="1100" b="1" i="1" dirty="0">
                <a:solidFill>
                  <a:srgbClr val="CCCCFF"/>
                </a:solidFill>
                <a:latin typeface="Calibri" panose="020F0502020204030204" pitchFamily="34" charset="0"/>
                <a:hlinkClick r:id="rId4"/>
              </a:rPr>
              <a:t>[664]</a:t>
            </a:r>
          </a:p>
          <a:p>
            <a:pPr>
              <a:spcAft>
                <a:spcPts val="2163"/>
              </a:spcAft>
              <a:buSzPct val="76000"/>
              <a:buFont typeface="Times New Roman" panose="02020603050405020304" pitchFamily="18" charset="0"/>
              <a:buBlip>
                <a:blip r:embed="rId3"/>
              </a:buBlip>
            </a:pPr>
            <a:r>
              <a:rPr lang="en-US" altLang="en-US" sz="2200" b="1" i="1" dirty="0">
                <a:solidFill>
                  <a:schemeClr val="accent5">
                    <a:lumMod val="75000"/>
                  </a:schemeClr>
                </a:solidFill>
                <a:latin typeface="Calibri" panose="020F0502020204030204" pitchFamily="34" charset="0"/>
              </a:rPr>
              <a:t>“</a:t>
            </a:r>
            <a:r>
              <a:rPr lang="en-US" altLang="en-US" sz="2400" b="1" i="1" dirty="0">
                <a:solidFill>
                  <a:schemeClr val="accent5">
                    <a:lumMod val="75000"/>
                  </a:schemeClr>
                </a:solidFill>
                <a:latin typeface="Calibri" panose="020F0502020204030204" pitchFamily="34" charset="0"/>
              </a:rPr>
              <a:t>it would trim the base of the human evolutionary tree and spell the end for names such as H rudolfensis, H gautengensis, H ergaster and possibly H habilis."</a:t>
            </a:r>
            <a:r>
              <a:rPr lang="en-US" altLang="en-US" sz="2200" b="1" i="1" dirty="0">
                <a:solidFill>
                  <a:schemeClr val="accent5">
                    <a:lumMod val="75000"/>
                  </a:schemeClr>
                </a:solidFill>
                <a:latin typeface="Calibri" panose="020F0502020204030204" pitchFamily="34" charset="0"/>
              </a:rPr>
              <a:t> </a:t>
            </a:r>
            <a:r>
              <a:rPr lang="en-US" altLang="en-US" sz="1100" b="1" i="1" dirty="0">
                <a:solidFill>
                  <a:srgbClr val="CCCCFF"/>
                </a:solidFill>
                <a:latin typeface="Calibri" panose="020F0502020204030204" pitchFamily="34" charset="0"/>
                <a:hlinkClick r:id="rId4"/>
              </a:rPr>
              <a:t>[664]</a:t>
            </a:r>
          </a:p>
        </p:txBody>
      </p:sp>
      <p:sp>
        <p:nvSpPr>
          <p:cNvPr id="5" name="Date Placeholder 2"/>
          <p:cNvSpPr>
            <a:spLocks noGrp="1"/>
          </p:cNvSpPr>
          <p:nvPr>
            <p:ph type="dt" sz="half" idx="10"/>
          </p:nvPr>
        </p:nvSpPr>
        <p:spPr>
          <a:xfrm>
            <a:off x="5883275" y="6400800"/>
            <a:ext cx="2667000" cy="365125"/>
          </a:xfrm>
        </p:spPr>
        <p:txBody>
          <a:bodyPr/>
          <a:lstStyle/>
          <a:p>
            <a:r>
              <a:rPr lang="en-US" altLang="en-US" sz="1000" dirty="0"/>
              <a:t>Evolution Is Not Science, Jeff Woodward</a:t>
            </a:r>
          </a:p>
        </p:txBody>
      </p:sp>
      <p:sp>
        <p:nvSpPr>
          <p:cNvPr id="7" name="Text Box 1"/>
          <p:cNvSpPr txBox="1">
            <a:spLocks noChangeArrowheads="1"/>
          </p:cNvSpPr>
          <p:nvPr/>
        </p:nvSpPr>
        <p:spPr bwMode="auto">
          <a:xfrm>
            <a:off x="914400" y="228599"/>
            <a:ext cx="7406640" cy="1023937"/>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rgbClr val="666666"/>
                </a:solidFill>
                <a:latin typeface="Times New Roman" panose="02020603050405020304" pitchFamily="18" charset="0"/>
                <a:cs typeface="Times New Roman" panose="02020603050405020304" pitchFamily="18" charset="0"/>
              </a:rPr>
              <a:t>Science Proves Bonobo Apes are Nearly the Same as Homo Erectus Hominids</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4590902" y="1432345"/>
            <a:ext cx="4412219" cy="49845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Aft>
                <a:spcPts val="1800"/>
              </a:spcAft>
              <a:buSzPct val="83000"/>
              <a:buFont typeface="Times New Roman" panose="02020603050405020304" pitchFamily="18" charset="0"/>
              <a:buBlip>
                <a:blip r:embed="rId3"/>
              </a:buBlip>
            </a:pPr>
            <a:r>
              <a:rPr lang="en-US" altLang="en-US" sz="2400" b="1" dirty="0">
                <a:solidFill>
                  <a:schemeClr val="accent5">
                    <a:lumMod val="75000"/>
                  </a:schemeClr>
                </a:solidFill>
                <a:latin typeface="Calibri" panose="020F0502020204030204" pitchFamily="34" charset="0"/>
                <a:cs typeface="Arial Unicode MS" panose="020B0604020202020204" pitchFamily="34" charset="-128"/>
              </a:rPr>
              <a:t>Bonobo apes (top) greatly resemble the first complete in situ Homo erectus hominid skull (bottom) found in Dmanisi Georgia, with several complete bodies.</a:t>
            </a:r>
            <a:r>
              <a:rPr lang="en-US" altLang="en-US" sz="2400" b="1" dirty="0">
                <a:solidFill>
                  <a:srgbClr val="FFFFFF"/>
                </a:solidFill>
                <a:latin typeface="Calibri" panose="020F0502020204030204" pitchFamily="34" charset="0"/>
                <a:cs typeface="Arial Unicode MS" panose="020B0604020202020204" pitchFamily="34" charset="-128"/>
              </a:rPr>
              <a:t> </a:t>
            </a:r>
            <a:r>
              <a:rPr lang="en-US" altLang="en-US" sz="1100" b="1" dirty="0">
                <a:solidFill>
                  <a:srgbClr val="FFFFFF"/>
                </a:solidFill>
                <a:latin typeface="Calibri" panose="020F0502020204030204" pitchFamily="34" charset="0"/>
                <a:cs typeface="Arial Unicode MS" panose="020B0604020202020204" pitchFamily="34" charset="-128"/>
                <a:hlinkClick r:id="rId4"/>
              </a:rPr>
              <a:t>[664]</a:t>
            </a:r>
          </a:p>
          <a:p>
            <a:pPr>
              <a:lnSpc>
                <a:spcPct val="90000"/>
              </a:lnSpc>
              <a:spcAft>
                <a:spcPts val="1800"/>
              </a:spcAft>
              <a:buSzPct val="83000"/>
              <a:buFont typeface="Times New Roman" panose="02020603050405020304" pitchFamily="18" charset="0"/>
              <a:buBlip>
                <a:blip r:embed="rId3"/>
              </a:buBlip>
            </a:pPr>
            <a:r>
              <a:rPr lang="en-US" altLang="en-US" sz="2200" dirty="0">
                <a:solidFill>
                  <a:schemeClr val="tx1"/>
                </a:solidFill>
                <a:latin typeface="Calibri" panose="020F0502020204030204" pitchFamily="34" charset="0"/>
                <a:cs typeface="Arial Unicode MS" panose="020B0604020202020204" pitchFamily="34" charset="-128"/>
              </a:rPr>
              <a:t>Apes and hominids both have </a:t>
            </a:r>
            <a:r>
              <a:rPr lang="en-US" altLang="en-US" sz="2200" u="sng" dirty="0">
                <a:solidFill>
                  <a:schemeClr val="tx1"/>
                </a:solidFill>
                <a:latin typeface="Calibri" panose="020F0502020204030204" pitchFamily="34" charset="0"/>
                <a:cs typeface="Arial Unicode MS" panose="020B0604020202020204" pitchFamily="34" charset="-128"/>
              </a:rPr>
              <a:t>under 550 cc small brain volumes</a:t>
            </a:r>
            <a:r>
              <a:rPr lang="en-US" altLang="en-US" sz="2200" dirty="0">
                <a:solidFill>
                  <a:schemeClr val="tx1"/>
                </a:solidFill>
                <a:latin typeface="Calibri" panose="020F0502020204030204" pitchFamily="34" charset="0"/>
                <a:cs typeface="Arial Unicode MS" panose="020B0604020202020204" pitchFamily="34" charset="-128"/>
              </a:rPr>
              <a:t>, </a:t>
            </a:r>
            <a:r>
              <a:rPr lang="en-US" altLang="en-US" sz="2200" u="sng" dirty="0">
                <a:solidFill>
                  <a:schemeClr val="tx1"/>
                </a:solidFill>
                <a:latin typeface="Calibri" panose="020F0502020204030204" pitchFamily="34" charset="0"/>
                <a:cs typeface="Arial Unicode MS" panose="020B0604020202020204" pitchFamily="34" charset="-128"/>
              </a:rPr>
              <a:t>with the same large protruding ape jaw</a:t>
            </a:r>
            <a:r>
              <a:rPr lang="en-US" altLang="en-US" sz="2200" dirty="0">
                <a:solidFill>
                  <a:schemeClr val="tx1"/>
                </a:solidFill>
                <a:latin typeface="Calibri" panose="020F0502020204030204" pitchFamily="34" charset="0"/>
                <a:cs typeface="Arial Unicode MS" panose="020B0604020202020204" pitchFamily="34" charset="-128"/>
              </a:rPr>
              <a:t> and large chunky ape teeth. </a:t>
            </a:r>
            <a:r>
              <a:rPr lang="en-US" altLang="en-US" sz="1100" dirty="0">
                <a:solidFill>
                  <a:srgbClr val="FFFFFF"/>
                </a:solidFill>
                <a:latin typeface="Calibri" panose="020F0502020204030204" pitchFamily="34" charset="0"/>
                <a:cs typeface="Arial Unicode MS" panose="020B0604020202020204" pitchFamily="34" charset="-128"/>
                <a:hlinkClick r:id="rId4"/>
              </a:rPr>
              <a:t>[664]</a:t>
            </a:r>
          </a:p>
          <a:p>
            <a:pPr>
              <a:lnSpc>
                <a:spcPct val="90000"/>
              </a:lnSpc>
              <a:spcAft>
                <a:spcPts val="1200"/>
              </a:spcAft>
              <a:buSzPct val="83000"/>
              <a:buFont typeface="Times New Roman" panose="02020603050405020304" pitchFamily="18" charset="0"/>
              <a:buBlip>
                <a:blip r:embed="rId3"/>
              </a:buBlip>
            </a:pPr>
            <a:r>
              <a:rPr lang="en-US" altLang="en-US" sz="2200" dirty="0">
                <a:solidFill>
                  <a:schemeClr val="tx1"/>
                </a:solidFill>
                <a:latin typeface="Calibri" panose="020F0502020204030204" pitchFamily="34" charset="0"/>
                <a:cs typeface="Arial Unicode MS" panose="020B0604020202020204" pitchFamily="34" charset="-128"/>
              </a:rPr>
              <a:t>Far more intelligent top predator </a:t>
            </a:r>
            <a:r>
              <a:rPr lang="en-US" altLang="en-US" sz="2200" u="sng" dirty="0">
                <a:solidFill>
                  <a:schemeClr val="tx1"/>
                </a:solidFill>
                <a:latin typeface="Calibri" panose="020F0502020204030204" pitchFamily="34" charset="0"/>
                <a:cs typeface="Arial Unicode MS" panose="020B0604020202020204" pitchFamily="34" charset="-128"/>
              </a:rPr>
              <a:t>humans have nearly 3X this brain size, with 1300 cc brains. </a:t>
            </a:r>
            <a:r>
              <a:rPr lang="en-US" altLang="en-US" sz="1100" dirty="0">
                <a:solidFill>
                  <a:srgbClr val="FFFFFF"/>
                </a:solidFill>
                <a:latin typeface="Calibri" panose="020F0502020204030204" pitchFamily="34" charset="0"/>
                <a:cs typeface="Arial Unicode MS" panose="020B0604020202020204" pitchFamily="34" charset="-128"/>
                <a:hlinkClick r:id="rId4"/>
              </a:rPr>
              <a:t>[664]</a:t>
            </a:r>
            <a:r>
              <a:rPr lang="en-US" altLang="en-US" sz="1100" dirty="0">
                <a:solidFill>
                  <a:srgbClr val="FFFFFF"/>
                </a:solidFill>
                <a:latin typeface="Times New Roman" panose="02020603050405020304" pitchFamily="18" charset="0"/>
                <a:cs typeface="Times New Roman" panose="02020603050405020304" pitchFamily="18" charset="0"/>
                <a:hlinkClick r:id="rId5"/>
              </a:rPr>
              <a:t>[674]</a:t>
            </a:r>
            <a:r>
              <a:rPr lang="en-US" altLang="en-US" sz="1100" u="sng" dirty="0">
                <a:solidFill>
                  <a:srgbClr val="FFFFFF"/>
                </a:solidFill>
                <a:latin typeface="Times New Roman" panose="02020603050405020304" pitchFamily="18" charset="0"/>
                <a:cs typeface="Times New Roman" panose="02020603050405020304" pitchFamily="18" charset="0"/>
                <a:hlinkClick r:id="rId6"/>
              </a:rPr>
              <a:t>[170]</a:t>
            </a:r>
          </a:p>
        </p:txBody>
      </p:sp>
      <p:pic>
        <p:nvPicPr>
          <p:cNvPr id="573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2132" r="2132"/>
          <a:stretch>
            <a:fillRect/>
          </a:stretch>
        </p:blipFill>
        <p:spPr bwMode="auto">
          <a:xfrm>
            <a:off x="283369" y="1371599"/>
            <a:ext cx="3363912" cy="34925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2132" r="213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56395" t="61323" r="4069" b="1253"/>
          <a:stretch/>
        </p:blipFill>
        <p:spPr bwMode="auto">
          <a:xfrm>
            <a:off x="1280160" y="3443249"/>
            <a:ext cx="3108960" cy="2962275"/>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51193" t="61516" r="6079" b="106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9" name="AutoShape 5"/>
          <p:cNvSpPr>
            <a:spLocks noChangeArrowheads="1"/>
          </p:cNvSpPr>
          <p:nvPr/>
        </p:nvSpPr>
        <p:spPr bwMode="auto">
          <a:xfrm>
            <a:off x="348060" y="3186875"/>
            <a:ext cx="1279525" cy="1508125"/>
          </a:xfrm>
          <a:prstGeom prst="roundRect">
            <a:avLst>
              <a:gd name="adj" fmla="val 120"/>
            </a:avLst>
          </a:prstGeom>
          <a:solidFill>
            <a:srgbClr val="198A8A">
              <a:alpha val="0"/>
            </a:srgbClr>
          </a:solidFill>
          <a:ln w="18360">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50" name="Oval 6"/>
          <p:cNvSpPr>
            <a:spLocks noChangeArrowheads="1"/>
          </p:cNvSpPr>
          <p:nvPr/>
        </p:nvSpPr>
        <p:spPr bwMode="auto">
          <a:xfrm>
            <a:off x="2203451" y="2477580"/>
            <a:ext cx="1143000" cy="914400"/>
          </a:xfrm>
          <a:prstGeom prst="ellipse">
            <a:avLst/>
          </a:prstGeom>
          <a:solidFill>
            <a:srgbClr val="008000">
              <a:alpha val="0"/>
            </a:srgbClr>
          </a:solidFill>
          <a:ln w="18360">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51" name="Oval 7"/>
          <p:cNvSpPr>
            <a:spLocks noChangeArrowheads="1"/>
          </p:cNvSpPr>
          <p:nvPr/>
        </p:nvSpPr>
        <p:spPr bwMode="auto">
          <a:xfrm>
            <a:off x="2897982" y="4983162"/>
            <a:ext cx="914400" cy="914400"/>
          </a:xfrm>
          <a:prstGeom prst="ellipse">
            <a:avLst/>
          </a:prstGeom>
          <a:solidFill>
            <a:srgbClr val="008000">
              <a:alpha val="0"/>
            </a:srgbClr>
          </a:solidFill>
          <a:ln w="18360">
            <a:solidFill>
              <a:srgbClr val="008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52" name="Rectangle 8"/>
          <p:cNvSpPr>
            <a:spLocks noChangeArrowheads="1"/>
          </p:cNvSpPr>
          <p:nvPr/>
        </p:nvSpPr>
        <p:spPr bwMode="auto">
          <a:xfrm>
            <a:off x="526162" y="1348867"/>
            <a:ext cx="297180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200" b="1" dirty="0">
                <a:latin typeface="Calibri" panose="020F0502020204030204" pitchFamily="34" charset="0"/>
                <a:cs typeface="Arial Unicode MS" panose="020B0604020202020204" pitchFamily="34" charset="-128"/>
              </a:rPr>
              <a:t>Bonobo ape skull today</a:t>
            </a:r>
          </a:p>
        </p:txBody>
      </p:sp>
      <p:sp>
        <p:nvSpPr>
          <p:cNvPr id="57353" name="Rectangle 9"/>
          <p:cNvSpPr>
            <a:spLocks noChangeArrowheads="1"/>
          </p:cNvSpPr>
          <p:nvPr/>
        </p:nvSpPr>
        <p:spPr bwMode="auto">
          <a:xfrm>
            <a:off x="1280160" y="3413811"/>
            <a:ext cx="3657600" cy="405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200" b="1" dirty="0">
                <a:solidFill>
                  <a:srgbClr val="FFFFFF"/>
                </a:solidFill>
                <a:latin typeface="Calibri" panose="020F0502020204030204" pitchFamily="34" charset="0"/>
                <a:cs typeface="Arial Unicode MS" panose="020B0604020202020204" pitchFamily="34" charset="-128"/>
              </a:rPr>
              <a:t>Homo erectus hominid ape</a:t>
            </a:r>
          </a:p>
        </p:txBody>
      </p:sp>
      <p:sp>
        <p:nvSpPr>
          <p:cNvPr id="57354" name="Rectangle 10"/>
          <p:cNvSpPr>
            <a:spLocks noChangeArrowheads="1"/>
          </p:cNvSpPr>
          <p:nvPr/>
        </p:nvSpPr>
        <p:spPr bwMode="auto">
          <a:xfrm>
            <a:off x="644922" y="4848644"/>
            <a:ext cx="68580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725"/>
              </a:spcAft>
            </a:pPr>
            <a:r>
              <a:rPr lang="en-US" altLang="en-US" sz="1100" b="1" dirty="0">
                <a:solidFill>
                  <a:srgbClr val="FFFFFF"/>
                </a:solidFill>
                <a:latin typeface="Calibri" panose="020F0502020204030204" pitchFamily="34" charset="0"/>
                <a:cs typeface="Arial Unicode MS" panose="020B0604020202020204" pitchFamily="34" charset="-128"/>
                <a:hlinkClick r:id="rId9"/>
              </a:rPr>
              <a:t>[668]</a:t>
            </a:r>
          </a:p>
        </p:txBody>
      </p:sp>
      <p:sp>
        <p:nvSpPr>
          <p:cNvPr id="57355" name="Rectangle 11"/>
          <p:cNvSpPr>
            <a:spLocks noChangeArrowheads="1"/>
          </p:cNvSpPr>
          <p:nvPr/>
        </p:nvSpPr>
        <p:spPr bwMode="auto">
          <a:xfrm>
            <a:off x="2681892" y="6434962"/>
            <a:ext cx="685800"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725"/>
              </a:spcAft>
            </a:pPr>
            <a:r>
              <a:rPr lang="en-US" altLang="en-US" sz="1100" b="1" dirty="0">
                <a:solidFill>
                  <a:srgbClr val="FFFFFF"/>
                </a:solidFill>
                <a:latin typeface="Calibri" panose="020F0502020204030204" pitchFamily="34" charset="0"/>
                <a:cs typeface="Arial Unicode MS" panose="020B0604020202020204" pitchFamily="34" charset="-128"/>
                <a:hlinkClick r:id="rId4"/>
              </a:rPr>
              <a:t>[664]</a:t>
            </a:r>
          </a:p>
        </p:txBody>
      </p:sp>
      <p:sp>
        <p:nvSpPr>
          <p:cNvPr id="13" name="Date Placeholder 2"/>
          <p:cNvSpPr>
            <a:spLocks noGrp="1"/>
          </p:cNvSpPr>
          <p:nvPr>
            <p:ph type="dt" sz="half" idx="10"/>
          </p:nvPr>
        </p:nvSpPr>
        <p:spPr>
          <a:xfrm>
            <a:off x="5463511" y="6555065"/>
            <a:ext cx="2667000" cy="365125"/>
          </a:xfrm>
        </p:spPr>
        <p:txBody>
          <a:bodyPr/>
          <a:lstStyle/>
          <a:p>
            <a:r>
              <a:rPr lang="en-US" altLang="en-US" sz="1000" dirty="0"/>
              <a:t>Evolution Is Not Science, Jeff Woodward</a:t>
            </a:r>
          </a:p>
        </p:txBody>
      </p:sp>
      <p:sp>
        <p:nvSpPr>
          <p:cNvPr id="14" name="Text Box 1"/>
          <p:cNvSpPr txBox="1">
            <a:spLocks noChangeArrowheads="1"/>
          </p:cNvSpPr>
          <p:nvPr/>
        </p:nvSpPr>
        <p:spPr bwMode="auto">
          <a:xfrm>
            <a:off x="914400" y="228599"/>
            <a:ext cx="7406640" cy="1023937"/>
          </a:xfrm>
          <a:prstGeom prst="rect">
            <a:avLst/>
          </a:prstGeom>
          <a:blipFill dpi="0" rotWithShape="0">
            <a:blip r:embed="rId10"/>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rgbClr val="666666"/>
                </a:solidFill>
                <a:latin typeface="Times New Roman" panose="02020603050405020304" pitchFamily="18" charset="0"/>
                <a:cs typeface="Times New Roman" panose="02020603050405020304" pitchFamily="18" charset="0"/>
              </a:rPr>
              <a:t>Science Proves Bonobo Apes are Nearly the Same as Homo Erectus Hominids</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381000" y="1371600"/>
            <a:ext cx="8397557" cy="2767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1463" indent="-179388">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1pPr>
            <a:lvl2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2pPr>
            <a:lvl3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3pPr>
            <a:lvl4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4pPr>
            <a:lvl5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600"/>
              </a:spcAft>
              <a:buClrTx/>
              <a:buFontTx/>
              <a:buNone/>
            </a:pPr>
            <a:r>
              <a:rPr lang="en-US" altLang="en-US" sz="3000" b="1" dirty="0">
                <a:solidFill>
                  <a:srgbClr val="FFFFFF"/>
                </a:solidFill>
                <a:latin typeface="Calibri" panose="020F0502020204030204" pitchFamily="34" charset="0"/>
                <a:cs typeface="Times New Roman" panose="02020603050405020304" pitchFamily="18" charset="0"/>
              </a:rPr>
              <a:t>Bonobo Apes Today and Extinct Homo Erectus Both:</a:t>
            </a:r>
          </a:p>
          <a:p>
            <a:pPr marL="365760" indent="-365760">
              <a:lnSpc>
                <a:spcPct val="90000"/>
              </a:lnSpc>
              <a:spcAft>
                <a:spcPts val="600"/>
              </a:spcAft>
              <a:buSzPct val="70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cs typeface="Times New Roman" panose="02020603050405020304" pitchFamily="18" charset="0"/>
              </a:rPr>
              <a:t>Were short </a:t>
            </a:r>
            <a:r>
              <a:rPr lang="en-US" altLang="en-US" sz="2400" u="sng" dirty="0">
                <a:solidFill>
                  <a:srgbClr val="FFFFFF"/>
                </a:solidFill>
                <a:latin typeface="Calibri" panose="020F0502020204030204" pitchFamily="34" charset="0"/>
                <a:cs typeface="Times New Roman" panose="02020603050405020304" pitchFamily="18" charset="0"/>
              </a:rPr>
              <a:t>3.5 foot prey animals, eaten by carnivores</a:t>
            </a:r>
            <a:r>
              <a:rPr lang="en-US" altLang="en-US" sz="2400" dirty="0">
                <a:solidFill>
                  <a:srgbClr val="FFFFFF"/>
                </a:solidFill>
                <a:latin typeface="Calibri" panose="020F0502020204030204" pitchFamily="34" charset="0"/>
                <a:cs typeface="Times New Roman" panose="02020603050405020304" pitchFamily="18" charset="0"/>
              </a:rPr>
              <a:t> </a:t>
            </a:r>
            <a:r>
              <a:rPr lang="en-US" altLang="en-US" sz="1600" dirty="0">
                <a:solidFill>
                  <a:srgbClr val="FFFFFF"/>
                </a:solidFill>
                <a:latin typeface="Calibri" panose="020F0502020204030204" pitchFamily="34" charset="0"/>
                <a:cs typeface="Times New Roman" panose="02020603050405020304" pitchFamily="18" charset="0"/>
              </a:rPr>
              <a:t>[664]</a:t>
            </a:r>
          </a:p>
          <a:p>
            <a:pPr marL="365760" indent="-365760">
              <a:lnSpc>
                <a:spcPct val="90000"/>
              </a:lnSpc>
              <a:spcAft>
                <a:spcPts val="600"/>
              </a:spcAft>
              <a:buSzPct val="70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cs typeface="Times New Roman" panose="02020603050405020304" pitchFamily="18" charset="0"/>
              </a:rPr>
              <a:t>Climbed trees and </a:t>
            </a:r>
            <a:r>
              <a:rPr lang="en-US" altLang="en-US" sz="2400" u="sng" dirty="0">
                <a:solidFill>
                  <a:srgbClr val="FFFFFF"/>
                </a:solidFill>
                <a:latin typeface="Calibri" panose="020F0502020204030204" pitchFamily="34" charset="0"/>
                <a:cs typeface="Times New Roman" panose="02020603050405020304" pitchFamily="18" charset="0"/>
              </a:rPr>
              <a:t>walked upright occasionally</a:t>
            </a:r>
            <a:r>
              <a:rPr lang="en-US" altLang="en-US" sz="2400" dirty="0">
                <a:solidFill>
                  <a:srgbClr val="FFFFFF"/>
                </a:solidFill>
                <a:latin typeface="Calibri" panose="020F0502020204030204" pitchFamily="34" charset="0"/>
                <a:cs typeface="Times New Roman" panose="02020603050405020304" pitchFamily="18" charset="0"/>
              </a:rPr>
              <a:t> </a:t>
            </a:r>
            <a:r>
              <a:rPr lang="en-US" altLang="en-US" sz="1600" dirty="0">
                <a:solidFill>
                  <a:srgbClr val="FFFFFF"/>
                </a:solidFill>
                <a:latin typeface="Calibri" panose="020F0502020204030204" pitchFamily="34" charset="0"/>
                <a:cs typeface="Times New Roman" panose="02020603050405020304" pitchFamily="18" charset="0"/>
              </a:rPr>
              <a:t>[667][669][674]</a:t>
            </a:r>
          </a:p>
          <a:p>
            <a:pPr marL="365760" indent="-365760">
              <a:lnSpc>
                <a:spcPct val="90000"/>
              </a:lnSpc>
              <a:spcAft>
                <a:spcPts val="600"/>
              </a:spcAft>
              <a:buSzPct val="70000"/>
              <a:buFont typeface="Times New Roman" panose="02020603050405020304" pitchFamily="18" charset="0"/>
              <a:buBlip>
                <a:blip r:embed="rId3"/>
              </a:buBlip>
            </a:pPr>
            <a:r>
              <a:rPr lang="en-US" altLang="en-US" sz="2400" u="sng" dirty="0">
                <a:solidFill>
                  <a:srgbClr val="FFFFFF"/>
                </a:solidFill>
                <a:latin typeface="Calibri" panose="020F0502020204030204" pitchFamily="34" charset="0"/>
                <a:cs typeface="Times New Roman" panose="02020603050405020304" pitchFamily="18" charset="0"/>
              </a:rPr>
              <a:t>Ate fruit</a:t>
            </a:r>
            <a:r>
              <a:rPr lang="en-US" altLang="en-US" sz="2400" dirty="0">
                <a:solidFill>
                  <a:srgbClr val="FFFFFF"/>
                </a:solidFill>
                <a:latin typeface="Calibri" panose="020F0502020204030204" pitchFamily="34" charset="0"/>
                <a:cs typeface="Times New Roman" panose="02020603050405020304" pitchFamily="18" charset="0"/>
              </a:rPr>
              <a:t> and had </a:t>
            </a:r>
            <a:r>
              <a:rPr lang="en-US" altLang="en-US" sz="2400" u="sng" dirty="0">
                <a:solidFill>
                  <a:srgbClr val="FFFFFF"/>
                </a:solidFill>
                <a:latin typeface="Calibri" panose="020F0502020204030204" pitchFamily="34" charset="0"/>
                <a:cs typeface="Times New Roman" panose="02020603050405020304" pitchFamily="18" charset="0"/>
              </a:rPr>
              <a:t>no large canine teeth</a:t>
            </a:r>
            <a:r>
              <a:rPr lang="en-US" altLang="en-US" sz="2400" dirty="0">
                <a:solidFill>
                  <a:srgbClr val="FFFFFF"/>
                </a:solidFill>
                <a:latin typeface="Calibri" panose="020F0502020204030204" pitchFamily="34" charset="0"/>
                <a:cs typeface="Times New Roman" panose="02020603050405020304" pitchFamily="18" charset="0"/>
              </a:rPr>
              <a:t> </a:t>
            </a:r>
            <a:r>
              <a:rPr lang="en-US" altLang="en-US" sz="1600" dirty="0">
                <a:solidFill>
                  <a:srgbClr val="FFFFFF"/>
                </a:solidFill>
                <a:latin typeface="Calibri" panose="020F0502020204030204" pitchFamily="34" charset="0"/>
                <a:cs typeface="Times New Roman" panose="02020603050405020304" pitchFamily="18" charset="0"/>
              </a:rPr>
              <a:t>[153]</a:t>
            </a:r>
          </a:p>
          <a:p>
            <a:pPr marL="365760" indent="-365760">
              <a:lnSpc>
                <a:spcPct val="90000"/>
              </a:lnSpc>
              <a:spcAft>
                <a:spcPts val="600"/>
              </a:spcAft>
              <a:buSzPct val="70000"/>
              <a:buFont typeface="Times New Roman" panose="02020603050405020304" pitchFamily="18" charset="0"/>
              <a:buBlip>
                <a:blip r:embed="rId3"/>
              </a:buBlip>
            </a:pPr>
            <a:r>
              <a:rPr lang="en-US" altLang="en-US" sz="2400" dirty="0">
                <a:solidFill>
                  <a:srgbClr val="FFFFFF"/>
                </a:solidFill>
                <a:latin typeface="Calibri" panose="020F0502020204030204" pitchFamily="34" charset="0"/>
                <a:cs typeface="Times New Roman" panose="02020603050405020304" pitchFamily="18" charset="0"/>
              </a:rPr>
              <a:t>Had </a:t>
            </a:r>
            <a:r>
              <a:rPr lang="en-US" altLang="en-US" sz="2400" u="sng" dirty="0">
                <a:solidFill>
                  <a:srgbClr val="FFFFFF"/>
                </a:solidFill>
                <a:latin typeface="Calibri" panose="020F0502020204030204" pitchFamily="34" charset="0"/>
                <a:cs typeface="Times New Roman" panose="02020603050405020304" pitchFamily="18" charset="0"/>
              </a:rPr>
              <a:t>fast growing independent mobile babies</a:t>
            </a:r>
            <a:r>
              <a:rPr lang="en-US" altLang="en-US" sz="2400" dirty="0">
                <a:solidFill>
                  <a:srgbClr val="FFFFFF"/>
                </a:solidFill>
                <a:latin typeface="Calibri" panose="020F0502020204030204" pitchFamily="34" charset="0"/>
                <a:cs typeface="Times New Roman" panose="02020603050405020304" pitchFamily="18" charset="0"/>
              </a:rPr>
              <a:t> right after birth, similar to other prey animals including deer. </a:t>
            </a:r>
            <a:r>
              <a:rPr lang="en-US" altLang="en-US" sz="1500" dirty="0">
                <a:solidFill>
                  <a:srgbClr val="CCCCFF"/>
                </a:solidFill>
                <a:latin typeface="Calibri" panose="020F0502020204030204" pitchFamily="34" charset="0"/>
                <a:cs typeface="Times New Roman" panose="02020603050405020304" pitchFamily="18" charset="0"/>
                <a:hlinkClick r:id="rId4"/>
              </a:rPr>
              <a:t>[146]</a:t>
            </a:r>
            <a:r>
              <a:rPr lang="en-US" altLang="en-US" sz="1500" dirty="0">
                <a:solidFill>
                  <a:srgbClr val="CCCCFF"/>
                </a:solidFill>
                <a:latin typeface="Calibri" panose="020F0502020204030204" pitchFamily="34" charset="0"/>
                <a:cs typeface="Times New Roman" panose="02020603050405020304" pitchFamily="18" charset="0"/>
                <a:hlinkClick r:id="rId5"/>
              </a:rPr>
              <a:t>[627]</a:t>
            </a:r>
            <a:r>
              <a:rPr lang="en-US" altLang="en-US" sz="1500" dirty="0">
                <a:solidFill>
                  <a:srgbClr val="CCCCFF"/>
                </a:solidFill>
                <a:latin typeface="Calibri" panose="020F0502020204030204" pitchFamily="34" charset="0"/>
                <a:cs typeface="Times New Roman" panose="02020603050405020304" pitchFamily="18" charset="0"/>
                <a:hlinkClick r:id="rId6"/>
              </a:rPr>
              <a:t>[667]</a:t>
            </a:r>
          </a:p>
          <a:p>
            <a:pPr>
              <a:buClrTx/>
              <a:buFontTx/>
              <a:buNone/>
            </a:pPr>
            <a:endParaRPr lang="en-US" altLang="en-US" sz="1500" b="1" dirty="0">
              <a:solidFill>
                <a:srgbClr val="CCCCFF"/>
              </a:solidFill>
              <a:latin typeface="Calibri" panose="020F0502020204030204" pitchFamily="34" charset="0"/>
              <a:cs typeface="Times New Roman" panose="02020603050405020304" pitchFamily="18" charset="0"/>
            </a:endParaRPr>
          </a:p>
        </p:txBody>
      </p:sp>
      <p:pic>
        <p:nvPicPr>
          <p:cNvPr id="583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875" y="3886200"/>
            <a:ext cx="3565525" cy="26797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886200"/>
            <a:ext cx="3565525" cy="26797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Date Placeholder 2"/>
          <p:cNvSpPr>
            <a:spLocks noGrp="1"/>
          </p:cNvSpPr>
          <p:nvPr>
            <p:ph type="dt" sz="half" idx="10"/>
          </p:nvPr>
        </p:nvSpPr>
        <p:spPr>
          <a:xfrm>
            <a:off x="5259387" y="6565900"/>
            <a:ext cx="2667000" cy="365125"/>
          </a:xfrm>
        </p:spPr>
        <p:txBody>
          <a:bodyPr/>
          <a:lstStyle/>
          <a:p>
            <a:r>
              <a:rPr lang="en-US" altLang="en-US" sz="1000" dirty="0"/>
              <a:t>Evolution Is Not Science, Jeff Woodward</a:t>
            </a:r>
          </a:p>
        </p:txBody>
      </p:sp>
      <p:sp>
        <p:nvSpPr>
          <p:cNvPr id="8" name="Text Box 1"/>
          <p:cNvSpPr txBox="1">
            <a:spLocks noChangeArrowheads="1"/>
          </p:cNvSpPr>
          <p:nvPr/>
        </p:nvSpPr>
        <p:spPr bwMode="auto">
          <a:xfrm>
            <a:off x="914399" y="228600"/>
            <a:ext cx="7406640" cy="1023937"/>
          </a:xfrm>
          <a:prstGeom prst="rect">
            <a:avLst/>
          </a:prstGeom>
          <a:blipFill dpi="0" rotWithShape="0">
            <a:blip r:embed="rId9"/>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rgbClr val="666666"/>
                </a:solidFill>
                <a:latin typeface="Times New Roman" panose="02020603050405020304" pitchFamily="18" charset="0"/>
                <a:cs typeface="Times New Roman" panose="02020603050405020304" pitchFamily="18" charset="0"/>
              </a:rPr>
              <a:t>Science Proves Bonobo Apes are Nearly the Same as Homo Erectus Hominids</a:t>
            </a:r>
          </a:p>
        </p:txBody>
      </p:sp>
      <p:sp>
        <p:nvSpPr>
          <p:cNvPr id="2" name="TextBox 1"/>
          <p:cNvSpPr txBox="1"/>
          <p:nvPr/>
        </p:nvSpPr>
        <p:spPr>
          <a:xfrm>
            <a:off x="663574" y="6616438"/>
            <a:ext cx="3794125" cy="264047"/>
          </a:xfrm>
          <a:prstGeom prst="rect">
            <a:avLst/>
          </a:prstGeom>
          <a:noFill/>
        </p:spPr>
        <p:txBody>
          <a:bodyPr wrap="square" rtlCol="0">
            <a:spAutoFit/>
          </a:bodyPr>
          <a:lstStyle/>
          <a:p>
            <a:r>
              <a:rPr lang="en-US" sz="1200" dirty="0">
                <a:solidFill>
                  <a:schemeClr val="tx1"/>
                </a:solidFill>
                <a:hlinkClick r:id="rId10"/>
              </a:rPr>
              <a:t>Photo (left &amp; right): Bonobo Ape walking today [669]</a:t>
            </a:r>
            <a:endParaRPr lang="en-US" sz="1200" dirty="0">
              <a:solidFill>
                <a:schemeClr val="tx1"/>
              </a:solidFill>
            </a:endParaRP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3390900"/>
            <a:ext cx="4610100" cy="255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168775"/>
            <a:ext cx="1865313" cy="139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6" name="Text Box 4"/>
          <p:cNvSpPr txBox="1">
            <a:spLocks noChangeArrowheads="1"/>
          </p:cNvSpPr>
          <p:nvPr/>
        </p:nvSpPr>
        <p:spPr bwMode="auto">
          <a:xfrm>
            <a:off x="868363" y="1408113"/>
            <a:ext cx="7772400" cy="1563687"/>
          </a:xfrm>
          <a:prstGeom prst="rect">
            <a:avLst/>
          </a:prstGeom>
          <a:noFill/>
          <a:ln>
            <a:noFill/>
          </a:ln>
          <a:effectLst>
            <a:outerShdw dist="25400" dir="2700000" algn="ctr"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spcAft>
                <a:spcPts val="1200"/>
              </a:spcAft>
              <a:buClrTx/>
              <a:buFontTx/>
              <a:buNone/>
            </a:pPr>
            <a:r>
              <a:rPr lang="en-US" altLang="en-US" sz="2800" b="1" dirty="0">
                <a:solidFill>
                  <a:schemeClr val="accent5">
                    <a:lumMod val="75000"/>
                  </a:schemeClr>
                </a:solidFill>
              </a:rPr>
              <a:t>Video: Extinct Homo Erectus Hominids Greatly Resemble Occasionally Upright Walking Tree Climbing Bonobo Apes Today</a:t>
            </a:r>
          </a:p>
          <a:p>
            <a:pPr algn="ctr">
              <a:buClrTx/>
              <a:buFontTx/>
              <a:buNone/>
            </a:pPr>
            <a:r>
              <a:rPr lang="en-US" altLang="en-US" sz="2000" dirty="0">
                <a:solidFill>
                  <a:srgbClr val="FFFFFF"/>
                </a:solidFill>
                <a:latin typeface="Times New Roman;Times New Roman" pitchFamily="16" charset="0"/>
                <a:hlinkClick r:id="rId5"/>
              </a:rPr>
              <a:t>www.youtube.com/watch?v=3Sjkv29k3cw</a:t>
            </a:r>
            <a:r>
              <a:rPr lang="en-US" altLang="en-US" sz="2000" dirty="0">
                <a:solidFill>
                  <a:srgbClr val="FFFFFF"/>
                </a:solidFill>
                <a:latin typeface="Times New Roman;Times New Roman" pitchFamily="16" charset="0"/>
              </a:rPr>
              <a:t> </a:t>
            </a:r>
          </a:p>
        </p:txBody>
      </p:sp>
      <p:sp>
        <p:nvSpPr>
          <p:cNvPr id="59397" name="Rectangle 5"/>
          <p:cNvSpPr>
            <a:spLocks noChangeArrowheads="1"/>
          </p:cNvSpPr>
          <p:nvPr/>
        </p:nvSpPr>
        <p:spPr bwMode="auto">
          <a:xfrm>
            <a:off x="2286000" y="3336925"/>
            <a:ext cx="2514600"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2000" b="1" dirty="0">
                <a:solidFill>
                  <a:srgbClr val="FFFFFF"/>
                </a:solidFill>
                <a:latin typeface="Calibri" panose="020F0502020204030204" pitchFamily="34" charset="0"/>
                <a:cs typeface="Times New Roman" panose="02020603050405020304" pitchFamily="18" charset="0"/>
              </a:rPr>
              <a:t>3.5 foot tall homo erectus ape </a:t>
            </a:r>
            <a:r>
              <a:rPr lang="en-US" altLang="en-US" sz="1100" b="1" dirty="0">
                <a:solidFill>
                  <a:srgbClr val="CCCCFF"/>
                </a:solidFill>
                <a:latin typeface="Calibri" panose="020F0502020204030204" pitchFamily="34" charset="0"/>
                <a:cs typeface="Times New Roman" panose="02020603050405020304" pitchFamily="18" charset="0"/>
                <a:hlinkClick r:id="rId5"/>
              </a:rPr>
              <a:t>[670]</a:t>
            </a:r>
            <a:r>
              <a:rPr lang="en-US" altLang="en-US" sz="1100" b="1" dirty="0">
                <a:solidFill>
                  <a:srgbClr val="FFFFFF"/>
                </a:solidFill>
                <a:latin typeface="Calibri" panose="020F0502020204030204" pitchFamily="34" charset="0"/>
                <a:cs typeface="Arial Unicode MS" panose="020B0604020202020204" pitchFamily="34" charset="-128"/>
              </a:rPr>
              <a:t> </a:t>
            </a:r>
            <a:r>
              <a:rPr lang="en-US" altLang="en-US" sz="1100" b="1" dirty="0">
                <a:solidFill>
                  <a:srgbClr val="CCCCFF"/>
                </a:solidFill>
                <a:latin typeface="Calibri" panose="020F0502020204030204" pitchFamily="34" charset="0"/>
                <a:cs typeface="Arial Unicode MS" panose="020B0604020202020204" pitchFamily="34" charset="-128"/>
                <a:hlinkClick r:id="rId6"/>
              </a:rPr>
              <a:t>[668]</a:t>
            </a:r>
          </a:p>
        </p:txBody>
      </p:sp>
      <p:sp>
        <p:nvSpPr>
          <p:cNvPr id="59398" name="Rectangle 6"/>
          <p:cNvSpPr>
            <a:spLocks noChangeArrowheads="1"/>
          </p:cNvSpPr>
          <p:nvPr/>
        </p:nvSpPr>
        <p:spPr bwMode="auto">
          <a:xfrm>
            <a:off x="4581525" y="3352800"/>
            <a:ext cx="2514600"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2000" b="1" dirty="0">
                <a:solidFill>
                  <a:srgbClr val="FFFFFF"/>
                </a:solidFill>
                <a:latin typeface="Calibri" panose="020F0502020204030204" pitchFamily="34" charset="0"/>
                <a:cs typeface="Times New Roman" panose="02020603050405020304" pitchFamily="18" charset="0"/>
              </a:rPr>
              <a:t>3.5 foot tall bonobo ape today</a:t>
            </a:r>
            <a:r>
              <a:rPr lang="en-US" altLang="en-US" sz="1100" b="1" dirty="0">
                <a:solidFill>
                  <a:srgbClr val="FFFFFF"/>
                </a:solidFill>
                <a:latin typeface="Calibri" panose="020F0502020204030204" pitchFamily="34" charset="0"/>
                <a:cs typeface="Times New Roman" panose="02020603050405020304" pitchFamily="18" charset="0"/>
              </a:rPr>
              <a:t> </a:t>
            </a:r>
            <a:r>
              <a:rPr lang="en-US" altLang="en-US" sz="1100" b="1" dirty="0">
                <a:solidFill>
                  <a:srgbClr val="CCCCFF"/>
                </a:solidFill>
                <a:latin typeface="Calibri" panose="020F0502020204030204" pitchFamily="34" charset="0"/>
                <a:cs typeface="Times New Roman" panose="02020603050405020304" pitchFamily="18" charset="0"/>
                <a:hlinkClick r:id="rId5"/>
              </a:rPr>
              <a:t>[670]</a:t>
            </a:r>
            <a:r>
              <a:rPr lang="en-US" altLang="en-US" sz="1100" b="1" dirty="0">
                <a:solidFill>
                  <a:srgbClr val="FFFFFF"/>
                </a:solidFill>
                <a:latin typeface="Calibri" panose="020F0502020204030204" pitchFamily="34" charset="0"/>
                <a:cs typeface="Arial Unicode MS" panose="020B0604020202020204" pitchFamily="34" charset="-128"/>
              </a:rPr>
              <a:t> </a:t>
            </a:r>
            <a:r>
              <a:rPr lang="en-US" altLang="en-US" sz="1100" b="1" dirty="0">
                <a:solidFill>
                  <a:srgbClr val="CCCCFF"/>
                </a:solidFill>
                <a:latin typeface="Calibri" panose="020F0502020204030204" pitchFamily="34" charset="0"/>
                <a:cs typeface="Arial Unicode MS" panose="020B0604020202020204" pitchFamily="34" charset="-128"/>
                <a:hlinkClick r:id="rId6"/>
              </a:rPr>
              <a:t>[668]</a:t>
            </a:r>
          </a:p>
        </p:txBody>
      </p:sp>
      <p:sp>
        <p:nvSpPr>
          <p:cNvPr id="59399" name="Line 7"/>
          <p:cNvSpPr>
            <a:spLocks noChangeShapeType="1"/>
          </p:cNvSpPr>
          <p:nvPr/>
        </p:nvSpPr>
        <p:spPr bwMode="auto">
          <a:xfrm flipH="1">
            <a:off x="5708650" y="4114800"/>
            <a:ext cx="241300" cy="457200"/>
          </a:xfrm>
          <a:prstGeom prst="line">
            <a:avLst/>
          </a:prstGeom>
          <a:noFill/>
          <a:ln w="54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59400" name="Line 8"/>
          <p:cNvSpPr>
            <a:spLocks noChangeShapeType="1"/>
          </p:cNvSpPr>
          <p:nvPr/>
        </p:nvSpPr>
        <p:spPr bwMode="auto">
          <a:xfrm>
            <a:off x="2908300" y="4114800"/>
            <a:ext cx="228600" cy="457200"/>
          </a:xfrm>
          <a:prstGeom prst="line">
            <a:avLst/>
          </a:prstGeom>
          <a:noFill/>
          <a:ln w="54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0" name="Date Placeholder 2"/>
          <p:cNvSpPr>
            <a:spLocks noGrp="1"/>
          </p:cNvSpPr>
          <p:nvPr>
            <p:ph type="dt" sz="half" idx="10"/>
          </p:nvPr>
        </p:nvSpPr>
        <p:spPr>
          <a:xfrm>
            <a:off x="3219450" y="6446837"/>
            <a:ext cx="2667000" cy="365125"/>
          </a:xfrm>
        </p:spPr>
        <p:txBody>
          <a:bodyPr/>
          <a:lstStyle/>
          <a:p>
            <a:r>
              <a:rPr lang="en-US" altLang="en-US" sz="1000" dirty="0"/>
              <a:t>Evolution Is Not Science, Jeff Woodward</a:t>
            </a:r>
          </a:p>
        </p:txBody>
      </p:sp>
      <p:sp>
        <p:nvSpPr>
          <p:cNvPr id="11" name="Text Box 1"/>
          <p:cNvSpPr txBox="1">
            <a:spLocks noChangeArrowheads="1"/>
          </p:cNvSpPr>
          <p:nvPr/>
        </p:nvSpPr>
        <p:spPr bwMode="auto">
          <a:xfrm>
            <a:off x="914400" y="228599"/>
            <a:ext cx="7406640" cy="1023937"/>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rgbClr val="666666"/>
                </a:solidFill>
                <a:latin typeface="Times New Roman" panose="02020603050405020304" pitchFamily="18" charset="0"/>
                <a:cs typeface="Times New Roman" panose="02020603050405020304" pitchFamily="18" charset="0"/>
              </a:rPr>
              <a:t>Science Proves Bonobo Apes are Nearly the Same as Homo Erectus Hominids</a:t>
            </a:r>
          </a:p>
        </p:txBody>
      </p:sp>
      <p:sp>
        <p:nvSpPr>
          <p:cNvPr id="12" name="TextBox 11"/>
          <p:cNvSpPr txBox="1"/>
          <p:nvPr/>
        </p:nvSpPr>
        <p:spPr>
          <a:xfrm>
            <a:off x="4293473" y="5914571"/>
            <a:ext cx="648493" cy="338554"/>
          </a:xfrm>
          <a:prstGeom prst="rect">
            <a:avLst/>
          </a:prstGeom>
          <a:noFill/>
        </p:spPr>
        <p:txBody>
          <a:bodyPr wrap="square" rtlCol="0">
            <a:spAutoFit/>
          </a:bodyPr>
          <a:lstStyle/>
          <a:p>
            <a:pPr>
              <a:lnSpc>
                <a:spcPct val="100000"/>
              </a:lnSpc>
              <a:buClrTx/>
              <a:buFontTx/>
              <a:buNone/>
            </a:pPr>
            <a:r>
              <a:rPr lang="en-US" altLang="en-US" sz="1600" dirty="0">
                <a:solidFill>
                  <a:srgbClr val="CCCCFF"/>
                </a:solidFill>
                <a:latin typeface="Calibri" panose="020F0502020204030204" pitchFamily="34" charset="0"/>
                <a:cs typeface="Arial Unicode MS" panose="020B0604020202020204" pitchFamily="34" charset="-128"/>
                <a:hlinkClick r:id="rId5"/>
              </a:rPr>
              <a:t>[670]</a:t>
            </a:r>
          </a:p>
        </p:txBody>
      </p:sp>
      <p:sp>
        <p:nvSpPr>
          <p:cNvPr id="13" name="TextBox 12"/>
          <p:cNvSpPr txBox="1"/>
          <p:nvPr/>
        </p:nvSpPr>
        <p:spPr>
          <a:xfrm>
            <a:off x="7156337" y="5594961"/>
            <a:ext cx="822325" cy="321306"/>
          </a:xfrm>
          <a:prstGeom prst="rect">
            <a:avLst/>
          </a:prstGeom>
          <a:noFill/>
        </p:spPr>
        <p:txBody>
          <a:bodyPr wrap="square" rtlCol="0">
            <a:spAutoFit/>
          </a:bodyPr>
          <a:lstStyle/>
          <a:p>
            <a:r>
              <a:rPr lang="en-US" sz="1600" dirty="0">
                <a:solidFill>
                  <a:schemeClr val="tx1"/>
                </a:solidFill>
                <a:latin typeface="Calibri" panose="020F0502020204030204" pitchFamily="34" charset="0"/>
                <a:hlinkClick r:id="rId8"/>
              </a:rPr>
              <a:t>[669</a:t>
            </a:r>
            <a:r>
              <a:rPr lang="en-US" sz="1200" dirty="0">
                <a:solidFill>
                  <a:schemeClr val="tx1"/>
                </a:solidFill>
                <a:hlinkClick r:id="rId8"/>
              </a:rPr>
              <a:t>]</a:t>
            </a:r>
            <a:endParaRPr lang="en-US" sz="1200" dirty="0">
              <a:solidFill>
                <a:schemeClr val="tx1"/>
              </a:solidFill>
            </a:endParaRPr>
          </a:p>
        </p:txBody>
      </p:sp>
    </p:spTree>
  </p:cSld>
  <p:clrMapOvr>
    <a:masterClrMapping/>
  </p:clrMapOvr>
  <p:transition spd="med" advTm="3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9396">
                                            <p:txEl>
                                              <p:pRg st="0" end="0"/>
                                            </p:txEl>
                                          </p:spTgt>
                                        </p:tgtEl>
                                      </p:cBhvr>
                                    </p:animEffect>
                                    <p:animScale>
                                      <p:cBhvr>
                                        <p:cTn id="7" dur="250" autoRev="1" fill="hold"/>
                                        <p:tgtEl>
                                          <p:spTgt spid="5939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163155" y="3821849"/>
            <a:ext cx="8909129" cy="2861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a:lnSpc>
                <a:spcPct val="85000"/>
              </a:lnSpc>
              <a:spcAft>
                <a:spcPts val="600"/>
              </a:spcAft>
              <a:buClr>
                <a:srgbClr val="FFFFFF"/>
              </a:buClr>
              <a:buSzPct val="83000"/>
              <a:buFont typeface="Times New Roman" panose="02020603050405020304" pitchFamily="18" charset="0"/>
              <a:buBlip>
                <a:blip r:embed="rId3"/>
              </a:buBlip>
            </a:pPr>
            <a:r>
              <a:rPr lang="en-US" altLang="en-US" sz="2200" dirty="0">
                <a:solidFill>
                  <a:srgbClr val="FFFFFF"/>
                </a:solidFill>
                <a:latin typeface="Calibri" panose="020F0502020204030204" pitchFamily="34" charset="0"/>
                <a:cs typeface="Times New Roman" panose="02020603050405020304" pitchFamily="18" charset="0"/>
              </a:rPr>
              <a:t>Research proves that apes and </a:t>
            </a:r>
            <a:r>
              <a:rPr lang="en-US" altLang="en-US" sz="2400" b="1" dirty="0">
                <a:solidFill>
                  <a:schemeClr val="accent5">
                    <a:lumMod val="75000"/>
                  </a:schemeClr>
                </a:solidFill>
                <a:latin typeface="Calibri" panose="020F0502020204030204" pitchFamily="34" charset="0"/>
                <a:cs typeface="Times New Roman" panose="02020603050405020304" pitchFamily="18" charset="0"/>
              </a:rPr>
              <a:t>humans have a massive 6% different DNA </a:t>
            </a:r>
            <a:r>
              <a:rPr lang="en-US" altLang="en-US" sz="2400" b="1" dirty="0">
                <a:solidFill>
                  <a:schemeClr val="accent5">
                    <a:lumMod val="75000"/>
                  </a:schemeClr>
                </a:solidFill>
                <a:latin typeface="Calibri" panose="020F0502020204030204" pitchFamily="34" charset="0"/>
              </a:rPr>
              <a:t>≈ 180</a:t>
            </a:r>
            <a:r>
              <a:rPr lang="en-US" altLang="en-US" sz="2400" b="1" dirty="0">
                <a:solidFill>
                  <a:schemeClr val="accent5">
                    <a:lumMod val="75000"/>
                  </a:schemeClr>
                </a:solidFill>
                <a:latin typeface="Calibri" panose="020F0502020204030204" pitchFamily="34" charset="0"/>
                <a:cs typeface="Times New Roman" panose="02020603050405020304" pitchFamily="18" charset="0"/>
              </a:rPr>
              <a:t> million differences. </a:t>
            </a:r>
            <a:r>
              <a:rPr lang="en-US" altLang="en-US" sz="1200" dirty="0">
                <a:solidFill>
                  <a:schemeClr val="tx1"/>
                </a:solidFill>
                <a:latin typeface="Calibri" panose="020F0502020204030204" pitchFamily="34" charset="0"/>
                <a:cs typeface="Times New Roman" panose="02020603050405020304" pitchFamily="18" charset="0"/>
              </a:rPr>
              <a:t>[ 154][674] </a:t>
            </a:r>
          </a:p>
          <a:p>
            <a:pPr>
              <a:lnSpc>
                <a:spcPct val="85000"/>
              </a:lnSpc>
              <a:spcAft>
                <a:spcPts val="600"/>
              </a:spcAft>
              <a:buClr>
                <a:srgbClr val="FFFFFF"/>
              </a:buClr>
              <a:buSzPct val="83000"/>
              <a:buFont typeface="Times New Roman" panose="02020603050405020304" pitchFamily="18" charset="0"/>
              <a:buBlip>
                <a:blip r:embed="rId3"/>
              </a:buBlip>
            </a:pPr>
            <a:r>
              <a:rPr lang="en-US" altLang="en-US" sz="2400" b="1" dirty="0">
                <a:solidFill>
                  <a:schemeClr val="accent5">
                    <a:lumMod val="75000"/>
                  </a:schemeClr>
                </a:solidFill>
                <a:latin typeface="Calibri" panose="020F0502020204030204" pitchFamily="34" charset="0"/>
                <a:cs typeface="Times New Roman" panose="02020603050405020304" pitchFamily="18" charset="0"/>
              </a:rPr>
              <a:t>Apes have 1 more chromosome pair 24, plus 1/2 billion more DNA</a:t>
            </a:r>
            <a:r>
              <a:rPr lang="en-US" altLang="en-US" sz="2200" dirty="0">
                <a:solidFill>
                  <a:schemeClr val="accent5">
                    <a:lumMod val="75000"/>
                  </a:schemeClr>
                </a:solidFill>
                <a:latin typeface="Calibri" panose="020F0502020204030204" pitchFamily="34" charset="0"/>
                <a:cs typeface="Times New Roman" panose="02020603050405020304" pitchFamily="18" charset="0"/>
              </a:rPr>
              <a:t>.</a:t>
            </a:r>
            <a:r>
              <a:rPr lang="en-US" altLang="en-US" sz="2200" dirty="0">
                <a:solidFill>
                  <a:srgbClr val="FFFFFF"/>
                </a:solidFill>
                <a:latin typeface="Calibri" panose="020F0502020204030204" pitchFamily="34" charset="0"/>
                <a:cs typeface="Times New Roman" panose="02020603050405020304" pitchFamily="18" charset="0"/>
              </a:rPr>
              <a:t> </a:t>
            </a:r>
            <a:r>
              <a:rPr lang="en-US" altLang="en-US" sz="1200" u="sng" dirty="0">
                <a:solidFill>
                  <a:schemeClr val="tx1"/>
                </a:solidFill>
                <a:latin typeface="Calibri" panose="020F0502020204030204" pitchFamily="34" charset="0"/>
                <a:cs typeface="Times New Roman" panose="02020603050405020304" pitchFamily="18" charset="0"/>
              </a:rPr>
              <a:t>[ 154][674]</a:t>
            </a:r>
            <a:r>
              <a:rPr lang="en-US" altLang="en-US" sz="1200" u="sng" dirty="0">
                <a:solidFill>
                  <a:schemeClr val="tx1"/>
                </a:solidFill>
                <a:latin typeface="Calibri" panose="020F0502020204030204" pitchFamily="34" charset="0"/>
                <a:cs typeface="Times New Roman" panose="02020603050405020304" pitchFamily="18" charset="0"/>
                <a:hlinkClick r:id="rId4"/>
              </a:rPr>
              <a:t>[751]</a:t>
            </a:r>
            <a:endParaRPr lang="en-US" altLang="en-US" sz="1200" u="sng" dirty="0">
              <a:solidFill>
                <a:schemeClr val="tx1"/>
              </a:solidFill>
              <a:latin typeface="Calibri" panose="020F0502020204030204" pitchFamily="34" charset="0"/>
              <a:cs typeface="Times New Roman" panose="02020603050405020304" pitchFamily="18" charset="0"/>
            </a:endParaRPr>
          </a:p>
          <a:p>
            <a:pPr>
              <a:lnSpc>
                <a:spcPct val="85000"/>
              </a:lnSpc>
              <a:spcAft>
                <a:spcPts val="600"/>
              </a:spcAft>
              <a:buClr>
                <a:srgbClr val="FFFFFF"/>
              </a:buClr>
              <a:buSzPct val="83000"/>
              <a:buFont typeface="Times New Roman" panose="02020603050405020304" pitchFamily="18" charset="0"/>
              <a:buBlip>
                <a:blip r:embed="rId3"/>
              </a:buBlip>
            </a:pPr>
            <a:r>
              <a:rPr lang="en-US" altLang="en-US" sz="2200" u="sng" dirty="0">
                <a:solidFill>
                  <a:srgbClr val="FFFFFF"/>
                </a:solidFill>
                <a:latin typeface="Calibri" panose="020F0502020204030204" pitchFamily="34" charset="0"/>
                <a:cs typeface="Times New Roman" panose="02020603050405020304" pitchFamily="18" charset="0"/>
              </a:rPr>
              <a:t>Humans have 3X larger brains,</a:t>
            </a:r>
            <a:r>
              <a:rPr lang="en-US" altLang="en-US" sz="2200" dirty="0">
                <a:solidFill>
                  <a:srgbClr val="FFFFFF"/>
                </a:solidFill>
                <a:latin typeface="Calibri" panose="020F0502020204030204" pitchFamily="34" charset="0"/>
                <a:cs typeface="Times New Roman" panose="02020603050405020304" pitchFamily="18" charset="0"/>
              </a:rPr>
              <a:t> far more brain wrinkling and brain organ specialization.</a:t>
            </a:r>
          </a:p>
          <a:p>
            <a:pPr>
              <a:lnSpc>
                <a:spcPct val="85000"/>
              </a:lnSpc>
              <a:spcAft>
                <a:spcPts val="600"/>
              </a:spcAft>
              <a:buClr>
                <a:srgbClr val="FFFFFF"/>
              </a:buClr>
              <a:buSzPct val="83000"/>
              <a:buFont typeface="Times New Roman" panose="02020603050405020304" pitchFamily="18" charset="0"/>
              <a:buBlip>
                <a:blip r:embed="rId3"/>
              </a:buBlip>
            </a:pPr>
            <a:r>
              <a:rPr lang="en-US" altLang="en-US" sz="2200" u="sng" dirty="0">
                <a:solidFill>
                  <a:srgbClr val="FFFFFF"/>
                </a:solidFill>
                <a:latin typeface="Calibri" panose="020F0502020204030204" pitchFamily="34" charset="0"/>
                <a:cs typeface="Times New Roman" panose="02020603050405020304" pitchFamily="18" charset="0"/>
              </a:rPr>
              <a:t>Humans have a smaller birth canal</a:t>
            </a:r>
            <a:r>
              <a:rPr lang="en-US" altLang="en-US" sz="2200" dirty="0">
                <a:solidFill>
                  <a:srgbClr val="FFFFFF"/>
                </a:solidFill>
                <a:latin typeface="Calibri" panose="020F0502020204030204" pitchFamily="34" charset="0"/>
                <a:cs typeface="Times New Roman" panose="02020603050405020304" pitchFamily="18" charset="0"/>
              </a:rPr>
              <a:t> with helpless human babies that require a decade </a:t>
            </a:r>
            <a:r>
              <a:rPr lang="en-US" altLang="en-US" sz="2200" u="sng" dirty="0">
                <a:solidFill>
                  <a:srgbClr val="FFFFFF"/>
                </a:solidFill>
                <a:latin typeface="Calibri" panose="020F0502020204030204" pitchFamily="34" charset="0"/>
                <a:cs typeface="Times New Roman" panose="02020603050405020304" pitchFamily="18" charset="0"/>
              </a:rPr>
              <a:t>longer motherly care and adolescent brain growth</a:t>
            </a:r>
            <a:r>
              <a:rPr lang="en-US" altLang="en-US" sz="2200" dirty="0">
                <a:solidFill>
                  <a:srgbClr val="FFFFFF"/>
                </a:solidFill>
                <a:latin typeface="Calibri" panose="020F0502020204030204" pitchFamily="34" charset="0"/>
                <a:cs typeface="Times New Roman" panose="02020603050405020304" pitchFamily="18" charset="0"/>
              </a:rPr>
              <a:t> to acquire wisdom, scientific learning, art and social skills. </a:t>
            </a:r>
            <a:r>
              <a:rPr lang="en-US" altLang="en-US" sz="1100" dirty="0">
                <a:solidFill>
                  <a:srgbClr val="CCCCFF"/>
                </a:solidFill>
                <a:latin typeface="Calibri" panose="020F0502020204030204" pitchFamily="34" charset="0"/>
                <a:cs typeface="Times New Roman" panose="02020603050405020304" pitchFamily="18" charset="0"/>
                <a:hlinkClick r:id="rId5"/>
              </a:rPr>
              <a:t>[20]</a:t>
            </a:r>
            <a:r>
              <a:rPr lang="en-US" altLang="en-US" sz="1100" dirty="0">
                <a:solidFill>
                  <a:srgbClr val="CCCCFF"/>
                </a:solidFill>
                <a:latin typeface="Calibri" panose="020F0502020204030204" pitchFamily="34" charset="0"/>
                <a:cs typeface="Times New Roman" panose="02020603050405020304" pitchFamily="18" charset="0"/>
                <a:hlinkClick r:id="rId6"/>
              </a:rPr>
              <a:t>[144]</a:t>
            </a:r>
            <a:r>
              <a:rPr lang="en-US" altLang="en-US" sz="1100" u="sng" dirty="0">
                <a:solidFill>
                  <a:srgbClr val="CCCCFF"/>
                </a:solidFill>
                <a:latin typeface="Calibri" panose="020F0502020204030204" pitchFamily="34" charset="0"/>
                <a:cs typeface="Times New Roman" panose="02020603050405020304" pitchFamily="18" charset="0"/>
                <a:hlinkClick r:id="rId7"/>
              </a:rPr>
              <a:t>[160]</a:t>
            </a:r>
            <a:r>
              <a:rPr lang="en-US" altLang="en-US" sz="1100" u="sng" dirty="0">
                <a:solidFill>
                  <a:srgbClr val="CCCCFF"/>
                </a:solidFill>
                <a:latin typeface="Calibri" panose="020F0502020204030204" pitchFamily="34" charset="0"/>
                <a:cs typeface="Times New Roman" panose="02020603050405020304" pitchFamily="18" charset="0"/>
                <a:hlinkClick r:id="rId8"/>
              </a:rPr>
              <a:t>[626]</a:t>
            </a:r>
            <a:r>
              <a:rPr lang="en-US" altLang="en-US" sz="1100" u="sng" dirty="0">
                <a:solidFill>
                  <a:srgbClr val="CCCCFF"/>
                </a:solidFill>
                <a:latin typeface="Calibri" panose="020F0502020204030204" pitchFamily="34" charset="0"/>
                <a:cs typeface="Times New Roman" panose="02020603050405020304" pitchFamily="18" charset="0"/>
                <a:hlinkClick r:id="rId9"/>
              </a:rPr>
              <a:t>[627]</a:t>
            </a:r>
            <a:r>
              <a:rPr lang="en-US" altLang="en-US" sz="1100" dirty="0">
                <a:solidFill>
                  <a:srgbClr val="FFFFFF"/>
                </a:solidFill>
                <a:latin typeface="Calibri" panose="020F0502020204030204" pitchFamily="34" charset="0"/>
                <a:cs typeface="Times New Roman" panose="02020603050405020304" pitchFamily="18" charset="0"/>
              </a:rPr>
              <a:t> </a:t>
            </a:r>
            <a:r>
              <a:rPr lang="en-US" altLang="en-US" sz="1100" u="sng" dirty="0">
                <a:solidFill>
                  <a:srgbClr val="CCCCFF"/>
                </a:solidFill>
                <a:latin typeface="Calibri" panose="020F0502020204030204" pitchFamily="34" charset="0"/>
                <a:cs typeface="Times New Roman" panose="02020603050405020304" pitchFamily="18" charset="0"/>
                <a:hlinkClick r:id="rId10"/>
              </a:rPr>
              <a:t>[674]</a:t>
            </a:r>
          </a:p>
        </p:txBody>
      </p:sp>
      <p:pic>
        <p:nvPicPr>
          <p:cNvPr id="60419"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31" t="6114" r="3933" b="1602"/>
          <a:stretch/>
        </p:blipFill>
        <p:spPr bwMode="auto">
          <a:xfrm>
            <a:off x="2710339" y="1397861"/>
            <a:ext cx="4023360" cy="2194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Text Box 4"/>
          <p:cNvSpPr txBox="1">
            <a:spLocks noChangeArrowheads="1"/>
          </p:cNvSpPr>
          <p:nvPr/>
        </p:nvSpPr>
        <p:spPr bwMode="auto">
          <a:xfrm>
            <a:off x="358822" y="1519215"/>
            <a:ext cx="25146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2200" b="1" dirty="0">
                <a:solidFill>
                  <a:srgbClr val="FFFFFF"/>
                </a:solidFill>
                <a:latin typeface="Calibri" panose="020F0502020204030204" pitchFamily="34" charset="0"/>
                <a:cs typeface="Arial Unicode MS" panose="020B0604020202020204" pitchFamily="34" charset="-128"/>
              </a:rPr>
              <a:t>Upright walking modern human</a:t>
            </a:r>
            <a:endParaRPr lang="en-US" altLang="en-US" sz="1100" b="1" dirty="0">
              <a:solidFill>
                <a:srgbClr val="CCCCFF"/>
              </a:solidFill>
              <a:latin typeface="Calibri" panose="020F0502020204030204" pitchFamily="34" charset="0"/>
              <a:cs typeface="Arial Unicode MS" panose="020B0604020202020204" pitchFamily="34" charset="-128"/>
              <a:hlinkClick r:id="rId12"/>
            </a:endParaRPr>
          </a:p>
        </p:txBody>
      </p:sp>
      <p:sp>
        <p:nvSpPr>
          <p:cNvPr id="60421" name="Text Box 5"/>
          <p:cNvSpPr txBox="1">
            <a:spLocks noChangeArrowheads="1"/>
          </p:cNvSpPr>
          <p:nvPr/>
        </p:nvSpPr>
        <p:spPr bwMode="auto">
          <a:xfrm>
            <a:off x="6410047" y="1217114"/>
            <a:ext cx="266223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en-US" altLang="en-US" sz="2200" b="1" dirty="0">
                <a:solidFill>
                  <a:srgbClr val="FFFFFF"/>
                </a:solidFill>
                <a:latin typeface="Calibri" panose="020F0502020204030204" pitchFamily="34" charset="0"/>
                <a:cs typeface="Arial Unicode MS" panose="020B0604020202020204" pitchFamily="34" charset="-128"/>
              </a:rPr>
              <a:t>Occasionally upright walking 3.5 foot tall bonobo ape today</a:t>
            </a:r>
            <a:endParaRPr lang="en-US" altLang="en-US" sz="1100" b="1" dirty="0">
              <a:solidFill>
                <a:srgbClr val="CCCCFF"/>
              </a:solidFill>
              <a:latin typeface="Calibri" panose="020F0502020204030204" pitchFamily="34" charset="0"/>
              <a:cs typeface="Arial Unicode MS" panose="020B0604020202020204" pitchFamily="34" charset="-128"/>
              <a:hlinkClick r:id="rId12"/>
            </a:endParaRPr>
          </a:p>
        </p:txBody>
      </p:sp>
      <p:sp>
        <p:nvSpPr>
          <p:cNvPr id="60422" name="Line 6"/>
          <p:cNvSpPr>
            <a:spLocks noChangeShapeType="1"/>
          </p:cNvSpPr>
          <p:nvPr/>
        </p:nvSpPr>
        <p:spPr bwMode="auto">
          <a:xfrm>
            <a:off x="2514600" y="2743200"/>
            <a:ext cx="685800" cy="1588"/>
          </a:xfrm>
          <a:prstGeom prst="line">
            <a:avLst/>
          </a:prstGeom>
          <a:noFill/>
          <a:ln w="54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0423" name="Line 7"/>
          <p:cNvSpPr>
            <a:spLocks noChangeShapeType="1"/>
          </p:cNvSpPr>
          <p:nvPr/>
        </p:nvSpPr>
        <p:spPr bwMode="auto">
          <a:xfrm flipH="1">
            <a:off x="6243638" y="2743200"/>
            <a:ext cx="698500" cy="1588"/>
          </a:xfrm>
          <a:prstGeom prst="line">
            <a:avLst/>
          </a:prstGeom>
          <a:noFill/>
          <a:ln w="54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pic>
        <p:nvPicPr>
          <p:cNvPr id="60424"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2138" y="2284321"/>
            <a:ext cx="1736725" cy="13081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5" name="Picture 9"/>
          <p:cNvPicPr>
            <a:picLocks noChangeAspect="1" noChangeArrowheads="1"/>
          </p:cNvPicPr>
          <p:nvPr/>
        </p:nvPicPr>
        <p:blipFill>
          <a:blip r:embed="rId14">
            <a:extLst>
              <a:ext uri="{28A0092B-C50C-407E-A947-70E740481C1C}">
                <a14:useLocalDpi xmlns:a14="http://schemas.microsoft.com/office/drawing/2010/main" val="0"/>
              </a:ext>
            </a:extLst>
          </a:blip>
          <a:srcRect l="33195" t="3036" r="3197" b="35844"/>
          <a:stretch>
            <a:fillRect/>
          </a:stretch>
        </p:blipFill>
        <p:spPr bwMode="auto">
          <a:xfrm>
            <a:off x="466725" y="2293846"/>
            <a:ext cx="2047875" cy="1298575"/>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33195" t="3036" r="3197" b="3584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Date Placeholder 2"/>
          <p:cNvSpPr>
            <a:spLocks noGrp="1"/>
          </p:cNvSpPr>
          <p:nvPr>
            <p:ph type="dt" sz="half" idx="10"/>
          </p:nvPr>
        </p:nvSpPr>
        <p:spPr>
          <a:xfrm>
            <a:off x="3536631" y="6613722"/>
            <a:ext cx="2667000" cy="365125"/>
          </a:xfrm>
        </p:spPr>
        <p:txBody>
          <a:bodyPr/>
          <a:lstStyle/>
          <a:p>
            <a:r>
              <a:rPr lang="en-US" altLang="en-US" sz="1000" dirty="0"/>
              <a:t>Evolution Is Not Science, Jeff Woodward</a:t>
            </a:r>
          </a:p>
        </p:txBody>
      </p:sp>
      <p:sp>
        <p:nvSpPr>
          <p:cNvPr id="12" name="Text Box 1"/>
          <p:cNvSpPr txBox="1">
            <a:spLocks noChangeArrowheads="1"/>
          </p:cNvSpPr>
          <p:nvPr/>
        </p:nvSpPr>
        <p:spPr bwMode="auto">
          <a:xfrm>
            <a:off x="914399" y="144497"/>
            <a:ext cx="7406640" cy="1023937"/>
          </a:xfrm>
          <a:prstGeom prst="rect">
            <a:avLst/>
          </a:prstGeom>
          <a:blipFill dpi="0" rotWithShape="0">
            <a:blip r:embed="rId1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rgbClr val="666666"/>
                </a:solidFill>
                <a:latin typeface="Times New Roman" panose="02020603050405020304" pitchFamily="18" charset="0"/>
                <a:cs typeface="Times New Roman" panose="02020603050405020304" pitchFamily="18" charset="0"/>
              </a:rPr>
              <a:t>Science Proves Bonobo Apes are Nearly the Same as Homo Erectus Hominids</a:t>
            </a:r>
          </a:p>
        </p:txBody>
      </p:sp>
      <p:sp>
        <p:nvSpPr>
          <p:cNvPr id="2" name="TextBox 1"/>
          <p:cNvSpPr txBox="1"/>
          <p:nvPr/>
        </p:nvSpPr>
        <p:spPr>
          <a:xfrm>
            <a:off x="4541870" y="3352169"/>
            <a:ext cx="648493" cy="307777"/>
          </a:xfrm>
          <a:prstGeom prst="rect">
            <a:avLst/>
          </a:prstGeom>
          <a:noFill/>
        </p:spPr>
        <p:txBody>
          <a:bodyPr wrap="square" rtlCol="0">
            <a:spAutoFit/>
          </a:bodyPr>
          <a:lstStyle/>
          <a:p>
            <a:pPr>
              <a:lnSpc>
                <a:spcPct val="100000"/>
              </a:lnSpc>
              <a:buClrTx/>
              <a:buFontTx/>
              <a:buNone/>
            </a:pPr>
            <a:r>
              <a:rPr lang="en-US" altLang="en-US" sz="1400" dirty="0">
                <a:solidFill>
                  <a:srgbClr val="CCCCFF"/>
                </a:solidFill>
                <a:latin typeface="Calibri" panose="020F0502020204030204" pitchFamily="34" charset="0"/>
                <a:cs typeface="Arial Unicode MS" panose="020B0604020202020204" pitchFamily="34" charset="-128"/>
                <a:hlinkClick r:id="rId12"/>
              </a:rPr>
              <a:t>[670]</a:t>
            </a:r>
          </a:p>
        </p:txBody>
      </p:sp>
    </p:spTree>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saturation sat="46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60425" name="Picture 9"/>
          <p:cNvPicPr>
            <a:picLocks noChangeAspect="1" noChangeArrowheads="1"/>
          </p:cNvPicPr>
          <p:nvPr/>
        </p:nvPicPr>
        <p:blipFill>
          <a:blip r:embed="rId5">
            <a:extLst>
              <a:ext uri="{28A0092B-C50C-407E-A947-70E740481C1C}">
                <a14:useLocalDpi xmlns:a14="http://schemas.microsoft.com/office/drawing/2010/main" val="0"/>
              </a:ext>
            </a:extLst>
          </a:blip>
          <a:srcRect l="33195" t="3036" r="3197" b="35844"/>
          <a:stretch>
            <a:fillRect/>
          </a:stretch>
        </p:blipFill>
        <p:spPr bwMode="auto">
          <a:xfrm>
            <a:off x="1471652" y="2458427"/>
            <a:ext cx="6200693" cy="393192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l="33195" t="3036" r="3197" b="3584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Date Placeholder 2"/>
          <p:cNvSpPr>
            <a:spLocks noGrp="1"/>
          </p:cNvSpPr>
          <p:nvPr>
            <p:ph type="dt" sz="half" idx="10"/>
          </p:nvPr>
        </p:nvSpPr>
        <p:spPr>
          <a:xfrm>
            <a:off x="6019800" y="6492875"/>
            <a:ext cx="2667000" cy="365125"/>
          </a:xfrm>
        </p:spPr>
        <p:txBody>
          <a:bodyPr/>
          <a:lstStyle/>
          <a:p>
            <a:r>
              <a:rPr lang="en-US" altLang="en-US" sz="1000" dirty="0"/>
              <a:t>Evolution Is Not Science, Jeff Woodward</a:t>
            </a:r>
          </a:p>
        </p:txBody>
      </p:sp>
      <p:sp>
        <p:nvSpPr>
          <p:cNvPr id="12" name="Text Box 1"/>
          <p:cNvSpPr txBox="1">
            <a:spLocks noChangeArrowheads="1"/>
          </p:cNvSpPr>
          <p:nvPr/>
        </p:nvSpPr>
        <p:spPr bwMode="auto">
          <a:xfrm>
            <a:off x="76199" y="340397"/>
            <a:ext cx="8991600" cy="1564604"/>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DNA Differences, Improved Radio Carbon Dating, Mule </a:t>
            </a:r>
            <a:r>
              <a:rPr lang="en-US" sz="3200" b="1" dirty="0">
                <a:solidFill>
                  <a:schemeClr val="tx2">
                    <a:lumMod val="50000"/>
                  </a:schemeClr>
                </a:solidFill>
                <a:latin typeface="Times New Roman" panose="02020603050405020304" pitchFamily="18" charset="0"/>
                <a:cs typeface="Times New Roman" panose="02020603050405020304" pitchFamily="18" charset="0"/>
              </a:rPr>
              <a:t>Breeding,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Continent Barriers &amp; Prototypes Prove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
        <p:nvSpPr>
          <p:cNvPr id="7" name="Date Placeholder 2"/>
          <p:cNvSpPr txBox="1">
            <a:spLocks/>
          </p:cNvSpPr>
          <p:nvPr/>
        </p:nvSpPr>
        <p:spPr>
          <a:xfrm>
            <a:off x="6248400" y="6572657"/>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spTree>
    <p:extLst>
      <p:ext uri="{BB962C8B-B14F-4D97-AF65-F5344CB8AC3E}">
        <p14:creationId xmlns:p14="http://schemas.microsoft.com/office/powerpoint/2010/main" val="1167557302"/>
      </p:ext>
    </p:extLst>
  </p:cSld>
  <p:clrMapOvr>
    <a:masterClrMapping/>
  </p:clrMapOvr>
  <p:transition spd="med" advTm="8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398144" y="1655715"/>
            <a:ext cx="8402955" cy="4278094"/>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threePt" dir="t"/>
          </a:scene3d>
          <a:sp3d>
            <a:bevelT w="165100" prst="coolSlant"/>
          </a:sp3d>
        </p:spPr>
        <p:txBody>
          <a:bodyPr wrap="square" lIns="182880" tIns="182880" rIns="182880" bIns="182880" anchor="ctr" anchorCtr="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200"/>
              </a:spcAft>
              <a:buClr>
                <a:schemeClr val="accent5">
                  <a:lumMod val="75000"/>
                </a:schemeClr>
              </a:buClr>
            </a:pPr>
            <a:r>
              <a:rPr lang="en-US" sz="2800" b="1" dirty="0">
                <a:solidFill>
                  <a:schemeClr val="tx2">
                    <a:lumMod val="25000"/>
                  </a:schemeClr>
                </a:solidFill>
                <a:latin typeface="Calibri" panose="020F0502020204030204" pitchFamily="34" charset="0"/>
              </a:rPr>
              <a:t>Five previous mtDNA studies (including Svante Pääbo's) prove Neanderthals were NOT ancestors of humans. </a:t>
            </a:r>
            <a:r>
              <a:rPr lang="en-US" sz="1600" dirty="0">
                <a:solidFill>
                  <a:schemeClr val="tx1"/>
                </a:solidFill>
                <a:latin typeface="Calibri" panose="020F0502020204030204" pitchFamily="34" charset="0"/>
                <a:hlinkClick r:id="rId4"/>
              </a:rPr>
              <a:t>[605]</a:t>
            </a:r>
            <a:r>
              <a:rPr lang="en-US" sz="1600" dirty="0">
                <a:solidFill>
                  <a:schemeClr val="tx1"/>
                </a:solidFill>
                <a:latin typeface="Calibri" panose="020F0502020204030204" pitchFamily="34" charset="0"/>
                <a:hlinkClick r:id="rId5"/>
              </a:rPr>
              <a:t>[618]</a:t>
            </a:r>
            <a:r>
              <a:rPr lang="en-US" sz="1600" dirty="0">
                <a:solidFill>
                  <a:schemeClr val="tx1"/>
                </a:solidFill>
                <a:latin typeface="Calibri" panose="020F0502020204030204" pitchFamily="34" charset="0"/>
              </a:rPr>
              <a:t> </a:t>
            </a:r>
          </a:p>
          <a:p>
            <a:pPr marL="342900" indent="-342900">
              <a:lnSpc>
                <a:spcPct val="90000"/>
              </a:lnSpc>
              <a:spcAft>
                <a:spcPts val="1200"/>
              </a:spcAft>
              <a:buClr>
                <a:schemeClr val="tx2">
                  <a:lumMod val="10000"/>
                </a:schemeClr>
              </a:buClr>
              <a:buFont typeface="Wingdings" panose="05000000000000000000" pitchFamily="2" charset="2"/>
              <a:buChar char="Ø"/>
            </a:pPr>
            <a:r>
              <a:rPr lang="en-US" sz="2400" b="1" dirty="0">
                <a:solidFill>
                  <a:schemeClr val="tx2">
                    <a:lumMod val="25000"/>
                  </a:schemeClr>
                </a:solidFill>
                <a:latin typeface="Calibri" panose="020F0502020204030204" pitchFamily="34" charset="0"/>
              </a:rPr>
              <a:t>Neanderthal mtDNA doesn't closely match human mtDNA as is required for mtDNA, passed as exact copies from mother to child.</a:t>
            </a:r>
          </a:p>
          <a:p>
            <a:pPr marL="0" lvl="1" indent="0">
              <a:lnSpc>
                <a:spcPct val="90000"/>
              </a:lnSpc>
              <a:spcAft>
                <a:spcPts val="1200"/>
              </a:spcAft>
              <a:buClr>
                <a:schemeClr val="tx2">
                  <a:lumMod val="10000"/>
                </a:schemeClr>
              </a:buClr>
            </a:pPr>
            <a:r>
              <a:rPr lang="en-US" sz="2600" b="1" dirty="0">
                <a:solidFill>
                  <a:schemeClr val="tx2">
                    <a:lumMod val="25000"/>
                  </a:schemeClr>
                </a:solidFill>
                <a:latin typeface="Calibri" panose="020F0502020204030204" pitchFamily="34" charset="0"/>
              </a:rPr>
              <a:t>Pääbo distracts us from this pesky fact by claiming Neanderthals interbred with humans… long AFTER fully formed humans instantly appeared, by means no one can explain.</a:t>
            </a:r>
          </a:p>
        </p:txBody>
      </p:sp>
      <p:sp>
        <p:nvSpPr>
          <p:cNvPr id="12" name="Text Box 1"/>
          <p:cNvSpPr txBox="1">
            <a:spLocks noChangeArrowheads="1"/>
          </p:cNvSpPr>
          <p:nvPr/>
        </p:nvSpPr>
        <p:spPr bwMode="auto">
          <a:xfrm>
            <a:off x="457200" y="182880"/>
            <a:ext cx="8343900" cy="1036092"/>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Very Different mtDNA &amp; Nuclear DNA Proves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
        <p:nvSpPr>
          <p:cNvPr id="5" name="Date Placeholder 2"/>
          <p:cNvSpPr txBox="1">
            <a:spLocks/>
          </p:cNvSpPr>
          <p:nvPr/>
        </p:nvSpPr>
        <p:spPr>
          <a:xfrm>
            <a:off x="6134100" y="6604671"/>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spTree>
    <p:extLst>
      <p:ext uri="{BB962C8B-B14F-4D97-AF65-F5344CB8AC3E}">
        <p14:creationId xmlns:p14="http://schemas.microsoft.com/office/powerpoint/2010/main" val="1847533120"/>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92456" y="1892809"/>
            <a:ext cx="8308644" cy="4038029"/>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threePt" dir="t"/>
          </a:scene3d>
          <a:sp3d>
            <a:bevelT w="165100" prst="coolSlant"/>
          </a:sp3d>
        </p:spPr>
        <p:txBody>
          <a:bodyPr wrap="square" lIns="182880" tIns="182880" rIns="182880" bIns="182880" anchor="ctr" anchorCtr="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342900" lvl="1" indent="-342900">
              <a:lnSpc>
                <a:spcPct val="90000"/>
              </a:lnSpc>
              <a:spcAft>
                <a:spcPts val="1200"/>
              </a:spcAft>
              <a:buClr>
                <a:schemeClr val="tx2">
                  <a:lumMod val="10000"/>
                </a:schemeClr>
              </a:buClr>
              <a:buFont typeface="Wingdings" panose="05000000000000000000" pitchFamily="2" charset="2"/>
              <a:buChar char="Ø"/>
            </a:pPr>
            <a:r>
              <a:rPr lang="en-US" sz="2400" dirty="0">
                <a:solidFill>
                  <a:schemeClr val="tx1"/>
                </a:solidFill>
                <a:latin typeface="Calibri" panose="020F0502020204030204" pitchFamily="34" charset="0"/>
              </a:rPr>
              <a:t>Pääbo is refuted because after DNA testing worldwide, </a:t>
            </a:r>
            <a:r>
              <a:rPr lang="en-US" sz="2400" u="sng" dirty="0">
                <a:solidFill>
                  <a:schemeClr val="tx1"/>
                </a:solidFill>
                <a:latin typeface="Calibri" panose="020F0502020204030204" pitchFamily="34" charset="0"/>
              </a:rPr>
              <a:t>we find no required modern humans with pure Neanderthal or hominid mitochondrial mtDNA</a:t>
            </a:r>
            <a:r>
              <a:rPr lang="en-US" sz="2400" dirty="0">
                <a:solidFill>
                  <a:schemeClr val="tx1"/>
                </a:solidFill>
                <a:latin typeface="Calibri" panose="020F0502020204030204" pitchFamily="34" charset="0"/>
              </a:rPr>
              <a:t>.</a:t>
            </a:r>
          </a:p>
          <a:p>
            <a:pPr marL="342900" lvl="1" indent="-342900">
              <a:lnSpc>
                <a:spcPct val="90000"/>
              </a:lnSpc>
              <a:spcAft>
                <a:spcPts val="1200"/>
              </a:spcAft>
              <a:buClr>
                <a:schemeClr val="tx2">
                  <a:lumMod val="10000"/>
                </a:schemeClr>
              </a:buClr>
              <a:buFont typeface="Wingdings" panose="05000000000000000000" pitchFamily="2" charset="2"/>
              <a:buChar char="Ø"/>
            </a:pPr>
            <a:r>
              <a:rPr lang="en-US" sz="2400" dirty="0">
                <a:solidFill>
                  <a:schemeClr val="tx1"/>
                </a:solidFill>
                <a:latin typeface="Calibri" panose="020F0502020204030204" pitchFamily="34" charset="0"/>
              </a:rPr>
              <a:t>Pääbo's theories are further disproved because rigorous science repeatedly shows the </a:t>
            </a:r>
            <a:r>
              <a:rPr lang="en-US" sz="2400" u="sng" dirty="0">
                <a:solidFill>
                  <a:schemeClr val="tx1"/>
                </a:solidFill>
                <a:latin typeface="Calibri" panose="020F0502020204030204" pitchFamily="34" charset="0"/>
              </a:rPr>
              <a:t>earliest humans in Europe</a:t>
            </a:r>
            <a:r>
              <a:rPr lang="en-US" sz="2400" dirty="0">
                <a:solidFill>
                  <a:schemeClr val="tx1"/>
                </a:solidFill>
                <a:latin typeface="Calibri" panose="020F0502020204030204" pitchFamily="34" charset="0"/>
              </a:rPr>
              <a:t> were not Pääbo's erroneous “pure human” black Africans. They </a:t>
            </a:r>
            <a:r>
              <a:rPr lang="en-US" sz="2400" u="sng" dirty="0">
                <a:solidFill>
                  <a:schemeClr val="tx1"/>
                </a:solidFill>
                <a:latin typeface="Calibri" panose="020F0502020204030204" pitchFamily="34" charset="0"/>
              </a:rPr>
              <a:t>were white Mediterraneans, like Iceman Ötzi</a:t>
            </a:r>
            <a:r>
              <a:rPr lang="en-US" sz="2400" dirty="0">
                <a:solidFill>
                  <a:schemeClr val="tx1"/>
                </a:solidFill>
                <a:latin typeface="Calibri" panose="020F0502020204030204" pitchFamily="34" charset="0"/>
              </a:rPr>
              <a:t>. </a:t>
            </a:r>
            <a:r>
              <a:rPr lang="en-US" altLang="en-US" sz="1600" dirty="0">
                <a:solidFill>
                  <a:schemeClr val="tx1"/>
                </a:solidFill>
                <a:latin typeface="Calibri" panose="020F0502020204030204" pitchFamily="34" charset="0"/>
                <a:cs typeface="Arial Unicode MS" panose="020B0604020202020204" pitchFamily="34" charset="-128"/>
              </a:rPr>
              <a:t>[376][433]</a:t>
            </a:r>
          </a:p>
          <a:p>
            <a:pPr marL="342900" lvl="1" indent="-342900">
              <a:lnSpc>
                <a:spcPct val="90000"/>
              </a:lnSpc>
              <a:spcAft>
                <a:spcPts val="1200"/>
              </a:spcAft>
              <a:buClr>
                <a:schemeClr val="tx2">
                  <a:lumMod val="10000"/>
                </a:schemeClr>
              </a:buClr>
              <a:buFont typeface="Wingdings" panose="05000000000000000000" pitchFamily="2" charset="2"/>
              <a:buChar char="Ø"/>
            </a:pPr>
            <a:r>
              <a:rPr lang="en-US" sz="2400" b="1" dirty="0">
                <a:solidFill>
                  <a:schemeClr val="tx2">
                    <a:lumMod val="10000"/>
                  </a:schemeClr>
                </a:solidFill>
                <a:latin typeface="Calibri" panose="020F0502020204030204" pitchFamily="34" charset="0"/>
                <a:cs typeface="Arial Unicode MS" panose="020B0604020202020204" pitchFamily="34" charset="-128"/>
              </a:rPr>
              <a:t>In Biblical scriptures, God specifically stated that no human animal mixing of any kind produced humans alive today.</a:t>
            </a:r>
            <a:r>
              <a:rPr lang="en-US" sz="2400" b="1" dirty="0">
                <a:solidFill>
                  <a:schemeClr val="tx2">
                    <a:lumMod val="25000"/>
                  </a:schemeClr>
                </a:solidFill>
                <a:latin typeface="Calibri" panose="020F0502020204030204" pitchFamily="34" charset="0"/>
                <a:cs typeface="Arial Unicode MS" panose="020B0604020202020204" pitchFamily="34" charset="-128"/>
              </a:rPr>
              <a:t> </a:t>
            </a:r>
            <a:r>
              <a:rPr lang="en-US" sz="2000" kern="150" dirty="0">
                <a:solidFill>
                  <a:schemeClr val="tx2">
                    <a:lumMod val="25000"/>
                  </a:schemeClr>
                </a:solidFill>
                <a:latin typeface="Calibri" panose="020F0502020204030204" pitchFamily="34" charset="0"/>
                <a:ea typeface="Times New Roman" panose="02020603050405020304" pitchFamily="18" charset="0"/>
                <a:cs typeface="Times New Roman" panose="02020603050405020304" pitchFamily="18" charset="0"/>
                <a:hlinkClick r:id="rId4"/>
              </a:rPr>
              <a:t>(Lev. 18:23-30)</a:t>
            </a:r>
            <a:endParaRPr lang="en-US" sz="2000" kern="150" dirty="0">
              <a:solidFill>
                <a:schemeClr val="tx2">
                  <a:lumMod val="25000"/>
                </a:schemeClr>
              </a:solidFill>
              <a:latin typeface="Calibri" panose="020F0502020204030204" pitchFamily="34" charset="0"/>
              <a:ea typeface="SimSun" panose="02010600030101010101" pitchFamily="2" charset="-122"/>
              <a:cs typeface="Mangal" panose="02040503050203030202" pitchFamily="18" charset="0"/>
            </a:endParaRPr>
          </a:p>
        </p:txBody>
      </p:sp>
      <p:sp>
        <p:nvSpPr>
          <p:cNvPr id="12" name="Text Box 1"/>
          <p:cNvSpPr txBox="1">
            <a:spLocks noChangeArrowheads="1"/>
          </p:cNvSpPr>
          <p:nvPr/>
        </p:nvSpPr>
        <p:spPr bwMode="auto">
          <a:xfrm>
            <a:off x="457200" y="182880"/>
            <a:ext cx="8343900" cy="1036092"/>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Very Different mtDNA &amp; Nuclear DNA Proves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
        <p:nvSpPr>
          <p:cNvPr id="4" name="Date Placeholder 2"/>
          <p:cNvSpPr txBox="1">
            <a:spLocks/>
          </p:cNvSpPr>
          <p:nvPr/>
        </p:nvSpPr>
        <p:spPr>
          <a:xfrm>
            <a:off x="6134100" y="6604671"/>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spTree>
    <p:extLst>
      <p:ext uri="{BB962C8B-B14F-4D97-AF65-F5344CB8AC3E}">
        <p14:creationId xmlns:p14="http://schemas.microsoft.com/office/powerpoint/2010/main" val="19130041"/>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57200" y="1409651"/>
            <a:ext cx="8343900" cy="5212080"/>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threePt" dir="t"/>
          </a:scene3d>
          <a:sp3d>
            <a:bevelT w="165100" prst="coolSlant"/>
          </a:sp3d>
        </p:spPr>
        <p:txBody>
          <a:bodyPr wrap="square" lIns="90000" tIns="182880" rIns="90000" bIns="182880" anchor="ctr" anchorCtr="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000"/>
              </a:spcAft>
              <a:buClr>
                <a:schemeClr val="accent5">
                  <a:lumMod val="75000"/>
                </a:schemeClr>
              </a:buClr>
            </a:pPr>
            <a:r>
              <a:rPr lang="en-US" sz="3200" b="1" dirty="0">
                <a:solidFill>
                  <a:schemeClr val="tx2">
                    <a:lumMod val="25000"/>
                  </a:schemeClr>
                </a:solidFill>
                <a:latin typeface="Calibri" panose="020F0502020204030204" pitchFamily="34" charset="0"/>
              </a:rPr>
              <a:t>The number of DNA bases differs by one billion from Humans to Neanderthals.</a:t>
            </a:r>
          </a:p>
          <a:p>
            <a:pPr marL="342900" indent="-342900">
              <a:lnSpc>
                <a:spcPct val="90000"/>
              </a:lnSpc>
              <a:spcAft>
                <a:spcPts val="1000"/>
              </a:spcAft>
              <a:buClr>
                <a:schemeClr val="tx2">
                  <a:lumMod val="10000"/>
                </a:schemeClr>
              </a:buClr>
              <a:buFont typeface="Wingdings" panose="05000000000000000000" pitchFamily="2" charset="2"/>
              <a:buChar char="Ø"/>
            </a:pPr>
            <a:r>
              <a:rPr lang="en-US" sz="2400" b="1" dirty="0">
                <a:solidFill>
                  <a:schemeClr val="tx2">
                    <a:lumMod val="25000"/>
                  </a:schemeClr>
                </a:solidFill>
                <a:latin typeface="Calibri" panose="020F0502020204030204" pitchFamily="34" charset="0"/>
              </a:rPr>
              <a:t>Humans have three billion, chimpanzees have three and one half billion and Neanderthals have an estimated four billion. </a:t>
            </a:r>
            <a:r>
              <a:rPr lang="en-US" sz="1600" dirty="0">
                <a:solidFill>
                  <a:schemeClr val="tx1"/>
                </a:solidFill>
                <a:latin typeface="Calibri" panose="020F0502020204030204" pitchFamily="34" charset="0"/>
                <a:hlinkClick r:id="rId4"/>
              </a:rPr>
              <a:t>[154]</a:t>
            </a:r>
            <a:r>
              <a:rPr lang="en-US" sz="1600" dirty="0">
                <a:solidFill>
                  <a:schemeClr val="tx1"/>
                </a:solidFill>
                <a:latin typeface="Calibri" panose="020F0502020204030204" pitchFamily="34" charset="0"/>
                <a:hlinkClick r:id="rId5"/>
              </a:rPr>
              <a:t>[618]</a:t>
            </a:r>
            <a:r>
              <a:rPr lang="en-US" sz="1600" dirty="0">
                <a:solidFill>
                  <a:schemeClr val="tx1"/>
                </a:solidFill>
                <a:latin typeface="Calibri" panose="020F0502020204030204" pitchFamily="34" charset="0"/>
                <a:hlinkClick r:id="rId6"/>
              </a:rPr>
              <a:t>[624]</a:t>
            </a:r>
            <a:endParaRPr lang="en-US" sz="1600" dirty="0">
              <a:solidFill>
                <a:schemeClr val="tx1"/>
              </a:solidFill>
              <a:latin typeface="Calibri" panose="020F0502020204030204" pitchFamily="34" charset="0"/>
            </a:endParaRPr>
          </a:p>
          <a:p>
            <a:pPr marL="342900" indent="-342900">
              <a:lnSpc>
                <a:spcPct val="90000"/>
              </a:lnSpc>
              <a:spcAft>
                <a:spcPts val="1000"/>
              </a:spcAft>
              <a:buClr>
                <a:schemeClr val="tx2">
                  <a:lumMod val="10000"/>
                </a:schemeClr>
              </a:buClr>
              <a:buFont typeface="Wingdings" panose="05000000000000000000" pitchFamily="2" charset="2"/>
              <a:buChar char="Ø"/>
            </a:pPr>
            <a:r>
              <a:rPr lang="en-US" sz="2400" dirty="0">
                <a:solidFill>
                  <a:schemeClr val="tx1"/>
                </a:solidFill>
                <a:latin typeface="Calibri" panose="020F0502020204030204" pitchFamily="34" charset="0"/>
              </a:rPr>
              <a:t>One billion DNA differences (25%) from humans to Neanderthals is not mentioned, or claimed to be junk DNA in Neanderthals. </a:t>
            </a:r>
          </a:p>
          <a:p>
            <a:pPr marL="342900" indent="-342900">
              <a:lnSpc>
                <a:spcPct val="90000"/>
              </a:lnSpc>
              <a:spcAft>
                <a:spcPts val="1000"/>
              </a:spcAft>
              <a:buClr>
                <a:schemeClr val="tx2">
                  <a:lumMod val="10000"/>
                </a:schemeClr>
              </a:buClr>
              <a:buFont typeface="Wingdings" panose="05000000000000000000" pitchFamily="2" charset="2"/>
              <a:buChar char="Ø"/>
            </a:pPr>
            <a:r>
              <a:rPr lang="en-US" sz="2400" dirty="0">
                <a:solidFill>
                  <a:schemeClr val="tx1"/>
                </a:solidFill>
                <a:latin typeface="Calibri" panose="020F0502020204030204" pitchFamily="34" charset="0"/>
              </a:rPr>
              <a:t>But most former human junk DNA is now disproved in humans as we learn it’s true critical functions. </a:t>
            </a:r>
            <a:r>
              <a:rPr lang="en-US" altLang="en-US" sz="1600" u="sng" dirty="0">
                <a:solidFill>
                  <a:schemeClr val="tx1"/>
                </a:solidFill>
                <a:latin typeface="Calibri" panose="020F0502020204030204" pitchFamily="34" charset="0"/>
                <a:cs typeface="Times New Roman" panose="02020603050405020304" pitchFamily="18" charset="0"/>
                <a:hlinkClick r:id="rId7"/>
              </a:rPr>
              <a:t>[751]</a:t>
            </a:r>
            <a:endParaRPr lang="en-US" sz="1600" dirty="0">
              <a:solidFill>
                <a:schemeClr val="tx1"/>
              </a:solidFill>
              <a:latin typeface="Calibri" panose="020F0502020204030204" pitchFamily="34" charset="0"/>
            </a:endParaRPr>
          </a:p>
          <a:p>
            <a:pPr marL="342900" indent="-342900">
              <a:lnSpc>
                <a:spcPct val="90000"/>
              </a:lnSpc>
              <a:spcAft>
                <a:spcPts val="1000"/>
              </a:spcAft>
              <a:buClr>
                <a:schemeClr val="tx2">
                  <a:lumMod val="10000"/>
                </a:schemeClr>
              </a:buClr>
              <a:buFont typeface="Wingdings" panose="05000000000000000000" pitchFamily="2" charset="2"/>
              <a:buChar char="Ø"/>
            </a:pPr>
            <a:r>
              <a:rPr lang="en-US" sz="2200" i="1" dirty="0">
                <a:solidFill>
                  <a:schemeClr val="tx1"/>
                </a:solidFill>
                <a:latin typeface="Calibri" panose="020F0502020204030204" pitchFamily="34" charset="0"/>
              </a:rPr>
              <a:t>“…The (highly unreliable) Max Planck Institute... and 454 Life Sciences … draft of the Neanderthal genome based on the analysis of </a:t>
            </a:r>
            <a:r>
              <a:rPr lang="en-US" sz="2200" i="1" u="sng" dirty="0">
                <a:solidFill>
                  <a:schemeClr val="tx1"/>
                </a:solidFill>
                <a:latin typeface="Calibri" panose="020F0502020204030204" pitchFamily="34" charset="0"/>
              </a:rPr>
              <a:t>four billion base pairs of Neanderthal DNA</a:t>
            </a:r>
            <a:r>
              <a:rPr lang="en-US" sz="2200" i="1" dirty="0">
                <a:solidFill>
                  <a:schemeClr val="tx1"/>
                </a:solidFill>
                <a:latin typeface="Calibri" panose="020F0502020204030204" pitchFamily="34" charset="0"/>
              </a:rPr>
              <a:t>.” </a:t>
            </a:r>
            <a:r>
              <a:rPr lang="en-US" sz="1600" i="1" dirty="0">
                <a:solidFill>
                  <a:schemeClr val="tx1"/>
                </a:solidFill>
                <a:latin typeface="Calibri" panose="020F0502020204030204" pitchFamily="34" charset="0"/>
                <a:hlinkClick r:id="rId6"/>
              </a:rPr>
              <a:t>[624]</a:t>
            </a:r>
            <a:endParaRPr lang="en-US" sz="1600" dirty="0">
              <a:solidFill>
                <a:schemeClr val="tx1"/>
              </a:solidFill>
              <a:latin typeface="Calibri" panose="020F0502020204030204" pitchFamily="34" charset="0"/>
            </a:endParaRPr>
          </a:p>
        </p:txBody>
      </p:sp>
      <p:sp>
        <p:nvSpPr>
          <p:cNvPr id="7" name="Date Placeholder 2"/>
          <p:cNvSpPr txBox="1">
            <a:spLocks/>
          </p:cNvSpPr>
          <p:nvPr/>
        </p:nvSpPr>
        <p:spPr>
          <a:xfrm>
            <a:off x="6134100" y="6604671"/>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sp>
        <p:nvSpPr>
          <p:cNvPr id="5" name="Text Box 1"/>
          <p:cNvSpPr txBox="1">
            <a:spLocks noChangeArrowheads="1"/>
          </p:cNvSpPr>
          <p:nvPr/>
        </p:nvSpPr>
        <p:spPr bwMode="auto">
          <a:xfrm>
            <a:off x="457200" y="182880"/>
            <a:ext cx="8343900" cy="1036092"/>
          </a:xfrm>
          <a:prstGeom prst="rect">
            <a:avLst/>
          </a:prstGeom>
          <a:blipFill dpi="0" rotWithShape="0">
            <a:blip r:embed="rId8"/>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Very Different mtDNA &amp; Nuclear DNA Proves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Tree>
    <p:extLst>
      <p:ext uri="{BB962C8B-B14F-4D97-AF65-F5344CB8AC3E}">
        <p14:creationId xmlns:p14="http://schemas.microsoft.com/office/powerpoint/2010/main" val="1399978023"/>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57200" y="1335282"/>
            <a:ext cx="8205710" cy="5366169"/>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threePt" dir="t"/>
          </a:scene3d>
          <a:sp3d>
            <a:bevelT w="165100" prst="coolSlant"/>
          </a:sp3d>
        </p:spPr>
        <p:txBody>
          <a:bodyPr wrap="square" lIns="90000" tIns="45000" rIns="90000" bIns="4500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0" lvl="0" indent="0">
              <a:lnSpc>
                <a:spcPct val="85000"/>
              </a:lnSpc>
              <a:spcAft>
                <a:spcPts val="1200"/>
              </a:spcAft>
              <a:buClr>
                <a:schemeClr val="tx2">
                  <a:lumMod val="25000"/>
                </a:schemeClr>
              </a:buClr>
            </a:pPr>
            <a:r>
              <a:rPr lang="en-US" sz="2600" b="1" dirty="0">
                <a:solidFill>
                  <a:schemeClr val="tx2">
                    <a:lumMod val="25000"/>
                  </a:schemeClr>
                </a:solidFill>
                <a:latin typeface="Calibri" panose="020F0502020204030204" pitchFamily="34" charset="0"/>
              </a:rPr>
              <a:t>New much more accurate radiocarbon dating techniques correct large radiocarbon dating errors, due to bacterial and other contamination by Max Planck scientists in the past, while studying Neanderthal cave sites in France.</a:t>
            </a:r>
          </a:p>
          <a:p>
            <a:pPr marL="342900" indent="-342900">
              <a:lnSpc>
                <a:spcPct val="85000"/>
              </a:lnSpc>
              <a:spcAft>
                <a:spcPts val="1000"/>
              </a:spcAft>
              <a:buClr>
                <a:schemeClr val="tx2">
                  <a:lumMod val="25000"/>
                </a:schemeClr>
              </a:buClr>
              <a:buFont typeface="Wingdings" panose="05000000000000000000" pitchFamily="2" charset="2"/>
              <a:buChar char="Ø"/>
            </a:pPr>
            <a:r>
              <a:rPr lang="en-US" sz="2400" i="1" dirty="0">
                <a:solidFill>
                  <a:schemeClr val="tx1"/>
                </a:solidFill>
                <a:latin typeface="Calibri" panose="020F0502020204030204" pitchFamily="34" charset="0"/>
              </a:rPr>
              <a:t>“This includes a hyena tooth pendant, a reindeer bone awl and other artifacts. The jewelry was tested to verify it was </a:t>
            </a:r>
            <a:r>
              <a:rPr lang="en-US" sz="2400" i="1" u="sng" dirty="0">
                <a:solidFill>
                  <a:schemeClr val="tx1"/>
                </a:solidFill>
                <a:latin typeface="Calibri" panose="020F0502020204030204" pitchFamily="34" charset="0"/>
              </a:rPr>
              <a:t>only 21,000 to 23,000 years old</a:t>
            </a:r>
            <a:r>
              <a:rPr lang="en-US" sz="2400" i="1" dirty="0">
                <a:solidFill>
                  <a:schemeClr val="tx1"/>
                </a:solidFill>
                <a:latin typeface="Calibri" panose="020F0502020204030204" pitchFamily="34" charset="0"/>
              </a:rPr>
              <a:t> and therefore </a:t>
            </a:r>
            <a:r>
              <a:rPr lang="en-US" sz="2400" i="1" u="sng" dirty="0">
                <a:solidFill>
                  <a:schemeClr val="tx1"/>
                </a:solidFill>
                <a:latin typeface="Calibri" panose="020F0502020204030204" pitchFamily="34" charset="0"/>
              </a:rPr>
              <a:t>belonged to modern humans</a:t>
            </a:r>
            <a:r>
              <a:rPr lang="en-US" sz="2400" i="1" dirty="0">
                <a:solidFill>
                  <a:schemeClr val="tx1"/>
                </a:solidFill>
                <a:latin typeface="Calibri" panose="020F0502020204030204" pitchFamily="34" charset="0"/>
              </a:rPr>
              <a:t>. This is </a:t>
            </a:r>
            <a:r>
              <a:rPr lang="en-US" sz="2400" i="1" u="sng" dirty="0">
                <a:solidFill>
                  <a:schemeClr val="tx1"/>
                </a:solidFill>
                <a:latin typeface="Calibri" panose="020F0502020204030204" pitchFamily="34" charset="0"/>
              </a:rPr>
              <a:t>too young to belong to Neanderthals </a:t>
            </a:r>
            <a:r>
              <a:rPr lang="en-US" sz="2400" i="1" dirty="0">
                <a:solidFill>
                  <a:schemeClr val="tx1"/>
                </a:solidFill>
                <a:latin typeface="Calibri" panose="020F0502020204030204" pitchFamily="34" charset="0"/>
              </a:rPr>
              <a:t>that died out...” </a:t>
            </a:r>
            <a:r>
              <a:rPr lang="en-US" sz="1600" i="1" dirty="0">
                <a:solidFill>
                  <a:schemeClr val="tx1"/>
                </a:solidFill>
                <a:latin typeface="Calibri" panose="020F0502020204030204" pitchFamily="34" charset="0"/>
              </a:rPr>
              <a:t>[21]</a:t>
            </a:r>
            <a:endParaRPr lang="en-US" sz="1600" dirty="0">
              <a:solidFill>
                <a:schemeClr val="tx1"/>
              </a:solidFill>
              <a:latin typeface="Calibri" panose="020F0502020204030204" pitchFamily="34" charset="0"/>
            </a:endParaRPr>
          </a:p>
          <a:p>
            <a:pPr marL="342900" indent="-342900">
              <a:lnSpc>
                <a:spcPct val="85000"/>
              </a:lnSpc>
              <a:spcAft>
                <a:spcPts val="1000"/>
              </a:spcAft>
              <a:buClr>
                <a:schemeClr val="tx2">
                  <a:lumMod val="25000"/>
                </a:schemeClr>
              </a:buClr>
              <a:buFont typeface="Wingdings" panose="05000000000000000000" pitchFamily="2" charset="2"/>
              <a:buChar char="Ø"/>
            </a:pPr>
            <a:r>
              <a:rPr lang="en-US" sz="2400" i="1" dirty="0">
                <a:solidFill>
                  <a:schemeClr val="tx1"/>
                </a:solidFill>
                <a:latin typeface="Calibri" panose="020F0502020204030204" pitchFamily="34" charset="0"/>
              </a:rPr>
              <a:t>“The human jewelry became mixed in with the older disturbed Neanderthal bone remains when the Neanderthal dirt layers were dug up by modern human. </a:t>
            </a:r>
            <a:r>
              <a:rPr lang="en-US" sz="1600" i="1" dirty="0">
                <a:solidFill>
                  <a:schemeClr val="tx1"/>
                </a:solidFill>
                <a:latin typeface="Calibri" panose="020F0502020204030204" pitchFamily="34" charset="0"/>
              </a:rPr>
              <a:t>[21]</a:t>
            </a:r>
          </a:p>
          <a:p>
            <a:pPr marL="342900" lvl="0" indent="-342900">
              <a:lnSpc>
                <a:spcPct val="85000"/>
              </a:lnSpc>
              <a:spcAft>
                <a:spcPts val="1000"/>
              </a:spcAft>
              <a:buClr>
                <a:schemeClr val="tx2">
                  <a:lumMod val="25000"/>
                </a:schemeClr>
              </a:buClr>
              <a:buFont typeface="Wingdings" panose="05000000000000000000" pitchFamily="2" charset="2"/>
              <a:buChar char="Ø"/>
            </a:pPr>
            <a:r>
              <a:rPr lang="en-US" sz="2400" b="1" dirty="0">
                <a:solidFill>
                  <a:schemeClr val="tx2">
                    <a:lumMod val="10000"/>
                  </a:schemeClr>
                </a:solidFill>
                <a:latin typeface="Calibri" panose="020F0502020204030204" pitchFamily="34" charset="0"/>
              </a:rPr>
              <a:t>The new information shows that Neanderthals did not suddenly become more intelligent and start wearing jewelry and making complex tools like modern humans.</a:t>
            </a:r>
          </a:p>
        </p:txBody>
      </p:sp>
      <p:sp>
        <p:nvSpPr>
          <p:cNvPr id="11" name="Date Placeholder 2"/>
          <p:cNvSpPr>
            <a:spLocks noGrp="1"/>
          </p:cNvSpPr>
          <p:nvPr>
            <p:ph type="dt" sz="half" idx="10"/>
          </p:nvPr>
        </p:nvSpPr>
        <p:spPr>
          <a:xfrm>
            <a:off x="3226555" y="6662042"/>
            <a:ext cx="2667000" cy="244310"/>
          </a:xfrm>
        </p:spPr>
        <p:txBody>
          <a:bodyPr/>
          <a:lstStyle/>
          <a:p>
            <a:r>
              <a:rPr lang="en-US" altLang="en-US" sz="1000" dirty="0">
                <a:solidFill>
                  <a:schemeClr val="tx2">
                    <a:lumMod val="25000"/>
                  </a:schemeClr>
                </a:solidFill>
              </a:rPr>
              <a:t>Evolution Is Not Science, Jeff Woodward</a:t>
            </a:r>
          </a:p>
        </p:txBody>
      </p:sp>
      <p:sp>
        <p:nvSpPr>
          <p:cNvPr id="5" name="Text Box 1"/>
          <p:cNvSpPr txBox="1">
            <a:spLocks noChangeArrowheads="1"/>
          </p:cNvSpPr>
          <p:nvPr/>
        </p:nvSpPr>
        <p:spPr bwMode="auto">
          <a:xfrm>
            <a:off x="457200" y="182880"/>
            <a:ext cx="8212534" cy="1023937"/>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Improved Radio Carbon Dating Proves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Tree>
    <p:extLst>
      <p:ext uri="{BB962C8B-B14F-4D97-AF65-F5344CB8AC3E}">
        <p14:creationId xmlns:p14="http://schemas.microsoft.com/office/powerpoint/2010/main" val="4247677182"/>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04800" y="228600"/>
            <a:ext cx="8534399" cy="685800"/>
          </a:xfrm>
          <a:prstGeom prst="rect">
            <a:avLst/>
          </a:prstGeom>
          <a:blipFill dpi="0" rotWithShape="0">
            <a:blip r:embed="rId3"/>
            <a:srcRect/>
            <a:tile tx="0" ty="0" sx="100000" sy="100000" flip="none" algn="tl"/>
          </a:blipFill>
          <a:ln>
            <a:noFill/>
          </a:ln>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rPr>
              <a:t>INTRODUCTION</a:t>
            </a:r>
          </a:p>
        </p:txBody>
      </p:sp>
      <p:sp>
        <p:nvSpPr>
          <p:cNvPr id="8195" name="Rectangle 3"/>
          <p:cNvSpPr>
            <a:spLocks noChangeArrowheads="1"/>
          </p:cNvSpPr>
          <p:nvPr/>
        </p:nvSpPr>
        <p:spPr bwMode="auto">
          <a:xfrm>
            <a:off x="591971" y="1086930"/>
            <a:ext cx="7960056" cy="5726268"/>
          </a:xfrm>
          <a:prstGeom prst="rect">
            <a:avLst/>
          </a:prstGeom>
          <a:noFill/>
          <a:ln>
            <a:noFill/>
          </a:ln>
          <a:effectLst>
            <a:outerShdw dist="25400" dir="2700000" algn="l" rotWithShape="0">
              <a:schemeClr val="tx2">
                <a:lumMod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100000"/>
              </a:lnSpc>
              <a:spcAft>
                <a:spcPts val="0"/>
              </a:spcAft>
              <a:buClr>
                <a:schemeClr val="accent5">
                  <a:lumMod val="75000"/>
                </a:schemeClr>
              </a:buClr>
              <a:buSzPct val="90000"/>
            </a:pPr>
            <a:r>
              <a:rPr lang="en-US" altLang="en-US" sz="3200" b="1" dirty="0">
                <a:solidFill>
                  <a:schemeClr val="accent5">
                    <a:lumMod val="75000"/>
                  </a:schemeClr>
                </a:solidFill>
                <a:latin typeface="Times New Roman" panose="02020603050405020304" pitchFamily="18" charset="0"/>
                <a:cs typeface="Arial Unicode MS" panose="020B0604020202020204" pitchFamily="34" charset="-128"/>
              </a:rPr>
              <a:t>4</a:t>
            </a:r>
            <a:r>
              <a:rPr lang="en-US" altLang="en-US" sz="3200" b="1" baseline="33000" dirty="0">
                <a:solidFill>
                  <a:schemeClr val="accent5">
                    <a:lumMod val="75000"/>
                  </a:schemeClr>
                </a:solidFill>
                <a:latin typeface="Times New Roman" panose="02020603050405020304" pitchFamily="18" charset="0"/>
                <a:cs typeface="Arial Unicode MS" panose="020B0604020202020204" pitchFamily="34" charset="-128"/>
              </a:rPr>
              <a:t>th</a:t>
            </a:r>
            <a:r>
              <a:rPr lang="en-US" altLang="en-US" sz="3200" b="1" dirty="0">
                <a:solidFill>
                  <a:schemeClr val="accent5">
                    <a:lumMod val="75000"/>
                  </a:schemeClr>
                </a:solidFill>
                <a:latin typeface="Times New Roman" panose="02020603050405020304" pitchFamily="18" charset="0"/>
                <a:cs typeface="Arial Unicode MS" panose="020B0604020202020204" pitchFamily="34" charset="-128"/>
              </a:rPr>
              <a:t> Edition Book Contains:</a:t>
            </a:r>
          </a:p>
          <a:p>
            <a:pPr marL="0" indent="-457200">
              <a:lnSpc>
                <a:spcPct val="100000"/>
              </a:lnSpc>
              <a:spcAft>
                <a:spcPts val="0"/>
              </a:spcAft>
              <a:buClr>
                <a:schemeClr val="accent5">
                  <a:lumMod val="75000"/>
                </a:schemeClr>
              </a:buClr>
              <a:buSzPct val="70000"/>
              <a:buFont typeface="Wingdings" panose="05000000000000000000" pitchFamily="2" charset="2"/>
              <a:buChar char="Ø"/>
            </a:pPr>
            <a:r>
              <a:rPr lang="en-US" altLang="en-US" sz="2800" b="1" dirty="0">
                <a:solidFill>
                  <a:schemeClr val="accent5">
                    <a:lumMod val="75000"/>
                  </a:schemeClr>
                </a:solidFill>
                <a:latin typeface="Times New Roman" panose="02020603050405020304" pitchFamily="18" charset="0"/>
                <a:cs typeface="Arial Unicode MS" panose="020B0604020202020204" pitchFamily="34" charset="-128"/>
              </a:rPr>
              <a:t>750 Pages, Over 700 References</a:t>
            </a:r>
          </a:p>
          <a:p>
            <a:pPr marL="0" indent="-457200">
              <a:lnSpc>
                <a:spcPct val="100000"/>
              </a:lnSpc>
              <a:spcAft>
                <a:spcPts val="0"/>
              </a:spcAft>
              <a:buClr>
                <a:schemeClr val="accent5">
                  <a:lumMod val="75000"/>
                </a:schemeClr>
              </a:buClr>
              <a:buSzPct val="70000"/>
              <a:buFont typeface="Wingdings" panose="05000000000000000000" pitchFamily="2" charset="2"/>
              <a:buChar char="Ø"/>
            </a:pPr>
            <a:r>
              <a:rPr lang="en-US" altLang="en-US" sz="2800" b="1" dirty="0">
                <a:solidFill>
                  <a:schemeClr val="accent5">
                    <a:lumMod val="75000"/>
                  </a:schemeClr>
                </a:solidFill>
                <a:latin typeface="Times New Roman" panose="02020603050405020304" pitchFamily="18" charset="0"/>
                <a:cs typeface="Arial Unicode MS" panose="020B0604020202020204" pitchFamily="34" charset="-128"/>
              </a:rPr>
              <a:t>220 Rigorous Scientific Proofs</a:t>
            </a:r>
          </a:p>
          <a:p>
            <a:pPr marL="0" indent="-457200">
              <a:lnSpc>
                <a:spcPct val="100000"/>
              </a:lnSpc>
              <a:spcAft>
                <a:spcPts val="1800"/>
              </a:spcAft>
              <a:buClr>
                <a:schemeClr val="accent5">
                  <a:lumMod val="75000"/>
                </a:schemeClr>
              </a:buClr>
              <a:buSzPct val="70000"/>
              <a:buFont typeface="Wingdings" panose="05000000000000000000" pitchFamily="2" charset="2"/>
              <a:buChar char="Ø"/>
            </a:pPr>
            <a:r>
              <a:rPr lang="en-US" altLang="en-US" sz="2800" b="1" dirty="0">
                <a:solidFill>
                  <a:schemeClr val="accent5">
                    <a:lumMod val="75000"/>
                  </a:schemeClr>
                </a:solidFill>
                <a:latin typeface="Times New Roman" panose="02020603050405020304" pitchFamily="18" charset="0"/>
                <a:cs typeface="Arial Unicode MS" panose="020B0604020202020204" pitchFamily="34" charset="-128"/>
              </a:rPr>
              <a:t>Over 100 Video Links for Visual Learners</a:t>
            </a:r>
          </a:p>
          <a:p>
            <a:pPr marL="0" indent="-457200">
              <a:lnSpc>
                <a:spcPct val="100000"/>
              </a:lnSpc>
              <a:spcAft>
                <a:spcPts val="0"/>
              </a:spcAft>
              <a:buClr>
                <a:schemeClr val="accent5">
                  <a:lumMod val="75000"/>
                </a:schemeClr>
              </a:buClr>
              <a:buSzPct val="90000"/>
            </a:pPr>
            <a:r>
              <a:rPr lang="en-US" altLang="en-US" sz="2800" b="1" dirty="0">
                <a:solidFill>
                  <a:schemeClr val="accent5">
                    <a:lumMod val="75000"/>
                  </a:schemeClr>
                </a:solidFill>
                <a:latin typeface="Times New Roman" panose="02020603050405020304" pitchFamily="18" charset="0"/>
                <a:cs typeface="Arial Unicode MS" panose="020B0604020202020204" pitchFamily="34" charset="-128"/>
              </a:rPr>
              <a:t>Available in:</a:t>
            </a:r>
          </a:p>
          <a:p>
            <a:pPr marL="0" indent="-457200">
              <a:lnSpc>
                <a:spcPct val="100000"/>
              </a:lnSpc>
              <a:spcAft>
                <a:spcPts val="0"/>
              </a:spcAft>
              <a:buClr>
                <a:schemeClr val="accent5">
                  <a:lumMod val="75000"/>
                </a:schemeClr>
              </a:buClr>
              <a:buSzPct val="88000"/>
              <a:buFont typeface="Wingdings" panose="05000000000000000000" pitchFamily="2" charset="2"/>
              <a:buChar char="Ø"/>
            </a:pPr>
            <a:r>
              <a:rPr lang="en-US" altLang="en-US" sz="2600" b="1" dirty="0">
                <a:solidFill>
                  <a:schemeClr val="accent5">
                    <a:lumMod val="75000"/>
                  </a:schemeClr>
                </a:solidFill>
                <a:latin typeface="Times New Roman" panose="02020603050405020304" pitchFamily="18" charset="0"/>
                <a:cs typeface="Arial Unicode MS" panose="020B0604020202020204" pitchFamily="34" charset="-128"/>
              </a:rPr>
              <a:t>eBook, Hardback and Paperback Format</a:t>
            </a:r>
          </a:p>
          <a:p>
            <a:pPr marL="0" indent="-457200">
              <a:lnSpc>
                <a:spcPct val="100000"/>
              </a:lnSpc>
              <a:spcAft>
                <a:spcPts val="2400"/>
              </a:spcAft>
              <a:buClr>
                <a:schemeClr val="accent5">
                  <a:lumMod val="75000"/>
                </a:schemeClr>
              </a:buClr>
              <a:buSzPct val="88000"/>
              <a:buFont typeface="Wingdings" panose="05000000000000000000" pitchFamily="2" charset="2"/>
              <a:buChar char="Ø"/>
            </a:pPr>
            <a:r>
              <a:rPr lang="en-US" altLang="en-US" sz="2600" b="1" dirty="0">
                <a:solidFill>
                  <a:schemeClr val="accent5">
                    <a:lumMod val="75000"/>
                  </a:schemeClr>
                </a:solidFill>
                <a:latin typeface="Times New Roman" panose="02020603050405020304" pitchFamily="18" charset="0"/>
                <a:cs typeface="Arial Unicode MS" panose="020B0604020202020204" pitchFamily="34" charset="-128"/>
              </a:rPr>
              <a:t>Book Summary Lecture Series (this presentation)</a:t>
            </a:r>
          </a:p>
          <a:p>
            <a:pPr marL="0" lvl="0" indent="0">
              <a:lnSpc>
                <a:spcPct val="90000"/>
              </a:lnSpc>
              <a:spcAft>
                <a:spcPts val="1800"/>
              </a:spcAft>
              <a:buClr>
                <a:prstClr val="black"/>
              </a:buClr>
              <a:buSzPct val="115000"/>
              <a:tabLst/>
            </a:pPr>
            <a:r>
              <a:rPr lang="en-US" altLang="en-US" sz="2600" b="1" dirty="0">
                <a:solidFill>
                  <a:schemeClr val="accent5">
                    <a:lumMod val="75000"/>
                  </a:schemeClr>
                </a:solidFill>
                <a:latin typeface="Times New Roman" panose="02020603050405020304" pitchFamily="18" charset="0"/>
                <a:cs typeface="Arial Unicode MS" panose="020B0604020202020204" pitchFamily="34" charset="-128"/>
              </a:rPr>
              <a:t>This book provides scientific answers about God, science and the origins of life, including archeology, space-time, angels, miracles and fulfilled Bible prophesy that confirm the literal Bible.</a:t>
            </a:r>
          </a:p>
          <a:p>
            <a:pPr marL="0" indent="0" algn="ctr">
              <a:lnSpc>
                <a:spcPct val="90000"/>
              </a:lnSpc>
              <a:spcAft>
                <a:spcPts val="1200"/>
              </a:spcAft>
              <a:buClr>
                <a:prstClr val="black"/>
              </a:buClr>
              <a:buSzPct val="115000"/>
              <a:tabLst/>
            </a:pPr>
            <a:r>
              <a:rPr lang="en-US" altLang="en-US" sz="2400" b="1" dirty="0">
                <a:solidFill>
                  <a:schemeClr val="accent5">
                    <a:lumMod val="75000"/>
                  </a:schemeClr>
                </a:solidFill>
                <a:latin typeface="Times New Roman" panose="02020603050405020304" pitchFamily="18" charset="0"/>
                <a:hlinkClick r:id="rId4"/>
              </a:rPr>
              <a:t>www.advbookstore.com</a:t>
            </a:r>
            <a:endParaRPr lang="en-US" altLang="en-US" sz="2400" b="1" dirty="0">
              <a:solidFill>
                <a:schemeClr val="accent5">
                  <a:lumMod val="75000"/>
                </a:schemeClr>
              </a:solidFill>
              <a:latin typeface="Times New Roman" panose="02020603050405020304" pitchFamily="18" charset="0"/>
            </a:endParaRPr>
          </a:p>
        </p:txBody>
      </p:sp>
      <p:sp>
        <p:nvSpPr>
          <p:cNvPr id="6" name="Date Placeholder 2"/>
          <p:cNvSpPr>
            <a:spLocks noGrp="1"/>
          </p:cNvSpPr>
          <p:nvPr>
            <p:ph type="dt" sz="half" idx="10"/>
          </p:nvPr>
        </p:nvSpPr>
        <p:spPr>
          <a:xfrm>
            <a:off x="6207456" y="6616397"/>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pageCurlDouble"/>
      </p:transition>
    </mc:Choice>
    <mc:Fallback xmlns="">
      <p:transition spd="slow" advTm="25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57199" y="1371600"/>
            <a:ext cx="8212535" cy="5216813"/>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threePt" dir="t"/>
          </a:scene3d>
          <a:sp3d>
            <a:bevelT w="165100" prst="coolSlant"/>
          </a:sp3d>
        </p:spPr>
        <p:txBody>
          <a:bodyPr wrap="square" lIns="91440" tIns="182880" rIns="90000" bIns="18288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274320" lvl="0" indent="-274320">
              <a:lnSpc>
                <a:spcPct val="90000"/>
              </a:lnSpc>
              <a:spcBef>
                <a:spcPts val="0"/>
              </a:spcBef>
              <a:spcAft>
                <a:spcPts val="1800"/>
              </a:spcAft>
              <a:buClr>
                <a:schemeClr val="tx2">
                  <a:lumMod val="10000"/>
                </a:schemeClr>
              </a:buClr>
              <a:buFont typeface="Wingdings" panose="05000000000000000000" pitchFamily="2" charset="2"/>
              <a:buChar char="Ø"/>
            </a:pPr>
            <a:r>
              <a:rPr lang="en-US" sz="2400" b="1" dirty="0">
                <a:solidFill>
                  <a:schemeClr val="tx2">
                    <a:lumMod val="25000"/>
                  </a:schemeClr>
                </a:solidFill>
                <a:latin typeface="Calibri" panose="020F0502020204030204" pitchFamily="34" charset="0"/>
              </a:rPr>
              <a:t>Evidence shows Neanderthals died out 45,000 - 50,000 years ago, much earlier than previously thought. </a:t>
            </a:r>
            <a:r>
              <a:rPr lang="en-US" sz="1600" dirty="0">
                <a:solidFill>
                  <a:schemeClr val="tx2">
                    <a:lumMod val="25000"/>
                  </a:schemeClr>
                </a:solidFill>
                <a:latin typeface="Calibri" panose="020F0502020204030204" pitchFamily="34" charset="0"/>
              </a:rPr>
              <a:t>[17][21][383][609][619] </a:t>
            </a:r>
            <a:endParaRPr lang="en-US" sz="1600" b="1" dirty="0">
              <a:solidFill>
                <a:schemeClr val="tx2">
                  <a:lumMod val="25000"/>
                </a:schemeClr>
              </a:solidFill>
              <a:latin typeface="Calibri" panose="020F0502020204030204" pitchFamily="34" charset="0"/>
            </a:endParaRPr>
          </a:p>
          <a:p>
            <a:pPr marL="274320" lvl="0" indent="-274320">
              <a:lnSpc>
                <a:spcPct val="90000"/>
              </a:lnSpc>
              <a:spcBef>
                <a:spcPts val="0"/>
              </a:spcBef>
              <a:spcAft>
                <a:spcPts val="1800"/>
              </a:spcAft>
              <a:buClr>
                <a:schemeClr val="tx2">
                  <a:lumMod val="10000"/>
                </a:schemeClr>
              </a:buClr>
              <a:buFont typeface="Wingdings" panose="05000000000000000000" pitchFamily="2" charset="2"/>
              <a:buChar char="Ø"/>
              <a:tabLst/>
            </a:pPr>
            <a:r>
              <a:rPr lang="en-US" sz="2400" b="1" dirty="0">
                <a:solidFill>
                  <a:schemeClr val="tx2">
                    <a:lumMod val="25000"/>
                  </a:schemeClr>
                </a:solidFill>
                <a:latin typeface="Calibri" panose="020F0502020204030204" pitchFamily="34" charset="0"/>
                <a:ea typeface="Times New Roman" panose="02020603050405020304" pitchFamily="18" charset="0"/>
              </a:rPr>
              <a:t>Extinct Neanderthals </a:t>
            </a:r>
            <a:r>
              <a:rPr lang="en-US" sz="2400" b="1" dirty="0">
                <a:solidFill>
                  <a:schemeClr val="tx2">
                    <a:lumMod val="25000"/>
                  </a:schemeClr>
                </a:solidFill>
                <a:latin typeface="Calibri" panose="020F0502020204030204" pitchFamily="34" charset="0"/>
              </a:rPr>
              <a:t>could not interbreed with humans.</a:t>
            </a:r>
            <a:r>
              <a:rPr lang="en-US" sz="1600" kern="0" dirty="0">
                <a:solidFill>
                  <a:prstClr val="white"/>
                </a:solidFill>
                <a:latin typeface="Calibri" panose="020F0502020204030204" pitchFamily="34" charset="0"/>
                <a:ea typeface="Times New Roman" panose="02020603050405020304" pitchFamily="18" charset="0"/>
                <a:cs typeface="Mangal" panose="02040503050203030202" pitchFamily="18" charset="0"/>
              </a:rPr>
              <a:t> </a:t>
            </a:r>
          </a:p>
          <a:p>
            <a:pPr marL="274320" indent="-274320">
              <a:lnSpc>
                <a:spcPct val="90000"/>
              </a:lnSpc>
              <a:spcBef>
                <a:spcPts val="0"/>
              </a:spcBef>
              <a:spcAft>
                <a:spcPts val="1800"/>
              </a:spcAft>
              <a:buClr>
                <a:schemeClr val="tx2">
                  <a:lumMod val="10000"/>
                </a:schemeClr>
              </a:buClr>
              <a:buFont typeface="Wingdings" panose="05000000000000000000" pitchFamily="2" charset="2"/>
              <a:buChar char="Ø"/>
              <a:tabLst/>
            </a:pPr>
            <a:r>
              <a:rPr lang="en-US" sz="2400" b="1" dirty="0">
                <a:solidFill>
                  <a:schemeClr val="tx2">
                    <a:lumMod val="25000"/>
                  </a:schemeClr>
                </a:solidFill>
                <a:latin typeface="Calibri" panose="020F0502020204030204" pitchFamily="34" charset="0"/>
                <a:ea typeface="Times New Roman" panose="02020603050405020304" pitchFamily="18" charset="0"/>
              </a:rPr>
              <a:t>Over 20 different rigorous independent dating methods* prove Neanderthals were extinct approximately 7 thousand years or more, before the first humans appeared on a different continent, 7,000 to 41,000 years ago. </a:t>
            </a:r>
            <a:r>
              <a:rPr lang="en-US" sz="1400" kern="0" dirty="0">
                <a:solidFill>
                  <a:prstClr val="white"/>
                </a:solidFill>
                <a:latin typeface="Calibri" panose="020F0502020204030204" pitchFamily="34" charset="0"/>
                <a:ea typeface="Times New Roman" panose="02020603050405020304" pitchFamily="18" charset="0"/>
                <a:cs typeface="Mangal" panose="02040503050203030202" pitchFamily="18" charset="0"/>
              </a:rPr>
              <a:t>[17][21]</a:t>
            </a:r>
            <a:r>
              <a:rPr lang="en-US" sz="1400" kern="150" dirty="0">
                <a:solidFill>
                  <a:prstClr val="white"/>
                </a:solidFill>
                <a:latin typeface="Calibri" panose="020F0502020204030204" pitchFamily="34" charset="0"/>
                <a:ea typeface="SimSun" panose="02010600030101010101" pitchFamily="2" charset="-122"/>
                <a:cs typeface="Mangal" panose="02040503050203030202" pitchFamily="18" charset="0"/>
                <a:hlinkClick r:id="rId4"/>
              </a:rPr>
              <a:t>[383]</a:t>
            </a:r>
            <a:r>
              <a:rPr lang="en-US" sz="1400" kern="150" dirty="0">
                <a:solidFill>
                  <a:prstClr val="white"/>
                </a:solidFill>
                <a:latin typeface="Calibri" panose="020F0502020204030204" pitchFamily="34" charset="0"/>
                <a:ea typeface="SimSun" panose="02010600030101010101" pitchFamily="2" charset="-122"/>
                <a:cs typeface="Mangal" panose="02040503050203030202" pitchFamily="18" charset="0"/>
                <a:hlinkClick r:id="rId5"/>
              </a:rPr>
              <a:t>[609]</a:t>
            </a:r>
            <a:r>
              <a:rPr lang="en-US" sz="1400" kern="150" dirty="0">
                <a:solidFill>
                  <a:prstClr val="white"/>
                </a:solidFill>
                <a:latin typeface="Calibri" panose="020F0502020204030204" pitchFamily="34" charset="0"/>
                <a:ea typeface="SimSun" panose="02010600030101010101" pitchFamily="2" charset="-122"/>
                <a:cs typeface="Mangal" panose="02040503050203030202" pitchFamily="18" charset="0"/>
                <a:hlinkClick r:id="rId6"/>
              </a:rPr>
              <a:t>[619]</a:t>
            </a:r>
            <a:r>
              <a:rPr lang="en-US" sz="1400" kern="150" dirty="0">
                <a:solidFill>
                  <a:prstClr val="white"/>
                </a:solidFill>
                <a:latin typeface="Calibri" panose="020F0502020204030204" pitchFamily="34" charset="0"/>
                <a:ea typeface="SimSun" panose="02010600030101010101" pitchFamily="2" charset="-122"/>
                <a:cs typeface="Mangal" panose="02040503050203030202" pitchFamily="18" charset="0"/>
              </a:rPr>
              <a:t> </a:t>
            </a:r>
          </a:p>
          <a:p>
            <a:pPr marL="274320" indent="-274320">
              <a:lnSpc>
                <a:spcPct val="90000"/>
              </a:lnSpc>
              <a:spcBef>
                <a:spcPts val="0"/>
              </a:spcBef>
              <a:spcAft>
                <a:spcPts val="0"/>
              </a:spcAft>
              <a:buClr>
                <a:schemeClr val="tx2">
                  <a:lumMod val="10000"/>
                </a:schemeClr>
              </a:buClr>
              <a:buFont typeface="Wingdings" panose="05000000000000000000" pitchFamily="2" charset="2"/>
              <a:buChar char="Ø"/>
              <a:tabLst/>
            </a:pPr>
            <a:r>
              <a:rPr lang="en-US" sz="2200" kern="150" dirty="0">
                <a:solidFill>
                  <a:prstClr val="white"/>
                </a:solidFill>
                <a:latin typeface="Calibri" panose="020F0502020204030204" pitchFamily="34" charset="0"/>
                <a:ea typeface="SimSun" panose="02010600030101010101" pitchFamily="2" charset="-122"/>
                <a:cs typeface="Mangal" panose="02040503050203030202" pitchFamily="18" charset="0"/>
              </a:rPr>
              <a:t>* </a:t>
            </a:r>
            <a:r>
              <a:rPr lang="en-US" sz="2200" dirty="0">
                <a:solidFill>
                  <a:schemeClr val="tx1"/>
                </a:solidFill>
                <a:latin typeface="Calibri" panose="020F0502020204030204" pitchFamily="34" charset="0"/>
              </a:rPr>
              <a:t>In situ: tool dating, writing and pottery dating, tooth enamel dating, calcite cave deposit dating on bones, improved filtration carbon 14 dating, mtDNA mutation rate dating, cave artwork dating, nearby extinct animal bone dating, bat dropped seed dating, tree ring dating, frozen ice age dating and repeating ice age sea level rise dating that caused cave barriers.</a:t>
            </a:r>
            <a:endParaRPr lang="en-US" sz="2200" b="1" dirty="0">
              <a:solidFill>
                <a:schemeClr val="tx2">
                  <a:lumMod val="25000"/>
                </a:schemeClr>
              </a:solidFill>
              <a:latin typeface="Calibri" panose="020F0502020204030204" pitchFamily="34" charset="0"/>
              <a:ea typeface="Times New Roman" panose="02020603050405020304" pitchFamily="18" charset="0"/>
            </a:endParaRPr>
          </a:p>
        </p:txBody>
      </p:sp>
      <p:sp>
        <p:nvSpPr>
          <p:cNvPr id="11" name="Date Placeholder 2"/>
          <p:cNvSpPr>
            <a:spLocks noGrp="1"/>
          </p:cNvSpPr>
          <p:nvPr>
            <p:ph type="dt" sz="half" idx="10"/>
          </p:nvPr>
        </p:nvSpPr>
        <p:spPr>
          <a:xfrm>
            <a:off x="6148353" y="6671225"/>
            <a:ext cx="2667000" cy="244310"/>
          </a:xfrm>
        </p:spPr>
        <p:txBody>
          <a:bodyPr/>
          <a:lstStyle/>
          <a:p>
            <a:r>
              <a:rPr lang="en-US" altLang="en-US" sz="1000" dirty="0">
                <a:solidFill>
                  <a:schemeClr val="tx2">
                    <a:lumMod val="25000"/>
                  </a:schemeClr>
                </a:solidFill>
              </a:rPr>
              <a:t>Evolution Is Not Science, Jeff Woodward</a:t>
            </a:r>
          </a:p>
        </p:txBody>
      </p:sp>
      <p:sp>
        <p:nvSpPr>
          <p:cNvPr id="5" name="Text Box 1"/>
          <p:cNvSpPr txBox="1">
            <a:spLocks noChangeArrowheads="1"/>
          </p:cNvSpPr>
          <p:nvPr/>
        </p:nvSpPr>
        <p:spPr bwMode="auto">
          <a:xfrm>
            <a:off x="457200" y="182880"/>
            <a:ext cx="8212534" cy="1023937"/>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Improved Radio Carbon Dating Proves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Tree>
    <p:extLst>
      <p:ext uri="{BB962C8B-B14F-4D97-AF65-F5344CB8AC3E}">
        <p14:creationId xmlns:p14="http://schemas.microsoft.com/office/powerpoint/2010/main" val="1438968938"/>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57200" y="1524000"/>
            <a:ext cx="8212534" cy="3779496"/>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threePt" dir="t"/>
          </a:scene3d>
          <a:sp3d>
            <a:bevelT w="165100" prst="coolSlant"/>
          </a:sp3d>
        </p:spPr>
        <p:txBody>
          <a:bodyPr wrap="square" lIns="91440" tIns="182880" rIns="90000" bIns="18288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274320" lvl="0" indent="-274320">
              <a:lnSpc>
                <a:spcPct val="90000"/>
              </a:lnSpc>
              <a:spcBef>
                <a:spcPts val="0"/>
              </a:spcBef>
              <a:spcAft>
                <a:spcPts val="2400"/>
              </a:spcAft>
              <a:buClr>
                <a:schemeClr val="tx2">
                  <a:lumMod val="10000"/>
                </a:schemeClr>
              </a:buClr>
              <a:buFont typeface="Wingdings" panose="05000000000000000000" pitchFamily="2" charset="2"/>
              <a:buChar char="Ø"/>
              <a:tabLst/>
            </a:pPr>
            <a:r>
              <a:rPr lang="en-US" sz="2800" dirty="0">
                <a:solidFill>
                  <a:schemeClr val="tx1"/>
                </a:solidFill>
                <a:latin typeface="Calibri" panose="020F0502020204030204" pitchFamily="34" charset="0"/>
              </a:rPr>
              <a:t>The last few Neanderthals in the Iberian Peninsula (near northern Spain) </a:t>
            </a:r>
            <a:r>
              <a:rPr lang="en-US" dirty="0">
                <a:solidFill>
                  <a:schemeClr val="tx1"/>
                </a:solidFill>
                <a:latin typeface="Calibri" panose="020F0502020204030204" pitchFamily="34" charset="0"/>
                <a:hlinkClick r:id="rId4"/>
              </a:rPr>
              <a:t>[604]</a:t>
            </a:r>
            <a:r>
              <a:rPr lang="en-US" dirty="0">
                <a:solidFill>
                  <a:schemeClr val="tx1"/>
                </a:solidFill>
                <a:latin typeface="Calibri" panose="020F0502020204030204" pitchFamily="34" charset="0"/>
              </a:rPr>
              <a:t> </a:t>
            </a:r>
            <a:r>
              <a:rPr lang="en-US" sz="2800" dirty="0">
                <a:solidFill>
                  <a:schemeClr val="tx1"/>
                </a:solidFill>
                <a:latin typeface="Calibri" panose="020F0502020204030204" pitchFamily="34" charset="0"/>
              </a:rPr>
              <a:t>showed very little genetic diversity </a:t>
            </a:r>
            <a:r>
              <a:rPr lang="en-US" kern="150" dirty="0">
                <a:solidFill>
                  <a:schemeClr val="tx1"/>
                </a:solidFill>
                <a:latin typeface="Calibri" panose="020F0502020204030204" pitchFamily="34" charset="0"/>
                <a:ea typeface="SimSun" panose="02010600030101010101" pitchFamily="2" charset="-122"/>
                <a:cs typeface="Mangal" panose="02040503050203030202" pitchFamily="18" charset="0"/>
                <a:hlinkClick r:id="rId5"/>
              </a:rPr>
              <a:t>[611]</a:t>
            </a:r>
            <a:r>
              <a:rPr lang="en-US" u="sng" dirty="0">
                <a:solidFill>
                  <a:schemeClr val="tx1"/>
                </a:solidFill>
                <a:latin typeface="Calibri" panose="020F0502020204030204" pitchFamily="34" charset="0"/>
              </a:rPr>
              <a:t> </a:t>
            </a:r>
            <a:r>
              <a:rPr lang="en-US" sz="2800" dirty="0">
                <a:solidFill>
                  <a:schemeClr val="tx1"/>
                </a:solidFill>
                <a:latin typeface="Calibri" panose="020F0502020204030204" pitchFamily="34" charset="0"/>
              </a:rPr>
              <a:t>and died out thousands of years before the first humans instantly appeared, fully formed, far away in the Middle East. </a:t>
            </a:r>
            <a:r>
              <a:rPr lang="en-US" u="sng" dirty="0">
                <a:solidFill>
                  <a:schemeClr val="tx1"/>
                </a:solidFill>
                <a:latin typeface="Calibri" panose="020F0502020204030204" pitchFamily="34" charset="0"/>
                <a:hlinkClick r:id="rId6"/>
              </a:rPr>
              <a:t>[383]</a:t>
            </a:r>
            <a:endParaRPr lang="en-US" dirty="0">
              <a:solidFill>
                <a:schemeClr val="tx1"/>
              </a:solidFill>
              <a:latin typeface="Calibri" panose="020F0502020204030204" pitchFamily="34" charset="0"/>
            </a:endParaRPr>
          </a:p>
          <a:p>
            <a:pPr marL="274320" indent="-274320">
              <a:lnSpc>
                <a:spcPct val="90000"/>
              </a:lnSpc>
              <a:spcBef>
                <a:spcPts val="0"/>
              </a:spcBef>
              <a:spcAft>
                <a:spcPts val="2400"/>
              </a:spcAft>
              <a:buClr>
                <a:schemeClr val="tx2">
                  <a:lumMod val="10000"/>
                </a:schemeClr>
              </a:buClr>
              <a:buFont typeface="Wingdings" panose="05000000000000000000" pitchFamily="2" charset="2"/>
              <a:buChar char="Ø"/>
            </a:pPr>
            <a:r>
              <a:rPr lang="en-US" sz="2800" i="1" dirty="0">
                <a:solidFill>
                  <a:schemeClr val="tx1"/>
                </a:solidFill>
                <a:latin typeface="Calibri" panose="020F0502020204030204" pitchFamily="34" charset="0"/>
              </a:rPr>
              <a:t>“… </a:t>
            </a:r>
            <a:r>
              <a:rPr lang="en-US" sz="2800" i="1" u="sng" dirty="0">
                <a:solidFill>
                  <a:schemeClr val="tx1"/>
                </a:solidFill>
                <a:latin typeface="Calibri" panose="020F0502020204030204" pitchFamily="34" charset="0"/>
              </a:rPr>
              <a:t>Neanderthal occupation of the sites did not last until as late as previously thought; instead it should be placed approximately 45,000 years ago.</a:t>
            </a:r>
            <a:r>
              <a:rPr lang="en-US" sz="2800" i="1" dirty="0">
                <a:solidFill>
                  <a:schemeClr val="tx1"/>
                </a:solidFill>
                <a:latin typeface="Calibri" panose="020F0502020204030204" pitchFamily="34" charset="0"/>
              </a:rPr>
              <a:t>"</a:t>
            </a:r>
            <a:r>
              <a:rPr lang="en-US" sz="1600" i="1" u="sng" dirty="0">
                <a:solidFill>
                  <a:schemeClr val="tx1"/>
                </a:solidFill>
                <a:latin typeface="Calibri" panose="020F0502020204030204" pitchFamily="34" charset="0"/>
                <a:hlinkClick r:id="rId6"/>
              </a:rPr>
              <a:t>[383]</a:t>
            </a:r>
            <a:r>
              <a:rPr lang="en-US" sz="1600" i="1" u="sng" dirty="0">
                <a:solidFill>
                  <a:schemeClr val="tx1"/>
                </a:solidFill>
                <a:latin typeface="Calibri" panose="020F0502020204030204" pitchFamily="34" charset="0"/>
              </a:rPr>
              <a:t> </a:t>
            </a:r>
            <a:endParaRPr lang="en-US" sz="1600" dirty="0">
              <a:solidFill>
                <a:schemeClr val="tx1"/>
              </a:solidFill>
              <a:latin typeface="Calibri" panose="020F0502020204030204" pitchFamily="34" charset="0"/>
            </a:endParaRPr>
          </a:p>
        </p:txBody>
      </p:sp>
      <p:sp>
        <p:nvSpPr>
          <p:cNvPr id="11" name="Date Placeholder 2"/>
          <p:cNvSpPr>
            <a:spLocks noGrp="1"/>
          </p:cNvSpPr>
          <p:nvPr>
            <p:ph type="dt" sz="half" idx="10"/>
          </p:nvPr>
        </p:nvSpPr>
        <p:spPr>
          <a:xfrm>
            <a:off x="6148353" y="6671225"/>
            <a:ext cx="2667000" cy="244310"/>
          </a:xfrm>
        </p:spPr>
        <p:txBody>
          <a:bodyPr/>
          <a:lstStyle/>
          <a:p>
            <a:r>
              <a:rPr lang="en-US" altLang="en-US" sz="1000" dirty="0">
                <a:solidFill>
                  <a:schemeClr val="tx2">
                    <a:lumMod val="25000"/>
                  </a:schemeClr>
                </a:solidFill>
              </a:rPr>
              <a:t>Evolution Is Not Science, Jeff Woodward</a:t>
            </a:r>
          </a:p>
        </p:txBody>
      </p:sp>
      <p:sp>
        <p:nvSpPr>
          <p:cNvPr id="5" name="Text Box 1"/>
          <p:cNvSpPr txBox="1">
            <a:spLocks noChangeArrowheads="1"/>
          </p:cNvSpPr>
          <p:nvPr/>
        </p:nvSpPr>
        <p:spPr bwMode="auto">
          <a:xfrm>
            <a:off x="457200" y="182880"/>
            <a:ext cx="8212534" cy="1023937"/>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Improved Radio Carbon Dating Proves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Tree>
    <p:extLst>
      <p:ext uri="{BB962C8B-B14F-4D97-AF65-F5344CB8AC3E}">
        <p14:creationId xmlns:p14="http://schemas.microsoft.com/office/powerpoint/2010/main" val="1871204371"/>
      </p:ext>
    </p:extLst>
  </p:cSld>
  <p:clrMapOvr>
    <a:masterClrMapping/>
  </p:clrMapOvr>
  <p:transition spd="med" advTm="15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00049" y="1401645"/>
            <a:ext cx="8343901" cy="5096780"/>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outerShdw dir="3000000" algn="ctr" rotWithShape="0">
              <a:schemeClr val="tx1"/>
            </a:outerShdw>
          </a:effectLst>
          <a:scene3d>
            <a:camera prst="orthographicFront"/>
            <a:lightRig rig="threePt" dir="t"/>
          </a:scene3d>
          <a:sp3d>
            <a:bevelT w="165100" prst="coolSlant"/>
          </a:sp3d>
        </p:spPr>
        <p:txBody>
          <a:bodyPr wrap="square" lIns="90000" tIns="182880" rIns="90000" bIns="18288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0" indent="0">
              <a:lnSpc>
                <a:spcPct val="90000"/>
              </a:lnSpc>
              <a:spcAft>
                <a:spcPts val="1800"/>
              </a:spcAft>
              <a:buClr>
                <a:schemeClr val="accent5">
                  <a:lumMod val="75000"/>
                </a:schemeClr>
              </a:buClr>
            </a:pPr>
            <a:r>
              <a:rPr lang="en-US" sz="2600" b="1" dirty="0">
                <a:solidFill>
                  <a:schemeClr val="tx2">
                    <a:lumMod val="25000"/>
                  </a:schemeClr>
                </a:solidFill>
                <a:latin typeface="Calibri" panose="020F0502020204030204" pitchFamily="34" charset="0"/>
              </a:rPr>
              <a:t>Horses and donkeys are similar and can mix to produce offspring. But mule offspring are sterile and can't naturally reproduce. None have produced a 2nd generation mule.</a:t>
            </a:r>
          </a:p>
          <a:p>
            <a:pPr marL="342900" indent="-342900">
              <a:lnSpc>
                <a:spcPct val="90000"/>
              </a:lnSpc>
              <a:spcAft>
                <a:spcPts val="600"/>
              </a:spcAft>
              <a:buClr>
                <a:schemeClr val="tx2">
                  <a:lumMod val="10000"/>
                </a:schemeClr>
              </a:buClr>
              <a:buFont typeface="Wingdings" panose="05000000000000000000" pitchFamily="2" charset="2"/>
              <a:buChar char="Ø"/>
            </a:pPr>
            <a:r>
              <a:rPr lang="en-US" sz="2300" dirty="0">
                <a:solidFill>
                  <a:schemeClr val="tx1"/>
                </a:solidFill>
                <a:latin typeface="Calibri" panose="020F0502020204030204" pitchFamily="34" charset="0"/>
              </a:rPr>
              <a:t>A horse and donkey must mix for every mule that is born. This is because </a:t>
            </a:r>
            <a:r>
              <a:rPr lang="en-US" sz="2300" u="sng" dirty="0">
                <a:solidFill>
                  <a:schemeClr val="tx1"/>
                </a:solidFill>
                <a:latin typeface="Calibri" panose="020F0502020204030204" pitchFamily="34" charset="0"/>
              </a:rPr>
              <a:t>horses have 2 more chromosomes than donkeys</a:t>
            </a:r>
            <a:r>
              <a:rPr lang="en-US" sz="230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hlinkClick r:id="rId4"/>
              </a:rPr>
              <a:t>[622]</a:t>
            </a:r>
            <a:endParaRPr lang="en-US" sz="1600" dirty="0">
              <a:solidFill>
                <a:schemeClr val="tx1"/>
              </a:solidFill>
              <a:latin typeface="Calibri" panose="020F0502020204030204" pitchFamily="34" charset="0"/>
            </a:endParaRPr>
          </a:p>
          <a:p>
            <a:pPr marL="342900" indent="-342900">
              <a:lnSpc>
                <a:spcPct val="90000"/>
              </a:lnSpc>
              <a:spcAft>
                <a:spcPts val="600"/>
              </a:spcAft>
              <a:buClr>
                <a:schemeClr val="tx2">
                  <a:lumMod val="10000"/>
                </a:schemeClr>
              </a:buClr>
              <a:buFont typeface="Wingdings" panose="05000000000000000000" pitchFamily="2" charset="2"/>
              <a:buChar char="Ø"/>
            </a:pPr>
            <a:r>
              <a:rPr lang="en-US" sz="2300" b="1" dirty="0">
                <a:solidFill>
                  <a:schemeClr val="tx2">
                    <a:lumMod val="25000"/>
                  </a:schemeClr>
                </a:solidFill>
                <a:latin typeface="Calibri" panose="020F0502020204030204" pitchFamily="34" charset="0"/>
              </a:rPr>
              <a:t>Humans and genetically very different Neanderthals could not produce new offspring capable of reproduction of this new line.</a:t>
            </a:r>
            <a:endParaRPr lang="en-US" sz="2300" b="1" dirty="0">
              <a:solidFill>
                <a:schemeClr val="tx1"/>
              </a:solidFill>
              <a:latin typeface="Calibri" panose="020F0502020204030204" pitchFamily="34" charset="0"/>
            </a:endParaRPr>
          </a:p>
          <a:p>
            <a:pPr marL="342900" indent="-342900">
              <a:lnSpc>
                <a:spcPct val="90000"/>
              </a:lnSpc>
              <a:spcAft>
                <a:spcPts val="600"/>
              </a:spcAft>
              <a:buClr>
                <a:schemeClr val="tx2">
                  <a:lumMod val="10000"/>
                </a:schemeClr>
              </a:buClr>
              <a:buFont typeface="Wingdings" panose="05000000000000000000" pitchFamily="2" charset="2"/>
              <a:buChar char="Ø"/>
            </a:pPr>
            <a:r>
              <a:rPr lang="en-US" sz="2300" b="1" dirty="0">
                <a:solidFill>
                  <a:schemeClr val="tx2">
                    <a:lumMod val="25000"/>
                  </a:schemeClr>
                </a:solidFill>
                <a:latin typeface="Calibri" panose="020F0502020204030204" pitchFamily="34" charset="0"/>
              </a:rPr>
              <a:t>When Neanderthals became extinct, any claimed mixed human Neanderthal offspring would be sterile and could not reproduce. Therefore, they would also become extinct after they died. </a:t>
            </a:r>
          </a:p>
          <a:p>
            <a:pPr marL="342900" indent="-342900">
              <a:lnSpc>
                <a:spcPct val="90000"/>
              </a:lnSpc>
              <a:spcAft>
                <a:spcPts val="600"/>
              </a:spcAft>
              <a:buClr>
                <a:schemeClr val="tx2">
                  <a:lumMod val="10000"/>
                </a:schemeClr>
              </a:buClr>
              <a:buFont typeface="Wingdings" panose="05000000000000000000" pitchFamily="2" charset="2"/>
              <a:buChar char="Ø"/>
            </a:pPr>
            <a:r>
              <a:rPr lang="en-US" sz="2300" dirty="0">
                <a:solidFill>
                  <a:schemeClr val="tx1"/>
                </a:solidFill>
                <a:latin typeface="Calibri" panose="020F0502020204030204" pitchFamily="34" charset="0"/>
              </a:rPr>
              <a:t>The same would occur for claimed human hominid offspring. When the hominids became extinct, their sterile offspring would become extinct. No human hominid mix could live today. </a:t>
            </a:r>
          </a:p>
        </p:txBody>
      </p:sp>
      <p:sp>
        <p:nvSpPr>
          <p:cNvPr id="12" name="Text Box 1"/>
          <p:cNvSpPr txBox="1">
            <a:spLocks noChangeArrowheads="1"/>
          </p:cNvSpPr>
          <p:nvPr/>
        </p:nvSpPr>
        <p:spPr bwMode="auto">
          <a:xfrm>
            <a:off x="685800" y="228599"/>
            <a:ext cx="7772400" cy="1066801"/>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200" b="1" dirty="0">
                <a:solidFill>
                  <a:schemeClr val="tx2">
                    <a:lumMod val="50000"/>
                  </a:schemeClr>
                </a:solidFill>
                <a:latin typeface="Times New Roman" panose="02020603050405020304" pitchFamily="18" charset="0"/>
                <a:cs typeface="Times New Roman" panose="02020603050405020304" pitchFamily="18" charset="0"/>
              </a:rPr>
              <a:t>Horse and Donkey Interbreeding Can't Produce a Self-Sustaining New Species</a:t>
            </a:r>
            <a:endParaRPr lang="en-US" altLang="en-US" sz="3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7" name="Date Placeholder 2"/>
          <p:cNvSpPr txBox="1">
            <a:spLocks/>
          </p:cNvSpPr>
          <p:nvPr/>
        </p:nvSpPr>
        <p:spPr>
          <a:xfrm>
            <a:off x="6134100" y="6604671"/>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spTree>
    <p:extLst>
      <p:ext uri="{BB962C8B-B14F-4D97-AF65-F5344CB8AC3E}">
        <p14:creationId xmlns:p14="http://schemas.microsoft.com/office/powerpoint/2010/main" val="1075880404"/>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Date Placeholder 2"/>
          <p:cNvSpPr txBox="1">
            <a:spLocks/>
          </p:cNvSpPr>
          <p:nvPr/>
        </p:nvSpPr>
        <p:spPr>
          <a:xfrm>
            <a:off x="6134100" y="6604671"/>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sp>
        <p:nvSpPr>
          <p:cNvPr id="2" name="Rectangle 1"/>
          <p:cNvSpPr/>
          <p:nvPr/>
        </p:nvSpPr>
        <p:spPr>
          <a:xfrm>
            <a:off x="381000" y="1687133"/>
            <a:ext cx="5753100" cy="4678204"/>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scene3d>
            <a:camera prst="orthographicFront"/>
            <a:lightRig rig="threePt" dir="t"/>
          </a:scene3d>
          <a:sp3d>
            <a:bevelT w="165100" prst="coolSlant"/>
          </a:sp3d>
        </p:spPr>
        <p:txBody>
          <a:bodyPr wrap="square" tIns="182880" bIns="182880">
            <a:spAutoFit/>
          </a:bodyPr>
          <a:lstStyle/>
          <a:p>
            <a:pPr marL="365760" marR="0" lvl="0" indent="-365760">
              <a:lnSpc>
                <a:spcPct val="100000"/>
              </a:lnSpc>
              <a:spcBef>
                <a:spcPts val="0"/>
              </a:spcBef>
              <a:spcAft>
                <a:spcPts val="2400"/>
              </a:spcAft>
              <a:buSzPct val="85000"/>
              <a:buFont typeface="Wingdings" panose="05000000000000000000" pitchFamily="2" charset="2"/>
              <a:buChar char="Ø"/>
            </a:pPr>
            <a:r>
              <a:rPr lang="en-US" sz="2600" kern="150" dirty="0">
                <a:solidFill>
                  <a:schemeClr val="tx1"/>
                </a:solidFill>
                <a:latin typeface="Calibri" panose="020F0502020204030204" pitchFamily="34" charset="0"/>
                <a:ea typeface="SimSun" panose="02010600030101010101" pitchFamily="2" charset="-122"/>
                <a:cs typeface="Mangal" panose="02040503050203030202" pitchFamily="18" charset="0"/>
              </a:rPr>
              <a:t>The first humans unbelievably built the Tower of Babel (taller that most modern city skyscrapers), the Great Pyramids and also Noah's Ark (a boat one half the size of the Titanic). </a:t>
            </a:r>
          </a:p>
          <a:p>
            <a:pPr marL="365760" marR="0" lvl="0" indent="-365760">
              <a:lnSpc>
                <a:spcPct val="100000"/>
              </a:lnSpc>
              <a:spcBef>
                <a:spcPts val="0"/>
              </a:spcBef>
              <a:spcAft>
                <a:spcPts val="2400"/>
              </a:spcAft>
              <a:buSzPct val="85000"/>
              <a:buFont typeface="Wingdings" panose="05000000000000000000" pitchFamily="2" charset="2"/>
              <a:buChar char="Ø"/>
            </a:pPr>
            <a:r>
              <a:rPr lang="en-US" sz="2600" kern="150" dirty="0">
                <a:solidFill>
                  <a:schemeClr val="tx1"/>
                </a:solidFill>
                <a:latin typeface="Calibri" panose="020F0502020204030204" pitchFamily="34" charset="0"/>
                <a:ea typeface="SimSun" panose="02010600030101010101" pitchFamily="2" charset="-122"/>
                <a:cs typeface="Mangal" panose="02040503050203030202" pitchFamily="18" charset="0"/>
              </a:rPr>
              <a:t>Clearly this was very different from tree climbing hominid apes and strong but relatively unintelligent, unspeaking Neanderthals, with far less brain wrinkling. </a:t>
            </a:r>
            <a:r>
              <a:rPr lang="en-US" sz="1600" dirty="0">
                <a:solidFill>
                  <a:schemeClr val="tx1"/>
                </a:solidFill>
                <a:latin typeface="Calibri" panose="020F0502020204030204" pitchFamily="34" charset="0"/>
              </a:rPr>
              <a:t>[169]</a:t>
            </a:r>
            <a:endParaRPr lang="en-US" sz="1600" kern="150" dirty="0">
              <a:solidFill>
                <a:schemeClr val="tx1"/>
              </a:solidFill>
              <a:effectLst/>
              <a:latin typeface="Calibri" panose="020F0502020204030204" pitchFamily="34" charset="0"/>
              <a:ea typeface="SimSun" panose="02010600030101010101" pitchFamily="2" charset="-122"/>
              <a:cs typeface="Mangal" panose="02040503050203030202" pitchFamily="18" charset="0"/>
            </a:endParaRPr>
          </a:p>
        </p:txBody>
      </p:sp>
      <p:sp>
        <p:nvSpPr>
          <p:cNvPr id="8" name="Text Box 1"/>
          <p:cNvSpPr txBox="1">
            <a:spLocks noChangeArrowheads="1"/>
          </p:cNvSpPr>
          <p:nvPr/>
        </p:nvSpPr>
        <p:spPr bwMode="auto">
          <a:xfrm>
            <a:off x="381000" y="336507"/>
            <a:ext cx="8420100" cy="1111293"/>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Required Engineering Prototype Designs Prove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pic>
        <p:nvPicPr>
          <p:cNvPr id="6" name="Picture 5"/>
          <p:cNvPicPr>
            <a:picLocks noChangeAspect="1"/>
          </p:cNvPicPr>
          <p:nvPr/>
        </p:nvPicPr>
        <p:blipFill rotWithShape="1">
          <a:blip r:embed="rId5"/>
          <a:srcRect l="1789" t="7246" r="68237" b="-7246"/>
          <a:stretch/>
        </p:blipFill>
        <p:spPr>
          <a:xfrm>
            <a:off x="6422287" y="1575471"/>
            <a:ext cx="2294022" cy="5029200"/>
          </a:xfrm>
          <a:prstGeom prst="rect">
            <a:avLst/>
          </a:prstGeom>
          <a:scene3d>
            <a:camera prst="orthographicFront"/>
            <a:lightRig rig="threePt" dir="t"/>
          </a:scene3d>
          <a:sp3d>
            <a:bevelT w="165100" prst="coolSlant"/>
          </a:sp3d>
        </p:spPr>
      </p:pic>
      <p:sp>
        <p:nvSpPr>
          <p:cNvPr id="9" name="Rectangle 8"/>
          <p:cNvSpPr/>
          <p:nvPr/>
        </p:nvSpPr>
        <p:spPr>
          <a:xfrm>
            <a:off x="6324600" y="6309360"/>
            <a:ext cx="2919858" cy="407163"/>
          </a:xfrm>
          <a:prstGeom prst="rect">
            <a:avLst/>
          </a:prstGeom>
        </p:spPr>
        <p:txBody>
          <a:bodyPr wrap="square">
            <a:spAutoFit/>
          </a:bodyPr>
          <a:lstStyle/>
          <a:p>
            <a:r>
              <a:rPr lang="en-US" altLang="en-US" sz="1100" b="1" dirty="0">
                <a:solidFill>
                  <a:schemeClr val="tx2">
                    <a:lumMod val="25000"/>
                  </a:schemeClr>
                </a:solidFill>
                <a:latin typeface="Calibri" panose="020F0502020204030204" pitchFamily="34" charset="0"/>
              </a:rPr>
              <a:t>Credit: South Tyrol Museum of Archaeology, modified photo Ochsenreiter [376]. </a:t>
            </a:r>
            <a:endParaRPr lang="en-US" dirty="0">
              <a:solidFill>
                <a:schemeClr val="tx2">
                  <a:lumMod val="25000"/>
                </a:schemeClr>
              </a:solidFill>
            </a:endParaRPr>
          </a:p>
        </p:txBody>
      </p:sp>
    </p:spTree>
    <p:extLst>
      <p:ext uri="{BB962C8B-B14F-4D97-AF65-F5344CB8AC3E}">
        <p14:creationId xmlns:p14="http://schemas.microsoft.com/office/powerpoint/2010/main" val="91940199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Date Placeholder 2"/>
          <p:cNvSpPr txBox="1">
            <a:spLocks/>
          </p:cNvSpPr>
          <p:nvPr/>
        </p:nvSpPr>
        <p:spPr>
          <a:xfrm>
            <a:off x="7089625" y="6441442"/>
            <a:ext cx="17907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a:r>
              <a:rPr lang="en-US" altLang="en-US" sz="1000" dirty="0">
                <a:solidFill>
                  <a:schemeClr val="tx2">
                    <a:lumMod val="25000"/>
                  </a:schemeClr>
                </a:solidFill>
              </a:rPr>
              <a:t>Evolution Is Not Science, Jeff Woodward</a:t>
            </a:r>
          </a:p>
        </p:txBody>
      </p:sp>
      <p:pic>
        <p:nvPicPr>
          <p:cNvPr id="5" name="Picture 4"/>
          <p:cNvPicPr>
            <a:picLocks noChangeAspect="1"/>
          </p:cNvPicPr>
          <p:nvPr/>
        </p:nvPicPr>
        <p:blipFill>
          <a:blip r:embed="rId4"/>
          <a:stretch>
            <a:fillRect/>
          </a:stretch>
        </p:blipFill>
        <p:spPr>
          <a:xfrm>
            <a:off x="7010400" y="2202149"/>
            <a:ext cx="1949150" cy="3931920"/>
          </a:xfrm>
          <a:prstGeom prst="rect">
            <a:avLst/>
          </a:prstGeom>
          <a:scene3d>
            <a:camera prst="orthographicFront"/>
            <a:lightRig rig="threePt" dir="t"/>
          </a:scene3d>
          <a:sp3d>
            <a:bevelT w="165100" prst="coolSlant"/>
          </a:sp3d>
        </p:spPr>
      </p:pic>
      <p:sp>
        <p:nvSpPr>
          <p:cNvPr id="2" name="Rectangle 1"/>
          <p:cNvSpPr/>
          <p:nvPr/>
        </p:nvSpPr>
        <p:spPr>
          <a:xfrm>
            <a:off x="228600" y="1737360"/>
            <a:ext cx="6629400" cy="4993675"/>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scene3d>
            <a:camera prst="orthographicFront"/>
            <a:lightRig rig="threePt" dir="t"/>
          </a:scene3d>
          <a:sp3d>
            <a:bevelT w="165100" prst="coolSlant"/>
          </a:sp3d>
        </p:spPr>
        <p:txBody>
          <a:bodyPr wrap="square" tIns="91440" bIns="91440">
            <a:spAutoFit/>
          </a:bodyPr>
          <a:lstStyle/>
          <a:p>
            <a:pPr marL="365760" marR="0" lvl="0" indent="-365760">
              <a:lnSpc>
                <a:spcPct val="90000"/>
              </a:lnSpc>
              <a:spcBef>
                <a:spcPts val="0"/>
              </a:spcBef>
              <a:spcAft>
                <a:spcPts val="1200"/>
              </a:spcAft>
              <a:buClr>
                <a:schemeClr val="tx2">
                  <a:lumMod val="10000"/>
                </a:schemeClr>
              </a:buClr>
              <a:buSzPct val="85000"/>
              <a:buFont typeface="Wingdings" panose="05000000000000000000" pitchFamily="2" charset="2"/>
              <a:buChar char="Ø"/>
            </a:pPr>
            <a:r>
              <a:rPr lang="en-US" sz="2500" b="1" kern="150" dirty="0">
                <a:solidFill>
                  <a:schemeClr val="tx2">
                    <a:lumMod val="10000"/>
                  </a:schemeClr>
                </a:solidFill>
                <a:latin typeface="Calibri" panose="020F0502020204030204" pitchFamily="34" charset="0"/>
                <a:ea typeface="SimSun" panose="02010600030101010101" pitchFamily="2" charset="-122"/>
                <a:cs typeface="Mangal" panose="02040503050203030202" pitchFamily="18" charset="0"/>
              </a:rPr>
              <a:t>Medical researchers </a:t>
            </a:r>
            <a:r>
              <a:rPr lang="en-US" sz="2500" kern="150" dirty="0">
                <a:solidFill>
                  <a:schemeClr val="tx1"/>
                </a:solidFill>
                <a:latin typeface="Calibri" panose="020F0502020204030204" pitchFamily="34" charset="0"/>
                <a:ea typeface="SimSun" panose="02010600030101010101" pitchFamily="2" charset="-122"/>
                <a:cs typeface="Mangal" panose="02040503050203030202" pitchFamily="18" charset="0"/>
              </a:rPr>
              <a:t>for safety extensively test new medicines on mice, pigs or monkeys for years before testing them on humans. </a:t>
            </a:r>
          </a:p>
          <a:p>
            <a:pPr marL="365760" marR="0" lvl="0" indent="-365760">
              <a:lnSpc>
                <a:spcPct val="90000"/>
              </a:lnSpc>
              <a:spcBef>
                <a:spcPts val="0"/>
              </a:spcBef>
              <a:spcAft>
                <a:spcPts val="1200"/>
              </a:spcAft>
              <a:buClr>
                <a:schemeClr val="tx2">
                  <a:lumMod val="10000"/>
                </a:schemeClr>
              </a:buClr>
              <a:buSzPct val="85000"/>
              <a:buFont typeface="Wingdings" panose="05000000000000000000" pitchFamily="2" charset="2"/>
              <a:buChar char="Ø"/>
            </a:pPr>
            <a:r>
              <a:rPr lang="en-US" sz="2500" b="1" kern="150" dirty="0">
                <a:solidFill>
                  <a:schemeClr val="tx2">
                    <a:lumMod val="10000"/>
                  </a:schemeClr>
                </a:solidFill>
                <a:latin typeface="Calibri" panose="020F0502020204030204" pitchFamily="34" charset="0"/>
                <a:ea typeface="SimSun" panose="02010600030101010101" pitchFamily="2" charset="-122"/>
                <a:cs typeface="Mangal" panose="02040503050203030202" pitchFamily="18" charset="0"/>
              </a:rPr>
              <a:t>Engineering methodology </a:t>
            </a:r>
            <a:r>
              <a:rPr lang="en-US" sz="2500" kern="150" dirty="0">
                <a:solidFill>
                  <a:schemeClr val="tx1"/>
                </a:solidFill>
                <a:latin typeface="Calibri" panose="020F0502020204030204" pitchFamily="34" charset="0"/>
                <a:ea typeface="SimSun" panose="02010600030101010101" pitchFamily="2" charset="-122"/>
                <a:cs typeface="Mangal" panose="02040503050203030202" pitchFamily="18" charset="0"/>
              </a:rPr>
              <a:t>requires Validation and Verification (V&amp;V) testing of each new complex system design and prior testing of small quantities of a similar prototype design to verify a new complex system design will perform as planned and is safe. </a:t>
            </a:r>
          </a:p>
          <a:p>
            <a:pPr marL="365760" marR="0" lvl="0" indent="-365760">
              <a:lnSpc>
                <a:spcPct val="90000"/>
              </a:lnSpc>
              <a:spcBef>
                <a:spcPts val="0"/>
              </a:spcBef>
              <a:spcAft>
                <a:spcPts val="0"/>
              </a:spcAft>
              <a:buClr>
                <a:schemeClr val="tx2">
                  <a:lumMod val="10000"/>
                </a:schemeClr>
              </a:buClr>
              <a:buSzPct val="85000"/>
              <a:buFont typeface="Wingdings" panose="05000000000000000000" pitchFamily="2" charset="2"/>
              <a:buChar char="Ø"/>
            </a:pPr>
            <a:r>
              <a:rPr lang="en-US" sz="2500" kern="150" dirty="0">
                <a:solidFill>
                  <a:schemeClr val="tx1"/>
                </a:solidFill>
                <a:latin typeface="Calibri" panose="020F0502020204030204" pitchFamily="34" charset="0"/>
                <a:ea typeface="SimSun" panose="02010600030101010101" pitchFamily="2" charset="-122"/>
                <a:cs typeface="Mangal" panose="02040503050203030202" pitchFamily="18" charset="0"/>
              </a:rPr>
              <a:t>This book proves that </a:t>
            </a:r>
            <a:r>
              <a:rPr lang="en-US" sz="2500" b="1" kern="150" dirty="0">
                <a:solidFill>
                  <a:schemeClr val="tx2">
                    <a:lumMod val="10000"/>
                  </a:schemeClr>
                </a:solidFill>
                <a:latin typeface="Calibri" panose="020F0502020204030204" pitchFamily="34" charset="0"/>
                <a:ea typeface="SimSun" panose="02010600030101010101" pitchFamily="2" charset="-122"/>
                <a:cs typeface="Mangal" panose="02040503050203030202" pitchFamily="18" charset="0"/>
              </a:rPr>
              <a:t>God was the master engineer</a:t>
            </a:r>
            <a:r>
              <a:rPr lang="en-US" sz="2500" kern="150" dirty="0">
                <a:solidFill>
                  <a:schemeClr val="tx1"/>
                </a:solidFill>
                <a:latin typeface="Calibri" panose="020F0502020204030204" pitchFamily="34" charset="0"/>
                <a:ea typeface="SimSun" panose="02010600030101010101" pitchFamily="2" charset="-122"/>
                <a:cs typeface="Mangal" panose="02040503050203030202" pitchFamily="18" charset="0"/>
              </a:rPr>
              <a:t> who intentionally engineered all life on Earth following proven engineering design methodology.</a:t>
            </a:r>
          </a:p>
        </p:txBody>
      </p:sp>
      <p:sp>
        <p:nvSpPr>
          <p:cNvPr id="8" name="Text Box 1"/>
          <p:cNvSpPr txBox="1">
            <a:spLocks noChangeArrowheads="1"/>
          </p:cNvSpPr>
          <p:nvPr/>
        </p:nvSpPr>
        <p:spPr bwMode="auto">
          <a:xfrm>
            <a:off x="381000" y="336507"/>
            <a:ext cx="8420100" cy="1111293"/>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Required Engineering Prototype Designs Prove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Tree>
    <p:extLst>
      <p:ext uri="{BB962C8B-B14F-4D97-AF65-F5344CB8AC3E}">
        <p14:creationId xmlns:p14="http://schemas.microsoft.com/office/powerpoint/2010/main" val="158228902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Date Placeholder 2"/>
          <p:cNvSpPr txBox="1">
            <a:spLocks/>
          </p:cNvSpPr>
          <p:nvPr/>
        </p:nvSpPr>
        <p:spPr>
          <a:xfrm>
            <a:off x="6134100" y="6604671"/>
            <a:ext cx="2667000" cy="365125"/>
          </a:xfrm>
          <a:prstGeom prst="rect">
            <a:avLst/>
          </a:prstGeom>
        </p:spPr>
        <p:txBody>
          <a:bodyPr vert="horz" lIns="91440" tIns="45720" rIns="91440" bIns="45720" rtlCol="0" anchor="ctr"/>
          <a:lstStyle>
            <a:defPPr>
              <a:defRPr lang="en-GB"/>
            </a:defPPr>
            <a:lvl1pPr algn="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105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en-US" altLang="en-US" sz="1000" dirty="0">
                <a:solidFill>
                  <a:schemeClr val="tx2">
                    <a:lumMod val="25000"/>
                  </a:schemeClr>
                </a:solidFill>
              </a:rPr>
              <a:t>Evolution Is Not Science, Jeff Woodward</a:t>
            </a:r>
          </a:p>
        </p:txBody>
      </p:sp>
      <p:pic>
        <p:nvPicPr>
          <p:cNvPr id="5" name="Picture 4"/>
          <p:cNvPicPr>
            <a:picLocks noChangeAspect="1"/>
          </p:cNvPicPr>
          <p:nvPr/>
        </p:nvPicPr>
        <p:blipFill>
          <a:blip r:embed="rId4"/>
          <a:stretch>
            <a:fillRect/>
          </a:stretch>
        </p:blipFill>
        <p:spPr>
          <a:xfrm>
            <a:off x="7010400" y="2198774"/>
            <a:ext cx="1949150" cy="3931920"/>
          </a:xfrm>
          <a:prstGeom prst="rect">
            <a:avLst/>
          </a:prstGeom>
          <a:scene3d>
            <a:camera prst="orthographicFront"/>
            <a:lightRig rig="threePt" dir="t"/>
          </a:scene3d>
          <a:sp3d>
            <a:bevelT w="165100" prst="coolSlant"/>
          </a:sp3d>
        </p:spPr>
      </p:pic>
      <p:sp>
        <p:nvSpPr>
          <p:cNvPr id="2" name="Rectangle 1"/>
          <p:cNvSpPr/>
          <p:nvPr/>
        </p:nvSpPr>
        <p:spPr>
          <a:xfrm>
            <a:off x="381000" y="1751766"/>
            <a:ext cx="6400800" cy="4825937"/>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scene3d>
            <a:camera prst="orthographicFront"/>
            <a:lightRig rig="threePt" dir="t"/>
          </a:scene3d>
          <a:sp3d>
            <a:bevelT w="165100" prst="coolSlant"/>
          </a:sp3d>
        </p:spPr>
        <p:txBody>
          <a:bodyPr wrap="square" lIns="91440" tIns="182880" rIns="91440" bIns="182880">
            <a:spAutoFit/>
          </a:bodyPr>
          <a:lstStyle/>
          <a:p>
            <a:pPr>
              <a:lnSpc>
                <a:spcPct val="90000"/>
              </a:lnSpc>
              <a:spcBef>
                <a:spcPts val="0"/>
              </a:spcBef>
              <a:spcAft>
                <a:spcPts val="1000"/>
              </a:spcAft>
              <a:buSzPct val="85000"/>
            </a:pPr>
            <a:r>
              <a:rPr lang="en-US" sz="2600" b="1" kern="150" dirty="0">
                <a:latin typeface="Calibri" panose="020F0502020204030204" pitchFamily="34" charset="0"/>
                <a:ea typeface="SimSun" panose="02010600030101010101" pitchFamily="2" charset="-122"/>
                <a:cs typeface="Mangal" panose="02040503050203030202" pitchFamily="18" charset="0"/>
              </a:rPr>
              <a:t>Because God is perfect, He would build a prototype. A prototype leads to perfection.</a:t>
            </a:r>
          </a:p>
          <a:p>
            <a:pPr marL="365760" marR="0" indent="-365760">
              <a:lnSpc>
                <a:spcPct val="90000"/>
              </a:lnSpc>
              <a:spcBef>
                <a:spcPts val="0"/>
              </a:spcBef>
              <a:spcAft>
                <a:spcPts val="1000"/>
              </a:spcAft>
              <a:buSzPct val="85000"/>
              <a:buFont typeface="Wingdings" panose="05000000000000000000" pitchFamily="2" charset="2"/>
              <a:buChar char="Ø"/>
            </a:pPr>
            <a:r>
              <a:rPr lang="en-US" sz="2200" kern="150" dirty="0">
                <a:solidFill>
                  <a:schemeClr val="tx1"/>
                </a:solidFill>
                <a:latin typeface="Calibri" panose="020F0502020204030204" pitchFamily="34" charset="0"/>
                <a:ea typeface="SimSun" panose="02010600030101010101" pitchFamily="2" charset="-122"/>
                <a:cs typeface="Mangal" panose="02040503050203030202" pitchFamily="18" charset="0"/>
              </a:rPr>
              <a:t>Some critics state that God who is perfect didn’t need to build a prototype. But, building a prototype is the standard practice for engineers to build a final design as close to perfection as possible.</a:t>
            </a:r>
          </a:p>
          <a:p>
            <a:pPr marL="342900" indent="-342900">
              <a:lnSpc>
                <a:spcPct val="90000"/>
              </a:lnSpc>
              <a:spcBef>
                <a:spcPts val="0"/>
              </a:spcBef>
              <a:spcAft>
                <a:spcPts val="1000"/>
              </a:spcAft>
              <a:buFont typeface="Wingdings" panose="05000000000000000000" pitchFamily="2" charset="2"/>
              <a:buChar char="Ø"/>
            </a:pPr>
            <a:r>
              <a:rPr lang="en-US" sz="2200" dirty="0">
                <a:solidFill>
                  <a:schemeClr val="tx1"/>
                </a:solidFill>
                <a:latin typeface="Calibri" panose="020F0502020204030204" pitchFamily="34" charset="0"/>
              </a:rPr>
              <a:t>(Hypothesis): I believe that God created a few early Neanderthal animals without souls to be prototypes for the later introduction of billions of modern humans on Earth. </a:t>
            </a:r>
            <a:r>
              <a:rPr lang="en-US" sz="1600" dirty="0">
                <a:solidFill>
                  <a:schemeClr val="tx1"/>
                </a:solidFill>
                <a:latin typeface="Calibri" panose="020F0502020204030204" pitchFamily="34" charset="0"/>
              </a:rPr>
              <a:t>[2] </a:t>
            </a:r>
          </a:p>
          <a:p>
            <a:pPr marL="342900" indent="-342900">
              <a:lnSpc>
                <a:spcPct val="90000"/>
              </a:lnSpc>
              <a:spcBef>
                <a:spcPts val="0"/>
              </a:spcBef>
              <a:spcAft>
                <a:spcPts val="1000"/>
              </a:spcAft>
              <a:buFont typeface="Wingdings" panose="05000000000000000000" pitchFamily="2" charset="2"/>
              <a:buChar char="Ø"/>
            </a:pPr>
            <a:r>
              <a:rPr lang="en-US" sz="2200" dirty="0">
                <a:solidFill>
                  <a:schemeClr val="tx1"/>
                </a:solidFill>
                <a:latin typeface="Calibri" panose="020F0502020204030204" pitchFamily="34" charset="0"/>
              </a:rPr>
              <a:t>After prototype testing was complete, God no longer needed this small population of test animals and allowed them to die out and become extinct.</a:t>
            </a:r>
          </a:p>
        </p:txBody>
      </p:sp>
      <p:sp>
        <p:nvSpPr>
          <p:cNvPr id="8" name="Text Box 1"/>
          <p:cNvSpPr txBox="1">
            <a:spLocks noChangeArrowheads="1"/>
          </p:cNvSpPr>
          <p:nvPr/>
        </p:nvSpPr>
        <p:spPr bwMode="auto">
          <a:xfrm>
            <a:off x="381000" y="336507"/>
            <a:ext cx="8420100" cy="1111293"/>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Required Engineering Prototype Designs Prove Neanderthals Didn’t </a:t>
            </a:r>
            <a:r>
              <a:rPr lang="en-US" altLang="en-US" sz="3200" b="1" dirty="0">
                <a:solidFill>
                  <a:srgbClr val="666666"/>
                </a:solidFill>
                <a:latin typeface="Times New Roman" panose="02020603050405020304" pitchFamily="18" charset="0"/>
                <a:cs typeface="Times New Roman" panose="02020603050405020304" pitchFamily="18" charset="0"/>
              </a:rPr>
              <a:t>Evolve into Humans</a:t>
            </a:r>
          </a:p>
        </p:txBody>
      </p:sp>
    </p:spTree>
    <p:extLst>
      <p:ext uri="{BB962C8B-B14F-4D97-AF65-F5344CB8AC3E}">
        <p14:creationId xmlns:p14="http://schemas.microsoft.com/office/powerpoint/2010/main" val="2468070576"/>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269043" y="-1592641"/>
            <a:ext cx="2605920" cy="86868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
          <p:cNvSpPr txBox="1">
            <a:spLocks noChangeArrowheads="1"/>
          </p:cNvSpPr>
          <p:nvPr/>
        </p:nvSpPr>
        <p:spPr bwMode="auto">
          <a:xfrm>
            <a:off x="1830507" y="228600"/>
            <a:ext cx="5486400" cy="9906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b="50926"/>
          <a:stretch>
            <a:fillRect/>
          </a:stretch>
        </p:blipFill>
        <p:spPr bwMode="auto">
          <a:xfrm>
            <a:off x="228602" y="4068506"/>
            <a:ext cx="8686801" cy="2560894"/>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b="5092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4282499" y="3745943"/>
            <a:ext cx="574196" cy="307777"/>
          </a:xfrm>
          <a:prstGeom prst="rect">
            <a:avLst/>
          </a:prstGeom>
        </p:spPr>
        <p:txBody>
          <a:bodyPr wrap="none">
            <a:spAutoFit/>
          </a:bodyPr>
          <a:lstStyle/>
          <a:p>
            <a:pPr>
              <a:lnSpc>
                <a:spcPct val="100000"/>
              </a:lnSpc>
              <a:spcAft>
                <a:spcPts val="1150"/>
              </a:spcAft>
              <a:buClr>
                <a:srgbClr val="FFFFFF"/>
              </a:buClr>
              <a:buSzPct val="69000"/>
            </a:pPr>
            <a:r>
              <a:rPr lang="en-US" altLang="en-US" sz="1400" b="1" dirty="0">
                <a:solidFill>
                  <a:schemeClr val="tx2">
                    <a:lumMod val="50000"/>
                  </a:schemeClr>
                </a:solidFill>
                <a:latin typeface="Calibri" panose="020F0502020204030204" pitchFamily="34" charset="0"/>
                <a:cs typeface="Arial Unicode MS" panose="020B0604020202020204" pitchFamily="34" charset="-128"/>
              </a:rPr>
              <a:t>[286]</a:t>
            </a:r>
          </a:p>
        </p:txBody>
      </p:sp>
      <p:sp>
        <p:nvSpPr>
          <p:cNvPr id="11" name="Rectangle 10"/>
          <p:cNvSpPr/>
          <p:nvPr/>
        </p:nvSpPr>
        <p:spPr>
          <a:xfrm>
            <a:off x="4336340" y="6319348"/>
            <a:ext cx="482824" cy="307777"/>
          </a:xfrm>
          <a:prstGeom prst="rect">
            <a:avLst/>
          </a:prstGeom>
        </p:spPr>
        <p:txBody>
          <a:bodyPr wrap="none">
            <a:spAutoFit/>
          </a:bodyPr>
          <a:lstStyle/>
          <a:p>
            <a:pPr>
              <a:lnSpc>
                <a:spcPct val="100000"/>
              </a:lnSpc>
              <a:spcAft>
                <a:spcPts val="1150"/>
              </a:spcAft>
              <a:buClr>
                <a:srgbClr val="FFFFFF"/>
              </a:buClr>
              <a:buSzPct val="69000"/>
            </a:pPr>
            <a:r>
              <a:rPr lang="en-US" altLang="en-US" sz="1400" b="1" dirty="0">
                <a:solidFill>
                  <a:schemeClr val="tx1">
                    <a:lumMod val="50000"/>
                  </a:schemeClr>
                </a:solidFill>
                <a:latin typeface="Calibri" panose="020F0502020204030204" pitchFamily="34" charset="0"/>
                <a:cs typeface="Arial Unicode MS" panose="020B0604020202020204" pitchFamily="34" charset="-128"/>
              </a:rPr>
              <a:t>[35]</a:t>
            </a:r>
          </a:p>
        </p:txBody>
      </p:sp>
      <p:sp>
        <p:nvSpPr>
          <p:cNvPr id="7" name="Date Placeholder 2"/>
          <p:cNvSpPr>
            <a:spLocks noGrp="1"/>
          </p:cNvSpPr>
          <p:nvPr>
            <p:ph type="dt" sz="half" idx="10"/>
          </p:nvPr>
        </p:nvSpPr>
        <p:spPr>
          <a:xfrm>
            <a:off x="6266598" y="6629400"/>
            <a:ext cx="2667000" cy="365125"/>
          </a:xfrm>
        </p:spPr>
        <p:txBody>
          <a:bodyPr/>
          <a:lstStyle/>
          <a:p>
            <a:r>
              <a:rPr lang="en-US" altLang="en-US" sz="1000" dirty="0"/>
              <a:t>Evolution Is Not Science, Jeff Woodward</a:t>
            </a:r>
          </a:p>
        </p:txBody>
      </p:sp>
    </p:spTree>
  </p:cSld>
  <p:clrMapOvr>
    <a:masterClrMapping/>
  </p:clrMapOvr>
  <p:transition spd="med" advTm="1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87572" y="1828800"/>
            <a:ext cx="7010401" cy="4553639"/>
          </a:xfrm>
          <a:prstGeom prst="rect">
            <a:avLst/>
          </a:prstGeom>
          <a:solidFill>
            <a:schemeClr val="accent2">
              <a:lumMod val="50000"/>
              <a:alpha val="60000"/>
            </a:schemeClr>
          </a:solidFill>
          <a:ln>
            <a:noFill/>
          </a:ln>
          <a:effec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274320" indent="-274320">
              <a:lnSpc>
                <a:spcPct val="100000"/>
              </a:lnSpc>
              <a:spcAft>
                <a:spcPts val="1800"/>
              </a:spcAft>
              <a:buClr>
                <a:schemeClr val="bg1"/>
              </a:buClr>
              <a:buSzPct val="125000"/>
              <a:buFont typeface="Wingdings" panose="05000000000000000000" pitchFamily="2" charset="2"/>
              <a:buChar char="§"/>
            </a:pPr>
            <a:r>
              <a:rPr lang="en-US" altLang="en-US" sz="2600" b="1" u="sng" dirty="0">
                <a:solidFill>
                  <a:schemeClr val="bg1"/>
                </a:solidFill>
                <a:latin typeface="Calibri" panose="020F0502020204030204" pitchFamily="34" charset="0"/>
                <a:cs typeface="Arial Unicode MS" panose="020B0604020202020204" pitchFamily="34" charset="-128"/>
              </a:rPr>
              <a:t>The Ketef Hinnom Scrolls</a:t>
            </a:r>
            <a:r>
              <a:rPr lang="en-US" altLang="en-US" sz="2600" b="1" dirty="0">
                <a:solidFill>
                  <a:schemeClr val="bg1"/>
                </a:solidFill>
                <a:latin typeface="Calibri" panose="020F0502020204030204" pitchFamily="34" charset="0"/>
                <a:cs typeface="Arial Unicode MS" panose="020B0604020202020204" pitchFamily="34" charset="-128"/>
              </a:rPr>
              <a:t> made of silver and inscribed with a Priestly Blessing from the Bible is dated to before 586 BC (2,600 years old). </a:t>
            </a:r>
            <a:r>
              <a:rPr lang="en-US" altLang="en-US" sz="1100" b="1" dirty="0">
                <a:solidFill>
                  <a:schemeClr val="bg1"/>
                </a:solidFill>
                <a:latin typeface="Calibri" panose="020F0502020204030204" pitchFamily="34" charset="0"/>
                <a:cs typeface="Arial Unicode MS" panose="020B0604020202020204" pitchFamily="34" charset="-128"/>
              </a:rPr>
              <a:t>[286].</a:t>
            </a:r>
          </a:p>
          <a:p>
            <a:pPr marL="274320" lvl="0" indent="-274320">
              <a:lnSpc>
                <a:spcPct val="100000"/>
              </a:lnSpc>
              <a:spcAft>
                <a:spcPts val="1800"/>
              </a:spcAft>
              <a:buClr>
                <a:schemeClr val="bg1"/>
              </a:buClr>
              <a:buSzPct val="125000"/>
              <a:buFont typeface="Wingdings" panose="05000000000000000000" pitchFamily="2" charset="2"/>
              <a:buChar char="§"/>
              <a:tabLst/>
            </a:pPr>
            <a:r>
              <a:rPr lang="en-US" altLang="en-US" sz="2600" b="1" i="1" dirty="0">
                <a:solidFill>
                  <a:schemeClr val="bg1"/>
                </a:solidFill>
                <a:latin typeface="Calibri" panose="020F0502020204030204" pitchFamily="34" charset="0"/>
                <a:cs typeface="Arial Unicode MS" panose="020B0604020202020204" pitchFamily="34" charset="-128"/>
              </a:rPr>
              <a:t>"The 2004 team described the scrolls as 'one of </a:t>
            </a:r>
            <a:r>
              <a:rPr lang="en-US" altLang="en-US" sz="2600" b="1" i="1" u="sng" dirty="0">
                <a:solidFill>
                  <a:schemeClr val="bg1"/>
                </a:solidFill>
                <a:latin typeface="Calibri" panose="020F0502020204030204" pitchFamily="34" charset="0"/>
                <a:cs typeface="Arial Unicode MS" panose="020B0604020202020204" pitchFamily="34" charset="-128"/>
              </a:rPr>
              <a:t>most significant discoveries ever made' for biblical studies</a:t>
            </a:r>
            <a:r>
              <a:rPr lang="en-US" altLang="en-US" sz="2600" b="1" i="1" dirty="0">
                <a:solidFill>
                  <a:schemeClr val="bg1"/>
                </a:solidFill>
                <a:latin typeface="Calibri" panose="020F0502020204030204" pitchFamily="34" charset="0"/>
                <a:cs typeface="Arial Unicode MS" panose="020B0604020202020204" pitchFamily="34" charset="-128"/>
              </a:rPr>
              <a:t>...” </a:t>
            </a:r>
            <a:r>
              <a:rPr lang="en-US" altLang="en-US" sz="1200" b="1" i="1" dirty="0">
                <a:solidFill>
                  <a:schemeClr val="bg1"/>
                </a:solidFill>
                <a:latin typeface="Calibri" panose="020F0502020204030204" pitchFamily="34" charset="0"/>
                <a:cs typeface="Arial Unicode MS" panose="020B0604020202020204" pitchFamily="34" charset="-128"/>
              </a:rPr>
              <a:t>[287])</a:t>
            </a:r>
            <a:endParaRPr lang="en-US" altLang="en-US" sz="2400" b="1" i="1" dirty="0">
              <a:solidFill>
                <a:schemeClr val="bg1"/>
              </a:solidFill>
              <a:latin typeface="Calibri" panose="020F0502020204030204" pitchFamily="34" charset="0"/>
              <a:cs typeface="Arial Unicode MS" panose="020B0604020202020204" pitchFamily="34" charset="-128"/>
            </a:endParaRPr>
          </a:p>
          <a:p>
            <a:pPr marL="274320" indent="-274320">
              <a:lnSpc>
                <a:spcPct val="100000"/>
              </a:lnSpc>
              <a:spcAft>
                <a:spcPts val="1150"/>
              </a:spcAft>
              <a:buClr>
                <a:schemeClr val="bg1"/>
              </a:buClr>
              <a:buSzPct val="125000"/>
              <a:buFont typeface="Wingdings" panose="05000000000000000000" pitchFamily="2" charset="2"/>
              <a:buChar char="§"/>
            </a:pPr>
            <a:r>
              <a:rPr lang="en-US" altLang="en-US" sz="2600" b="1" i="1" dirty="0">
                <a:solidFill>
                  <a:schemeClr val="bg1"/>
                </a:solidFill>
                <a:latin typeface="Calibri" panose="020F0502020204030204" pitchFamily="34" charset="0"/>
                <a:cs typeface="Arial Unicode MS" panose="020B0604020202020204" pitchFamily="34" charset="-128"/>
              </a:rPr>
              <a:t>The </a:t>
            </a:r>
            <a:r>
              <a:rPr lang="en-US" altLang="en-US" sz="2600" b="1" i="1" u="sng" dirty="0">
                <a:solidFill>
                  <a:schemeClr val="bg1"/>
                </a:solidFill>
                <a:latin typeface="Calibri" panose="020F0502020204030204" pitchFamily="34" charset="0"/>
                <a:cs typeface="Arial Unicode MS" panose="020B0604020202020204" pitchFamily="34" charset="-128"/>
              </a:rPr>
              <a:t>(2,600 year old)</a:t>
            </a:r>
            <a:r>
              <a:rPr lang="en-US" altLang="en-US" sz="2600" b="1" i="1" dirty="0">
                <a:solidFill>
                  <a:schemeClr val="bg1"/>
                </a:solidFill>
                <a:latin typeface="Calibri" panose="020F0502020204030204" pitchFamily="34" charset="0"/>
                <a:cs typeface="Arial Unicode MS" panose="020B0604020202020204" pitchFamily="34" charset="-128"/>
              </a:rPr>
              <a:t> scrolls "preserve the </a:t>
            </a:r>
            <a:r>
              <a:rPr lang="en-US" altLang="en-US" sz="2600" b="1" i="1" u="sng" dirty="0">
                <a:solidFill>
                  <a:schemeClr val="bg1"/>
                </a:solidFill>
                <a:latin typeface="Calibri" panose="020F0502020204030204" pitchFamily="34" charset="0"/>
                <a:cs typeface="Arial Unicode MS" panose="020B0604020202020204" pitchFamily="34" charset="-128"/>
              </a:rPr>
              <a:t>earliest known citations </a:t>
            </a:r>
            <a:r>
              <a:rPr lang="en-US" altLang="en-US" sz="2600" b="1" i="1" dirty="0">
                <a:solidFill>
                  <a:schemeClr val="bg1"/>
                </a:solidFill>
                <a:latin typeface="Calibri" panose="020F0502020204030204" pitchFamily="34" charset="0"/>
                <a:cs typeface="Arial Unicode MS" panose="020B0604020202020204" pitchFamily="34" charset="-128"/>
              </a:rPr>
              <a:t>of texts also found in the Hebrew Bible … concerning </a:t>
            </a:r>
            <a:r>
              <a:rPr lang="en-US" altLang="en-US" sz="2600" b="1" i="1" u="sng" dirty="0">
                <a:solidFill>
                  <a:schemeClr val="bg1"/>
                </a:solidFill>
                <a:latin typeface="Calibri" panose="020F0502020204030204" pitchFamily="34" charset="0"/>
                <a:cs typeface="Arial Unicode MS" panose="020B0604020202020204" pitchFamily="34" charset="-128"/>
              </a:rPr>
              <a:t>Yahweh</a:t>
            </a:r>
            <a:r>
              <a:rPr lang="en-US" altLang="en-US" sz="2600" b="1" i="1" dirty="0">
                <a:solidFill>
                  <a:schemeClr val="bg1"/>
                </a:solidFill>
                <a:latin typeface="Calibri" panose="020F0502020204030204" pitchFamily="34" charset="0"/>
                <a:cs typeface="Arial Unicode MS" panose="020B0604020202020204" pitchFamily="34" charset="-128"/>
              </a:rPr>
              <a:t> (ancient Hebrew name of God).” </a:t>
            </a:r>
            <a:r>
              <a:rPr lang="en-US" altLang="en-US" sz="1200" b="1" i="1" dirty="0">
                <a:solidFill>
                  <a:schemeClr val="bg1"/>
                </a:solidFill>
                <a:latin typeface="Calibri" panose="020F0502020204030204" pitchFamily="34" charset="0"/>
                <a:cs typeface="Arial Unicode MS" panose="020B0604020202020204" pitchFamily="34" charset="-128"/>
              </a:rPr>
              <a:t>[287])</a:t>
            </a:r>
          </a:p>
        </p:txBody>
      </p:sp>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28600"/>
            <a:ext cx="1838325" cy="64008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
          <p:cNvSpPr txBox="1">
            <a:spLocks noChangeArrowheads="1"/>
          </p:cNvSpPr>
          <p:nvPr/>
        </p:nvSpPr>
        <p:spPr bwMode="auto">
          <a:xfrm>
            <a:off x="457200" y="228600"/>
            <a:ext cx="6172200" cy="11430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Date Placeholder 2"/>
          <p:cNvSpPr>
            <a:spLocks noGrp="1"/>
          </p:cNvSpPr>
          <p:nvPr>
            <p:ph type="dt" sz="half" idx="10"/>
          </p:nvPr>
        </p:nvSpPr>
        <p:spPr>
          <a:xfrm>
            <a:off x="2920621" y="6530406"/>
            <a:ext cx="2667000" cy="365125"/>
          </a:xfrm>
        </p:spPr>
        <p:txBody>
          <a:bodyPr/>
          <a:lstStyle/>
          <a:p>
            <a:r>
              <a:rPr lang="en-US" altLang="en-US" sz="1000" b="1" dirty="0">
                <a:solidFill>
                  <a:schemeClr val="bg1"/>
                </a:solidFill>
              </a:rPr>
              <a:t>Evolution Is Not Science, Jeff Woodward</a:t>
            </a:r>
          </a:p>
        </p:txBody>
      </p:sp>
    </p:spTree>
    <p:extLst>
      <p:ext uri="{BB962C8B-B14F-4D97-AF65-F5344CB8AC3E}">
        <p14:creationId xmlns:p14="http://schemas.microsoft.com/office/powerpoint/2010/main" val="832570020"/>
      </p:ext>
    </p:extLst>
  </p:cSld>
  <p:clrMapOvr>
    <a:masterClrMapping/>
  </p:clrMapOvr>
  <p:transition spd="med" advTm="25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434022" y="3460438"/>
            <a:ext cx="8275955" cy="3008601"/>
          </a:xfrm>
          <a:prstGeom prst="rect">
            <a:avLst/>
          </a:prstGeom>
          <a:solidFill>
            <a:schemeClr val="accent2">
              <a:lumMod val="50000"/>
              <a:alpha val="60000"/>
            </a:schemeClr>
          </a:solidFill>
          <a:ln>
            <a:noFill/>
          </a:ln>
          <a:effectLst/>
        </p:spPr>
        <p:txBody>
          <a:bodyPr wrap="square" lIns="90000" tIns="45000" rIns="90000" bIns="45000">
            <a:spAutoFit/>
          </a:bodyPr>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a:solidFill>
                  <a:srgbClr val="000000"/>
                </a:solidFill>
                <a:latin typeface="Arial" panose="020B0604020202020204" pitchFamily="34" charset="0"/>
                <a:ea typeface="Microsoft YaHei" panose="020B0503020204020204" pitchFamily="34" charset="-122"/>
              </a:defRPr>
            </a:lvl9pPr>
          </a:lstStyle>
          <a:p>
            <a:pPr marL="457200" indent="-457200">
              <a:lnSpc>
                <a:spcPct val="90000"/>
              </a:lnSpc>
              <a:spcAft>
                <a:spcPts val="1800"/>
              </a:spcAft>
              <a:buClr>
                <a:schemeClr val="bg1"/>
              </a:buClr>
              <a:buSzPct val="125000"/>
              <a:buFont typeface="Wingdings" panose="05000000000000000000" pitchFamily="2" charset="2"/>
              <a:buChar char="§"/>
            </a:pPr>
            <a:r>
              <a:rPr lang="en-US" altLang="en-US" sz="2600" b="1" dirty="0">
                <a:solidFill>
                  <a:schemeClr val="bg1"/>
                </a:solidFill>
                <a:latin typeface="Calibri" panose="020F0502020204030204" pitchFamily="34" charset="0"/>
                <a:cs typeface="Arial Unicode MS" panose="020B0604020202020204" pitchFamily="34" charset="-128"/>
              </a:rPr>
              <a:t>The 2,200 year old Dead Sea Scrolls (with all Old Testament books)</a:t>
            </a:r>
            <a:r>
              <a:rPr lang="en-US" altLang="en-US" sz="1200" b="1" dirty="0">
                <a:solidFill>
                  <a:schemeClr val="bg1"/>
                </a:solidFill>
                <a:latin typeface="Calibri" panose="020F0502020204030204" pitchFamily="34" charset="0"/>
                <a:cs typeface="Arial Unicode MS" panose="020B0604020202020204" pitchFamily="34" charset="-128"/>
              </a:rPr>
              <a:t>[35][278]</a:t>
            </a:r>
            <a:r>
              <a:rPr lang="en-US" altLang="en-US" sz="2400" b="1" dirty="0">
                <a:solidFill>
                  <a:schemeClr val="bg1"/>
                </a:solidFill>
                <a:latin typeface="Calibri" panose="020F0502020204030204" pitchFamily="34" charset="0"/>
                <a:cs typeface="Arial Unicode MS" panose="020B0604020202020204" pitchFamily="34" charset="-128"/>
              </a:rPr>
              <a:t>, plus the </a:t>
            </a:r>
            <a:r>
              <a:rPr lang="en-US" altLang="en-US" sz="2600" b="1" dirty="0">
                <a:solidFill>
                  <a:schemeClr val="bg1"/>
                </a:solidFill>
                <a:latin typeface="Calibri" panose="020F0502020204030204" pitchFamily="34" charset="0"/>
                <a:cs typeface="Arial Unicode MS" panose="020B0604020202020204" pitchFamily="34" charset="-128"/>
              </a:rPr>
              <a:t>most accurate Majority Text (Greek </a:t>
            </a:r>
            <a:r>
              <a:rPr lang="en-US" altLang="en-US" sz="2600" b="1" u="sng" dirty="0">
                <a:solidFill>
                  <a:schemeClr val="bg1"/>
                </a:solidFill>
                <a:latin typeface="Calibri" panose="020F0502020204030204" pitchFamily="34" charset="0"/>
                <a:cs typeface="Arial Unicode MS" panose="020B0604020202020204" pitchFamily="34" charset="-128"/>
              </a:rPr>
              <a:t>Byzantine Received Bible</a:t>
            </a:r>
            <a:r>
              <a:rPr lang="en-US" altLang="en-US" sz="2600" b="1" dirty="0">
                <a:solidFill>
                  <a:schemeClr val="bg1"/>
                </a:solidFill>
                <a:latin typeface="Calibri" panose="020F0502020204030204" pitchFamily="34" charset="0"/>
                <a:cs typeface="Arial Unicode MS" panose="020B0604020202020204" pitchFamily="34" charset="-128"/>
              </a:rPr>
              <a:t>) and most accurate </a:t>
            </a:r>
            <a:r>
              <a:rPr lang="en-US" altLang="en-US" sz="2600" b="1" u="sng" dirty="0">
                <a:solidFill>
                  <a:schemeClr val="bg1"/>
                </a:solidFill>
                <a:latin typeface="Calibri" panose="020F0502020204030204" pitchFamily="34" charset="0"/>
                <a:cs typeface="Arial Unicode MS" panose="020B0604020202020204" pitchFamily="34" charset="-128"/>
              </a:rPr>
              <a:t>King James Bible</a:t>
            </a:r>
            <a:r>
              <a:rPr lang="en-US" altLang="en-US" sz="2600" b="1" dirty="0">
                <a:solidFill>
                  <a:schemeClr val="bg1"/>
                </a:solidFill>
                <a:latin typeface="Calibri" panose="020F0502020204030204" pitchFamily="34" charset="0"/>
                <a:cs typeface="Arial Unicode MS" panose="020B0604020202020204" pitchFamily="34" charset="-128"/>
              </a:rPr>
              <a:t>, show remarkably </a:t>
            </a:r>
            <a:r>
              <a:rPr lang="en-US" altLang="en-US" sz="2600" b="1" u="sng" dirty="0">
                <a:solidFill>
                  <a:schemeClr val="bg1"/>
                </a:solidFill>
                <a:latin typeface="Calibri" panose="020F0502020204030204" pitchFamily="34" charset="0"/>
                <a:cs typeface="Arial Unicode MS" panose="020B0604020202020204" pitchFamily="34" charset="-128"/>
              </a:rPr>
              <a:t>few significant differences</a:t>
            </a:r>
            <a:r>
              <a:rPr lang="en-US" altLang="en-US" sz="2600" b="1" dirty="0">
                <a:solidFill>
                  <a:schemeClr val="bg1"/>
                </a:solidFill>
                <a:latin typeface="Calibri" panose="020F0502020204030204" pitchFamily="34" charset="0"/>
                <a:cs typeface="Arial Unicode MS" panose="020B0604020202020204" pitchFamily="34" charset="-128"/>
              </a:rPr>
              <a:t>. </a:t>
            </a:r>
            <a:r>
              <a:rPr lang="en-US" altLang="en-US" sz="1200" b="1" dirty="0">
                <a:solidFill>
                  <a:schemeClr val="bg1"/>
                </a:solidFill>
                <a:latin typeface="Calibri" panose="020F0502020204030204" pitchFamily="34" charset="0"/>
                <a:cs typeface="Arial Unicode MS" panose="020B0604020202020204" pitchFamily="34" charset="-128"/>
              </a:rPr>
              <a:t>[240][274][275][279][280]</a:t>
            </a:r>
            <a:r>
              <a:rPr lang="en-US" altLang="en-US" sz="2500" b="1" dirty="0">
                <a:solidFill>
                  <a:schemeClr val="bg1"/>
                </a:solidFill>
                <a:latin typeface="Calibri" panose="020F0502020204030204" pitchFamily="34" charset="0"/>
                <a:cs typeface="Arial Unicode MS" panose="020B0604020202020204" pitchFamily="34" charset="-128"/>
              </a:rPr>
              <a:t> </a:t>
            </a:r>
            <a:endParaRPr lang="en-US" altLang="en-US" sz="2400" b="1" dirty="0">
              <a:solidFill>
                <a:schemeClr val="bg1"/>
              </a:solidFill>
              <a:latin typeface="Calibri" panose="020F0502020204030204" pitchFamily="34" charset="0"/>
              <a:cs typeface="Arial Unicode MS" panose="020B0604020202020204" pitchFamily="34" charset="-128"/>
            </a:endParaRPr>
          </a:p>
          <a:p>
            <a:pPr marL="457200" indent="-457200">
              <a:lnSpc>
                <a:spcPct val="90000"/>
              </a:lnSpc>
              <a:buClr>
                <a:schemeClr val="bg1"/>
              </a:buClr>
              <a:buSzPct val="125000"/>
              <a:buFont typeface="Wingdings" panose="05000000000000000000" pitchFamily="2" charset="2"/>
              <a:buChar char="§"/>
            </a:pPr>
            <a:r>
              <a:rPr lang="en-US" altLang="en-US" sz="2600" b="1" dirty="0">
                <a:solidFill>
                  <a:schemeClr val="bg1"/>
                </a:solidFill>
                <a:latin typeface="Calibri" panose="020F0502020204030204" pitchFamily="34" charset="0"/>
                <a:cs typeface="Arial Unicode MS" panose="020B0604020202020204" pitchFamily="34" charset="-128"/>
              </a:rPr>
              <a:t>A few differences include: verses out of order, commas, mistranslations, words deleted and italic words added. </a:t>
            </a:r>
            <a:r>
              <a:rPr lang="en-US" altLang="en-US" sz="1200" b="1" dirty="0">
                <a:solidFill>
                  <a:schemeClr val="bg1"/>
                </a:solidFill>
                <a:latin typeface="Calibri" panose="020F0502020204030204" pitchFamily="34" charset="0"/>
                <a:cs typeface="Arial Unicode MS" panose="020B0604020202020204" pitchFamily="34" charset="-128"/>
              </a:rPr>
              <a:t>[35]</a:t>
            </a:r>
            <a:r>
              <a:rPr lang="en-US" altLang="en-US" sz="1200" b="1" u="sng" dirty="0">
                <a:solidFill>
                  <a:schemeClr val="bg1"/>
                </a:solidFill>
                <a:latin typeface="Calibri" panose="020F0502020204030204" pitchFamily="34" charset="0"/>
                <a:cs typeface="Arial Unicode MS" panose="020B0604020202020204" pitchFamily="34" charset="-128"/>
              </a:rPr>
              <a:t>[239][240][241][279][280]</a:t>
            </a:r>
          </a:p>
        </p:txBody>
      </p:sp>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b="50926"/>
          <a:stretch>
            <a:fillRect/>
          </a:stretch>
        </p:blipFill>
        <p:spPr bwMode="auto">
          <a:xfrm>
            <a:off x="647700" y="1371600"/>
            <a:ext cx="7848600" cy="18288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b="5092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
          <p:cNvSpPr txBox="1">
            <a:spLocks noChangeArrowheads="1"/>
          </p:cNvSpPr>
          <p:nvPr/>
        </p:nvSpPr>
        <p:spPr bwMode="auto">
          <a:xfrm>
            <a:off x="457200" y="228600"/>
            <a:ext cx="8382000" cy="685800"/>
          </a:xfrm>
          <a:prstGeom prst="rect">
            <a:avLst/>
          </a:prstGeom>
          <a:blipFill dpi="0" rotWithShape="0">
            <a:blip r:embed="rId5"/>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Date Placeholder 2"/>
          <p:cNvSpPr>
            <a:spLocks noGrp="1"/>
          </p:cNvSpPr>
          <p:nvPr>
            <p:ph type="dt" sz="half" idx="10"/>
          </p:nvPr>
        </p:nvSpPr>
        <p:spPr>
          <a:xfrm>
            <a:off x="5864557" y="6441743"/>
            <a:ext cx="2667000" cy="365125"/>
          </a:xfrm>
        </p:spPr>
        <p:txBody>
          <a:bodyPr/>
          <a:lstStyle/>
          <a:p>
            <a:r>
              <a:rPr lang="en-US" altLang="en-US" sz="1000" dirty="0">
                <a:solidFill>
                  <a:schemeClr val="bg1"/>
                </a:solidFill>
              </a:rPr>
              <a:t>Evolution Is Not Science, Jeff Woodward</a:t>
            </a:r>
          </a:p>
        </p:txBody>
      </p:sp>
    </p:spTree>
  </p:cSld>
  <p:clrMapOvr>
    <a:masterClrMapping/>
  </p:clrMapOvr>
  <p:transition spd="med" advTm="25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457200" y="228600"/>
            <a:ext cx="8229600" cy="685800"/>
          </a:xfrm>
          <a:blipFill dpi="0" rotWithShape="0">
            <a:blip r:embed="rId4"/>
            <a:srcRect/>
            <a:tile tx="0" ty="0" sx="100000" sy="100000" flip="none" algn="tl"/>
          </a:blipFill>
          <a:ln w="18360">
            <a:solidFill>
              <a:srgbClr val="000000"/>
            </a:solidFill>
            <a:round/>
            <a:headEnd/>
            <a:tailEnd/>
          </a:ln>
          <a:effectLst>
            <a:outerShdw dist="51930" dir="2700000" algn="ctr" rotWithShape="0">
              <a:srgbClr val="808080"/>
            </a:outerShdw>
          </a:effectLst>
        </p:spPr>
        <p:txBody>
          <a:bodyPr lIns="99000" tIns="54000" rIns="99000" bIns="54000">
            <a:normAutofit fontScale="90000"/>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a:latin typeface="Times New Roman" panose="02020603050405020304" pitchFamily="18" charset="0"/>
                <a:cs typeface="Arial Unicode MS" panose="020B0604020202020204" pitchFamily="34" charset="-128"/>
              </a:rPr>
              <a:t>Archaeology Proves Bible is Literally Correct</a:t>
            </a:r>
          </a:p>
        </p:txBody>
      </p:sp>
      <p:sp>
        <p:nvSpPr>
          <p:cNvPr id="65538" name="Rectangle 2"/>
          <p:cNvSpPr>
            <a:spLocks noChangeArrowheads="1"/>
          </p:cNvSpPr>
          <p:nvPr/>
        </p:nvSpPr>
        <p:spPr bwMode="auto">
          <a:xfrm>
            <a:off x="304800" y="2057400"/>
            <a:ext cx="2362200" cy="3955270"/>
          </a:xfrm>
          <a:prstGeom prst="rect">
            <a:avLst/>
          </a:prstGeom>
          <a:solidFill>
            <a:schemeClr val="accent2">
              <a:lumMod val="50000"/>
              <a:alpha val="60000"/>
            </a:schemeClr>
          </a:solidFill>
          <a:ln>
            <a:noFill/>
          </a:ln>
          <a:effec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800" b="1" dirty="0">
                <a:solidFill>
                  <a:schemeClr val="bg1"/>
                </a:solidFill>
                <a:latin typeface="Calibri" panose="020F0502020204030204" pitchFamily="34" charset="0"/>
                <a:cs typeface="Arial Unicode MS" panose="020B0604020202020204" pitchFamily="34" charset="-128"/>
              </a:rPr>
              <a:t>The multinational exploration team from NAMI inside Noah’s Ark encased in glacial ice on Mount Ararat. </a:t>
            </a:r>
            <a:r>
              <a:rPr lang="en-US" altLang="en-US" dirty="0">
                <a:solidFill>
                  <a:schemeClr val="bg1"/>
                </a:solidFill>
                <a:latin typeface="Calibri" panose="020F0502020204030204" pitchFamily="34" charset="0"/>
                <a:cs typeface="Arial Unicode MS" panose="020B0604020202020204" pitchFamily="34" charset="-128"/>
              </a:rPr>
              <a:t>[138]</a:t>
            </a:r>
          </a:p>
        </p:txBody>
      </p:sp>
      <p:pic>
        <p:nvPicPr>
          <p:cNvPr id="65539" name="Picture 3"/>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819400" y="1676400"/>
            <a:ext cx="6096000" cy="457200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
          <p:cNvSpPr txBox="1">
            <a:spLocks noChangeArrowheads="1"/>
          </p:cNvSpPr>
          <p:nvPr/>
        </p:nvSpPr>
        <p:spPr bwMode="auto">
          <a:xfrm>
            <a:off x="457200" y="228600"/>
            <a:ext cx="8382000" cy="685800"/>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Date Placeholder 2"/>
          <p:cNvSpPr>
            <a:spLocks noGrp="1"/>
          </p:cNvSpPr>
          <p:nvPr>
            <p:ph type="dt" sz="half" idx="10"/>
          </p:nvPr>
        </p:nvSpPr>
        <p:spPr>
          <a:xfrm>
            <a:off x="6454254" y="6508589"/>
            <a:ext cx="2667000" cy="365125"/>
          </a:xfrm>
        </p:spPr>
        <p:txBody>
          <a:bodyPr/>
          <a:lstStyle/>
          <a:p>
            <a:r>
              <a:rPr lang="en-US" altLang="en-US" sz="1000" dirty="0">
                <a:solidFill>
                  <a:schemeClr val="bg1"/>
                </a:solidFill>
              </a:rPr>
              <a:t>Evolution Is Not Science, Jeff Woodward</a:t>
            </a:r>
          </a:p>
        </p:txBody>
      </p:sp>
    </p:spTree>
  </p:cSld>
  <p:clrMapOvr>
    <a:masterClrMapping/>
  </p:clrMapOvr>
  <p:transition spd="med" advTm="15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09599" y="1254617"/>
            <a:ext cx="7772401" cy="5387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71463" indent="-271463">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1pPr>
            <a:lvl2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2pPr>
            <a:lvl3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3pPr>
            <a:lvl4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4pPr>
            <a:lvl5pP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defRPr>
                <a:solidFill>
                  <a:srgbClr val="000000"/>
                </a:solidFill>
                <a:latin typeface="Arial" panose="020B0604020202020204" pitchFamily="34" charset="0"/>
                <a:ea typeface="Microsoft YaHei" panose="020B0503020204020204" pitchFamily="34" charset="-122"/>
              </a:defRPr>
            </a:lvl9pPr>
          </a:lstStyle>
          <a:p>
            <a:pPr marL="274320" indent="-274320">
              <a:lnSpc>
                <a:spcPct val="90000"/>
              </a:lnSpc>
              <a:spcAft>
                <a:spcPts val="2400"/>
              </a:spcAft>
              <a:buClr>
                <a:schemeClr val="bg1"/>
              </a:buClr>
              <a:buSzPct val="11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This book meets rigorous scientific standards and uses repeatable testing and multiple independent reinforcing test methods per the scientific method.</a:t>
            </a:r>
          </a:p>
          <a:p>
            <a:pPr marL="274320" indent="-274320">
              <a:lnSpc>
                <a:spcPct val="90000"/>
              </a:lnSpc>
              <a:spcAft>
                <a:spcPts val="2400"/>
              </a:spcAft>
              <a:buClr>
                <a:schemeClr val="bg1"/>
              </a:buClr>
              <a:buSzPct val="11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Discoveries from every field of science now fall into place like pieces of a giant puzzle. The resulting big picture is in agreement with all literal words of the Bible that were far more advanced than imagined. </a:t>
            </a:r>
          </a:p>
          <a:p>
            <a:pPr marL="274320" indent="-274320">
              <a:lnSpc>
                <a:spcPct val="90000"/>
              </a:lnSpc>
              <a:spcAft>
                <a:spcPts val="2400"/>
              </a:spcAft>
              <a:buClr>
                <a:schemeClr val="bg1"/>
              </a:buClr>
              <a:buSzPct val="115000"/>
              <a:buFont typeface="Wingdings" panose="05000000000000000000" pitchFamily="2" charset="2"/>
              <a:buChar char="§"/>
            </a:pPr>
            <a:r>
              <a:rPr lang="en-US" altLang="en-US" sz="2600" b="1" dirty="0">
                <a:solidFill>
                  <a:srgbClr val="FFFFFF"/>
                </a:solidFill>
                <a:latin typeface="Times New Roman" panose="02020603050405020304" pitchFamily="18" charset="0"/>
                <a:cs typeface="Arial Unicode MS" panose="020B0604020202020204" pitchFamily="34" charset="-128"/>
              </a:rPr>
              <a:t>This revolutionary book unites Young Earth and Old Earth Creationists for the first time, using Transcendent Creation literally described in many overlooked Bible verses, in shocking agreement with the most advanced space-time science today, that shows that time is an illusion.</a:t>
            </a:r>
          </a:p>
        </p:txBody>
      </p:sp>
      <p:sp>
        <p:nvSpPr>
          <p:cNvPr id="9218" name="Text Box 2"/>
          <p:cNvSpPr txBox="1">
            <a:spLocks noChangeArrowheads="1"/>
          </p:cNvSpPr>
          <p:nvPr/>
        </p:nvSpPr>
        <p:spPr bwMode="auto">
          <a:xfrm>
            <a:off x="609599" y="304800"/>
            <a:ext cx="7924801"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0" rIns="9000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en-US" sz="4000" b="1" dirty="0">
                <a:solidFill>
                  <a:srgbClr val="4C4C4C"/>
                </a:solidFill>
                <a:latin typeface="Times New Roman" panose="02020603050405020304" pitchFamily="18" charset="0"/>
                <a:cs typeface="Arial Unicode MS" panose="020B0604020202020204" pitchFamily="34" charset="-128"/>
              </a:rPr>
              <a:t>INTRODUCTION</a:t>
            </a:r>
          </a:p>
        </p:txBody>
      </p:sp>
      <p:sp>
        <p:nvSpPr>
          <p:cNvPr id="4" name="Date Placeholder 2"/>
          <p:cNvSpPr>
            <a:spLocks noGrp="1"/>
          </p:cNvSpPr>
          <p:nvPr>
            <p:ph type="dt" sz="half" idx="10"/>
          </p:nvPr>
        </p:nvSpPr>
        <p:spPr>
          <a:xfrm>
            <a:off x="6035040" y="6400800"/>
            <a:ext cx="2667000" cy="365125"/>
          </a:xfrm>
        </p:spPr>
        <p:txBody>
          <a:bodyPr/>
          <a:lstStyle/>
          <a:p>
            <a:r>
              <a:rPr lang="en-US" altLang="en-US" sz="1000" dirty="0"/>
              <a:t>Evolution Is Not Science, Jeff Woodward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000">
        <p15:prstTrans prst="pageCurlDouble"/>
      </p:transition>
    </mc:Choice>
    <mc:Fallback xmlns="">
      <p:transition spd="slow" advTm="24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1943" y="1447800"/>
            <a:ext cx="8223913" cy="4214936"/>
          </a:xfrm>
          <a:prstGeom prst="rect">
            <a:avLst/>
          </a:prstGeom>
          <a:solidFill>
            <a:schemeClr val="accent2">
              <a:lumMod val="50000"/>
              <a:alpha val="60000"/>
            </a:schemeClr>
          </a:solidFill>
          <a:effectLst/>
        </p:spPr>
        <p:txBody>
          <a:bodyPr wrap="square">
            <a:spAutoFit/>
          </a:bodyPr>
          <a:lstStyle/>
          <a:p>
            <a:pPr marL="457200" indent="-457200">
              <a:lnSpc>
                <a:spcPct val="100000"/>
              </a:lnSpc>
              <a:spcBef>
                <a:spcPts val="0"/>
              </a:spcBef>
              <a:spcAft>
                <a:spcPts val="1800"/>
              </a:spcAft>
              <a:buSzPct val="125000"/>
              <a:buFont typeface="Wingdings" panose="05000000000000000000" pitchFamily="2" charset="2"/>
              <a:buChar char="§"/>
            </a:pPr>
            <a:r>
              <a:rPr lang="en-US" sz="2600" b="1" kern="150" dirty="0">
                <a:latin typeface="Calibri" panose="020F0502020204030204" pitchFamily="34" charset="0"/>
                <a:ea typeface="SimSun" panose="02010600030101010101" pitchFamily="2" charset="-122"/>
                <a:cs typeface="Mangal" panose="02040503050203030202" pitchFamily="18" charset="0"/>
              </a:rPr>
              <a:t>They videotaped the entire exploration of the Ark as they repelled fifty feet down into an ice crack to find several rooms with heavy wooden floors, stalls and walls with massive ancient wooden planks extending deep into solid ice. </a:t>
            </a:r>
            <a:r>
              <a:rPr lang="en-US" sz="1600" kern="150" dirty="0">
                <a:latin typeface="Calibri" panose="020F0502020204030204" pitchFamily="34" charset="0"/>
                <a:ea typeface="SimSun" panose="02010600030101010101" pitchFamily="2" charset="-122"/>
                <a:cs typeface="Mangal" panose="02040503050203030202" pitchFamily="18" charset="0"/>
              </a:rPr>
              <a:t>[30][31]</a:t>
            </a:r>
            <a:endParaRPr lang="en-US" sz="1600" b="1" kern="150" dirty="0">
              <a:latin typeface="Calibri" panose="020F0502020204030204" pitchFamily="34" charset="0"/>
              <a:ea typeface="SimSun" panose="02010600030101010101" pitchFamily="2" charset="-122"/>
              <a:cs typeface="Mangal" panose="02040503050203030202" pitchFamily="18" charset="0"/>
            </a:endParaRPr>
          </a:p>
          <a:p>
            <a:pPr marL="457200" marR="0" indent="-457200">
              <a:spcBef>
                <a:spcPts val="0"/>
              </a:spcBef>
              <a:spcAft>
                <a:spcPts val="1800"/>
              </a:spcAft>
              <a:buSzPct val="125000"/>
              <a:buFont typeface="Wingdings" panose="05000000000000000000" pitchFamily="2" charset="2"/>
              <a:buChar char="§"/>
            </a:pPr>
            <a:r>
              <a:rPr lang="en-US" sz="2600" b="1" kern="150" dirty="0">
                <a:latin typeface="Calibri" panose="020F0502020204030204" pitchFamily="34" charset="0"/>
                <a:ea typeface="SimSun" panose="02010600030101010101" pitchFamily="2" charset="-122"/>
                <a:cs typeface="Mangal" panose="02040503050203030202" pitchFamily="18" charset="0"/>
              </a:rPr>
              <a:t>They repelled down two other similar ice cracks up to 300 feet away and found similar heavy wooden beams and heavy old ropes. They found tenons used to hold planks together on ancient boats before nails were used.</a:t>
            </a:r>
            <a:r>
              <a:rPr lang="en-US" sz="2600" kern="150" dirty="0">
                <a:latin typeface="Calibri" panose="020F0502020204030204" pitchFamily="34" charset="0"/>
                <a:ea typeface="SimSun" panose="02010600030101010101" pitchFamily="2" charset="-122"/>
                <a:cs typeface="Mangal" panose="02040503050203030202" pitchFamily="18" charset="0"/>
              </a:rPr>
              <a:t> </a:t>
            </a:r>
            <a:r>
              <a:rPr lang="en-US" sz="1600" kern="150" dirty="0">
                <a:latin typeface="Calibri" panose="020F0502020204030204" pitchFamily="34" charset="0"/>
                <a:ea typeface="SimSun" panose="02010600030101010101" pitchFamily="2" charset="-122"/>
                <a:cs typeface="Mangal" panose="02040503050203030202" pitchFamily="18" charset="0"/>
              </a:rPr>
              <a:t>[30][31]</a:t>
            </a:r>
          </a:p>
        </p:txBody>
      </p:sp>
      <p:sp>
        <p:nvSpPr>
          <p:cNvPr id="5" name="Text Box 1"/>
          <p:cNvSpPr txBox="1">
            <a:spLocks noChangeArrowheads="1"/>
          </p:cNvSpPr>
          <p:nvPr/>
        </p:nvSpPr>
        <p:spPr bwMode="auto">
          <a:xfrm>
            <a:off x="462887" y="152400"/>
            <a:ext cx="8382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Date Placeholder 2"/>
          <p:cNvSpPr>
            <a:spLocks noGrp="1"/>
          </p:cNvSpPr>
          <p:nvPr>
            <p:ph type="dt" sz="half" idx="10"/>
          </p:nvPr>
        </p:nvSpPr>
        <p:spPr>
          <a:xfrm>
            <a:off x="3200400" y="6588877"/>
            <a:ext cx="2667000" cy="365125"/>
          </a:xfrm>
        </p:spPr>
        <p:txBody>
          <a:bodyPr/>
          <a:lstStyle/>
          <a:p>
            <a:r>
              <a:rPr lang="en-US" altLang="en-US" sz="1000" dirty="0">
                <a:solidFill>
                  <a:schemeClr val="bg1"/>
                </a:solidFill>
              </a:rPr>
              <a:t>Evolution Is Not Science, Jeff Woodward</a:t>
            </a:r>
          </a:p>
        </p:txBody>
      </p:sp>
    </p:spTree>
    <p:extLst>
      <p:ext uri="{BB962C8B-B14F-4D97-AF65-F5344CB8AC3E}">
        <p14:creationId xmlns:p14="http://schemas.microsoft.com/office/powerpoint/2010/main" val="328105220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345744" y="1023712"/>
            <a:ext cx="8499144" cy="5747727"/>
          </a:xfrm>
          <a:prstGeom prst="rect">
            <a:avLst/>
          </a:prstGeom>
          <a:solidFill>
            <a:schemeClr val="accent2">
              <a:lumMod val="50000"/>
              <a:alpha val="60000"/>
            </a:schemeClr>
          </a:solidFill>
          <a:effectLst/>
        </p:spPr>
        <p:txBody>
          <a:bodyPr wrap="square">
            <a:spAutoFit/>
          </a:bodyPr>
          <a:lstStyle/>
          <a:p>
            <a:pPr marL="342900" marR="0" indent="-342900">
              <a:lnSpc>
                <a:spcPct val="90000"/>
              </a:lnSpc>
              <a:spcBef>
                <a:spcPts val="0"/>
              </a:spcBef>
              <a:spcAft>
                <a:spcPts val="600"/>
              </a:spcAft>
              <a:buClr>
                <a:schemeClr val="bg1"/>
              </a:buClr>
              <a:buSzPct val="125000"/>
              <a:buFont typeface="Wingdings" panose="05000000000000000000" pitchFamily="2" charset="2"/>
              <a:buChar char="§"/>
            </a:pPr>
            <a:r>
              <a:rPr lang="en-US" sz="2500" b="1" i="1" kern="150" dirty="0">
                <a:latin typeface="Calibri" panose="020F0502020204030204" pitchFamily="34" charset="0"/>
                <a:ea typeface="SimSun" panose="02010600030101010101" pitchFamily="2" charset="-122"/>
                <a:cs typeface="Mangal" panose="02040503050203030202" pitchFamily="18" charset="0"/>
              </a:rPr>
              <a:t>Seven (Ark) spaces revealed </a:t>
            </a:r>
            <a:r>
              <a:rPr lang="en-US" sz="1600" b="1" i="1" kern="150" dirty="0">
                <a:latin typeface="Calibri" panose="020F0502020204030204" pitchFamily="34" charset="0"/>
                <a:ea typeface="SimSun" panose="02010600030101010101" pitchFamily="2" charset="-122"/>
                <a:cs typeface="Mangal" panose="02040503050203030202" pitchFamily="18" charset="0"/>
              </a:rPr>
              <a:t>[138]</a:t>
            </a:r>
            <a:endParaRPr lang="en-US" sz="1600" kern="150" dirty="0">
              <a:latin typeface="Calibri" panose="020F0502020204030204" pitchFamily="34" charset="0"/>
              <a:ea typeface="SimSun" panose="02010600030101010101" pitchFamily="2" charset="-122"/>
              <a:cs typeface="Mangal" panose="02040503050203030202" pitchFamily="18" charset="0"/>
            </a:endParaRPr>
          </a:p>
          <a:p>
            <a:pPr marL="822960" lvl="1" indent="-342900">
              <a:lnSpc>
                <a:spcPct val="90000"/>
              </a:lnSpc>
              <a:spcBef>
                <a:spcPts val="0"/>
              </a:spcBef>
              <a:spcAft>
                <a:spcPts val="600"/>
              </a:spcAft>
              <a:buClr>
                <a:schemeClr val="bg1"/>
              </a:buClr>
              <a:buFont typeface="Wingdings" panose="05000000000000000000" pitchFamily="2" charset="2"/>
              <a:buChar char="ü"/>
            </a:pPr>
            <a:r>
              <a:rPr lang="en-US" sz="2500" b="1" i="1" kern="150" dirty="0">
                <a:latin typeface="Calibri" panose="020F0502020204030204" pitchFamily="34" charset="0"/>
                <a:ea typeface="SimSun" panose="02010600030101010101" pitchFamily="2" charset="-122"/>
                <a:cs typeface="Mangal" panose="02040503050203030202" pitchFamily="18" charset="0"/>
              </a:rPr>
              <a:t>“There is tenon construction on the wall…”</a:t>
            </a:r>
            <a:endParaRPr lang="en-US" sz="2500" b="1" kern="150" dirty="0">
              <a:latin typeface="Calibri" panose="020F0502020204030204" pitchFamily="34" charset="0"/>
              <a:ea typeface="SimSun" panose="02010600030101010101" pitchFamily="2" charset="-122"/>
              <a:cs typeface="Mangal" panose="02040503050203030202" pitchFamily="18" charset="0"/>
            </a:endParaRPr>
          </a:p>
          <a:p>
            <a:pPr marL="822960" lvl="1" indent="-342900">
              <a:lnSpc>
                <a:spcPct val="90000"/>
              </a:lnSpc>
              <a:spcBef>
                <a:spcPts val="0"/>
              </a:spcBef>
              <a:spcAft>
                <a:spcPts val="600"/>
              </a:spcAft>
              <a:buClr>
                <a:schemeClr val="bg1"/>
              </a:buClr>
              <a:buFont typeface="Wingdings" panose="05000000000000000000" pitchFamily="2" charset="2"/>
              <a:buChar char="ü"/>
            </a:pPr>
            <a:r>
              <a:rPr lang="en-US" sz="2500" b="1" i="1" kern="150" dirty="0">
                <a:latin typeface="Calibri" panose="020F0502020204030204" pitchFamily="34" charset="0"/>
                <a:ea typeface="SimSun" panose="02010600030101010101" pitchFamily="2" charset="-122"/>
                <a:cs typeface="Mangal" panose="02040503050203030202" pitchFamily="18" charset="0"/>
              </a:rPr>
              <a:t>“This space stands at more than 5 meters (16.4 feet) high… and the walls are not vertical but rather curved and inclined.”</a:t>
            </a:r>
            <a:endParaRPr lang="en-US" sz="2500" b="1" kern="150" dirty="0">
              <a:latin typeface="Calibri" panose="020F0502020204030204" pitchFamily="34" charset="0"/>
              <a:ea typeface="SimSun" panose="02010600030101010101" pitchFamily="2" charset="-122"/>
              <a:cs typeface="Mangal" panose="02040503050203030202" pitchFamily="18" charset="0"/>
            </a:endParaRPr>
          </a:p>
          <a:p>
            <a:pPr marL="822960" lvl="1" indent="-342900">
              <a:lnSpc>
                <a:spcPct val="90000"/>
              </a:lnSpc>
              <a:spcBef>
                <a:spcPts val="0"/>
              </a:spcBef>
              <a:spcAft>
                <a:spcPts val="600"/>
              </a:spcAft>
              <a:buClr>
                <a:schemeClr val="bg1"/>
              </a:buClr>
              <a:buFont typeface="Wingdings" panose="05000000000000000000" pitchFamily="2" charset="2"/>
              <a:buChar char="ü"/>
            </a:pPr>
            <a:r>
              <a:rPr lang="en-US" sz="2500" b="1" i="1" kern="150" dirty="0">
                <a:latin typeface="Calibri" panose="020F0502020204030204" pitchFamily="34" charset="0"/>
                <a:ea typeface="SimSun" panose="02010600030101010101" pitchFamily="2" charset="-122"/>
                <a:cs typeface="Mangal" panose="02040503050203030202" pitchFamily="18" charset="0"/>
              </a:rPr>
              <a:t>“There is a wooden beam with wooden nails... It is believed that a rope was hooked on these nails to keep animals in place… there are racks.”</a:t>
            </a:r>
            <a:endParaRPr lang="en-US" sz="2500" b="1" kern="150" dirty="0">
              <a:latin typeface="Calibri" panose="020F0502020204030204" pitchFamily="34" charset="0"/>
              <a:ea typeface="SimSun" panose="02010600030101010101" pitchFamily="2" charset="-122"/>
              <a:cs typeface="Mangal" panose="02040503050203030202" pitchFamily="18" charset="0"/>
            </a:endParaRPr>
          </a:p>
          <a:p>
            <a:pPr marL="822960" lvl="1" indent="-342900">
              <a:lnSpc>
                <a:spcPct val="90000"/>
              </a:lnSpc>
              <a:spcBef>
                <a:spcPts val="0"/>
              </a:spcBef>
              <a:spcAft>
                <a:spcPts val="600"/>
              </a:spcAft>
              <a:buClr>
                <a:schemeClr val="bg1"/>
              </a:buClr>
              <a:buFont typeface="Wingdings" panose="05000000000000000000" pitchFamily="2" charset="2"/>
              <a:buChar char="ü"/>
            </a:pPr>
            <a:r>
              <a:rPr lang="en-US" sz="2500" b="1" i="1" kern="150" dirty="0">
                <a:latin typeface="Calibri" panose="020F0502020204030204" pitchFamily="34" charset="0"/>
                <a:ea typeface="SimSun" panose="02010600030101010101" pitchFamily="2" charset="-122"/>
                <a:cs typeface="Mangal" panose="02040503050203030202" pitchFamily="18" charset="0"/>
              </a:rPr>
              <a:t>“A few wooden staircases were found inside the structure…”</a:t>
            </a:r>
            <a:endParaRPr lang="en-US" sz="2500" b="1" kern="150" dirty="0">
              <a:latin typeface="Calibri" panose="020F0502020204030204" pitchFamily="34" charset="0"/>
              <a:ea typeface="SimSun" panose="02010600030101010101" pitchFamily="2" charset="-122"/>
              <a:cs typeface="Mangal" panose="02040503050203030202" pitchFamily="18" charset="0"/>
            </a:endParaRPr>
          </a:p>
          <a:p>
            <a:pPr marL="342900" marR="0" lvl="0" indent="-342900">
              <a:lnSpc>
                <a:spcPct val="90000"/>
              </a:lnSpc>
              <a:spcBef>
                <a:spcPts val="0"/>
              </a:spcBef>
              <a:spcAft>
                <a:spcPts val="600"/>
              </a:spcAft>
              <a:buClr>
                <a:schemeClr val="tx2">
                  <a:lumMod val="10000"/>
                </a:schemeClr>
              </a:buClr>
              <a:buSzPct val="125000"/>
              <a:buFont typeface="Wingdings" panose="05000000000000000000" pitchFamily="2" charset="2"/>
              <a:buChar char="§"/>
            </a:pPr>
            <a:r>
              <a:rPr lang="en-US" sz="2500" b="1" i="1" kern="150" dirty="0">
                <a:latin typeface="Calibri" panose="020F0502020204030204" pitchFamily="34" charset="0"/>
                <a:ea typeface="SimSun" panose="02010600030101010101" pitchFamily="2" charset="-122"/>
                <a:cs typeface="Mangal" panose="02040503050203030202" pitchFamily="18" charset="0"/>
              </a:rPr>
              <a:t>“</a:t>
            </a:r>
            <a:r>
              <a:rPr lang="en-US" sz="2500" b="1" i="1" kern="150" dirty="0">
                <a:solidFill>
                  <a:srgbClr val="0000FF"/>
                </a:solidFill>
                <a:latin typeface="Calibri" panose="020F0502020204030204" pitchFamily="34" charset="0"/>
                <a:ea typeface="SimSun" panose="02010600030101010101" pitchFamily="2" charset="-122"/>
                <a:cs typeface="Mangal" panose="02040503050203030202" pitchFamily="18" charset="0"/>
              </a:rPr>
              <a:t>The team brought samples of the wood back for carbon testing. It was tested to be at least 4800 years old. Some of this 4800 year old wood is now petrified.</a:t>
            </a:r>
            <a:r>
              <a:rPr lang="en-US" sz="2500" b="1" i="1" kern="150" dirty="0">
                <a:latin typeface="Calibri" panose="020F0502020204030204" pitchFamily="34" charset="0"/>
                <a:ea typeface="SimSun" panose="02010600030101010101" pitchFamily="2" charset="-122"/>
                <a:cs typeface="Mangal" panose="02040503050203030202" pitchFamily="18" charset="0"/>
              </a:rPr>
              <a:t>” </a:t>
            </a:r>
            <a:r>
              <a:rPr lang="en-US" sz="1600" i="1" u="sng" kern="150" dirty="0">
                <a:latin typeface="Calibri" panose="020F0502020204030204" pitchFamily="34" charset="0"/>
                <a:ea typeface="SimSun" panose="02010600030101010101" pitchFamily="2" charset="-122"/>
                <a:cs typeface="Mangal" panose="02040503050203030202" pitchFamily="18" charset="0"/>
              </a:rPr>
              <a:t>[30][31]</a:t>
            </a:r>
            <a:endParaRPr lang="en-US" sz="1600" dirty="0">
              <a:latin typeface="Calibri" panose="020F0502020204030204" pitchFamily="34" charset="0"/>
              <a:ea typeface="SimSun" panose="02010600030101010101" pitchFamily="2" charset="-122"/>
              <a:cs typeface="Mangal" panose="02040503050203030202" pitchFamily="18" charset="0"/>
            </a:endParaRPr>
          </a:p>
          <a:p>
            <a:pPr marL="342900" marR="0" lvl="0" indent="-342900">
              <a:lnSpc>
                <a:spcPct val="90000"/>
              </a:lnSpc>
              <a:spcBef>
                <a:spcPts val="0"/>
              </a:spcBef>
              <a:spcAft>
                <a:spcPts val="600"/>
              </a:spcAft>
              <a:buClr>
                <a:schemeClr val="tx2">
                  <a:lumMod val="10000"/>
                </a:schemeClr>
              </a:buClr>
              <a:buSzPct val="125000"/>
              <a:buFont typeface="Wingdings" panose="05000000000000000000" pitchFamily="2" charset="2"/>
              <a:buChar char="§"/>
            </a:pPr>
            <a:r>
              <a:rPr lang="en-US" sz="2500" b="1" kern="150" dirty="0">
                <a:solidFill>
                  <a:srgbClr val="0000FF"/>
                </a:solidFill>
                <a:latin typeface="Calibri" panose="020F0502020204030204" pitchFamily="34" charset="0"/>
                <a:ea typeface="SimSun" panose="02010600030101010101" pitchFamily="2" charset="-122"/>
                <a:cs typeface="Mangal" panose="02040503050203030202" pitchFamily="18" charset="0"/>
              </a:rPr>
              <a:t>This agrees closely with the Bible that described Noah on the Ark 5,061 years ago.</a:t>
            </a:r>
            <a:endParaRPr lang="en-US" sz="2500" b="1" kern="150" dirty="0">
              <a:solidFill>
                <a:srgbClr val="0000FF"/>
              </a:solidFill>
              <a:effectLst/>
              <a:latin typeface="Calibri" panose="020F0502020204030204" pitchFamily="34" charset="0"/>
              <a:ea typeface="SimSun" panose="02010600030101010101" pitchFamily="2" charset="-122"/>
              <a:cs typeface="Mangal" panose="02040503050203030202" pitchFamily="18" charset="0"/>
            </a:endParaRPr>
          </a:p>
        </p:txBody>
      </p:sp>
      <p:sp>
        <p:nvSpPr>
          <p:cNvPr id="5" name="Text Box 1"/>
          <p:cNvSpPr txBox="1">
            <a:spLocks noChangeArrowheads="1"/>
          </p:cNvSpPr>
          <p:nvPr/>
        </p:nvSpPr>
        <p:spPr bwMode="auto">
          <a:xfrm>
            <a:off x="462887" y="152400"/>
            <a:ext cx="8382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Date Placeholder 2"/>
          <p:cNvSpPr>
            <a:spLocks noGrp="1"/>
          </p:cNvSpPr>
          <p:nvPr>
            <p:ph type="dt" sz="half" idx="10"/>
          </p:nvPr>
        </p:nvSpPr>
        <p:spPr>
          <a:xfrm>
            <a:off x="3200400" y="6588877"/>
            <a:ext cx="2667000" cy="365125"/>
          </a:xfrm>
        </p:spPr>
        <p:txBody>
          <a:bodyPr/>
          <a:lstStyle/>
          <a:p>
            <a:r>
              <a:rPr lang="en-US" altLang="en-US" sz="1000" dirty="0">
                <a:solidFill>
                  <a:schemeClr val="bg1"/>
                </a:solidFill>
              </a:rPr>
              <a:t>Evolution Is Not Science, Jeff Woodward</a:t>
            </a:r>
          </a:p>
        </p:txBody>
      </p:sp>
    </p:spTree>
    <p:extLst>
      <p:ext uri="{BB962C8B-B14F-4D97-AF65-F5344CB8AC3E}">
        <p14:creationId xmlns:p14="http://schemas.microsoft.com/office/powerpoint/2010/main" val="192607848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4343400" y="6400800"/>
            <a:ext cx="762000" cy="304800"/>
          </a:xfrm>
        </p:spPr>
        <p:txBody>
          <a:bodyPr/>
          <a:lstStyle/>
          <a:p>
            <a:pPr marL="0" indent="0">
              <a:buNone/>
            </a:pPr>
            <a:r>
              <a:rPr lang="en-US" sz="1400" b="1" dirty="0">
                <a:solidFill>
                  <a:schemeClr val="bg1"/>
                </a:solidFill>
              </a:rPr>
              <a:t>[138]</a:t>
            </a:r>
          </a:p>
        </p:txBody>
      </p:sp>
      <p:sp>
        <p:nvSpPr>
          <p:cNvPr id="7" name="Text Box 1"/>
          <p:cNvSpPr txBox="1">
            <a:spLocks noChangeArrowheads="1"/>
          </p:cNvSpPr>
          <p:nvPr/>
        </p:nvSpPr>
        <p:spPr bwMode="auto">
          <a:xfrm>
            <a:off x="457200" y="228600"/>
            <a:ext cx="8382000" cy="685800"/>
          </a:xfrm>
          <a:prstGeom prst="rect">
            <a:avLst/>
          </a:prstGeom>
          <a:blipFill dpi="0" rotWithShape="0">
            <a:blip r:embed="rId3"/>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Date Placeholder 2"/>
          <p:cNvSpPr>
            <a:spLocks noGrp="1"/>
          </p:cNvSpPr>
          <p:nvPr>
            <p:ph type="dt" sz="half" idx="10"/>
          </p:nvPr>
        </p:nvSpPr>
        <p:spPr>
          <a:xfrm>
            <a:off x="6139218" y="6553200"/>
            <a:ext cx="2667000" cy="365125"/>
          </a:xfrm>
        </p:spPr>
        <p:txBody>
          <a:bodyPr/>
          <a:lstStyle/>
          <a:p>
            <a:r>
              <a:rPr lang="en-US" altLang="en-US" sz="1000" dirty="0">
                <a:solidFill>
                  <a:schemeClr val="bg1"/>
                </a:solidFill>
              </a:rPr>
              <a:t>Evolution Is Not Science, Jeff Woodward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 y="1097280"/>
            <a:ext cx="7071360" cy="5303520"/>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187019033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4343400" y="6400800"/>
            <a:ext cx="762000" cy="304800"/>
          </a:xfrm>
        </p:spPr>
        <p:txBody>
          <a:bodyPr/>
          <a:lstStyle/>
          <a:p>
            <a:pPr marL="0" indent="0">
              <a:buNone/>
            </a:pPr>
            <a:r>
              <a:rPr lang="en-US" sz="1400" b="1" dirty="0">
                <a:solidFill>
                  <a:schemeClr val="bg1"/>
                </a:solidFill>
              </a:rPr>
              <a:t>[138]</a:t>
            </a:r>
          </a:p>
        </p:txBody>
      </p:sp>
      <p:pic>
        <p:nvPicPr>
          <p:cNvPr id="4" name="graphics81"/>
          <p:cNvPicPr>
            <a:picLocks noChangeAspect="1"/>
          </p:cNvPicPr>
          <p:nvPr/>
        </p:nvPicPr>
        <p:blipFill>
          <a:blip r:embed="rId3">
            <a:alphaModFix/>
            <a:lum bright="14000"/>
          </a:blip>
          <a:srcRect/>
          <a:stretch>
            <a:fillRect/>
          </a:stretch>
        </p:blipFill>
        <p:spPr>
          <a:xfrm>
            <a:off x="1223143" y="1371600"/>
            <a:ext cx="6697714" cy="5029200"/>
          </a:xfrm>
          <a:prstGeom prst="rect">
            <a:avLst/>
          </a:prstGeom>
          <a:scene3d>
            <a:camera prst="orthographicFront"/>
            <a:lightRig rig="threePt" dir="t"/>
          </a:scene3d>
          <a:sp3d>
            <a:bevelT w="165100" prst="coolSlant"/>
          </a:sp3d>
        </p:spPr>
      </p:pic>
      <p:sp>
        <p:nvSpPr>
          <p:cNvPr id="7" name="Text Box 1"/>
          <p:cNvSpPr txBox="1">
            <a:spLocks noChangeArrowheads="1"/>
          </p:cNvSpPr>
          <p:nvPr/>
        </p:nvSpPr>
        <p:spPr bwMode="auto">
          <a:xfrm>
            <a:off x="457200" y="228600"/>
            <a:ext cx="8382000" cy="685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Date Placeholder 2"/>
          <p:cNvSpPr>
            <a:spLocks noGrp="1"/>
          </p:cNvSpPr>
          <p:nvPr>
            <p:ph type="dt" sz="half" idx="10"/>
          </p:nvPr>
        </p:nvSpPr>
        <p:spPr>
          <a:xfrm>
            <a:off x="6139218" y="6553200"/>
            <a:ext cx="2667000" cy="365125"/>
          </a:xfrm>
        </p:spPr>
        <p:txBody>
          <a:bodyPr/>
          <a:lstStyle/>
          <a:p>
            <a:r>
              <a:rPr lang="en-US" altLang="en-US" sz="1000" dirty="0">
                <a:solidFill>
                  <a:schemeClr val="bg1"/>
                </a:solidFill>
              </a:rPr>
              <a:t>Evolution Is Not Science, Jeff Woodward</a:t>
            </a:r>
          </a:p>
        </p:txBody>
      </p:sp>
    </p:spTree>
    <p:extLst>
      <p:ext uri="{BB962C8B-B14F-4D97-AF65-F5344CB8AC3E}">
        <p14:creationId xmlns:p14="http://schemas.microsoft.com/office/powerpoint/2010/main" val="1372481729"/>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639762" y="1295400"/>
            <a:ext cx="8016875" cy="5159554"/>
          </a:xfrm>
          <a:prstGeom prst="rect">
            <a:avLst/>
          </a:prstGeom>
          <a:solidFill>
            <a:schemeClr val="accent2">
              <a:lumMod val="50000"/>
              <a:alpha val="60000"/>
            </a:schemeClr>
          </a:solidFill>
          <a:effectLst/>
        </p:spPr>
        <p:txBody>
          <a:bodyPr wrap="square">
            <a:spAutoFit/>
          </a:bodyPr>
          <a:lstStyle/>
          <a:p>
            <a:pPr marL="0" marR="0" algn="ctr">
              <a:lnSpc>
                <a:spcPct val="80000"/>
              </a:lnSpc>
              <a:spcBef>
                <a:spcPts val="0"/>
              </a:spcBef>
              <a:spcAft>
                <a:spcPts val="1200"/>
              </a:spcAft>
            </a:pPr>
            <a:r>
              <a:rPr lang="en-US" sz="3600" b="1" kern="150" dirty="0">
                <a:ln w="0"/>
                <a:solidFill>
                  <a:schemeClr val="tx2">
                    <a:lumMod val="10000"/>
                  </a:schemeClr>
                </a:solidFill>
                <a:effectLst>
                  <a:reflection blurRad="6350" stA="53000" endA="300" endPos="35500" dir="5400000" sy="-90000" algn="bl" rotWithShape="0"/>
                </a:effectLst>
                <a:latin typeface="Times New Roman" panose="02020603050405020304" pitchFamily="18" charset="0"/>
                <a:ea typeface="SimSun" panose="02010600030101010101" pitchFamily="2" charset="-122"/>
                <a:cs typeface="Mangal" panose="02040503050203030202" pitchFamily="18" charset="0"/>
              </a:rPr>
              <a:t>Video - Noah's Ark Found on Mt. Ararat 2009</a:t>
            </a:r>
          </a:p>
          <a:p>
            <a:pPr marL="457200" marR="274320" lvl="0" indent="-457200">
              <a:lnSpc>
                <a:spcPct val="80000"/>
              </a:lnSpc>
              <a:spcBef>
                <a:spcPts val="0"/>
              </a:spcBef>
              <a:spcAft>
                <a:spcPts val="1200"/>
              </a:spcAft>
              <a:buClr>
                <a:schemeClr val="bg1"/>
              </a:buClr>
              <a:buSzPct val="125000"/>
              <a:buFont typeface="Wingdings" panose="05000000000000000000" pitchFamily="2" charset="2"/>
              <a:buChar char="§"/>
            </a:pP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hlinkClick r:id="rId3"/>
              </a:rPr>
              <a:t>www.youtube.com/watch?v=NHaOSUyM7-Y</a:t>
            </a:r>
            <a:r>
              <a:rPr lang="en-US" sz="2400" kern="150" dirty="0">
                <a:solidFill>
                  <a:srgbClr val="000080"/>
                </a:solidFill>
                <a:latin typeface="Calibri" panose="020F0502020204030204" pitchFamily="34" charset="0"/>
                <a:ea typeface="SimSun" panose="02010600030101010101" pitchFamily="2" charset="-122"/>
                <a:cs typeface="Mangal" panose="02040503050203030202" pitchFamily="18" charset="0"/>
              </a:rPr>
              <a:t> </a:t>
            </a:r>
            <a:r>
              <a:rPr lang="en-US" sz="2400" kern="150" dirty="0">
                <a:latin typeface="Calibri" panose="020F0502020204030204" pitchFamily="34" charset="0"/>
                <a:ea typeface="SimSun" panose="02010600030101010101" pitchFamily="2" charset="-122"/>
                <a:cs typeface="Mangal" panose="02040503050203030202" pitchFamily="18" charset="0"/>
              </a:rPr>
              <a:t> </a:t>
            </a: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(Raw video, ark exploration)</a:t>
            </a:r>
          </a:p>
          <a:p>
            <a:pPr marL="457200" marR="274320" lvl="0" indent="-457200">
              <a:lnSpc>
                <a:spcPct val="80000"/>
              </a:lnSpc>
              <a:spcBef>
                <a:spcPts val="0"/>
              </a:spcBef>
              <a:spcAft>
                <a:spcPts val="1200"/>
              </a:spcAft>
              <a:buClr>
                <a:schemeClr val="bg1"/>
              </a:buClr>
              <a:buSzPct val="125000"/>
              <a:buFont typeface="Wingdings" panose="05000000000000000000" pitchFamily="2" charset="2"/>
              <a:buChar char="§"/>
            </a:pP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hlinkClick r:id="rId4"/>
              </a:rPr>
              <a:t>www.youtube.com/watch?v=vl8J9MUeJWo</a:t>
            </a: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rPr>
              <a:t> </a:t>
            </a:r>
            <a:r>
              <a:rPr lang="en-US" sz="2400" kern="150" dirty="0">
                <a:solidFill>
                  <a:srgbClr val="000080"/>
                </a:solidFill>
                <a:latin typeface="Calibri" panose="020F0502020204030204" pitchFamily="34" charset="0"/>
                <a:ea typeface="SimSun" panose="02010600030101010101" pitchFamily="2" charset="-122"/>
                <a:cs typeface="Mangal" panose="02040503050203030202" pitchFamily="18" charset="0"/>
              </a:rPr>
              <a:t>    </a:t>
            </a:r>
            <a:r>
              <a:rPr lang="en-US" sz="2400" kern="150" dirty="0">
                <a:solidFill>
                  <a:schemeClr val="tx1"/>
                </a:solidFill>
                <a:latin typeface="Calibri" panose="020F0502020204030204" pitchFamily="34" charset="0"/>
                <a:ea typeface="SimSun" panose="02010600030101010101" pitchFamily="2" charset="-122"/>
                <a:cs typeface="Mangal" panose="02040503050203030202" pitchFamily="18" charset="0"/>
              </a:rPr>
              <a:t>(Raw video, ark exploration)</a:t>
            </a:r>
          </a:p>
          <a:p>
            <a:pPr marL="457200" marR="0" lvl="0" indent="-457200">
              <a:lnSpc>
                <a:spcPct val="80000"/>
              </a:lnSpc>
              <a:spcBef>
                <a:spcPts val="0"/>
              </a:spcBef>
              <a:spcAft>
                <a:spcPts val="1200"/>
              </a:spcAft>
              <a:buClr>
                <a:schemeClr val="bg1"/>
              </a:buClr>
              <a:buSzPct val="125000"/>
              <a:buFont typeface="Wingdings" panose="05000000000000000000" pitchFamily="2" charset="2"/>
              <a:buChar char="§"/>
            </a:pP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hlinkClick r:id="rId5"/>
              </a:rPr>
              <a:t>www.youtube.com/watch?list=PL9B78C57FB3778445&amp;v=Cc7lLKCDwrw</a:t>
            </a:r>
            <a:endParaRPr lang="en-US" sz="2400" kern="150" dirty="0">
              <a:latin typeface="Calibri" panose="020F0502020204030204" pitchFamily="34" charset="0"/>
              <a:ea typeface="SimSun" panose="02010600030101010101" pitchFamily="2" charset="-122"/>
              <a:cs typeface="Mangal" panose="02040503050203030202" pitchFamily="18" charset="0"/>
            </a:endParaRPr>
          </a:p>
          <a:p>
            <a:pPr marL="457200" marR="274320" lvl="0" indent="-457200">
              <a:lnSpc>
                <a:spcPct val="80000"/>
              </a:lnSpc>
              <a:spcBef>
                <a:spcPts val="0"/>
              </a:spcBef>
              <a:spcAft>
                <a:spcPts val="1200"/>
              </a:spcAft>
              <a:buClr>
                <a:schemeClr val="bg1"/>
              </a:buClr>
              <a:buSzPct val="125000"/>
              <a:buFont typeface="Wingdings" panose="05000000000000000000" pitchFamily="2" charset="2"/>
              <a:buChar char="§"/>
            </a:pP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hlinkClick r:id="rId6"/>
              </a:rPr>
              <a:t>www.cbn.com/cbnnews/world/2010/April/Explorers-Claim-They-Have-Found-Noahs-Ark</a:t>
            </a:r>
            <a:endParaRPr lang="en-US" sz="2400" kern="150" dirty="0">
              <a:latin typeface="Calibri" panose="020F0502020204030204" pitchFamily="34" charset="0"/>
              <a:ea typeface="SimSun" panose="02010600030101010101" pitchFamily="2" charset="-122"/>
              <a:cs typeface="Mangal" panose="02040503050203030202" pitchFamily="18" charset="0"/>
            </a:endParaRPr>
          </a:p>
          <a:p>
            <a:pPr marL="457200" marR="274320" lvl="0" indent="-457200">
              <a:lnSpc>
                <a:spcPct val="80000"/>
              </a:lnSpc>
              <a:spcBef>
                <a:spcPts val="0"/>
              </a:spcBef>
              <a:spcAft>
                <a:spcPts val="1200"/>
              </a:spcAft>
              <a:buClr>
                <a:schemeClr val="bg1"/>
              </a:buClr>
              <a:buSzPct val="125000"/>
              <a:buFont typeface="Wingdings" panose="05000000000000000000" pitchFamily="2" charset="2"/>
              <a:buChar char="§"/>
            </a:pP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hlinkClick r:id="rId7"/>
              </a:rPr>
              <a:t>www.wnd.com/?pageId=146369</a:t>
            </a:r>
            <a:endParaRPr lang="en-US" sz="2400" kern="150" dirty="0">
              <a:latin typeface="Calibri" panose="020F0502020204030204" pitchFamily="34" charset="0"/>
              <a:ea typeface="SimSun" panose="02010600030101010101" pitchFamily="2" charset="-122"/>
              <a:cs typeface="Mangal" panose="02040503050203030202" pitchFamily="18" charset="0"/>
            </a:endParaRPr>
          </a:p>
          <a:p>
            <a:pPr marL="457200" marR="274320" lvl="0" indent="-457200">
              <a:lnSpc>
                <a:spcPct val="80000"/>
              </a:lnSpc>
              <a:spcBef>
                <a:spcPts val="0"/>
              </a:spcBef>
              <a:spcAft>
                <a:spcPts val="1200"/>
              </a:spcAft>
              <a:buClr>
                <a:schemeClr val="bg1"/>
              </a:buClr>
              <a:buSzPct val="125000"/>
              <a:buFont typeface="Wingdings" panose="05000000000000000000" pitchFamily="2" charset="2"/>
              <a:buChar char="§"/>
            </a:pPr>
            <a:r>
              <a:rPr lang="en-US" sz="2400" u="sng" kern="150" dirty="0">
                <a:solidFill>
                  <a:srgbClr val="000080"/>
                </a:solidFill>
                <a:latin typeface="Calibri" panose="020F0502020204030204" pitchFamily="34" charset="0"/>
                <a:ea typeface="SimSun" panose="02010600030101010101" pitchFamily="2" charset="-122"/>
                <a:cs typeface="Mangal" panose="02040503050203030202" pitchFamily="18" charset="0"/>
                <a:hlinkClick r:id="rId8"/>
              </a:rPr>
              <a:t>https://en.wikipedia.org/wiki/Searches_for_Noah%27s_Ark</a:t>
            </a:r>
            <a:endParaRPr lang="en-US" sz="2400" kern="150" dirty="0">
              <a:effectLst/>
              <a:latin typeface="Calibri" panose="020F0502020204030204" pitchFamily="34" charset="0"/>
              <a:ea typeface="SimSun" panose="02010600030101010101" pitchFamily="2" charset="-122"/>
              <a:cs typeface="Mangal" panose="02040503050203030202" pitchFamily="18" charset="0"/>
            </a:endParaRPr>
          </a:p>
        </p:txBody>
      </p:sp>
      <p:sp>
        <p:nvSpPr>
          <p:cNvPr id="5" name="Text Box 1"/>
          <p:cNvSpPr txBox="1">
            <a:spLocks noChangeArrowheads="1"/>
          </p:cNvSpPr>
          <p:nvPr/>
        </p:nvSpPr>
        <p:spPr bwMode="auto">
          <a:xfrm>
            <a:off x="457200" y="228600"/>
            <a:ext cx="8382000" cy="685800"/>
          </a:xfrm>
          <a:prstGeom prst="rect">
            <a:avLst/>
          </a:prstGeom>
          <a:blipFill dpi="0" rotWithShape="0">
            <a:blip r:embed="rId9"/>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altLang="en-US" sz="3600" b="1" dirty="0">
                <a:solidFill>
                  <a:schemeClr val="tx2">
                    <a:lumMod val="50000"/>
                  </a:schemeClr>
                </a:solidFill>
                <a:latin typeface="Times New Roman" panose="02020603050405020304" pitchFamily="18" charset="0"/>
                <a:cs typeface="Arial Unicode MS" panose="020B0604020202020204" pitchFamily="34" charset="-128"/>
              </a:rPr>
              <a:t>Archaeology Proves the Literal Bible</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Date Placeholder 2"/>
          <p:cNvSpPr>
            <a:spLocks noGrp="1"/>
          </p:cNvSpPr>
          <p:nvPr>
            <p:ph type="dt" sz="half" idx="10"/>
          </p:nvPr>
        </p:nvSpPr>
        <p:spPr>
          <a:xfrm>
            <a:off x="3314700" y="6546564"/>
            <a:ext cx="2667000" cy="365125"/>
          </a:xfrm>
        </p:spPr>
        <p:txBody>
          <a:bodyPr/>
          <a:lstStyle/>
          <a:p>
            <a:r>
              <a:rPr lang="en-US" altLang="en-US" sz="1000" dirty="0"/>
              <a:t>Evolution Is Not Science, Jeff Woodward</a:t>
            </a:r>
          </a:p>
        </p:txBody>
      </p:sp>
    </p:spTree>
    <p:extLst>
      <p:ext uri="{BB962C8B-B14F-4D97-AF65-F5344CB8AC3E}">
        <p14:creationId xmlns:p14="http://schemas.microsoft.com/office/powerpoint/2010/main" val="44103081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209749" y="1551130"/>
            <a:ext cx="8631236" cy="527836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9144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90000"/>
              </a:lnSpc>
              <a:spcAft>
                <a:spcPts val="1200"/>
              </a:spcAft>
              <a:buClr>
                <a:schemeClr val="tx2">
                  <a:lumMod val="25000"/>
                </a:schemeClr>
              </a:buClr>
              <a:buFont typeface="Wingdings" panose="05000000000000000000" pitchFamily="2" charset="2"/>
              <a:buChar char="Ø"/>
            </a:pPr>
            <a:r>
              <a:rPr lang="en-US" sz="2400" b="1" dirty="0">
                <a:solidFill>
                  <a:schemeClr val="tx2">
                    <a:lumMod val="25000"/>
                  </a:schemeClr>
                </a:solidFill>
                <a:latin typeface="Calibri" panose="020F0502020204030204" pitchFamily="34" charset="0"/>
              </a:rPr>
              <a:t>Evolutionists state that dinosaur bones prove God didn't create the world. But, the truth is exactly the opposite. Dinosaur bones prove the Bible was literally correct. </a:t>
            </a:r>
          </a:p>
          <a:p>
            <a:pPr marL="342900" indent="-342900">
              <a:lnSpc>
                <a:spcPct val="90000"/>
              </a:lnSpc>
              <a:spcAft>
                <a:spcPts val="1200"/>
              </a:spcAft>
              <a:buClr>
                <a:schemeClr val="tx2">
                  <a:lumMod val="25000"/>
                </a:schemeClr>
              </a:buClr>
              <a:buFont typeface="Wingdings" panose="05000000000000000000" pitchFamily="2" charset="2"/>
              <a:buChar char="Ø"/>
            </a:pPr>
            <a:r>
              <a:rPr lang="en-US" sz="2400" b="1" dirty="0">
                <a:solidFill>
                  <a:schemeClr val="tx2">
                    <a:lumMod val="25000"/>
                  </a:schemeClr>
                </a:solidFill>
                <a:latin typeface="Calibri" panose="020F0502020204030204" pitchFamily="34" charset="0"/>
              </a:rPr>
              <a:t>God told us that he created dinosaurs in the book of Job, one of the oldest books of the Bible, thought to be 4,000 years old. </a:t>
            </a:r>
            <a:r>
              <a:rPr lang="en-US" sz="1600" b="1" dirty="0">
                <a:solidFill>
                  <a:schemeClr val="tx1"/>
                </a:solidFill>
                <a:latin typeface="Calibri" panose="020F0502020204030204" pitchFamily="34" charset="0"/>
              </a:rPr>
              <a:t>[91]</a:t>
            </a:r>
            <a:endParaRPr lang="en-US" sz="2400" b="1" dirty="0">
              <a:solidFill>
                <a:schemeClr val="tx1"/>
              </a:solidFill>
              <a:latin typeface="Calibri" panose="020F0502020204030204" pitchFamily="34" charset="0"/>
            </a:endParaRPr>
          </a:p>
          <a:p>
            <a:pPr marL="342900" indent="-342900">
              <a:lnSpc>
                <a:spcPct val="90000"/>
              </a:lnSpc>
              <a:spcAft>
                <a:spcPts val="1200"/>
              </a:spcAft>
              <a:buClr>
                <a:schemeClr val="tx2">
                  <a:lumMod val="25000"/>
                </a:schemeClr>
              </a:buClr>
              <a:buFont typeface="Wingdings" panose="05000000000000000000" pitchFamily="2" charset="2"/>
              <a:buChar char="Ø"/>
            </a:pPr>
            <a:r>
              <a:rPr lang="en-US" sz="2400" b="1" dirty="0">
                <a:solidFill>
                  <a:schemeClr val="tx1"/>
                </a:solidFill>
                <a:latin typeface="Calibri" panose="020F0502020204030204" pitchFamily="34" charset="0"/>
              </a:rPr>
              <a:t>God described the dinosaurs to Job with scientifically accurate detail. But the Bible NEVER stated that dinosaurs died in the flood of Noah. These great beasts didn't exist at the time of Job. </a:t>
            </a:r>
          </a:p>
          <a:p>
            <a:pPr marL="342900" indent="-342900">
              <a:lnSpc>
                <a:spcPct val="90000"/>
              </a:lnSpc>
              <a:spcAft>
                <a:spcPts val="1200"/>
              </a:spcAft>
              <a:buClr>
                <a:schemeClr val="tx2">
                  <a:lumMod val="25000"/>
                </a:schemeClr>
              </a:buClr>
              <a:buFont typeface="Wingdings" panose="05000000000000000000" pitchFamily="2" charset="2"/>
              <a:buChar char="Ø"/>
            </a:pPr>
            <a:r>
              <a:rPr lang="en-US" sz="2400" b="1" dirty="0">
                <a:solidFill>
                  <a:schemeClr val="tx2">
                    <a:lumMod val="25000"/>
                  </a:schemeClr>
                </a:solidFill>
                <a:latin typeface="Calibri" panose="020F0502020204030204" pitchFamily="34" charset="0"/>
              </a:rPr>
              <a:t>The Bible only states that dinosaur creatures called leviathans and behemoths existed at some point in Earth's past history.</a:t>
            </a:r>
            <a:r>
              <a:rPr lang="en-US" sz="2400" b="1" dirty="0">
                <a:solidFill>
                  <a:schemeClr val="tx1"/>
                </a:solidFill>
                <a:latin typeface="Calibri" panose="020F0502020204030204" pitchFamily="34" charset="0"/>
              </a:rPr>
              <a:t> </a:t>
            </a:r>
            <a:r>
              <a:rPr lang="en-US" sz="2200" dirty="0">
                <a:solidFill>
                  <a:schemeClr val="tx1"/>
                </a:solidFill>
                <a:latin typeface="Calibri" panose="020F0502020204030204" pitchFamily="34" charset="0"/>
              </a:rPr>
              <a:t>(Job 40:15-23 and 41:1-34)</a:t>
            </a:r>
          </a:p>
          <a:p>
            <a:pPr marL="342900" indent="-342900">
              <a:lnSpc>
                <a:spcPct val="90000"/>
              </a:lnSpc>
              <a:spcAft>
                <a:spcPts val="1200"/>
              </a:spcAft>
              <a:buClr>
                <a:schemeClr val="tx2">
                  <a:lumMod val="25000"/>
                </a:schemeClr>
              </a:buClr>
              <a:buFont typeface="Wingdings" panose="05000000000000000000" pitchFamily="2" charset="2"/>
              <a:buChar char="Ø"/>
            </a:pPr>
            <a:r>
              <a:rPr lang="en-US" sz="2400" b="1" dirty="0">
                <a:solidFill>
                  <a:schemeClr val="tx1"/>
                </a:solidFill>
                <a:latin typeface="Calibri" panose="020F0502020204030204" pitchFamily="34" charset="0"/>
              </a:rPr>
              <a:t>Science discovered dinosaur bones about 2,000 yrs. later and discovered that dinosaurs exactly match the Bible descriptions.</a:t>
            </a:r>
          </a:p>
        </p:txBody>
      </p:sp>
      <p:sp>
        <p:nvSpPr>
          <p:cNvPr id="11" name="Date Placeholder 2"/>
          <p:cNvSpPr>
            <a:spLocks noGrp="1"/>
          </p:cNvSpPr>
          <p:nvPr>
            <p:ph type="dt" sz="half" idx="10"/>
          </p:nvPr>
        </p:nvSpPr>
        <p:spPr>
          <a:xfrm>
            <a:off x="6019800" y="6492875"/>
            <a:ext cx="2667000" cy="365125"/>
          </a:xfrm>
        </p:spPr>
        <p:txBody>
          <a:bodyPr/>
          <a:lstStyle/>
          <a:p>
            <a:r>
              <a:rPr lang="en-US" altLang="en-US" sz="1000" dirty="0">
                <a:solidFill>
                  <a:schemeClr val="tx2">
                    <a:lumMod val="25000"/>
                  </a:schemeClr>
                </a:solidFill>
              </a:rPr>
              <a:t>Evolution Is Not Science, Jeff Woodward</a:t>
            </a:r>
          </a:p>
        </p:txBody>
      </p:sp>
      <p:sp>
        <p:nvSpPr>
          <p:cNvPr id="7" name="Text Box 1"/>
          <p:cNvSpPr txBox="1">
            <a:spLocks noChangeArrowheads="1"/>
          </p:cNvSpPr>
          <p:nvPr/>
        </p:nvSpPr>
        <p:spPr bwMode="auto">
          <a:xfrm>
            <a:off x="1143000" y="284137"/>
            <a:ext cx="7086600" cy="10668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lvl="0" algn="ctr">
              <a:lnSpc>
                <a:spcPct val="90000"/>
              </a:lnSpc>
              <a:spcAft>
                <a:spcPts val="120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Dinosaurs Were Accurately Described First in the Bible</a:t>
            </a:r>
            <a:endParaRPr lang="en-US" sz="36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760321"/>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228600" y="1486901"/>
            <a:ext cx="6400801" cy="533652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18288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85000"/>
              </a:lnSpc>
              <a:spcAft>
                <a:spcPts val="1200"/>
              </a:spcAft>
              <a:buClr>
                <a:schemeClr val="tx2">
                  <a:lumMod val="25000"/>
                </a:schemeClr>
              </a:buClr>
              <a:buFont typeface="Wingdings" panose="05000000000000000000" pitchFamily="2" charset="2"/>
              <a:buChar char="Ø"/>
            </a:pPr>
            <a:r>
              <a:rPr lang="en-US" sz="2600" b="1" dirty="0">
                <a:solidFill>
                  <a:schemeClr val="tx2">
                    <a:lumMod val="10000"/>
                  </a:schemeClr>
                </a:solidFill>
                <a:latin typeface="Calibri" panose="020F0502020204030204" pitchFamily="34" charset="0"/>
              </a:rPr>
              <a:t>God tamed these great Leviathans with their terrible teeth roundabout like pet birds. They had tough skin and a strong neck. Iron spears, arrows and swords were like straw and stubble to this fearsome Leviathan... None is so fierce that dare stir him up. He is a king. </a:t>
            </a:r>
            <a:r>
              <a:rPr lang="en-US" sz="2000" dirty="0">
                <a:solidFill>
                  <a:schemeClr val="tx2">
                    <a:lumMod val="10000"/>
                  </a:schemeClr>
                </a:solidFill>
                <a:latin typeface="Calibri" panose="020F0502020204030204" pitchFamily="34" charset="0"/>
              </a:rPr>
              <a:t>(Job Ch. 41)</a:t>
            </a:r>
          </a:p>
          <a:p>
            <a:pPr marL="342900" indent="-342900">
              <a:lnSpc>
                <a:spcPct val="85000"/>
              </a:lnSpc>
              <a:spcAft>
                <a:spcPts val="1200"/>
              </a:spcAft>
              <a:buClr>
                <a:schemeClr val="tx2">
                  <a:lumMod val="25000"/>
                </a:schemeClr>
              </a:buClr>
              <a:buFont typeface="Wingdings" panose="05000000000000000000" pitchFamily="2" charset="2"/>
              <a:buChar char="Ø"/>
            </a:pPr>
            <a:r>
              <a:rPr lang="en-US" sz="2600" b="1" dirty="0">
                <a:solidFill>
                  <a:schemeClr val="tx2">
                    <a:lumMod val="10000"/>
                  </a:schemeClr>
                </a:solidFill>
                <a:latin typeface="Calibri" panose="020F0502020204030204" pitchFamily="34" charset="0"/>
              </a:rPr>
              <a:t>This is an accurate description of the Tyrannosaurus Rex that scientists today show did have a few similarities to birds. </a:t>
            </a:r>
          </a:p>
          <a:p>
            <a:pPr marL="342900" indent="-342900">
              <a:lnSpc>
                <a:spcPct val="85000"/>
              </a:lnSpc>
              <a:spcAft>
                <a:spcPts val="1200"/>
              </a:spcAft>
              <a:buClr>
                <a:schemeClr val="tx2">
                  <a:lumMod val="25000"/>
                </a:schemeClr>
              </a:buClr>
              <a:buFont typeface="Wingdings" panose="05000000000000000000" pitchFamily="2" charset="2"/>
              <a:buChar char="Ø"/>
            </a:pPr>
            <a:r>
              <a:rPr lang="en-US" sz="2400" dirty="0">
                <a:solidFill>
                  <a:schemeClr val="tx1"/>
                </a:solidFill>
                <a:latin typeface="Calibri" panose="020F0502020204030204" pitchFamily="34" charset="0"/>
              </a:rPr>
              <a:t>But they are very different, independent and unique from birds in many other aspects, including very heavy non-flight bones, heart, lungs and brain design. </a:t>
            </a:r>
            <a:r>
              <a:rPr lang="en-US" sz="1600" u="sng" dirty="0">
                <a:solidFill>
                  <a:schemeClr val="tx2">
                    <a:lumMod val="25000"/>
                  </a:schemeClr>
                </a:solidFill>
                <a:latin typeface="Calibri" panose="020F0502020204030204" pitchFamily="34" charset="0"/>
                <a:hlinkClick r:id="rId4"/>
              </a:rPr>
              <a:t>[180]</a:t>
            </a:r>
            <a:endParaRPr lang="en-US" sz="1600" dirty="0">
              <a:solidFill>
                <a:schemeClr val="tx2">
                  <a:lumMod val="25000"/>
                </a:schemeClr>
              </a:solidFill>
              <a:latin typeface="Calibri" panose="020F0502020204030204" pitchFamily="34" charset="0"/>
            </a:endParaRPr>
          </a:p>
        </p:txBody>
      </p:sp>
      <p:sp>
        <p:nvSpPr>
          <p:cNvPr id="11" name="Date Placeholder 2"/>
          <p:cNvSpPr>
            <a:spLocks noGrp="1"/>
          </p:cNvSpPr>
          <p:nvPr>
            <p:ph type="dt" sz="half" idx="10"/>
          </p:nvPr>
        </p:nvSpPr>
        <p:spPr>
          <a:xfrm>
            <a:off x="2209800" y="6492875"/>
            <a:ext cx="2667000" cy="365125"/>
          </a:xfrm>
        </p:spPr>
        <p:txBody>
          <a:bodyPr/>
          <a:lstStyle/>
          <a:p>
            <a:r>
              <a:rPr lang="en-US" altLang="en-US" sz="1000" dirty="0">
                <a:solidFill>
                  <a:schemeClr val="tx2">
                    <a:lumMod val="10000"/>
                  </a:schemeClr>
                </a:solidFill>
              </a:rPr>
              <a:t>Evolution Is Not Science, Jeff Woodward</a:t>
            </a:r>
          </a:p>
        </p:txBody>
      </p:sp>
      <p:pic>
        <p:nvPicPr>
          <p:cNvPr id="6" name="graphics73"/>
          <p:cNvPicPr>
            <a:picLocks noChangeAspect="1" noChangeArrowheads="1"/>
          </p:cNvPicPr>
          <p:nvPr/>
        </p:nvPicPr>
        <p:blipFill>
          <a:blip r:embed="rId5">
            <a:extLst>
              <a:ext uri="{28A0092B-C50C-407E-A947-70E740481C1C}">
                <a14:useLocalDpi xmlns:a14="http://schemas.microsoft.com/office/drawing/2010/main" val="0"/>
              </a:ext>
            </a:extLst>
          </a:blip>
          <a:srcRect l="3780" r="3780" b="4800"/>
          <a:stretch>
            <a:fillRect/>
          </a:stretch>
        </p:blipFill>
        <p:spPr bwMode="auto">
          <a:xfrm>
            <a:off x="6839412" y="2394661"/>
            <a:ext cx="2101109" cy="310896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960245" y="5410200"/>
            <a:ext cx="1859441" cy="755970"/>
          </a:xfrm>
          <a:prstGeom prst="rect">
            <a:avLst/>
          </a:prstGeom>
        </p:spPr>
      </p:pic>
      <p:sp>
        <p:nvSpPr>
          <p:cNvPr id="7" name="Text Box 1"/>
          <p:cNvSpPr txBox="1">
            <a:spLocks noChangeArrowheads="1"/>
          </p:cNvSpPr>
          <p:nvPr/>
        </p:nvSpPr>
        <p:spPr bwMode="auto">
          <a:xfrm>
            <a:off x="1143000" y="284137"/>
            <a:ext cx="7086600" cy="1066800"/>
          </a:xfrm>
          <a:prstGeom prst="rect">
            <a:avLst/>
          </a:prstGeom>
          <a:blipFill dpi="0" rotWithShape="0">
            <a:blip r:embed="rId7"/>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lvl="0" algn="ctr">
              <a:lnSpc>
                <a:spcPct val="90000"/>
              </a:lnSpc>
              <a:spcAft>
                <a:spcPts val="120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Dinosaurs Were Accurately Described First in the Bible</a:t>
            </a:r>
            <a:endParaRPr lang="en-US" sz="36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365239"/>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318807" y="1487793"/>
            <a:ext cx="3978322" cy="521208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scene3d>
          <a:sp3d>
            <a:bevelT w="165100" prst="coolSlant"/>
          </a:sp3d>
        </p:spPr>
        <p:txBody>
          <a:bodyPr wrap="square" lIns="90000" tIns="182880" rIns="90000" bIns="182880">
            <a:spAutoFit/>
          </a:bodyPr>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a:solidFill>
                  <a:srgbClr val="000000"/>
                </a:solidFill>
                <a:latin typeface="Arial" panose="020B0604020202020204" pitchFamily="34" charset="0"/>
                <a:ea typeface="Microsoft YaHei" panose="020B0503020204020204" pitchFamily="34" charset="-122"/>
              </a:defRPr>
            </a:lvl9pPr>
          </a:lstStyle>
          <a:p>
            <a:pPr marL="342900" indent="-342900">
              <a:lnSpc>
                <a:spcPct val="85000"/>
              </a:lnSpc>
              <a:spcAft>
                <a:spcPts val="600"/>
              </a:spcAft>
              <a:buClr>
                <a:schemeClr val="tx2">
                  <a:lumMod val="25000"/>
                </a:schemeClr>
              </a:buClr>
              <a:buFont typeface="Wingdings" panose="05000000000000000000" pitchFamily="2" charset="2"/>
              <a:buChar char="Ø"/>
            </a:pPr>
            <a:r>
              <a:rPr lang="en-US" sz="2600" b="1" dirty="0">
                <a:solidFill>
                  <a:schemeClr val="tx2">
                    <a:lumMod val="10000"/>
                  </a:schemeClr>
                </a:solidFill>
                <a:latin typeface="Calibri" panose="020F0502020204030204" pitchFamily="34" charset="0"/>
              </a:rPr>
              <a:t>The Bible accurately described giant plant eating dinosaurs called Behemoths. God said these great Behemoths ate grass and had massive tails as round as Cedar trees. They had bones like bars of iron. They could drink up the Jordan River and had chests as hard as rock and many shields on their back. </a:t>
            </a:r>
            <a:r>
              <a:rPr lang="en-US" sz="2000" dirty="0">
                <a:solidFill>
                  <a:schemeClr val="tx2">
                    <a:lumMod val="25000"/>
                  </a:schemeClr>
                </a:solidFill>
                <a:latin typeface="Calibri" panose="020F0502020204030204" pitchFamily="34" charset="0"/>
                <a:hlinkClick r:id="rId4"/>
              </a:rPr>
              <a:t>(Job 40 and 41)</a:t>
            </a:r>
            <a:endParaRPr lang="en-US" sz="2000" dirty="0">
              <a:solidFill>
                <a:schemeClr val="tx2">
                  <a:lumMod val="25000"/>
                </a:schemeClr>
              </a:solidFill>
              <a:latin typeface="Calibri" panose="020F0502020204030204" pitchFamily="34" charset="0"/>
            </a:endParaRPr>
          </a:p>
        </p:txBody>
      </p:sp>
      <p:sp>
        <p:nvSpPr>
          <p:cNvPr id="11" name="Date Placeholder 2"/>
          <p:cNvSpPr>
            <a:spLocks noGrp="1"/>
          </p:cNvSpPr>
          <p:nvPr>
            <p:ph type="dt" sz="half" idx="10"/>
          </p:nvPr>
        </p:nvSpPr>
        <p:spPr>
          <a:xfrm>
            <a:off x="861526" y="6403035"/>
            <a:ext cx="2667000" cy="365125"/>
          </a:xfrm>
        </p:spPr>
        <p:txBody>
          <a:bodyPr/>
          <a:lstStyle/>
          <a:p>
            <a:r>
              <a:rPr lang="en-US" altLang="en-US" sz="1000" dirty="0">
                <a:solidFill>
                  <a:schemeClr val="tx2">
                    <a:lumMod val="10000"/>
                  </a:schemeClr>
                </a:solidFill>
              </a:rPr>
              <a:t>Evolution Is Not Science, Jeff Woodward</a:t>
            </a:r>
          </a:p>
        </p:txBody>
      </p:sp>
      <p:pic>
        <p:nvPicPr>
          <p:cNvPr id="8" name="graphics75"/>
          <p:cNvPicPr>
            <a:picLocks noChangeAspect="1"/>
          </p:cNvPicPr>
          <p:nvPr/>
        </p:nvPicPr>
        <p:blipFill rotWithShape="1">
          <a:blip r:embed="rId5">
            <a:alphaModFix/>
            <a:lum bright="-11000"/>
          </a:blip>
          <a:srcRect r="3439"/>
          <a:stretch/>
        </p:blipFill>
        <p:spPr>
          <a:xfrm>
            <a:off x="4610426" y="1545286"/>
            <a:ext cx="4297680" cy="3657600"/>
          </a:xfrm>
          <a:prstGeom prst="rect">
            <a:avLst/>
          </a:prstGeom>
          <a:scene3d>
            <a:camera prst="orthographicFront"/>
            <a:lightRig rig="threePt" dir="t"/>
          </a:scene3d>
          <a:sp3d>
            <a:bevelT w="165100" prst="coolSlant"/>
          </a:sp3d>
        </p:spPr>
      </p:pic>
      <p:sp>
        <p:nvSpPr>
          <p:cNvPr id="9" name="Text Box 1"/>
          <p:cNvSpPr txBox="1">
            <a:spLocks noChangeArrowheads="1"/>
          </p:cNvSpPr>
          <p:nvPr/>
        </p:nvSpPr>
        <p:spPr bwMode="auto">
          <a:xfrm>
            <a:off x="1143000" y="284137"/>
            <a:ext cx="7086600" cy="1066800"/>
          </a:xfrm>
          <a:prstGeom prst="rect">
            <a:avLst/>
          </a:prstGeom>
          <a:blipFill dpi="0" rotWithShape="0">
            <a:blip r:embed="rId6"/>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lvl="0" algn="ctr">
              <a:lnSpc>
                <a:spcPct val="90000"/>
              </a:lnSpc>
              <a:spcAft>
                <a:spcPts val="1200"/>
              </a:spcAft>
            </a:pPr>
            <a:r>
              <a:rPr lang="en-US" sz="3600" b="1" dirty="0">
                <a:solidFill>
                  <a:schemeClr val="tx2">
                    <a:lumMod val="50000"/>
                  </a:schemeClr>
                </a:solidFill>
                <a:latin typeface="Times New Roman" panose="02020603050405020304" pitchFamily="18" charset="0"/>
                <a:cs typeface="Times New Roman" panose="02020603050405020304" pitchFamily="18" charset="0"/>
              </a:rPr>
              <a:t>Dinosaurs Were Accurately Described First in the Bible</a:t>
            </a:r>
            <a:endParaRPr lang="en-US" sz="36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914323" y="5227425"/>
            <a:ext cx="1689886" cy="435825"/>
          </a:xfrm>
          <a:prstGeom prst="rect">
            <a:avLst/>
          </a:prstGeom>
        </p:spPr>
        <p:txBody>
          <a:bodyPr wrap="none">
            <a:spAutoFit/>
          </a:bodyPr>
          <a:lstStyle/>
          <a:p>
            <a:r>
              <a:rPr lang="en-US" sz="2400" b="1" dirty="0">
                <a:solidFill>
                  <a:schemeClr val="bg2">
                    <a:lumMod val="50000"/>
                  </a:schemeClr>
                </a:solidFill>
              </a:rPr>
              <a:t>Behemoth</a:t>
            </a:r>
            <a:endParaRPr lang="en-US" dirty="0">
              <a:solidFill>
                <a:schemeClr val="bg2">
                  <a:lumMod val="50000"/>
                </a:schemeClr>
              </a:solidFill>
            </a:endParaRPr>
          </a:p>
        </p:txBody>
      </p:sp>
      <p:pic>
        <p:nvPicPr>
          <p:cNvPr id="12" name="graphics176"/>
          <p:cNvPicPr/>
          <p:nvPr/>
        </p:nvPicPr>
        <p:blipFill>
          <a:blip r:embed="rId7">
            <a:lum bright="-50000"/>
            <a:alphaModFix/>
          </a:blip>
          <a:srcRect t="5093" b="5093"/>
          <a:stretch>
            <a:fillRect/>
          </a:stretch>
        </p:blipFill>
        <p:spPr>
          <a:xfrm>
            <a:off x="5404176" y="5627700"/>
            <a:ext cx="2710180" cy="1140460"/>
          </a:xfrm>
          <a:prstGeom prst="rect">
            <a:avLst/>
          </a:prstGeom>
        </p:spPr>
      </p:pic>
    </p:spTree>
    <p:extLst>
      <p:ext uri="{BB962C8B-B14F-4D97-AF65-F5344CB8AC3E}">
        <p14:creationId xmlns:p14="http://schemas.microsoft.com/office/powerpoint/2010/main" val="3173275666"/>
      </p:ext>
    </p:extLst>
  </p:cSld>
  <p:clrMapOvr>
    <a:masterClrMapping/>
  </p:clrMapOvr>
  <p:transition spd="med" advTm="30000">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381000" y="228600"/>
            <a:ext cx="8458200" cy="1143000"/>
          </a:xfrm>
          <a:prstGeom prst="rect">
            <a:avLst/>
          </a:prstGeom>
          <a:blipFill dpi="0" rotWithShape="0">
            <a:blip r:embed="rId2"/>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8" name="graphics228"/>
          <p:cNvPicPr>
            <a:picLocks noChangeAspect="1"/>
          </p:cNvPicPr>
          <p:nvPr/>
        </p:nvPicPr>
        <p:blipFill>
          <a:blip r:embed="rId3">
            <a:alphaModFix/>
          </a:blip>
          <a:srcRect/>
          <a:stretch>
            <a:fillRect/>
          </a:stretch>
        </p:blipFill>
        <p:spPr>
          <a:xfrm>
            <a:off x="914350" y="1527448"/>
            <a:ext cx="7467700" cy="4846320"/>
          </a:xfrm>
          <a:prstGeom prst="rect">
            <a:avLst/>
          </a:prstGeom>
        </p:spPr>
      </p:pic>
      <p:sp>
        <p:nvSpPr>
          <p:cNvPr id="2" name="Rectangle 1"/>
          <p:cNvSpPr/>
          <p:nvPr/>
        </p:nvSpPr>
        <p:spPr>
          <a:xfrm>
            <a:off x="2057400" y="6354632"/>
            <a:ext cx="5791200" cy="349968"/>
          </a:xfrm>
          <a:prstGeom prst="rect">
            <a:avLst/>
          </a:prstGeom>
        </p:spPr>
        <p:txBody>
          <a:bodyPr wrap="square">
            <a:spAutoFit/>
          </a:bodyPr>
          <a:lstStyle/>
          <a:p>
            <a:r>
              <a:rPr lang="en-US" b="1" dirty="0">
                <a:solidFill>
                  <a:schemeClr val="tx1"/>
                </a:solidFill>
                <a:latin typeface="Times New Roman" panose="02020603050405020304" pitchFamily="18" charset="0"/>
                <a:ea typeface="SimSun" panose="02010600030101010101" pitchFamily="2" charset="-122"/>
                <a:cs typeface="Mangal" panose="02040503050203030202" pitchFamily="18" charset="0"/>
              </a:rPr>
              <a:t>The Big Bang Expansion </a:t>
            </a:r>
            <a:r>
              <a:rPr lang="en-US" sz="1600" dirty="0">
                <a:solidFill>
                  <a:schemeClr val="tx1"/>
                </a:solidFill>
                <a:latin typeface="Times New Roman" panose="02020603050405020304" pitchFamily="18" charset="0"/>
                <a:ea typeface="SimSun" panose="02010600030101010101" pitchFamily="2" charset="-122"/>
                <a:cs typeface="Mangal" panose="02040503050203030202" pitchFamily="18" charset="0"/>
              </a:rPr>
              <a:t>(modified</a:t>
            </a:r>
            <a:r>
              <a:rPr lang="en-US" sz="1600" dirty="0">
                <a:solidFill>
                  <a:schemeClr val="tx1"/>
                </a:solidFill>
                <a:latin typeface="Times New Roman" panose="02020603050405020304" pitchFamily="18" charset="0"/>
                <a:ea typeface="Times New Roman" panose="02020603050405020304" pitchFamily="18" charset="0"/>
              </a:rPr>
              <a:t> NASA drawing </a:t>
            </a:r>
            <a:r>
              <a:rPr lang="en-US" sz="1600" dirty="0">
                <a:solidFill>
                  <a:schemeClr val="tx1"/>
                </a:solidFill>
                <a:latin typeface="Times New Roman" panose="02020603050405020304" pitchFamily="18" charset="0"/>
                <a:ea typeface="SimSun" panose="02010600030101010101" pitchFamily="2" charset="-122"/>
                <a:cs typeface="Mangal" panose="02040503050203030202" pitchFamily="18" charset="0"/>
                <a:hlinkClick r:id="rId4"/>
              </a:rPr>
              <a:t>[370]</a:t>
            </a:r>
            <a:r>
              <a:rPr lang="en-US" sz="1600" dirty="0">
                <a:solidFill>
                  <a:schemeClr val="tx1"/>
                </a:solidFill>
                <a:latin typeface="Times New Roman" panose="02020603050405020304" pitchFamily="18" charset="0"/>
                <a:ea typeface="SimSun" panose="02010600030101010101" pitchFamily="2" charset="-122"/>
                <a:cs typeface="Mangal" panose="02040503050203030202" pitchFamily="18" charset="0"/>
              </a:rPr>
              <a:t>)</a:t>
            </a:r>
            <a:r>
              <a:rPr lang="en-US" sz="1600" dirty="0">
                <a:solidFill>
                  <a:schemeClr val="tx1"/>
                </a:solidFill>
                <a:latin typeface="Times New Roman" panose="02020603050405020304" pitchFamily="18" charset="0"/>
                <a:ea typeface="Times New Roman" panose="02020603050405020304" pitchFamily="18" charset="0"/>
              </a:rPr>
              <a:t> </a:t>
            </a:r>
            <a:endParaRPr lang="en-US" sz="1600" dirty="0">
              <a:solidFill>
                <a:schemeClr val="tx1"/>
              </a:solidFill>
            </a:endParaRPr>
          </a:p>
        </p:txBody>
      </p:sp>
    </p:spTree>
    <p:extLst>
      <p:ext uri="{BB962C8B-B14F-4D97-AF65-F5344CB8AC3E}">
        <p14:creationId xmlns:p14="http://schemas.microsoft.com/office/powerpoint/2010/main" val="25600967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166513" y="6492875"/>
            <a:ext cx="2667000" cy="365125"/>
          </a:xfrm>
        </p:spPr>
        <p:txBody>
          <a:bodyPr/>
          <a:lstStyle/>
          <a:p>
            <a:r>
              <a:rPr lang="en-US" altLang="en-US" sz="1000" dirty="0"/>
              <a:t>Evolution Is Not Science, Jeff Woodward</a:t>
            </a:r>
          </a:p>
        </p:txBody>
      </p:sp>
      <p:sp>
        <p:nvSpPr>
          <p:cNvPr id="7" name="Content Placeholder 4"/>
          <p:cNvSpPr txBox="1">
            <a:spLocks/>
          </p:cNvSpPr>
          <p:nvPr/>
        </p:nvSpPr>
        <p:spPr>
          <a:xfrm>
            <a:off x="353704" y="1676400"/>
            <a:ext cx="8637896"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342900" lvl="1" indent="-342900" fontAlgn="auto">
              <a:spcBef>
                <a:spcPts val="0"/>
              </a:spcBef>
              <a:spcAft>
                <a:spcPts val="2400"/>
              </a:spcAft>
              <a:buClr>
                <a:srgbClr val="0070C0"/>
              </a:buClr>
              <a:buFont typeface="Wingdings" panose="05000000000000000000" pitchFamily="2" charset="2"/>
              <a:buChar char="Ø"/>
            </a:pPr>
            <a:r>
              <a:rPr lang="en-US" sz="2400" b="1" dirty="0">
                <a:latin typeface="Calibri" panose="020F0502020204030204" pitchFamily="34" charset="0"/>
              </a:rPr>
              <a:t>Science proves the Big Bang was an incredibly powerful, precisely controlled cosmic “expansion” (not an explosion) from a near infinitely compact hot starting point to release all matter, energy, space and time. </a:t>
            </a:r>
            <a:r>
              <a:rPr lang="en-US" sz="1600" dirty="0">
                <a:latin typeface="Calibri" panose="020F0502020204030204" pitchFamily="34" charset="0"/>
                <a:hlinkClick r:id="rId2"/>
              </a:rPr>
              <a:t>[3]</a:t>
            </a:r>
            <a:r>
              <a:rPr lang="en-US" sz="1600" dirty="0">
                <a:latin typeface="Calibri" panose="020F0502020204030204" pitchFamily="34" charset="0"/>
                <a:hlinkClick r:id="rId3"/>
              </a:rPr>
              <a:t>[4]</a:t>
            </a:r>
            <a:endParaRPr lang="en-US" sz="1600" dirty="0">
              <a:latin typeface="Calibri" panose="020F0502020204030204" pitchFamily="34" charset="0"/>
            </a:endParaRPr>
          </a:p>
          <a:p>
            <a:pPr marL="342900" lvl="1" indent="-342900" defTabSz="457200" fontAlgn="auto" hangingPunct="0">
              <a:spcBef>
                <a:spcPts val="0"/>
              </a:spcBef>
              <a:spcAft>
                <a:spcPts val="2400"/>
              </a:spcAft>
              <a:buClr>
                <a:srgbClr val="0070C0"/>
              </a:buClr>
              <a:buFont typeface="Wingdings" panose="05000000000000000000" pitchFamily="2" charset="2"/>
              <a:buChar char="Ø"/>
            </a:pPr>
            <a:r>
              <a:rPr lang="en-US" sz="2400" b="1" dirty="0">
                <a:latin typeface="Calibri" panose="020F0502020204030204" pitchFamily="34" charset="0"/>
              </a:rPr>
              <a:t>Science has incredibly </a:t>
            </a:r>
            <a:r>
              <a:rPr lang="en-US" sz="2400" b="1" u="sng" dirty="0">
                <a:latin typeface="Calibri" panose="020F0502020204030204" pitchFamily="34" charset="0"/>
              </a:rPr>
              <a:t>accurate verifiable data from many independent sources to support the Big Bang Theory</a:t>
            </a:r>
            <a:r>
              <a:rPr lang="en-US" sz="2400" b="1" dirty="0">
                <a:latin typeface="Calibri" panose="020F0502020204030204" pitchFamily="34" charset="0"/>
              </a:rPr>
              <a:t>. </a:t>
            </a:r>
            <a:r>
              <a:rPr lang="en-US" sz="1600" dirty="0">
                <a:solidFill>
                  <a:prstClr val="black"/>
                </a:solidFill>
                <a:latin typeface="Calibri" panose="020F0502020204030204" pitchFamily="34" charset="0"/>
                <a:ea typeface="Microsoft YaHei" panose="020B0503020204020204" pitchFamily="34" charset="-122"/>
                <a:hlinkClick r:id="rId2"/>
              </a:rPr>
              <a:t>[3]</a:t>
            </a:r>
            <a:r>
              <a:rPr lang="en-US" sz="1600" dirty="0">
                <a:solidFill>
                  <a:prstClr val="black"/>
                </a:solidFill>
                <a:latin typeface="Calibri" panose="020F0502020204030204" pitchFamily="34" charset="0"/>
                <a:ea typeface="Microsoft YaHei" panose="020B0503020204020204" pitchFamily="34" charset="-122"/>
                <a:hlinkClick r:id="rId3"/>
              </a:rPr>
              <a:t>[4]</a:t>
            </a:r>
            <a:endParaRPr lang="en-US" sz="1600" u="sng" dirty="0">
              <a:latin typeface="Calibri" panose="020F0502020204030204" pitchFamily="34" charset="0"/>
            </a:endParaRPr>
          </a:p>
          <a:p>
            <a:pPr marL="342900" lvl="1" indent="-342900" defTabSz="457200" fontAlgn="auto" hangingPunct="0">
              <a:spcBef>
                <a:spcPts val="0"/>
              </a:spcBef>
              <a:spcAft>
                <a:spcPts val="2400"/>
              </a:spcAft>
              <a:buClr>
                <a:srgbClr val="0070C0"/>
              </a:buClr>
              <a:buFont typeface="Wingdings" panose="05000000000000000000" pitchFamily="2" charset="2"/>
              <a:buChar char="Ø"/>
            </a:pPr>
            <a:r>
              <a:rPr lang="en-US" sz="2400" b="1" dirty="0">
                <a:latin typeface="Calibri" panose="020F0502020204030204" pitchFamily="34" charset="0"/>
              </a:rPr>
              <a:t>The cosmic background radiation is still observable today, looking back in time through microwave telescopes. </a:t>
            </a:r>
          </a:p>
          <a:p>
            <a:pPr marL="342900" lvl="1" indent="-342900" defTabSz="457200" fontAlgn="auto" hangingPunct="0">
              <a:spcBef>
                <a:spcPts val="0"/>
              </a:spcBef>
              <a:spcAft>
                <a:spcPts val="2400"/>
              </a:spcAft>
              <a:buClr>
                <a:srgbClr val="0070C0"/>
              </a:buClr>
              <a:buFont typeface="Wingdings" panose="05000000000000000000" pitchFamily="2" charset="2"/>
              <a:buChar char="Ø"/>
            </a:pPr>
            <a:r>
              <a:rPr lang="en-US" sz="2400" b="1" dirty="0">
                <a:latin typeface="Calibri" panose="020F0502020204030204" pitchFamily="34" charset="0"/>
              </a:rPr>
              <a:t>The </a:t>
            </a:r>
            <a:r>
              <a:rPr lang="en-US" sz="2400" b="1" u="sng" dirty="0">
                <a:latin typeface="Calibri" panose="020F0502020204030204" pitchFamily="34" charset="0"/>
              </a:rPr>
              <a:t>further the distance in space that we observe, the hotter the Big Bang event background radiation</a:t>
            </a:r>
            <a:r>
              <a:rPr lang="en-US" sz="2400" b="1" dirty="0">
                <a:latin typeface="Calibri" panose="020F0502020204030204" pitchFamily="34" charset="0"/>
              </a:rPr>
              <a:t>.</a:t>
            </a:r>
            <a:r>
              <a:rPr lang="en-US" sz="2400" b="1" dirty="0">
                <a:solidFill>
                  <a:prstClr val="black"/>
                </a:solidFill>
                <a:latin typeface="Calibri" panose="020F0502020204030204" pitchFamily="34" charset="0"/>
                <a:ea typeface="Microsoft YaHei" panose="020B0503020204020204" pitchFamily="34" charset="-122"/>
                <a:hlinkClick r:id="rId2"/>
              </a:rPr>
              <a:t> </a:t>
            </a:r>
            <a:r>
              <a:rPr lang="en-US" sz="1600" dirty="0">
                <a:solidFill>
                  <a:prstClr val="black"/>
                </a:solidFill>
                <a:latin typeface="Calibri" panose="020F0502020204030204" pitchFamily="34" charset="0"/>
                <a:ea typeface="Microsoft YaHei" panose="020B0503020204020204" pitchFamily="34" charset="-122"/>
                <a:hlinkClick r:id="rId2"/>
              </a:rPr>
              <a:t>[3]</a:t>
            </a:r>
            <a:r>
              <a:rPr lang="en-US" sz="1600" dirty="0">
                <a:solidFill>
                  <a:prstClr val="black"/>
                </a:solidFill>
                <a:latin typeface="Calibri" panose="020F0502020204030204" pitchFamily="34" charset="0"/>
                <a:ea typeface="Microsoft YaHei" panose="020B0503020204020204" pitchFamily="34" charset="-122"/>
                <a:hlinkClick r:id="rId3"/>
              </a:rPr>
              <a:t>[4]</a:t>
            </a:r>
            <a:endParaRPr lang="en-US" sz="1600" dirty="0">
              <a:solidFill>
                <a:prstClr val="black"/>
              </a:solidFill>
              <a:latin typeface="Calibri" panose="020F0502020204030204" pitchFamily="34" charset="0"/>
              <a:ea typeface="Microsoft YaHei" panose="020B0503020204020204" pitchFamily="34" charset="-122"/>
            </a:endParaRPr>
          </a:p>
        </p:txBody>
      </p:sp>
      <p:sp>
        <p:nvSpPr>
          <p:cNvPr id="5" name="Text Box 1"/>
          <p:cNvSpPr txBox="1">
            <a:spLocks noChangeArrowheads="1"/>
          </p:cNvSpPr>
          <p:nvPr/>
        </p:nvSpPr>
        <p:spPr bwMode="auto">
          <a:xfrm>
            <a:off x="381000" y="228600"/>
            <a:ext cx="8458200" cy="1143000"/>
          </a:xfrm>
          <a:prstGeom prst="rect">
            <a:avLst/>
          </a:prstGeom>
          <a:blipFill dpi="0" rotWithShape="0">
            <a:blip r:embed="rId4"/>
            <a:srcRect/>
            <a:tile tx="0" ty="0" sx="100000" sy="100000" flip="none" algn="tl"/>
          </a:blipFill>
          <a:ln>
            <a:noFill/>
          </a:ln>
          <a:effectLst>
            <a:outerShdw dist="25965" dir="2700000" algn="ctr" rotWithShape="0">
              <a:srgbClr val="808080"/>
            </a:outerShdw>
          </a:effectLst>
          <a:scene3d>
            <a:camera prst="orthographicFront"/>
            <a:lightRig rig="threePt" dir="t"/>
          </a:scene3d>
          <a:sp3d>
            <a:bevelT w="165100" prst="coolSlant"/>
          </a:sp3d>
        </p:spPr>
        <p:txBody>
          <a:bodyPr lIns="90000" tIns="91440" rIns="90000" bIns="9144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a:spcAft>
                <a:spcPts val="1150"/>
              </a:spcAft>
            </a:pPr>
            <a:r>
              <a:rPr lang="en-US" sz="3600" b="1" dirty="0">
                <a:solidFill>
                  <a:schemeClr val="tx2">
                    <a:lumMod val="25000"/>
                  </a:schemeClr>
                </a:solidFill>
                <a:latin typeface="Times New Roman" panose="02020603050405020304" pitchFamily="18" charset="0"/>
                <a:cs typeface="Times New Roman" panose="02020603050405020304" pitchFamily="18" charset="0"/>
              </a:rPr>
              <a:t>Evolution Violates the 1</a:t>
            </a:r>
            <a:r>
              <a:rPr lang="en-US" sz="3600" b="1" baseline="30000" dirty="0">
                <a:solidFill>
                  <a:schemeClr val="tx2">
                    <a:lumMod val="25000"/>
                  </a:schemeClr>
                </a:solidFill>
                <a:latin typeface="Times New Roman" panose="02020603050405020304" pitchFamily="18" charset="0"/>
                <a:cs typeface="Times New Roman" panose="02020603050405020304" pitchFamily="18" charset="0"/>
              </a:rPr>
              <a:t>st</a:t>
            </a:r>
            <a:r>
              <a:rPr lang="en-US" sz="3600" b="1" dirty="0">
                <a:solidFill>
                  <a:schemeClr val="tx2">
                    <a:lumMod val="25000"/>
                  </a:schemeClr>
                </a:solidFill>
                <a:latin typeface="Times New Roman" panose="02020603050405020304" pitchFamily="18" charset="0"/>
                <a:cs typeface="Times New Roman" panose="02020603050405020304" pitchFamily="18" charset="0"/>
              </a:rPr>
              <a:t> and 2nd Laws of Thermodynamics and the Big Bang</a:t>
            </a:r>
            <a:endParaRPr lang="en-US" altLang="en-US" sz="3600" b="1" dirty="0">
              <a:solidFill>
                <a:schemeClr val="tx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27336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45000</TotalTime>
  <Words>19016</Words>
  <Application>Microsoft Office PowerPoint</Application>
  <PresentationFormat>On-screen Show (4:3)</PresentationFormat>
  <Paragraphs>1335</Paragraphs>
  <Slides>145</Slides>
  <Notes>123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145</vt:i4>
      </vt:variant>
    </vt:vector>
  </HeadingPairs>
  <TitlesOfParts>
    <vt:vector size="154" baseType="lpstr">
      <vt:lpstr>Arial</vt:lpstr>
      <vt:lpstr>Calibri</vt:lpstr>
      <vt:lpstr>Century Gothic</vt:lpstr>
      <vt:lpstr>OpenSymbol</vt:lpstr>
      <vt:lpstr>Times New Roman</vt:lpstr>
      <vt:lpstr>Times New Roman;Times New Roman</vt:lpstr>
      <vt:lpstr>Wingdings</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Archaeology Proves Bible is Literally Correct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 Provides Clues About Time &amp; Space Beyond Science Today</vt:lpstr>
      <vt:lpstr>PowerPoint Presentation</vt:lpstr>
      <vt:lpstr>PowerPoint Presentation</vt:lpstr>
      <vt:lpstr>PowerPoint Presentation</vt:lpstr>
      <vt:lpstr>PowerPoint Presentation</vt:lpstr>
      <vt:lpstr>PowerPoint Presentation</vt:lpstr>
      <vt:lpstr>PowerPoint Presentation</vt:lpstr>
      <vt:lpstr>The Bible Provides Clues About Time &amp; Space Beyond Science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Rosario Woodward</dc:creator>
  <cp:lastModifiedBy>Green Mountains</cp:lastModifiedBy>
  <cp:revision>1732</cp:revision>
  <cp:lastPrinted>2016-07-18T19:37:13Z</cp:lastPrinted>
  <dcterms:created xsi:type="dcterms:W3CDTF">1601-01-01T00:00:00Z</dcterms:created>
  <dcterms:modified xsi:type="dcterms:W3CDTF">2025-04-13T12:24:27Z</dcterms:modified>
  <cp:contentStatus/>
</cp:coreProperties>
</file>